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85E93C-783E-45C5-93E9-54932950E5BD}" type="datetimeFigureOut">
              <a:rPr lang="en-IN" smtClean="0"/>
              <a:t>11-06-2023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43ECE9-1E93-45AF-8A50-8C8BF7472BAC}" type="slidenum">
              <a:rPr lang="en-IN" smtClean="0"/>
              <a:t>‹#›</a:t>
            </a:fld>
            <a:endParaRPr lang="en-IN"/>
          </a:p>
        </p:txBody>
      </p:sp>
    </p:spTree>
    <p:extLst>
      <p:ext uri="{BB962C8B-B14F-4D97-AF65-F5344CB8AC3E}">
        <p14:creationId xmlns:p14="http://schemas.microsoft.com/office/powerpoint/2010/main" val="2630772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housekeeping department of a hotel maintains the hotel’s hygiene and cleanliness to foster guest satisfaction. Their tasks include changing linens, making beds, organising, furnishing, vacuuming, dusting, cleaning bathrooms, restocking amenities, and maintaining tidy rooms. Moreover, hotel housekeepers’ upkeep public areas like lobbies, corridors, elevators and spaces as well as clean and keep the areas germs-free. They report damages, equipment issues, and maintenance needs for repairs and maintain inventories of cleaning supplies, toiletries, and amenities. Receiving numerous complaints and negative feedback regarding the housekeeping service is quite common but of utmost importance that every housekeeping manager must address. The following presentation will discuss the importance of various training programs and strategies in order to strengthen the service. However, it will explicate the techniques and its implication that will impart valuable knowledge regarding their job role to lead the hotel to success. Along with this, an employee engagement model will also 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 elaborated in order to maintain the brand reputation and standards regarding health safety and hygiene.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3</a:t>
            </a:fld>
            <a:endParaRPr lang="en-IN"/>
          </a:p>
        </p:txBody>
      </p:sp>
    </p:spTree>
    <p:extLst>
      <p:ext uri="{BB962C8B-B14F-4D97-AF65-F5344CB8AC3E}">
        <p14:creationId xmlns:p14="http://schemas.microsoft.com/office/powerpoint/2010/main" val="3545603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Training strategies based on the issues</a:t>
            </a:r>
            <a:endPar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Establishing a clear training plan is crucial for organisations to ensure that employees are well-equipped with the necessary knowledge and skills to perform their duties. A clear training plan helps employees to understand their responsibilities and expectations, reduces confusion, and minimizes the risk of errors or accidents. However, a proper plan includes a variety of training methods to meet the needs of different learners so their skills are elevated according to the business requirements (Bridger, 2018). Following a strategic method to accomplish the tasks, a manager can achieve the aims and objectives of the entity. This will help the man in charge to identify the objectives of each session and evaluate each employee's performance. However, a well-designed training plan ensures that employees understand the company's policies and procedures, and industry standards to facilitate the best customer service. Additionally, it can help employees improve their job performance, increase their motivation and engagement, and boost their confidence (Cottrell, 2019).</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4</a:t>
            </a:fld>
            <a:endParaRPr lang="en-IN"/>
          </a:p>
        </p:txBody>
      </p:sp>
    </p:spTree>
    <p:extLst>
      <p:ext uri="{BB962C8B-B14F-4D97-AF65-F5344CB8AC3E}">
        <p14:creationId xmlns:p14="http://schemas.microsoft.com/office/powerpoint/2010/main" val="2970508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Contd</a:t>
            </a: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Interaction and communication training are essential for housekeeping staff for maintaining interdepartmental transition to keep updated. This skill is considered to be the backbone of providing excellent customer service as the staff needs to interact with the visitors daily (Leiter and Bakker, 2010). However, this is imperative for the staff to be enough knowledgeable to be able to interact effectively to comprehend guest requests and queries. Additionally, housekeeping staff members come into contact with guests from different cultures and backgrounds as well as nationalities. Hence, the training will give them in-depth training so, they can learn to navigate cultural differences more sensitively (Mullins and </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Dossor</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2013).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5</a:t>
            </a:fld>
            <a:endParaRPr lang="en-IN"/>
          </a:p>
        </p:txBody>
      </p:sp>
    </p:spTree>
    <p:extLst>
      <p:ext uri="{BB962C8B-B14F-4D97-AF65-F5344CB8AC3E}">
        <p14:creationId xmlns:p14="http://schemas.microsoft.com/office/powerpoint/2010/main" val="3665458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Contd</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Moreover, their skill will be upgraded and they will be able to comprehend guests’ queries curbing the chances for misunderstanding and miscommunication. Furthermore, the job role demands team effort and good collaboration with other departments in order to manoeuvre tasks seamlessly. When the unit members communicate with other hotel associates, they come up with effective solutions to remove the inconvenience (Ferdinand and </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Kitchin</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2017). The training sessions primarily aim at providing proficient training and learning techniques that will help them develop their cognitive power. This will further assist them in better understanding the visitors’ needs and preferences, addressing their requests promptly, and ensuring a comfortable stay. Interaction and communication training can significantly improve the performance of housekeeping staff, enhance the guest experience, and promote job satisfaction and retention (Johnston et al., 2012).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6</a:t>
            </a:fld>
            <a:endParaRPr lang="en-IN"/>
          </a:p>
        </p:txBody>
      </p:sp>
    </p:spTree>
    <p:extLst>
      <p:ext uri="{BB962C8B-B14F-4D97-AF65-F5344CB8AC3E}">
        <p14:creationId xmlns:p14="http://schemas.microsoft.com/office/powerpoint/2010/main" val="4185219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Contd</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hospitality business, being a vast area of the industry, utilises a wide range of information technology, e-commerce and other tools to manoeuvre tasks. However, the sole purpose of incorporating this facility is primarily to enhance the overall hospitality customer experience during their stay. Technology training, thus, becomes one of the most essential components of the program that can facilitate the employees to learn new skills and stay informed. Moreover, with the advancement of technology and networking, it becomes imperative that the housekeeping staff members receive adequate practice and lessons regarding the subject. Technology can also help to install effective safety measures which can add additional points to the hotel’s reputation (Fallon and Rutherford, 2010).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7</a:t>
            </a:fld>
            <a:endParaRPr lang="en-IN"/>
          </a:p>
        </p:txBody>
      </p:sp>
    </p:spTree>
    <p:extLst>
      <p:ext uri="{BB962C8B-B14F-4D97-AF65-F5344CB8AC3E}">
        <p14:creationId xmlns:p14="http://schemas.microsoft.com/office/powerpoint/2010/main" val="930664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Contd</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technology training program will help them to navigate necessary software, and housekeeping equipment and manage smart rooms within the entity. Furthermore, it will induce in them a better understanding of the utilisation of technology along with handling housekeeping software and smart rooms. Moreover, they will be up-to-date regarding the recent trending tools and devices to improve their efficiency, effectiveness and productivity. They can further assist the visitors in navigating technology–powered devices and systems to make their stay as comfortable as possible. Additionally, it can enhance their capability to carry out organisational high-scale tasks such as inventory management, room cleaning procedures and customer service daily (Casado, 2012).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8</a:t>
            </a:fld>
            <a:endParaRPr lang="en-IN"/>
          </a:p>
        </p:txBody>
      </p:sp>
    </p:spTree>
    <p:extLst>
      <p:ext uri="{BB962C8B-B14F-4D97-AF65-F5344CB8AC3E}">
        <p14:creationId xmlns:p14="http://schemas.microsoft.com/office/powerpoint/2010/main" val="3892739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employee engagement model to a best practice industry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Apart from facilitating customers, the administration of every organisation especially in the hospitality business, must take care of their employees too. However, this concern stirred the minds of many theorists and scholars and they came up with various structures that imply specific models to achieve the goal (Quick, 2020). Among them, one widely used employee engagement model is the Zinger Employee Engagement Model, created by David Zinger, a well-known consultant. The model is basically in the form of a pyramid that comprises four distinctive layers. This effective framework or approach aims at fostering employee engagement and productivity within the entity. Typically, the design encompasses four interconnected key elements to induce a positive approach among the staff members of the housekeeping department. Connection, contribution, culture and recognition are the elements focusing on which a suitable workplace is created where staff stay engaged, motivated and productive (Raghubalan and Raghubalan, 2016).</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9</a:t>
            </a:fld>
            <a:endParaRPr lang="en-IN"/>
          </a:p>
        </p:txBody>
      </p:sp>
    </p:spTree>
    <p:extLst>
      <p:ext uri="{BB962C8B-B14F-4D97-AF65-F5344CB8AC3E}">
        <p14:creationId xmlns:p14="http://schemas.microsoft.com/office/powerpoint/2010/main" val="3874132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above presentation has covered the dynamics of housekeeping staff members and the types of necessary training need to facilitate for them. As per the need of the hotel industry and scrutinising the kinds of common complaints they receive, the presentation aims at demonstrating several training strategies. Following the Zinger employee engagement model, the discourse has discussed the importance of technology, communication and planning training to ensure the seamless progress of the tasks. Alongside this, the functions, implications and benefits are discussed to ensure the guests’ good health and safety.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B43ECE9-1E93-45AF-8A50-8C8BF7472BAC}" type="slidenum">
              <a:rPr lang="en-IN" smtClean="0"/>
              <a:t>10</a:t>
            </a:fld>
            <a:endParaRPr lang="en-IN"/>
          </a:p>
        </p:txBody>
      </p:sp>
    </p:spTree>
    <p:extLst>
      <p:ext uri="{BB962C8B-B14F-4D97-AF65-F5344CB8AC3E}">
        <p14:creationId xmlns:p14="http://schemas.microsoft.com/office/powerpoint/2010/main" val="73466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42D02A-6017-419C-A15E-DE4E84CDF513}" type="datetimeFigureOut">
              <a:rPr lang="en-IN" smtClean="0"/>
              <a:t>11-06-2023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167570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42D02A-6017-419C-A15E-DE4E84CDF513}" type="datetimeFigureOut">
              <a:rPr lang="en-IN" smtClean="0"/>
              <a:t>11-06-2023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3489450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42D02A-6017-419C-A15E-DE4E84CDF513}" type="datetimeFigureOut">
              <a:rPr lang="en-IN" smtClean="0"/>
              <a:t>11-06-2023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3579669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42D02A-6017-419C-A15E-DE4E84CDF513}" type="datetimeFigureOut">
              <a:rPr lang="en-IN" smtClean="0"/>
              <a:t>11-06-2023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2267727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42D02A-6017-419C-A15E-DE4E84CDF513}" type="datetimeFigureOut">
              <a:rPr lang="en-IN" smtClean="0"/>
              <a:t>11-06-2023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3797513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42D02A-6017-419C-A15E-DE4E84CDF513}" type="datetimeFigureOut">
              <a:rPr lang="en-IN" smtClean="0"/>
              <a:t>11-06-2023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2334790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42D02A-6017-419C-A15E-DE4E84CDF513}" type="datetimeFigureOut">
              <a:rPr lang="en-IN" smtClean="0"/>
              <a:t>11-06-2023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4054642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42D02A-6017-419C-A15E-DE4E84CDF513}" type="datetimeFigureOut">
              <a:rPr lang="en-IN" smtClean="0"/>
              <a:t>11-06-2023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3752199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42D02A-6017-419C-A15E-DE4E84CDF513}" type="datetimeFigureOut">
              <a:rPr lang="en-IN" smtClean="0"/>
              <a:t>11-06-2023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142452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42D02A-6017-419C-A15E-DE4E84CDF513}" type="datetimeFigureOut">
              <a:rPr lang="en-IN" smtClean="0"/>
              <a:t>11-06-2023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1571602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42D02A-6017-419C-A15E-DE4E84CDF513}" type="datetimeFigureOut">
              <a:rPr lang="en-IN" smtClean="0"/>
              <a:t>11-06-2023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69C3D4-23D6-419B-B654-EA5B65B06802}" type="slidenum">
              <a:rPr lang="en-IN" smtClean="0"/>
              <a:t>‹#›</a:t>
            </a:fld>
            <a:endParaRPr lang="en-IN"/>
          </a:p>
        </p:txBody>
      </p:sp>
    </p:spTree>
    <p:extLst>
      <p:ext uri="{BB962C8B-B14F-4D97-AF65-F5344CB8AC3E}">
        <p14:creationId xmlns:p14="http://schemas.microsoft.com/office/powerpoint/2010/main" val="315363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42D02A-6017-419C-A15E-DE4E84CDF513}" type="datetimeFigureOut">
              <a:rPr lang="en-IN" smtClean="0"/>
              <a:t>11-06-2023</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9C3D4-23D6-419B-B654-EA5B65B06802}" type="slidenum">
              <a:rPr lang="en-IN" smtClean="0"/>
              <a:t>‹#›</a:t>
            </a:fld>
            <a:endParaRPr lang="en-IN"/>
          </a:p>
        </p:txBody>
      </p:sp>
    </p:spTree>
    <p:extLst>
      <p:ext uri="{BB962C8B-B14F-4D97-AF65-F5344CB8AC3E}">
        <p14:creationId xmlns:p14="http://schemas.microsoft.com/office/powerpoint/2010/main" val="42076901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FCB100D-9914-C9F2-6080-69389DFF4BDB}"/>
              </a:ext>
            </a:extLst>
          </p:cNvPr>
          <p:cNvSpPr txBox="1"/>
          <p:nvPr/>
        </p:nvSpPr>
        <p:spPr>
          <a:xfrm>
            <a:off x="3044757" y="2821021"/>
            <a:ext cx="6216689" cy="1015663"/>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		</a:t>
            </a:r>
          </a:p>
          <a:p>
            <a:pPr algn="ctr"/>
            <a:r>
              <a:rPr lang="en-US" sz="2400" b="1"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Student Name: Adina Vasilica </a:t>
            </a:r>
            <a:r>
              <a:rPr lang="en-US" sz="1200" b="1" dirty="0" err="1">
                <a:latin typeface="Times New Roman" panose="02020603050405020304" pitchFamily="18" charset="0"/>
                <a:cs typeface="Times New Roman" panose="02020603050405020304" pitchFamily="18" charset="0"/>
              </a:rPr>
              <a:t>Ichim</a:t>
            </a:r>
            <a:endParaRPr lang="en-US" sz="1200" b="1" dirty="0">
              <a:latin typeface="Times New Roman" panose="02020603050405020304" pitchFamily="18" charset="0"/>
              <a:cs typeface="Times New Roman" panose="02020603050405020304" pitchFamily="18" charset="0"/>
            </a:endParaRPr>
          </a:p>
          <a:p>
            <a:pPr algn="ctr"/>
            <a:r>
              <a:rPr lang="en-US" sz="1200" b="1" dirty="0">
                <a:latin typeface="Times New Roman" panose="02020603050405020304" pitchFamily="18" charset="0"/>
                <a:cs typeface="Times New Roman" panose="02020603050405020304" pitchFamily="18" charset="0"/>
              </a:rPr>
              <a:t>	    			Student ID:2026638</a:t>
            </a:r>
            <a:endParaRPr lang="en-IN" sz="12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AA3E89D1-4825-390B-3B52-F7CB1AF7C1C8}"/>
              </a:ext>
            </a:extLst>
          </p:cNvPr>
          <p:cNvSpPr txBox="1"/>
          <p:nvPr/>
        </p:nvSpPr>
        <p:spPr>
          <a:xfrm>
            <a:off x="1974715" y="1624519"/>
            <a:ext cx="8706255" cy="1754326"/>
          </a:xfrm>
          <a:prstGeom prst="rect">
            <a:avLst/>
          </a:prstGeom>
          <a:noFill/>
        </p:spPr>
        <p:txBody>
          <a:bodyPr wrap="square" rtlCol="0">
            <a:spAutoFit/>
          </a:bodyPr>
          <a:lstStyle/>
          <a:p>
            <a:pPr algn="ctr"/>
            <a:endParaRPr lang="en-US" sz="3200" b="1" dirty="0">
              <a:latin typeface="Times New Roman" panose="02020603050405020304" pitchFamily="18" charset="0"/>
              <a:cs typeface="Times New Roman" panose="02020603050405020304" pitchFamily="18" charset="0"/>
            </a:endParaRPr>
          </a:p>
          <a:p>
            <a:pPr algn="ctr"/>
            <a:endParaRPr lang="en-US" sz="3200" b="1" dirty="0">
              <a:latin typeface="Times New Roman" panose="02020603050405020304" pitchFamily="18" charset="0"/>
              <a:cs typeface="Times New Roman" panose="02020603050405020304" pitchFamily="18" charset="0"/>
            </a:endParaRPr>
          </a:p>
          <a:p>
            <a:pPr algn="ctr"/>
            <a:r>
              <a:rPr lang="en-US" sz="1200" b="1" dirty="0">
                <a:latin typeface="Times New Roman" panose="02020603050405020304" pitchFamily="18" charset="0"/>
                <a:cs typeface="Times New Roman" panose="02020603050405020304" pitchFamily="18" charset="0"/>
              </a:rPr>
              <a:t>BMIH4006 Operating  Hotel facilities</a:t>
            </a:r>
            <a:endParaRPr lang="en-IN" sz="1200" b="1" dirty="0">
              <a:latin typeface="Times New Roman" panose="02020603050405020304" pitchFamily="18" charset="0"/>
              <a:cs typeface="Times New Roman" panose="02020603050405020304" pitchFamily="18" charset="0"/>
            </a:endParaRPr>
          </a:p>
          <a:p>
            <a:pPr algn="ctr"/>
            <a:endParaRPr lang="en-IN" sz="3200" dirty="0"/>
          </a:p>
        </p:txBody>
      </p:sp>
    </p:spTree>
    <p:extLst>
      <p:ext uri="{BB962C8B-B14F-4D97-AF65-F5344CB8AC3E}">
        <p14:creationId xmlns:p14="http://schemas.microsoft.com/office/powerpoint/2010/main" val="1428234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4EA305-A306-194C-24BD-7C808B59C62C}"/>
              </a:ext>
            </a:extLst>
          </p:cNvPr>
          <p:cNvSpPr txBox="1"/>
          <p:nvPr/>
        </p:nvSpPr>
        <p:spPr>
          <a:xfrm>
            <a:off x="1089498" y="681258"/>
            <a:ext cx="9525000"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Table of Contents</a:t>
            </a:r>
            <a:endParaRPr lang="en-IN" sz="3200" dirty="0"/>
          </a:p>
        </p:txBody>
      </p:sp>
      <p:sp>
        <p:nvSpPr>
          <p:cNvPr id="3" name="TextBox 2">
            <a:extLst>
              <a:ext uri="{FF2B5EF4-FFF2-40B4-BE49-F238E27FC236}">
                <a16:creationId xmlns:a16="http://schemas.microsoft.com/office/drawing/2014/main" id="{B355B09C-F5F4-745B-F840-3CE2C7412D83}"/>
              </a:ext>
            </a:extLst>
          </p:cNvPr>
          <p:cNvSpPr txBox="1"/>
          <p:nvPr/>
        </p:nvSpPr>
        <p:spPr>
          <a:xfrm>
            <a:off x="554477" y="2052536"/>
            <a:ext cx="10826885" cy="3831818"/>
          </a:xfrm>
          <a:prstGeom prst="rect">
            <a:avLst/>
          </a:prstGeom>
          <a:noFill/>
        </p:spPr>
        <p:txBody>
          <a:bodyPr wrap="square" rtlCol="0">
            <a:spAutoFit/>
          </a:bodyPr>
          <a:lstStyle/>
          <a:p>
            <a:pPr algn="just">
              <a:lnSpc>
                <a:spcPct val="250000"/>
              </a:lnSpc>
            </a:pPr>
            <a:r>
              <a:rPr lang="en-IN" b="1" dirty="0">
                <a:latin typeface="Times New Roman" panose="02020603050405020304" pitchFamily="18" charset="0"/>
                <a:cs typeface="Times New Roman" panose="02020603050405020304" pitchFamily="18" charset="0"/>
              </a:rPr>
              <a:t>Introduction……………………………………………………………………………………………………..3</a:t>
            </a:r>
          </a:p>
          <a:p>
            <a:pPr algn="just">
              <a:lnSpc>
                <a:spcPct val="250000"/>
              </a:lnSpc>
            </a:pPr>
            <a:r>
              <a:rPr lang="en-IN" b="1" dirty="0">
                <a:latin typeface="Times New Roman" panose="02020603050405020304" pitchFamily="18" charset="0"/>
                <a:cs typeface="Times New Roman" panose="02020603050405020304" pitchFamily="18" charset="0"/>
              </a:rPr>
              <a:t>Training Strategies based on the Issues……………………………………………………………………….4-8</a:t>
            </a:r>
          </a:p>
          <a:p>
            <a:pPr algn="just">
              <a:lnSpc>
                <a:spcPct val="250000"/>
              </a:lnSpc>
            </a:pPr>
            <a:r>
              <a:rPr lang="en-US" sz="1800" b="1" i="0" u="none" strike="noStrike" dirty="0">
                <a:solidFill>
                  <a:srgbClr val="000000"/>
                </a:solidFill>
                <a:effectLst/>
                <a:latin typeface="Times New Roman" panose="02020603050405020304" pitchFamily="18" charset="0"/>
                <a:cs typeface="Times New Roman" panose="02020603050405020304" pitchFamily="18" charset="0"/>
              </a:rPr>
              <a:t>An employee engagement model to a best practice industry examples………………………………………9</a:t>
            </a:r>
          </a:p>
          <a:p>
            <a:pPr algn="just">
              <a:lnSpc>
                <a:spcPct val="250000"/>
              </a:lnSpc>
            </a:pPr>
            <a:r>
              <a:rPr lang="en-US" b="1" dirty="0">
                <a:solidFill>
                  <a:srgbClr val="000000"/>
                </a:solidFill>
                <a:latin typeface="Times New Roman" panose="02020603050405020304" pitchFamily="18" charset="0"/>
                <a:cs typeface="Times New Roman" panose="02020603050405020304" pitchFamily="18" charset="0"/>
              </a:rPr>
              <a:t>Conclusion……………………………………………………………………………………………………......10</a:t>
            </a:r>
          </a:p>
          <a:p>
            <a:pPr algn="just">
              <a:lnSpc>
                <a:spcPct val="250000"/>
              </a:lnSpc>
            </a:pPr>
            <a:r>
              <a:rPr lang="en-US" b="1" dirty="0">
                <a:solidFill>
                  <a:srgbClr val="000000"/>
                </a:solidFill>
                <a:latin typeface="Times New Roman" panose="02020603050405020304" pitchFamily="18" charset="0"/>
                <a:cs typeface="Times New Roman" panose="02020603050405020304" pitchFamily="18" charset="0"/>
              </a:rPr>
              <a:t>References………………………………………………………………………………………………………...11</a:t>
            </a:r>
            <a:endParaRPr lang="en-IN" b="1"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513337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1A9D5A-BDAC-BEB4-8E7D-626E3F0B1D52}"/>
              </a:ext>
            </a:extLst>
          </p:cNvPr>
          <p:cNvSpPr txBox="1"/>
          <p:nvPr/>
        </p:nvSpPr>
        <p:spPr>
          <a:xfrm>
            <a:off x="233464" y="505838"/>
            <a:ext cx="2704289"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Introduction</a:t>
            </a:r>
            <a:r>
              <a:rPr lang="en-US" sz="2400" b="1" dirty="0">
                <a:latin typeface="Times New Roman" panose="02020603050405020304" pitchFamily="18" charset="0"/>
                <a:cs typeface="Times New Roman" panose="02020603050405020304" pitchFamily="18" charset="0"/>
              </a:rPr>
              <a:t> </a:t>
            </a:r>
            <a:endParaRPr lang="en-IN" sz="24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8994D73-3A9E-7CC8-25DA-B0231A11E9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3362" y="1090613"/>
            <a:ext cx="3495472" cy="4993480"/>
          </a:xfrm>
          <a:prstGeom prst="rect">
            <a:avLst/>
          </a:prstGeom>
          <a:ln>
            <a:noFill/>
          </a:ln>
          <a:effectLst>
            <a:softEdge rad="112500"/>
          </a:effectLst>
        </p:spPr>
      </p:pic>
      <p:sp>
        <p:nvSpPr>
          <p:cNvPr id="7" name="TextBox 6">
            <a:extLst>
              <a:ext uri="{FF2B5EF4-FFF2-40B4-BE49-F238E27FC236}">
                <a16:creationId xmlns:a16="http://schemas.microsoft.com/office/drawing/2014/main" id="{7B3D3871-4926-92F5-C21E-BC0DEC3803DA}"/>
              </a:ext>
            </a:extLst>
          </p:cNvPr>
          <p:cNvSpPr txBox="1"/>
          <p:nvPr/>
        </p:nvSpPr>
        <p:spPr>
          <a:xfrm>
            <a:off x="233464" y="1605064"/>
            <a:ext cx="7762672"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 housekeeping department of a hotel maintains the hotel’s hygiene and cleanliness to foster guest satisfaction. </a:t>
            </a:r>
            <a:endParaRPr lang="en-IN" sz="11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A50173C4-8343-53FA-BF3C-A9B7A4A325C0}"/>
              </a:ext>
            </a:extLst>
          </p:cNvPr>
          <p:cNvSpPr txBox="1"/>
          <p:nvPr/>
        </p:nvSpPr>
        <p:spPr>
          <a:xfrm>
            <a:off x="233464" y="3258766"/>
            <a:ext cx="7762672"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They report damages, equipment issues, and maintenance needs for repairs and maintain inventories of cleaning supplies, toiletries, and amenities. </a:t>
            </a:r>
            <a:endParaRPr lang="en-IN" sz="1600" dirty="0"/>
          </a:p>
        </p:txBody>
      </p:sp>
      <p:sp>
        <p:nvSpPr>
          <p:cNvPr id="10" name="TextBox 9">
            <a:extLst>
              <a:ext uri="{FF2B5EF4-FFF2-40B4-BE49-F238E27FC236}">
                <a16:creationId xmlns:a16="http://schemas.microsoft.com/office/drawing/2014/main" id="{AAFC1D48-89F8-E889-6E98-8D53BCB03179}"/>
              </a:ext>
            </a:extLst>
          </p:cNvPr>
          <p:cNvSpPr txBox="1"/>
          <p:nvPr/>
        </p:nvSpPr>
        <p:spPr>
          <a:xfrm>
            <a:off x="233464" y="5437762"/>
            <a:ext cx="7762672"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 following presentation will discuss the importance of various training programs and strategies in order to strengthen the service. </a:t>
            </a:r>
            <a:endParaRPr lang="en-IN" sz="1600" dirty="0"/>
          </a:p>
        </p:txBody>
      </p:sp>
      <p:sp>
        <p:nvSpPr>
          <p:cNvPr id="11" name="TextBox 10">
            <a:extLst>
              <a:ext uri="{FF2B5EF4-FFF2-40B4-BE49-F238E27FC236}">
                <a16:creationId xmlns:a16="http://schemas.microsoft.com/office/drawing/2014/main" id="{47BD8524-0011-5649-3EF8-B05DB5129228}"/>
              </a:ext>
            </a:extLst>
          </p:cNvPr>
          <p:cNvSpPr txBox="1"/>
          <p:nvPr/>
        </p:nvSpPr>
        <p:spPr>
          <a:xfrm>
            <a:off x="9192638" y="6284068"/>
            <a:ext cx="1955260"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(Bridger, 2018)</a:t>
            </a:r>
            <a:endParaRPr lang="en-IN" sz="1400" dirty="0"/>
          </a:p>
        </p:txBody>
      </p:sp>
    </p:spTree>
    <p:extLst>
      <p:ext uri="{BB962C8B-B14F-4D97-AF65-F5344CB8AC3E}">
        <p14:creationId xmlns:p14="http://schemas.microsoft.com/office/powerpoint/2010/main" val="2796131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A5AB49-6293-E71E-ACAE-11B75CFE1E5A}"/>
              </a:ext>
            </a:extLst>
          </p:cNvPr>
          <p:cNvSpPr txBox="1"/>
          <p:nvPr/>
        </p:nvSpPr>
        <p:spPr>
          <a:xfrm>
            <a:off x="4620638" y="583660"/>
            <a:ext cx="7266562" cy="584775"/>
          </a:xfrm>
          <a:prstGeom prst="rect">
            <a:avLst/>
          </a:prstGeom>
          <a:noFill/>
        </p:spPr>
        <p:txBody>
          <a:bodyPr wrap="square" rtlCol="0">
            <a:spAutoFit/>
          </a:bodyPr>
          <a:lstStyle/>
          <a:p>
            <a:pPr algn="r"/>
            <a:r>
              <a:rPr lang="en-IN" sz="3200" b="1" kern="0" dirty="0">
                <a:solidFill>
                  <a:srgbClr val="000000"/>
                </a:solidFill>
                <a:effectLst/>
                <a:latin typeface="Times New Roman" panose="02020603050405020304" pitchFamily="18" charset="0"/>
                <a:ea typeface="Times New Roman" panose="02020603050405020304" pitchFamily="18" charset="0"/>
              </a:rPr>
              <a:t>Training strategies based on the issues</a:t>
            </a:r>
            <a:endParaRPr lang="en-IN" sz="3200" b="1" dirty="0"/>
          </a:p>
        </p:txBody>
      </p:sp>
      <p:pic>
        <p:nvPicPr>
          <p:cNvPr id="4" name="Picture 3">
            <a:extLst>
              <a:ext uri="{FF2B5EF4-FFF2-40B4-BE49-F238E27FC236}">
                <a16:creationId xmlns:a16="http://schemas.microsoft.com/office/drawing/2014/main" id="{FA1DDF43-2857-49D0-9F70-A650E48E0A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283" y="1690779"/>
            <a:ext cx="4017521" cy="3290340"/>
          </a:xfrm>
          <a:prstGeom prst="rect">
            <a:avLst/>
          </a:prstGeom>
          <a:ln>
            <a:noFill/>
          </a:ln>
          <a:effectLst>
            <a:softEdge rad="112500"/>
          </a:effectLst>
        </p:spPr>
      </p:pic>
      <p:sp>
        <p:nvSpPr>
          <p:cNvPr id="5" name="TextBox 4">
            <a:extLst>
              <a:ext uri="{FF2B5EF4-FFF2-40B4-BE49-F238E27FC236}">
                <a16:creationId xmlns:a16="http://schemas.microsoft.com/office/drawing/2014/main" id="{650016D7-CB44-1154-41E7-44D885CCA4A1}"/>
              </a:ext>
            </a:extLst>
          </p:cNvPr>
          <p:cNvSpPr txBox="1"/>
          <p:nvPr/>
        </p:nvSpPr>
        <p:spPr>
          <a:xfrm>
            <a:off x="4289898" y="1653702"/>
            <a:ext cx="7830767"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Establishing a clear training plan is crucial for organisations to ensure that employees are well-equipped with the necessary knowledge and skills to perform their duties. </a:t>
            </a:r>
            <a:endParaRPr lang="en-IN" sz="1600" dirty="0"/>
          </a:p>
        </p:txBody>
      </p:sp>
      <p:sp>
        <p:nvSpPr>
          <p:cNvPr id="7" name="TextBox 6">
            <a:extLst>
              <a:ext uri="{FF2B5EF4-FFF2-40B4-BE49-F238E27FC236}">
                <a16:creationId xmlns:a16="http://schemas.microsoft.com/office/drawing/2014/main" id="{1F438862-931B-1CC2-78A9-D774006D3042}"/>
              </a:ext>
            </a:extLst>
          </p:cNvPr>
          <p:cNvSpPr txBox="1"/>
          <p:nvPr/>
        </p:nvSpPr>
        <p:spPr>
          <a:xfrm>
            <a:off x="4289898" y="3093396"/>
            <a:ext cx="7830767"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 proper plan includes a variety of training methods to meet the needs of different learners so their skills are elevated to meet business requirements </a:t>
            </a:r>
            <a:endParaRPr lang="en-IN" sz="1600" dirty="0"/>
          </a:p>
        </p:txBody>
      </p:sp>
      <p:sp>
        <p:nvSpPr>
          <p:cNvPr id="8" name="TextBox 7">
            <a:extLst>
              <a:ext uri="{FF2B5EF4-FFF2-40B4-BE49-F238E27FC236}">
                <a16:creationId xmlns:a16="http://schemas.microsoft.com/office/drawing/2014/main" id="{409AC52B-7A86-EBBA-A225-10A020EC29C5}"/>
              </a:ext>
            </a:extLst>
          </p:cNvPr>
          <p:cNvSpPr txBox="1"/>
          <p:nvPr/>
        </p:nvSpPr>
        <p:spPr>
          <a:xfrm>
            <a:off x="4192621" y="4679004"/>
            <a:ext cx="7928044"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However, a well-designed training plan ensures that employees understand the company's policies and procedures, and industry standards to facilitate the best customer service. </a:t>
            </a:r>
            <a:endParaRPr lang="en-IN" sz="1600" dirty="0"/>
          </a:p>
        </p:txBody>
      </p:sp>
      <p:sp>
        <p:nvSpPr>
          <p:cNvPr id="9" name="TextBox 8">
            <a:extLst>
              <a:ext uri="{FF2B5EF4-FFF2-40B4-BE49-F238E27FC236}">
                <a16:creationId xmlns:a16="http://schemas.microsoft.com/office/drawing/2014/main" id="{E570582F-46DE-A2A5-1EA3-5BC481958942}"/>
              </a:ext>
            </a:extLst>
          </p:cNvPr>
          <p:cNvSpPr txBox="1"/>
          <p:nvPr/>
        </p:nvSpPr>
        <p:spPr>
          <a:xfrm>
            <a:off x="1225685" y="5356112"/>
            <a:ext cx="2451370"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(Cottrell, 2019)</a:t>
            </a:r>
            <a:endParaRPr lang="en-IN" sz="1400" dirty="0"/>
          </a:p>
        </p:txBody>
      </p:sp>
    </p:spTree>
    <p:extLst>
      <p:ext uri="{BB962C8B-B14F-4D97-AF65-F5344CB8AC3E}">
        <p14:creationId xmlns:p14="http://schemas.microsoft.com/office/powerpoint/2010/main" val="408213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135DB5-DF95-8841-18CD-3E17FA378561}"/>
              </a:ext>
            </a:extLst>
          </p:cNvPr>
          <p:cNvSpPr txBox="1"/>
          <p:nvPr/>
        </p:nvSpPr>
        <p:spPr>
          <a:xfrm>
            <a:off x="243191" y="369651"/>
            <a:ext cx="3044758" cy="584775"/>
          </a:xfrm>
          <a:prstGeom prst="rect">
            <a:avLst/>
          </a:prstGeom>
          <a:noFill/>
        </p:spPr>
        <p:txBody>
          <a:bodyPr wrap="square" rtlCol="0">
            <a:spAutoFit/>
          </a:bodyPr>
          <a:lstStyle/>
          <a:p>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270E7C5-BCD3-E9DB-C586-6FF3CFDF74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298" y="1164687"/>
            <a:ext cx="4455268" cy="321985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15526ACB-F16F-3724-59D7-F5DA7365B718}"/>
              </a:ext>
            </a:extLst>
          </p:cNvPr>
          <p:cNvSpPr txBox="1"/>
          <p:nvPr/>
        </p:nvSpPr>
        <p:spPr>
          <a:xfrm>
            <a:off x="0" y="1274323"/>
            <a:ext cx="7373566"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Interaction and communication training are essential for housekeeping staff for maintaining interdepartmental transition to keep updated.</a:t>
            </a:r>
            <a:endParaRPr lang="en-IN" sz="1600" dirty="0"/>
          </a:p>
        </p:txBody>
      </p:sp>
      <p:sp>
        <p:nvSpPr>
          <p:cNvPr id="6" name="TextBox 5">
            <a:extLst>
              <a:ext uri="{FF2B5EF4-FFF2-40B4-BE49-F238E27FC236}">
                <a16:creationId xmlns:a16="http://schemas.microsoft.com/office/drawing/2014/main" id="{FEB882FB-6930-4AE2-31AB-EF5F44D09316}"/>
              </a:ext>
            </a:extLst>
          </p:cNvPr>
          <p:cNvSpPr txBox="1"/>
          <p:nvPr/>
        </p:nvSpPr>
        <p:spPr>
          <a:xfrm>
            <a:off x="0" y="2879387"/>
            <a:ext cx="7227651"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However, this is imperative for the staff to be enough knowledgeable to be able to interact effectively to comprehend guest requests and queries. </a:t>
            </a:r>
            <a:endParaRPr lang="en-IN" sz="1600" dirty="0"/>
          </a:p>
        </p:txBody>
      </p:sp>
      <p:sp>
        <p:nvSpPr>
          <p:cNvPr id="7" name="TextBox 6">
            <a:extLst>
              <a:ext uri="{FF2B5EF4-FFF2-40B4-BE49-F238E27FC236}">
                <a16:creationId xmlns:a16="http://schemas.microsoft.com/office/drawing/2014/main" id="{6B06B8F6-733A-0D44-FCA9-8D19A6CE84E1}"/>
              </a:ext>
            </a:extLst>
          </p:cNvPr>
          <p:cNvSpPr txBox="1"/>
          <p:nvPr/>
        </p:nvSpPr>
        <p:spPr>
          <a:xfrm>
            <a:off x="0" y="4688732"/>
            <a:ext cx="7110919"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Hence, the training will give them in-depth training so, they can learn to navigate cultural differences more sensitively </a:t>
            </a:r>
            <a:endParaRPr lang="en-IN" sz="1600" dirty="0"/>
          </a:p>
        </p:txBody>
      </p:sp>
      <p:sp>
        <p:nvSpPr>
          <p:cNvPr id="8" name="TextBox 7">
            <a:extLst>
              <a:ext uri="{FF2B5EF4-FFF2-40B4-BE49-F238E27FC236}">
                <a16:creationId xmlns:a16="http://schemas.microsoft.com/office/drawing/2014/main" id="{C5BD409C-D599-5528-7EA3-CA30B89467B4}"/>
              </a:ext>
            </a:extLst>
          </p:cNvPr>
          <p:cNvSpPr txBox="1"/>
          <p:nvPr/>
        </p:nvSpPr>
        <p:spPr>
          <a:xfrm>
            <a:off x="7996136" y="5155660"/>
            <a:ext cx="3093396"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             (Leiter and Bakker, 2010)</a:t>
            </a:r>
            <a:endParaRPr lang="en-IN" sz="1400" dirty="0"/>
          </a:p>
        </p:txBody>
      </p:sp>
    </p:spTree>
    <p:extLst>
      <p:ext uri="{BB962C8B-B14F-4D97-AF65-F5344CB8AC3E}">
        <p14:creationId xmlns:p14="http://schemas.microsoft.com/office/powerpoint/2010/main" val="3275089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BFD2B3-C003-5205-B956-FA0A571D7DFC}"/>
              </a:ext>
            </a:extLst>
          </p:cNvPr>
          <p:cNvSpPr txBox="1"/>
          <p:nvPr/>
        </p:nvSpPr>
        <p:spPr>
          <a:xfrm>
            <a:off x="8638162" y="311285"/>
            <a:ext cx="3180944" cy="584775"/>
          </a:xfrm>
          <a:prstGeom prst="rect">
            <a:avLst/>
          </a:prstGeom>
          <a:noFill/>
        </p:spPr>
        <p:txBody>
          <a:bodyPr wrap="square" rtlCol="0">
            <a:spAutoFit/>
          </a:bodyPr>
          <a:lstStyle/>
          <a:p>
            <a:pPr algn="r"/>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11128FEE-53A8-0A10-A6FD-984E1F2527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736" y="1606077"/>
            <a:ext cx="4270443" cy="31118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8" name="TextBox 7">
            <a:extLst>
              <a:ext uri="{FF2B5EF4-FFF2-40B4-BE49-F238E27FC236}">
                <a16:creationId xmlns:a16="http://schemas.microsoft.com/office/drawing/2014/main" id="{5D3B14A3-D1D3-1AF4-39BA-158E62B716C0}"/>
              </a:ext>
            </a:extLst>
          </p:cNvPr>
          <p:cNvSpPr txBox="1"/>
          <p:nvPr/>
        </p:nvSpPr>
        <p:spPr>
          <a:xfrm>
            <a:off x="4299627" y="1799617"/>
            <a:ext cx="7668638"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Moreover, their skill will be upgraded and they will be able to comprehend guests’ queries curbing the chances for misunderstanding and miscommunication. </a:t>
            </a:r>
            <a:endParaRPr lang="en-IN" sz="1600" dirty="0"/>
          </a:p>
        </p:txBody>
      </p:sp>
      <p:sp>
        <p:nvSpPr>
          <p:cNvPr id="10" name="TextBox 9">
            <a:extLst>
              <a:ext uri="{FF2B5EF4-FFF2-40B4-BE49-F238E27FC236}">
                <a16:creationId xmlns:a16="http://schemas.microsoft.com/office/drawing/2014/main" id="{B52B33CD-7026-6DF2-388B-FBE4809D5D03}"/>
              </a:ext>
            </a:extLst>
          </p:cNvPr>
          <p:cNvSpPr txBox="1"/>
          <p:nvPr/>
        </p:nvSpPr>
        <p:spPr>
          <a:xfrm>
            <a:off x="4299626" y="3677055"/>
            <a:ext cx="7668638"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When the unit members communicate with other hotel associates, they come up with effective solutions to remove the inconvenience.</a:t>
            </a:r>
            <a:endParaRPr lang="en-IN" sz="1600" dirty="0"/>
          </a:p>
        </p:txBody>
      </p:sp>
      <p:sp>
        <p:nvSpPr>
          <p:cNvPr id="11" name="TextBox 10">
            <a:extLst>
              <a:ext uri="{FF2B5EF4-FFF2-40B4-BE49-F238E27FC236}">
                <a16:creationId xmlns:a16="http://schemas.microsoft.com/office/drawing/2014/main" id="{4596928D-396A-7C56-75A2-61A1B2031E7D}"/>
              </a:ext>
            </a:extLst>
          </p:cNvPr>
          <p:cNvSpPr txBox="1"/>
          <p:nvPr/>
        </p:nvSpPr>
        <p:spPr>
          <a:xfrm>
            <a:off x="4299626" y="5262664"/>
            <a:ext cx="7668638"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This will further assist them in better understanding the visitors’ needs and preferences, addressing their requests promptly, and ensuring a comfortable stay. </a:t>
            </a:r>
            <a:endParaRPr lang="en-IN" sz="1600" dirty="0"/>
          </a:p>
        </p:txBody>
      </p:sp>
      <p:sp>
        <p:nvSpPr>
          <p:cNvPr id="12" name="TextBox 11">
            <a:extLst>
              <a:ext uri="{FF2B5EF4-FFF2-40B4-BE49-F238E27FC236}">
                <a16:creationId xmlns:a16="http://schemas.microsoft.com/office/drawing/2014/main" id="{D8279FA8-2DC7-934F-291A-6150A1D534E7}"/>
              </a:ext>
            </a:extLst>
          </p:cNvPr>
          <p:cNvSpPr txBox="1"/>
          <p:nvPr/>
        </p:nvSpPr>
        <p:spPr>
          <a:xfrm>
            <a:off x="875489" y="5087566"/>
            <a:ext cx="2402732"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(Ferdinand and </a:t>
            </a:r>
            <a:r>
              <a:rPr lang="en-IN" sz="1400" kern="0" dirty="0" err="1">
                <a:solidFill>
                  <a:srgbClr val="000000"/>
                </a:solidFill>
                <a:effectLst/>
                <a:latin typeface="Times New Roman" panose="02020603050405020304" pitchFamily="18" charset="0"/>
                <a:ea typeface="Times New Roman" panose="02020603050405020304" pitchFamily="18" charset="0"/>
              </a:rPr>
              <a:t>Kitchin</a:t>
            </a:r>
            <a:r>
              <a:rPr lang="en-IN" sz="1400" kern="0" dirty="0">
                <a:solidFill>
                  <a:srgbClr val="000000"/>
                </a:solidFill>
                <a:effectLst/>
                <a:latin typeface="Times New Roman" panose="02020603050405020304" pitchFamily="18" charset="0"/>
                <a:ea typeface="Times New Roman" panose="02020603050405020304" pitchFamily="18" charset="0"/>
              </a:rPr>
              <a:t>, 2017)</a:t>
            </a:r>
            <a:endParaRPr lang="en-IN" sz="1400" dirty="0"/>
          </a:p>
        </p:txBody>
      </p:sp>
    </p:spTree>
    <p:extLst>
      <p:ext uri="{BB962C8B-B14F-4D97-AF65-F5344CB8AC3E}">
        <p14:creationId xmlns:p14="http://schemas.microsoft.com/office/powerpoint/2010/main" val="4132506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C55E65-943C-3B2A-64F3-078D50110E6A}"/>
              </a:ext>
            </a:extLst>
          </p:cNvPr>
          <p:cNvSpPr txBox="1"/>
          <p:nvPr/>
        </p:nvSpPr>
        <p:spPr>
          <a:xfrm>
            <a:off x="447472" y="505838"/>
            <a:ext cx="2733473" cy="584775"/>
          </a:xfrm>
          <a:prstGeom prst="rect">
            <a:avLst/>
          </a:prstGeom>
          <a:noFill/>
        </p:spPr>
        <p:txBody>
          <a:bodyPr wrap="square" rtlCol="0">
            <a:spAutoFit/>
          </a:bodyPr>
          <a:lstStyle/>
          <a:p>
            <a:r>
              <a:rPr lang="en-US" sz="3200" b="1" dirty="0" err="1"/>
              <a:t>Contd</a:t>
            </a:r>
            <a:r>
              <a:rPr lang="en-US" sz="3200" b="1" dirty="0"/>
              <a:t>…</a:t>
            </a:r>
            <a:endParaRPr lang="en-IN" sz="3200" b="1" dirty="0"/>
          </a:p>
        </p:txBody>
      </p:sp>
      <p:pic>
        <p:nvPicPr>
          <p:cNvPr id="7" name="Picture 6">
            <a:extLst>
              <a:ext uri="{FF2B5EF4-FFF2-40B4-BE49-F238E27FC236}">
                <a16:creationId xmlns:a16="http://schemas.microsoft.com/office/drawing/2014/main" id="{8EF57F82-5FCA-E8A0-D537-80F00CA57F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5863" y="904672"/>
            <a:ext cx="4036979" cy="3841413"/>
          </a:xfrm>
          <a:prstGeom prst="rect">
            <a:avLst/>
          </a:prstGeom>
        </p:spPr>
      </p:pic>
      <p:sp>
        <p:nvSpPr>
          <p:cNvPr id="9" name="TextBox 8">
            <a:extLst>
              <a:ext uri="{FF2B5EF4-FFF2-40B4-BE49-F238E27FC236}">
                <a16:creationId xmlns:a16="http://schemas.microsoft.com/office/drawing/2014/main" id="{A64A715F-D6CB-5E05-EF13-F9D8BD2E69D9}"/>
              </a:ext>
            </a:extLst>
          </p:cNvPr>
          <p:cNvSpPr txBox="1"/>
          <p:nvPr/>
        </p:nvSpPr>
        <p:spPr>
          <a:xfrm>
            <a:off x="321013" y="1489447"/>
            <a:ext cx="7519481"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 hospitality business, being a vast area of the industry, utilises a wide range of information technology, e-commerce and other tools to manoeuvre tasks. </a:t>
            </a:r>
            <a:endParaRPr lang="en-IN" sz="1400" dirty="0"/>
          </a:p>
        </p:txBody>
      </p:sp>
      <p:sp>
        <p:nvSpPr>
          <p:cNvPr id="10" name="TextBox 9">
            <a:extLst>
              <a:ext uri="{FF2B5EF4-FFF2-40B4-BE49-F238E27FC236}">
                <a16:creationId xmlns:a16="http://schemas.microsoft.com/office/drawing/2014/main" id="{8413E842-7C2D-6BBE-16B2-6F6E80C6C8A6}"/>
              </a:ext>
            </a:extLst>
          </p:cNvPr>
          <p:cNvSpPr txBox="1"/>
          <p:nvPr/>
        </p:nvSpPr>
        <p:spPr>
          <a:xfrm>
            <a:off x="321013" y="3317132"/>
            <a:ext cx="7684850"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Technology training, thus, becomes one of the most essential components of the program that can facilitate the employees to learn new skills and stay informed. </a:t>
            </a:r>
            <a:endParaRPr lang="en-IN" sz="1400" dirty="0"/>
          </a:p>
        </p:txBody>
      </p:sp>
      <p:sp>
        <p:nvSpPr>
          <p:cNvPr id="11" name="TextBox 10">
            <a:extLst>
              <a:ext uri="{FF2B5EF4-FFF2-40B4-BE49-F238E27FC236}">
                <a16:creationId xmlns:a16="http://schemas.microsoft.com/office/drawing/2014/main" id="{4D34E95E-6C02-6F1B-E947-5E691D6B05E5}"/>
              </a:ext>
            </a:extLst>
          </p:cNvPr>
          <p:cNvSpPr txBox="1"/>
          <p:nvPr/>
        </p:nvSpPr>
        <p:spPr>
          <a:xfrm>
            <a:off x="8881353" y="5029200"/>
            <a:ext cx="2558375"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(Fallon and Rutherford, 2010). </a:t>
            </a:r>
            <a:endParaRPr lang="en-IN" sz="1200" dirty="0"/>
          </a:p>
        </p:txBody>
      </p:sp>
      <p:sp>
        <p:nvSpPr>
          <p:cNvPr id="12" name="TextBox 11">
            <a:extLst>
              <a:ext uri="{FF2B5EF4-FFF2-40B4-BE49-F238E27FC236}">
                <a16:creationId xmlns:a16="http://schemas.microsoft.com/office/drawing/2014/main" id="{E015DD10-C94D-CC6F-9DAB-54F56A4E78C8}"/>
              </a:ext>
            </a:extLst>
          </p:cNvPr>
          <p:cNvSpPr txBox="1"/>
          <p:nvPr/>
        </p:nvSpPr>
        <p:spPr>
          <a:xfrm>
            <a:off x="321013" y="5029200"/>
            <a:ext cx="7684850"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Technology can also help to install effective safety measures which can add additional points to the hotel’s reputation </a:t>
            </a:r>
            <a:endParaRPr lang="en-IN" sz="1400" dirty="0"/>
          </a:p>
        </p:txBody>
      </p:sp>
    </p:spTree>
    <p:extLst>
      <p:ext uri="{BB962C8B-B14F-4D97-AF65-F5344CB8AC3E}">
        <p14:creationId xmlns:p14="http://schemas.microsoft.com/office/powerpoint/2010/main" val="1554213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D2B315-435A-04F6-2D35-2BD14DD86CE7}"/>
              </a:ext>
            </a:extLst>
          </p:cNvPr>
          <p:cNvSpPr txBox="1"/>
          <p:nvPr/>
        </p:nvSpPr>
        <p:spPr>
          <a:xfrm>
            <a:off x="4396902" y="1546698"/>
            <a:ext cx="7587575"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 technology training program will help them to navigate necessary software, and housekeeping equipment and manage smart rooms within the entity.</a:t>
            </a:r>
            <a:endParaRPr lang="en-IN" sz="1400" dirty="0"/>
          </a:p>
        </p:txBody>
      </p:sp>
      <p:pic>
        <p:nvPicPr>
          <p:cNvPr id="7" name="Picture 6">
            <a:extLst>
              <a:ext uri="{FF2B5EF4-FFF2-40B4-BE49-F238E27FC236}">
                <a16:creationId xmlns:a16="http://schemas.microsoft.com/office/drawing/2014/main" id="{42166951-EF2A-74EC-DEA9-2F375D625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529" y="1261556"/>
            <a:ext cx="4037182" cy="3796827"/>
          </a:xfrm>
          <a:prstGeom prst="rect">
            <a:avLst/>
          </a:prstGeom>
        </p:spPr>
      </p:pic>
      <p:sp>
        <p:nvSpPr>
          <p:cNvPr id="8" name="TextBox 7">
            <a:extLst>
              <a:ext uri="{FF2B5EF4-FFF2-40B4-BE49-F238E27FC236}">
                <a16:creationId xmlns:a16="http://schemas.microsoft.com/office/drawing/2014/main" id="{B4C9A6BF-7EA1-97E8-10BD-F81F3DFF9B48}"/>
              </a:ext>
            </a:extLst>
          </p:cNvPr>
          <p:cNvSpPr txBox="1"/>
          <p:nvPr/>
        </p:nvSpPr>
        <p:spPr>
          <a:xfrm>
            <a:off x="8521430" y="272374"/>
            <a:ext cx="3346315" cy="584775"/>
          </a:xfrm>
          <a:prstGeom prst="rect">
            <a:avLst/>
          </a:prstGeom>
          <a:noFill/>
        </p:spPr>
        <p:txBody>
          <a:bodyPr wrap="square" rtlCol="0">
            <a:spAutoFit/>
          </a:bodyPr>
          <a:lstStyle/>
          <a:p>
            <a:pPr algn="r"/>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B58261B-8BA7-A955-83A6-28F222731A79}"/>
              </a:ext>
            </a:extLst>
          </p:cNvPr>
          <p:cNvSpPr txBox="1"/>
          <p:nvPr/>
        </p:nvSpPr>
        <p:spPr>
          <a:xfrm>
            <a:off x="4396902" y="3239311"/>
            <a:ext cx="7678569"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Moreover, they will be up-to-date regarding the recent trending tools and devices to improve their efficiency, effectiveness and productivity. </a:t>
            </a:r>
            <a:endParaRPr lang="en-IN" sz="1600" dirty="0"/>
          </a:p>
        </p:txBody>
      </p:sp>
      <p:sp>
        <p:nvSpPr>
          <p:cNvPr id="10" name="TextBox 9">
            <a:extLst>
              <a:ext uri="{FF2B5EF4-FFF2-40B4-BE49-F238E27FC236}">
                <a16:creationId xmlns:a16="http://schemas.microsoft.com/office/drawing/2014/main" id="{BA4E8E1D-F39E-0774-8FB0-D8BEA58783B7}"/>
              </a:ext>
            </a:extLst>
          </p:cNvPr>
          <p:cNvSpPr txBox="1"/>
          <p:nvPr/>
        </p:nvSpPr>
        <p:spPr>
          <a:xfrm>
            <a:off x="4396902" y="5058383"/>
            <a:ext cx="7678569"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Additionally, it can enhance their capability to carry out organisational high-scale tasks such as inventory management, room cleaning procedures and customer service daily </a:t>
            </a:r>
            <a:endParaRPr lang="en-IN" sz="1600" dirty="0"/>
          </a:p>
        </p:txBody>
      </p:sp>
      <p:sp>
        <p:nvSpPr>
          <p:cNvPr id="11" name="TextBox 10">
            <a:extLst>
              <a:ext uri="{FF2B5EF4-FFF2-40B4-BE49-F238E27FC236}">
                <a16:creationId xmlns:a16="http://schemas.microsoft.com/office/drawing/2014/main" id="{8C43D871-50DC-5108-3D41-3B73889E8ED6}"/>
              </a:ext>
            </a:extLst>
          </p:cNvPr>
          <p:cNvSpPr txBox="1"/>
          <p:nvPr/>
        </p:nvSpPr>
        <p:spPr>
          <a:xfrm>
            <a:off x="1050587" y="5457217"/>
            <a:ext cx="1945532" cy="338554"/>
          </a:xfrm>
          <a:prstGeom prst="rect">
            <a:avLst/>
          </a:prstGeom>
          <a:noFill/>
        </p:spPr>
        <p:txBody>
          <a:bodyPr wrap="square" rtlCol="0">
            <a:spAutoFit/>
          </a:bodyPr>
          <a:lstStyle/>
          <a:p>
            <a:pPr algn="ctr"/>
            <a:r>
              <a:rPr lang="en-IN" sz="1600" kern="0" dirty="0">
                <a:solidFill>
                  <a:srgbClr val="000000"/>
                </a:solidFill>
                <a:effectLst/>
                <a:latin typeface="Times New Roman" panose="02020603050405020304" pitchFamily="18" charset="0"/>
                <a:ea typeface="Times New Roman" panose="02020603050405020304" pitchFamily="18" charset="0"/>
              </a:rPr>
              <a:t>(Casado, 2012)</a:t>
            </a:r>
            <a:endParaRPr lang="en-IN" sz="1600" dirty="0"/>
          </a:p>
        </p:txBody>
      </p:sp>
    </p:spTree>
    <p:extLst>
      <p:ext uri="{BB962C8B-B14F-4D97-AF65-F5344CB8AC3E}">
        <p14:creationId xmlns:p14="http://schemas.microsoft.com/office/powerpoint/2010/main" val="1647458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A6CD50-D43B-D8FB-932D-C861E90AE840}"/>
              </a:ext>
            </a:extLst>
          </p:cNvPr>
          <p:cNvSpPr txBox="1"/>
          <p:nvPr/>
        </p:nvSpPr>
        <p:spPr>
          <a:xfrm>
            <a:off x="466928" y="262647"/>
            <a:ext cx="11147898" cy="523220"/>
          </a:xfrm>
          <a:prstGeom prst="rect">
            <a:avLst/>
          </a:prstGeom>
          <a:noFill/>
        </p:spPr>
        <p:txBody>
          <a:bodyPr wrap="square" rtlCol="0">
            <a:spAutoFit/>
          </a:bodyPr>
          <a:lstStyle/>
          <a:p>
            <a:pPr algn="ctr"/>
            <a:r>
              <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employee engagement model to a best practice industry </a:t>
            </a:r>
            <a:endParaRPr lang="en-IN"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A4DA703D-08F5-1536-FECA-D35450BFB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5243" y="1845316"/>
            <a:ext cx="3015574" cy="259049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F48D3304-5CCF-4002-DCD0-7E4039BCA78E}"/>
              </a:ext>
            </a:extLst>
          </p:cNvPr>
          <p:cNvSpPr txBox="1"/>
          <p:nvPr/>
        </p:nvSpPr>
        <p:spPr>
          <a:xfrm>
            <a:off x="282101" y="1643974"/>
            <a:ext cx="7782127"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Apart from facilitating customers, the administration of every organisation especially in the hospitality business, must take care of their employees too. </a:t>
            </a:r>
            <a:endParaRPr lang="en-IN" sz="1600" dirty="0"/>
          </a:p>
        </p:txBody>
      </p:sp>
      <p:sp>
        <p:nvSpPr>
          <p:cNvPr id="7" name="TextBox 6">
            <a:extLst>
              <a:ext uri="{FF2B5EF4-FFF2-40B4-BE49-F238E27FC236}">
                <a16:creationId xmlns:a16="http://schemas.microsoft.com/office/drawing/2014/main" id="{258796EA-1D32-7CD8-FAE3-848F59534736}"/>
              </a:ext>
            </a:extLst>
          </p:cNvPr>
          <p:cNvSpPr txBox="1"/>
          <p:nvPr/>
        </p:nvSpPr>
        <p:spPr>
          <a:xfrm>
            <a:off x="282101" y="3429000"/>
            <a:ext cx="7782129"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Among them, one widely used employee engagement model is the Zinger Employee Engagement Model, created by David Zinger, a well-known consultant.</a:t>
            </a:r>
            <a:endParaRPr lang="en-IN" sz="1600" dirty="0"/>
          </a:p>
        </p:txBody>
      </p:sp>
      <p:sp>
        <p:nvSpPr>
          <p:cNvPr id="8" name="TextBox 7">
            <a:extLst>
              <a:ext uri="{FF2B5EF4-FFF2-40B4-BE49-F238E27FC236}">
                <a16:creationId xmlns:a16="http://schemas.microsoft.com/office/drawing/2014/main" id="{BEE1C6AA-F8ED-F288-F207-95BD07F01049}"/>
              </a:ext>
            </a:extLst>
          </p:cNvPr>
          <p:cNvSpPr txBox="1"/>
          <p:nvPr/>
        </p:nvSpPr>
        <p:spPr>
          <a:xfrm>
            <a:off x="282101" y="5204298"/>
            <a:ext cx="7782127"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Connection, contribution, culture and recognition are the elements focusing on which a suitable workplace is created where staff stay engaged, motivated and productive </a:t>
            </a:r>
            <a:endParaRPr lang="en-IN" sz="1600" dirty="0"/>
          </a:p>
        </p:txBody>
      </p:sp>
      <p:sp>
        <p:nvSpPr>
          <p:cNvPr id="9" name="TextBox 8">
            <a:extLst>
              <a:ext uri="{FF2B5EF4-FFF2-40B4-BE49-F238E27FC236}">
                <a16:creationId xmlns:a16="http://schemas.microsoft.com/office/drawing/2014/main" id="{30A1A852-3CDE-28CA-469C-1AD0072E420C}"/>
              </a:ext>
            </a:extLst>
          </p:cNvPr>
          <p:cNvSpPr txBox="1"/>
          <p:nvPr/>
        </p:nvSpPr>
        <p:spPr>
          <a:xfrm>
            <a:off x="8968902" y="4795736"/>
            <a:ext cx="1916349" cy="307777"/>
          </a:xfrm>
          <a:prstGeom prst="rect">
            <a:avLst/>
          </a:prstGeom>
          <a:noFill/>
        </p:spPr>
        <p:txBody>
          <a:bodyPr wrap="square" rtlCol="0">
            <a:spAutoFit/>
          </a:bodyPr>
          <a:lstStyle/>
          <a:p>
            <a:pPr algn="ctr"/>
            <a:r>
              <a:rPr lang="en-IN" sz="1400" kern="0" dirty="0">
                <a:solidFill>
                  <a:srgbClr val="000000"/>
                </a:solidFill>
                <a:effectLst/>
                <a:latin typeface="Times New Roman" panose="02020603050405020304" pitchFamily="18" charset="0"/>
                <a:ea typeface="Times New Roman" panose="02020603050405020304" pitchFamily="18" charset="0"/>
              </a:rPr>
              <a:t>(Quick, 2020)</a:t>
            </a:r>
            <a:endParaRPr lang="en-IN" sz="1400" dirty="0"/>
          </a:p>
        </p:txBody>
      </p:sp>
    </p:spTree>
    <p:extLst>
      <p:ext uri="{BB962C8B-B14F-4D97-AF65-F5344CB8AC3E}">
        <p14:creationId xmlns:p14="http://schemas.microsoft.com/office/powerpoint/2010/main" val="1412975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8FABEE-00AA-6170-7E38-C784921E322C}"/>
              </a:ext>
            </a:extLst>
          </p:cNvPr>
          <p:cNvSpPr txBox="1"/>
          <p:nvPr/>
        </p:nvSpPr>
        <p:spPr>
          <a:xfrm>
            <a:off x="7159557" y="535021"/>
            <a:ext cx="3978613" cy="584775"/>
          </a:xfrm>
          <a:prstGeom prst="rect">
            <a:avLst/>
          </a:prstGeom>
          <a:noFill/>
        </p:spPr>
        <p:txBody>
          <a:bodyPr wrap="square" rtlCol="0">
            <a:spAutoFit/>
          </a:bodyPr>
          <a:lstStyle/>
          <a:p>
            <a:pPr algn="r"/>
            <a:r>
              <a:rPr lang="en-US" sz="3200" b="1" dirty="0"/>
              <a:t>Conclusion</a:t>
            </a:r>
            <a:endParaRPr lang="en-IN" sz="3200" b="1" dirty="0"/>
          </a:p>
        </p:txBody>
      </p:sp>
      <p:sp>
        <p:nvSpPr>
          <p:cNvPr id="3" name="TextBox 2">
            <a:extLst>
              <a:ext uri="{FF2B5EF4-FFF2-40B4-BE49-F238E27FC236}">
                <a16:creationId xmlns:a16="http://schemas.microsoft.com/office/drawing/2014/main" id="{DC817AE7-3794-875D-D80B-8D03D3F8D596}"/>
              </a:ext>
            </a:extLst>
          </p:cNvPr>
          <p:cNvSpPr txBox="1"/>
          <p:nvPr/>
        </p:nvSpPr>
        <p:spPr>
          <a:xfrm>
            <a:off x="3793787" y="1750979"/>
            <a:ext cx="8258783"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The above presentation has covered the dynamics of housekeeping staff members and the types of necessary training need to facilitate for them. </a:t>
            </a:r>
            <a:endParaRPr lang="en-IN" sz="1600" dirty="0"/>
          </a:p>
        </p:txBody>
      </p:sp>
      <p:sp>
        <p:nvSpPr>
          <p:cNvPr id="4" name="TextBox 3">
            <a:extLst>
              <a:ext uri="{FF2B5EF4-FFF2-40B4-BE49-F238E27FC236}">
                <a16:creationId xmlns:a16="http://schemas.microsoft.com/office/drawing/2014/main" id="{4A8B2704-4F56-E992-91E5-60505DF7FDDF}"/>
              </a:ext>
            </a:extLst>
          </p:cNvPr>
          <p:cNvSpPr txBox="1"/>
          <p:nvPr/>
        </p:nvSpPr>
        <p:spPr>
          <a:xfrm>
            <a:off x="3793787" y="3531140"/>
            <a:ext cx="8258783"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As per the need of the hotel industry and scrutinising the kinds of common complaints they receive, the presentation aims at demonstrating several training strategies. </a:t>
            </a:r>
            <a:endParaRPr lang="en-IN" sz="1600" dirty="0"/>
          </a:p>
        </p:txBody>
      </p:sp>
      <p:sp>
        <p:nvSpPr>
          <p:cNvPr id="5" name="TextBox 4">
            <a:extLst>
              <a:ext uri="{FF2B5EF4-FFF2-40B4-BE49-F238E27FC236}">
                <a16:creationId xmlns:a16="http://schemas.microsoft.com/office/drawing/2014/main" id="{B33DD53E-6FC1-DDFE-EFCC-EB3C568E7558}"/>
              </a:ext>
            </a:extLst>
          </p:cNvPr>
          <p:cNvSpPr txBox="1"/>
          <p:nvPr/>
        </p:nvSpPr>
        <p:spPr>
          <a:xfrm>
            <a:off x="3793787" y="5262664"/>
            <a:ext cx="8258783" cy="584775"/>
          </a:xfrm>
          <a:prstGeom prst="rect">
            <a:avLst/>
          </a:prstGeom>
          <a:noFill/>
        </p:spPr>
        <p:txBody>
          <a:bodyPr wrap="square" rtlCol="0">
            <a:spAutoFit/>
          </a:bodyPr>
          <a:lstStyle/>
          <a:p>
            <a:pPr marL="285750" indent="-285750" algn="just">
              <a:buFont typeface="Arial" panose="020B0604020202020204" pitchFamily="34" charset="0"/>
              <a:buChar char="•"/>
            </a:pPr>
            <a:r>
              <a:rPr lang="en-IN" sz="1600" kern="0" dirty="0">
                <a:solidFill>
                  <a:srgbClr val="000000"/>
                </a:solidFill>
                <a:effectLst/>
                <a:latin typeface="Times New Roman" panose="02020603050405020304" pitchFamily="18" charset="0"/>
                <a:ea typeface="Times New Roman" panose="02020603050405020304" pitchFamily="18" charset="0"/>
              </a:rPr>
              <a:t>Alongside this, the functions, implications and benefits are discussed to ensure the guests’ good health and safety. </a:t>
            </a:r>
            <a:endParaRPr lang="en-IN" sz="1600" dirty="0"/>
          </a:p>
        </p:txBody>
      </p:sp>
      <p:pic>
        <p:nvPicPr>
          <p:cNvPr id="7" name="Picture 6">
            <a:extLst>
              <a:ext uri="{FF2B5EF4-FFF2-40B4-BE49-F238E27FC236}">
                <a16:creationId xmlns:a16="http://schemas.microsoft.com/office/drawing/2014/main" id="{90A0481F-555E-B0A8-F771-437DA9248E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381" y="1750979"/>
            <a:ext cx="3415219" cy="4036979"/>
          </a:xfrm>
          <a:prstGeom prst="rect">
            <a:avLst/>
          </a:prstGeom>
        </p:spPr>
      </p:pic>
      <p:sp>
        <p:nvSpPr>
          <p:cNvPr id="8" name="TextBox 7">
            <a:extLst>
              <a:ext uri="{FF2B5EF4-FFF2-40B4-BE49-F238E27FC236}">
                <a16:creationId xmlns:a16="http://schemas.microsoft.com/office/drawing/2014/main" id="{78ED5CBA-17B2-F46D-E04C-0B9C40103EBF}"/>
              </a:ext>
            </a:extLst>
          </p:cNvPr>
          <p:cNvSpPr txBox="1"/>
          <p:nvPr/>
        </p:nvSpPr>
        <p:spPr>
          <a:xfrm>
            <a:off x="242381" y="6070060"/>
            <a:ext cx="3551405" cy="338554"/>
          </a:xfrm>
          <a:prstGeom prst="rect">
            <a:avLst/>
          </a:prstGeom>
          <a:noFill/>
        </p:spPr>
        <p:txBody>
          <a:bodyPr wrap="square" rtlCol="0">
            <a:spAutoFit/>
          </a:bodyPr>
          <a:lstStyle/>
          <a:p>
            <a:r>
              <a:rPr lang="en-IN" sz="1600" kern="0" dirty="0">
                <a:solidFill>
                  <a:srgbClr val="000000"/>
                </a:solidFill>
                <a:effectLst/>
                <a:latin typeface="Times New Roman" panose="02020603050405020304" pitchFamily="18" charset="0"/>
                <a:ea typeface="Times New Roman" panose="02020603050405020304" pitchFamily="18" charset="0"/>
              </a:rPr>
              <a:t>(Raghubalan and Raghubalan, 2016)</a:t>
            </a:r>
            <a:endParaRPr lang="en-IN" sz="1600" dirty="0"/>
          </a:p>
        </p:txBody>
      </p:sp>
    </p:spTree>
    <p:extLst>
      <p:ext uri="{BB962C8B-B14F-4D97-AF65-F5344CB8AC3E}">
        <p14:creationId xmlns:p14="http://schemas.microsoft.com/office/powerpoint/2010/main" val="283445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9BE0BD-9F9F-35B5-1774-26E89AFB8C07}"/>
              </a:ext>
            </a:extLst>
          </p:cNvPr>
          <p:cNvSpPr txBox="1"/>
          <p:nvPr/>
        </p:nvSpPr>
        <p:spPr>
          <a:xfrm>
            <a:off x="282102" y="272374"/>
            <a:ext cx="4095345" cy="584775"/>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References</a:t>
            </a:r>
            <a:endParaRPr lang="en-IN"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9E04737-9E6B-2C49-739F-C27DE170A0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7148" y="1138136"/>
            <a:ext cx="3715966" cy="527239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9" name="TextBox 8">
            <a:extLst>
              <a:ext uri="{FF2B5EF4-FFF2-40B4-BE49-F238E27FC236}">
                <a16:creationId xmlns:a16="http://schemas.microsoft.com/office/drawing/2014/main" id="{98BFE815-0E72-A419-29AC-39FDD46D5F93}"/>
              </a:ext>
            </a:extLst>
          </p:cNvPr>
          <p:cNvSpPr txBox="1"/>
          <p:nvPr/>
        </p:nvSpPr>
        <p:spPr>
          <a:xfrm>
            <a:off x="0" y="1235413"/>
            <a:ext cx="8171234" cy="4626908"/>
          </a:xfrm>
          <a:prstGeom prst="rect">
            <a:avLst/>
          </a:prstGeom>
          <a:noFill/>
        </p:spPr>
        <p:txBody>
          <a:bodyPr wrap="square" rtlCol="0">
            <a:spAutoFit/>
          </a:bodyPr>
          <a:lstStyle/>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Bridger, E. (2018) Employee engagement: a practical introduction. 2nd ed. HR Fundamentals. London: CIPD and Kogan Page.</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Casado, M. (2012) Housekeeping Management. London: Wiley.</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Cottrell, S. (2019) The Study Skills Handbook. 5th ed. London: Red Globe Press. </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Fallon, M. &amp; Rutherford, D. (2010) Hotel Management and Operations. London: Pearson.</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Ferdinand, N. and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Kitchin</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(2017) Events Management - An International Approach. 2nd ed. London: SAGE Publications Ltd.</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Johnston, R., Clark, G. &amp;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Shulver</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(2012) Service Operations Management. London: Pearson.</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Leiter, M. P. and Bakker, A. B. (2010) Work Engagement: A Handbook of Essential Theory and Research. Hove [England]: Psychology Press.</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Mullins, L. and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Dossor</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(2013) Hospitality Management and Organisational Behaviour. 5th ed. Harlow: Pearson.</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Quick, L. (2020) Managing Events. Real Challenges, Real Outcomes. London: SAGE Publications Ltd.</a:t>
            </a:r>
          </a:p>
          <a:p>
            <a:pPr algn="just">
              <a:lnSpc>
                <a:spcPct val="150000"/>
              </a:lnSpc>
              <a:spcAft>
                <a:spcPts val="800"/>
              </a:spcAft>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Raghubalan, G. and Raghubalan, S. (2016) Hotel Housekeeping - Operations And Management. 3rd ed. India: Oxford University Press.</a:t>
            </a:r>
          </a:p>
          <a:p>
            <a:pPr algn="just"/>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03141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2128</Words>
  <Application>Microsoft Office PowerPoint</Application>
  <PresentationFormat>Widescreen</PresentationFormat>
  <Paragraphs>87</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2023-06-06T13:02:08Z</dcterms:created>
  <dcterms:modified xsi:type="dcterms:W3CDTF">2023-06-11T19:10:30Z</dcterms:modified>
</cp:coreProperties>
</file>