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5" r:id="rId5"/>
    <p:sldId id="257" r:id="rId6"/>
    <p:sldId id="266" r:id="rId7"/>
    <p:sldId id="258" r:id="rId8"/>
    <p:sldId id="259" r:id="rId9"/>
    <p:sldId id="260" r:id="rId10"/>
    <p:sldId id="261" r:id="rId11"/>
    <p:sldId id="267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" dt="2026-10-11T09:01:17.574"/>
    <p1510:client id="{5FFBF258-47D6-4C27-BD26-3EBC79958151}" v="3" dt="2026-10-11T08:54:52.7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Healy (2528572)" userId="S::2528572@student.uwtsd.ac.uk::6e4a8ff4-f730-435e-b4ff-611d4fa9f2f9" providerId="AD" clId="Web-{00000000-0000-0000-0000-000000000000}"/>
    <pc:docChg chg="addSld">
      <pc:chgData name="Peter Healy (2528572)" userId="S::2528572@student.uwtsd.ac.uk::6e4a8ff4-f730-435e-b4ff-611d4fa9f2f9" providerId="AD" clId="Web-{00000000-0000-0000-0000-000000000000}" dt="2026-10-11T09:01:17.574" v="9"/>
      <pc:docMkLst>
        <pc:docMk/>
      </pc:docMkLst>
      <pc:sldChg chg="add">
        <pc:chgData name="Peter Healy (2528572)" userId="S::2528572@student.uwtsd.ac.uk::6e4a8ff4-f730-435e-b4ff-611d4fa9f2f9" providerId="AD" clId="Web-{00000000-0000-0000-0000-000000000000}" dt="2026-10-11T08:56:22.467" v="0"/>
        <pc:sldMkLst>
          <pc:docMk/>
          <pc:sldMk cId="0" sldId="257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7:07.095" v="2"/>
        <pc:sldMkLst>
          <pc:docMk/>
          <pc:sldMk cId="0" sldId="258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7:25.409" v="3"/>
        <pc:sldMkLst>
          <pc:docMk/>
          <pc:sldMk cId="0" sldId="259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7:42.534" v="4"/>
        <pc:sldMkLst>
          <pc:docMk/>
          <pc:sldMk cId="0" sldId="260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7:59.379" v="5"/>
        <pc:sldMkLst>
          <pc:docMk/>
          <pc:sldMk cId="0" sldId="261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8:19.380" v="6"/>
        <pc:sldMkLst>
          <pc:docMk/>
          <pc:sldMk cId="0" sldId="262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9:21.163" v="7"/>
        <pc:sldMkLst>
          <pc:docMk/>
          <pc:sldMk cId="0" sldId="263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9:01:17.574" v="9"/>
        <pc:sldMkLst>
          <pc:docMk/>
          <pc:sldMk cId="0" sldId="264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8:56:42.358" v="1"/>
        <pc:sldMkLst>
          <pc:docMk/>
          <pc:sldMk cId="0" sldId="266"/>
        </pc:sldMkLst>
      </pc:sldChg>
      <pc:sldChg chg="add">
        <pc:chgData name="Peter Healy (2528572)" userId="S::2528572@student.uwtsd.ac.uk::6e4a8ff4-f730-435e-b4ff-611d4fa9f2f9" providerId="AD" clId="Web-{00000000-0000-0000-0000-000000000000}" dt="2026-10-11T09:00:42.823" v="8"/>
        <pc:sldMkLst>
          <pc:docMk/>
          <pc:sldMk cId="0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C45E3-8D14-6A93-59EA-F56FFD811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631E0-C4B0-90DB-0CD0-5894B7047C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62BEA-0A4C-0B63-D205-55F10CFB5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0AAD4-58A4-4DE1-FB08-42949214F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F89B2-44BB-E8A2-7773-447E0C273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08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4548D-C018-255A-4B01-9004C1A67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968FF-AB2A-0279-63E8-3E385DF14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9B469-C8E1-DBD9-91E6-ECF77D7FC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7E471-8A56-0B0B-9E31-6A41CA2AA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A6B91-BBDF-CC1E-FAF8-B7EFDAF3B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331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26D9-F3D2-D2F6-681B-0785D7D09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AF256-45AE-EADF-5F40-075204425E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87358-0936-3001-A1F3-0C958C53E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A1AFD-8312-1192-1381-709D6395C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DD38F-E519-DD95-717B-57C34DB15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289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B6729-18CD-5E35-F68A-CC2F7A349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78954-4E78-FDC2-EAAB-A0E3F6C7A2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957729-147E-0B18-1A0F-5FD6AE7886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FE59D-D68D-41F4-A299-A014DBD6D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CEF4C-2FE9-70B1-C846-103564CCB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D9FD34-1F63-9977-0977-9CE02A20B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94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B49E9-A8B0-5EBA-1CE6-E569DB9BE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D0D75B-0DAB-8C11-826A-76C147350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7FB903-CE6C-E56B-849A-0AF134C832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ACDE22-54C4-6525-D8A0-82A5F416D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DF0407-314E-6908-E61D-13122152D6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49764D-38CF-060E-87B3-1FF729BF8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43B6F1-9EDC-3250-94EF-FF5CC460B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EB831D-4275-C7B4-1086-B1C3B42D7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30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134E0-71CD-67F1-63C1-E0D29A2FC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B1C5F8-9201-A56A-E5DA-576DC40C0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9F3C45-F1FC-7EC2-FF4D-49C621F90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5AC2CB-4A7B-E717-EB6B-4C7D69719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870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D1B929-4400-C5D7-9A18-7CC9F0D21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F5D44-3A0F-3197-4663-8747FF396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3E44F-0920-9DA9-70C9-638CED7E6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02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5DBA5-A9A5-A144-EDB4-50075165D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A05E-A6F1-0BFF-0E65-C4B6344F5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EE8C9-7687-A3A3-7D9E-DD9913614F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69EB6-4E1F-82CB-B3B9-AF35CB993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8567CA-0BCB-02B1-2704-65CA52932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71C7B2-86C0-9BB7-D62F-B0C9A0B46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98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E58C6-E997-300C-7E95-336950DDF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312790-96CB-857C-9B72-6586BB3CB81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9462FA-5570-2B48-0AE8-8036D3A14B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145EA5-2BD0-D67F-BF52-DBAAA2285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B83106-D99C-DA60-DF4B-A5ABA0103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A21E4-5BE3-982F-35B8-6E6768D9B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19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0177E-1ED9-4D94-916A-05ADFBB8A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4C84D3-D508-0C59-5BFF-08CC5A1ED1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F2F6B-4999-D660-E8E6-3D8C337BC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A6C94-E9CF-6DC5-52EF-F6354F412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D5C29-44C3-D60D-17F7-7C479100E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01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AB1500-64E3-3BB0-3985-30B3FAF40F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21D3F1-BEE8-082E-BC49-42803313E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A8B5D-1EE1-2636-5355-132DC9F7F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92EF1-B8EA-B062-D035-BF45B0961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F53C4-9A11-B457-AE37-8B00DF846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05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0C07BF-0982-180C-6E5C-954B7E328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91254-DD72-D22E-0616-9604EA2E78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EB464-3667-3F2B-8881-1E93B62C08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D278A0-3A04-402E-8701-7022AE064ED3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1C33B-0D4A-E417-49D4-FDAE468F58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77B72-FEC9-8169-9080-73293D380A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659166-EC29-48E2-B8CC-DC75A8C4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39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A878C61-34FD-FCCD-6EDC-F5438AB3CA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458062"/>
            <a:ext cx="10515600" cy="3718901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Name: Peter Healy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Student ID: 2528572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Module Code: LCHS4010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Module: Psychology in Health and social Care 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Lecturer: Alice Clayton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 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200" dirty="0"/>
              <a:t>Submitted on:11.10.26 </a:t>
            </a:r>
          </a:p>
          <a:p>
            <a:pPr lvl="0">
              <a:lnSpc>
                <a:spcPct val="70000"/>
              </a:lnSpc>
            </a:pPr>
            <a:endParaRPr lang="en-GB" sz="22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B8BF8E74-9F26-40C7-AE8E-DDABEB05A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724" y="156371"/>
            <a:ext cx="6465320" cy="241968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5C3B3-1DB9-89E2-723C-D16B2FE1F9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36519"/>
            <a:ext cx="10515600" cy="807378"/>
          </a:xfrm>
        </p:spPr>
        <p:txBody>
          <a:bodyPr/>
          <a:lstStyle/>
          <a:p>
            <a:pPr lvl="0"/>
            <a:br>
              <a:rPr lang="en-GB" sz="3200"/>
            </a:br>
            <a:r>
              <a:rPr lang="en-GB" sz="3200"/>
              <a:t>Introduction: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395DF-9402-CDB3-15E0-0B19BC59CDB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258525"/>
            <a:ext cx="10515600" cy="4918429"/>
          </a:xfrm>
        </p:spPr>
        <p:txBody>
          <a:bodyPr/>
          <a:lstStyle/>
          <a:p>
            <a:pPr marL="342900" lvl="0" indent="-342900" fontAlgn="t"/>
            <a:r>
              <a:rPr lang="en-GB" sz="2600"/>
              <a:t>Examines the developmental needs of Shona, a three-year-old new to nursery.</a:t>
            </a:r>
          </a:p>
          <a:p>
            <a:pPr marL="342900" lvl="0" indent="-342900" fontAlgn="t"/>
            <a:r>
              <a:rPr lang="en-GB" sz="2600"/>
              <a:t>Applies </a:t>
            </a:r>
            <a:r>
              <a:rPr lang="en-GB" sz="2600" b="1"/>
              <a:t>Vygotsky's Sociocultural Theory</a:t>
            </a:r>
            <a:r>
              <a:rPr lang="en-GB" sz="2600"/>
              <a:t> to understand her separation anxiety, limited communication, and difficulties with group play (Vygotsky, 1978).</a:t>
            </a:r>
          </a:p>
          <a:p>
            <a:pPr marL="342900" lvl="0" indent="-342900" fontAlgn="t"/>
            <a:r>
              <a:rPr lang="en-GB" sz="2600"/>
              <a:t>Explores the </a:t>
            </a:r>
            <a:r>
              <a:rPr lang="en-GB" sz="2600" b="1"/>
              <a:t>ZPD</a:t>
            </a:r>
            <a:r>
              <a:rPr lang="en-GB" sz="2600"/>
              <a:t>, </a:t>
            </a:r>
            <a:r>
              <a:rPr lang="en-GB" sz="2600" b="1"/>
              <a:t>MKO</a:t>
            </a:r>
            <a:r>
              <a:rPr lang="en-GB" sz="2600"/>
              <a:t>, and </a:t>
            </a:r>
            <a:r>
              <a:rPr lang="en-GB" sz="2600" b="1"/>
              <a:t>scaffolding</a:t>
            </a:r>
            <a:r>
              <a:rPr lang="en-GB" sz="2600"/>
              <a:t> as key concepts supporting child development (Vygotsky, 1978; Wood, Bruner and Ross, 1976).</a:t>
            </a:r>
          </a:p>
          <a:p>
            <a:pPr marL="342900" lvl="0" indent="-342900" fontAlgn="t"/>
            <a:r>
              <a:rPr lang="en-GB" sz="2600"/>
              <a:t>Considers the influence of nature and nurture.</a:t>
            </a:r>
          </a:p>
          <a:p>
            <a:pPr marL="342900" lvl="0" indent="-342900" fontAlgn="t"/>
            <a:r>
              <a:rPr lang="en-GB" sz="2600"/>
              <a:t>Evaluates the strengths and limitations of the theory and proposes practical nursery-based interventions.</a:t>
            </a:r>
          </a:p>
          <a:p>
            <a:pPr lvl="0"/>
            <a:endParaRPr lang="en-GB" sz="26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82CFCC-7B0B-4886-FF7E-46B904C4501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029B91A-6857-4955-A02D-708B5824828D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2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305DA-C370-85FA-402D-071E3C9DCE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sz="3600" b="1"/>
              <a:t>Overview of Vygotsky’s Sociocultural Theory</a:t>
            </a:r>
            <a:endParaRPr lang="en-GB" sz="3600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DB55C868-B46E-018A-110F-70E1A9C03B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0540" y="1825627"/>
            <a:ext cx="10213262" cy="435133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02DDD-D764-5EE5-6CC9-3E4C0A306E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/>
              <a:t>Overview of Vygotsky’s Sociocultural Theory</a:t>
            </a:r>
            <a:br>
              <a:rPr lang="en-GB" sz="4000" b="1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19EBF-8711-0089-C41D-EA685ED7994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/>
              <a:t>Key Ideas</a:t>
            </a:r>
            <a:endParaRPr lang="en-GB"/>
          </a:p>
          <a:p>
            <a:pPr marL="0" lvl="0" indent="0">
              <a:buNone/>
            </a:pPr>
            <a:r>
              <a:rPr lang="en-GB" sz="2200"/>
              <a:t>Children learn through </a:t>
            </a:r>
            <a:r>
              <a:rPr lang="en-GB" sz="2200" b="1"/>
              <a:t>social interaction</a:t>
            </a:r>
            <a:r>
              <a:rPr lang="en-GB" sz="2200"/>
              <a:t> and cultural experiences (Vygotsky, 1978).</a:t>
            </a:r>
          </a:p>
          <a:p>
            <a:pPr marL="0" lvl="0" indent="0">
              <a:buNone/>
            </a:pPr>
            <a:r>
              <a:rPr lang="en-GB" sz="2200"/>
              <a:t>Learning moves from </a:t>
            </a:r>
            <a:r>
              <a:rPr lang="en-GB" sz="2200" b="1"/>
              <a:t>social → internal</a:t>
            </a:r>
            <a:r>
              <a:rPr lang="en-GB" sz="2200"/>
              <a:t> processes.</a:t>
            </a:r>
          </a:p>
          <a:p>
            <a:pPr marL="0" lvl="0" indent="0">
              <a:buNone/>
            </a:pPr>
            <a:r>
              <a:rPr lang="en-GB" sz="2200"/>
              <a:t>Development shaped by </a:t>
            </a:r>
            <a:r>
              <a:rPr lang="en-GB" sz="2200" b="1"/>
              <a:t>More Knowledgeable Others (MKOs)</a:t>
            </a:r>
            <a:r>
              <a:rPr lang="en-GB" sz="2200"/>
              <a:t>.</a:t>
            </a:r>
          </a:p>
          <a:p>
            <a:pPr lvl="0"/>
            <a:r>
              <a:rPr lang="en-GB" b="1"/>
              <a:t>Key Concepts</a:t>
            </a:r>
            <a:endParaRPr lang="en-GB"/>
          </a:p>
          <a:p>
            <a:pPr marL="0" lvl="0" indent="0">
              <a:buNone/>
            </a:pPr>
            <a:r>
              <a:rPr lang="en-GB" sz="2000" b="1"/>
              <a:t>Zone of Proximal Development (ZPD)</a:t>
            </a:r>
            <a:endParaRPr lang="en-GB" sz="2000"/>
          </a:p>
          <a:p>
            <a:pPr marL="0" lvl="0" indent="0">
              <a:buNone/>
            </a:pPr>
            <a:r>
              <a:rPr lang="en-GB" sz="2000" b="1"/>
              <a:t>Scaffolding</a:t>
            </a:r>
            <a:r>
              <a:rPr lang="en-GB" sz="2000"/>
              <a:t> (Wood, Bruner &amp; Ross, 1976)</a:t>
            </a:r>
          </a:p>
          <a:p>
            <a:pPr marL="0" lvl="0" indent="0">
              <a:buNone/>
            </a:pPr>
            <a:r>
              <a:rPr lang="en-GB" sz="2000" b="1"/>
              <a:t>More Knowledgeable Other (MKO)</a:t>
            </a:r>
            <a:endParaRPr lang="en-GB" sz="2000"/>
          </a:p>
          <a:p>
            <a:pPr marL="0" lvl="0" indent="0">
              <a:buNone/>
            </a:pPr>
            <a:r>
              <a:rPr lang="en-GB" sz="2000" b="1"/>
              <a:t>Language as a psychological tool</a:t>
            </a:r>
            <a:r>
              <a:rPr lang="en-GB" sz="2000"/>
              <a:t> (Daniels, 2016)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BF2AFD-1D8F-B6DE-0A21-6778CD4C2683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809BCE7-E072-4C65-8CFC-A686FA791279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4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38DB8-58A5-6B6D-3447-6ABBAA32D9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804909"/>
          </a:xfrm>
        </p:spPr>
        <p:txBody>
          <a:bodyPr/>
          <a:lstStyle/>
          <a:p>
            <a:pPr lvl="0"/>
            <a:r>
              <a:rPr lang="en-GB" sz="3200" b="1"/>
              <a:t>Applying Key Concepts </a:t>
            </a:r>
            <a:br>
              <a:rPr lang="en-GB" sz="3200"/>
            </a:b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8F76F-5E6E-1C6D-EBE7-C57EA6E4A6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445346"/>
            <a:ext cx="10515600" cy="5191432"/>
          </a:xfrm>
        </p:spPr>
        <p:txBody>
          <a:bodyPr/>
          <a:lstStyle/>
          <a:p>
            <a:pPr lvl="0"/>
            <a:r>
              <a:rPr lang="en-GB" b="1"/>
              <a:t>Anxiety at Separation</a:t>
            </a:r>
            <a:endParaRPr lang="en-GB"/>
          </a:p>
          <a:p>
            <a:pPr marL="0" lvl="0" indent="0">
              <a:buNone/>
            </a:pPr>
            <a:r>
              <a:rPr lang="en-GB" sz="2200"/>
              <a:t>Outside her ZPD for transitions → needs MKO co‑regulation (Cole et al., 2004).</a:t>
            </a:r>
          </a:p>
          <a:p>
            <a:pPr lvl="0"/>
            <a:r>
              <a:rPr lang="en-GB" b="1"/>
              <a:t>Limited Verbal Communication</a:t>
            </a:r>
            <a:endParaRPr lang="en-GB"/>
          </a:p>
          <a:p>
            <a:pPr marL="0" lvl="0" indent="0">
              <a:buNone/>
            </a:pPr>
            <a:r>
              <a:rPr lang="en-GB" sz="2000"/>
              <a:t>Requires language scaffolding to support cognitive &amp; social development (Daniels, 2016).</a:t>
            </a:r>
          </a:p>
          <a:p>
            <a:pPr lvl="0"/>
            <a:r>
              <a:rPr lang="en-GB" b="1"/>
              <a:t>Difficulty in Group Play</a:t>
            </a:r>
            <a:endParaRPr lang="en-GB"/>
          </a:p>
          <a:p>
            <a:pPr marL="0" lvl="0" indent="0">
              <a:buNone/>
            </a:pPr>
            <a:r>
              <a:rPr lang="en-GB" sz="2000"/>
              <a:t>Needs guided participation to learn cooperative play skills.</a:t>
            </a:r>
          </a:p>
          <a:p>
            <a:pPr lvl="0"/>
            <a:r>
              <a:rPr lang="en-GB" b="1"/>
              <a:t>New Nursery Environment</a:t>
            </a:r>
            <a:endParaRPr lang="en-GB"/>
          </a:p>
          <a:p>
            <a:pPr marL="0" lvl="0" indent="0">
              <a:buNone/>
            </a:pPr>
            <a:r>
              <a:rPr lang="en-GB" sz="2000"/>
              <a:t>Unfamiliar cultural tools → requires modelling &amp; routine scaffolding.</a:t>
            </a:r>
          </a:p>
          <a:p>
            <a:pPr lvl="0"/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1F68C53-76FD-985D-60A4-B4C49E4BDF4D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42FC806-7752-4BBD-9116-7C1254FF29A2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5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E4754-FF13-3807-7905-BCFB419645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Practical Strategies (Linked to Vygotsky)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8AEED-14D0-2F24-9686-F930F7176D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6978444" cy="4895853"/>
          </a:xfrm>
        </p:spPr>
        <p:txBody>
          <a:bodyPr/>
          <a:lstStyle/>
          <a:p>
            <a:pPr lvl="0">
              <a:lnSpc>
                <a:spcPct val="60000"/>
              </a:lnSpc>
            </a:pPr>
            <a:r>
              <a:rPr lang="en-GB" sz="2200" b="1"/>
              <a:t>Attachment‑Based MKO Support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Consistent key worker; gradual separation (Bowlby, 1988).</a:t>
            </a:r>
          </a:p>
          <a:p>
            <a:pPr lvl="0">
              <a:lnSpc>
                <a:spcPct val="60000"/>
              </a:lnSpc>
            </a:pPr>
            <a:r>
              <a:rPr lang="en-GB" sz="2200" b="1"/>
              <a:t>Play‑Based Learning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Small‑group ZPD activities; adult modelling.</a:t>
            </a:r>
          </a:p>
          <a:p>
            <a:pPr lvl="0">
              <a:lnSpc>
                <a:spcPct val="60000"/>
              </a:lnSpc>
            </a:pPr>
            <a:r>
              <a:rPr lang="en-GB" sz="2200" b="1"/>
              <a:t>Language‑Rich Environment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Visuals, guided dialogue, modelling (Daniels, 2016).</a:t>
            </a:r>
          </a:p>
          <a:p>
            <a:pPr lvl="0">
              <a:lnSpc>
                <a:spcPct val="60000"/>
              </a:lnSpc>
            </a:pPr>
            <a:r>
              <a:rPr lang="en-GB" sz="2200" b="1"/>
              <a:t>Parental Partnership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Shared routines and language strategies.</a:t>
            </a:r>
          </a:p>
          <a:p>
            <a:pPr lvl="0">
              <a:lnSpc>
                <a:spcPct val="60000"/>
              </a:lnSpc>
            </a:pPr>
            <a:r>
              <a:rPr lang="en-GB" sz="2200" b="1"/>
              <a:t>Emotional Regulation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Naming emotions, co‑regulation (Cole et al., 2004).</a:t>
            </a:r>
          </a:p>
          <a:p>
            <a:pPr lvl="0">
              <a:lnSpc>
                <a:spcPct val="60000"/>
              </a:lnSpc>
            </a:pPr>
            <a:r>
              <a:rPr lang="en-GB" sz="2200" b="1"/>
              <a:t>Agencies</a:t>
            </a:r>
            <a:endParaRPr lang="en-GB" sz="2200"/>
          </a:p>
          <a:p>
            <a:pPr marL="0" lvl="0" indent="0">
              <a:lnSpc>
                <a:spcPct val="60000"/>
              </a:lnSpc>
              <a:buNone/>
            </a:pPr>
            <a:r>
              <a:rPr lang="en-GB" sz="2000"/>
              <a:t>SALT • SENCO • Health Visitor</a:t>
            </a:r>
          </a:p>
          <a:p>
            <a:pPr lvl="0">
              <a:lnSpc>
                <a:spcPct val="80000"/>
              </a:lnSpc>
            </a:pPr>
            <a:r>
              <a:rPr lang="en-GB" sz="2000" b="1"/>
              <a:t>Statutory Duties for Early Years Provision </a:t>
            </a:r>
            <a:r>
              <a:rPr lang="en-GB" sz="2000"/>
              <a:t>(Childcare Act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2000"/>
              <a:t>2006 and Childcare Act 2016)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87F16C-C2C8-5FA5-44B0-228DB06C570A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CCBFB68-A3A0-4410-8D05-F37D5F712F3B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6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0500E98C-5AFF-3143-7E88-F518F9801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7376" y="1514164"/>
            <a:ext cx="4542501" cy="407055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D89A-9CE4-3913-FAE6-115478D441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SzPct val="100000"/>
              <a:buFont typeface="Arial" pitchFamily="34"/>
              <a:buChar char="•"/>
            </a:pPr>
            <a:r>
              <a:rPr lang="en-GB" b="1"/>
              <a:t> Nature vs Nurture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9BAE4-5F4F-7E53-4F45-775A268AEE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717014"/>
            <a:ext cx="10515600" cy="4351336"/>
          </a:xfrm>
        </p:spPr>
        <p:txBody>
          <a:bodyPr/>
          <a:lstStyle/>
          <a:p>
            <a:pPr lvl="0"/>
            <a:r>
              <a:rPr lang="en-GB" b="1"/>
              <a:t>Nature (Biological)</a:t>
            </a:r>
            <a:endParaRPr lang="en-GB"/>
          </a:p>
          <a:p>
            <a:pPr marL="0" lvl="0" indent="0">
              <a:buNone/>
            </a:pPr>
            <a:r>
              <a:rPr lang="en-GB" sz="2000"/>
              <a:t>Temperament (Rothbart, 2011)</a:t>
            </a:r>
          </a:p>
          <a:p>
            <a:pPr marL="0" lvl="0" indent="0">
              <a:buNone/>
            </a:pPr>
            <a:r>
              <a:rPr lang="en-GB" sz="2000"/>
              <a:t>Early brain development</a:t>
            </a:r>
          </a:p>
          <a:p>
            <a:pPr marL="0" lvl="0" indent="0">
              <a:buNone/>
            </a:pPr>
            <a:r>
              <a:rPr lang="en-GB" sz="2000"/>
              <a:t>Biological differences in speech &amp; emotional regulation</a:t>
            </a:r>
          </a:p>
          <a:p>
            <a:pPr lvl="0"/>
            <a:r>
              <a:rPr lang="en-GB" b="1"/>
              <a:t>Nurture (Environmental)</a:t>
            </a:r>
            <a:endParaRPr lang="en-GB"/>
          </a:p>
          <a:p>
            <a:pPr marL="0" lvl="0" indent="0">
              <a:buNone/>
            </a:pPr>
            <a:r>
              <a:rPr lang="en-GB" sz="2000"/>
              <a:t>Caregiving style (Bowlby, 1988)</a:t>
            </a:r>
          </a:p>
          <a:p>
            <a:pPr marL="0" lvl="0" indent="0">
              <a:buNone/>
            </a:pPr>
            <a:r>
              <a:rPr lang="en-GB" sz="2000"/>
              <a:t>Transitions &amp; routines</a:t>
            </a:r>
          </a:p>
          <a:p>
            <a:pPr marL="0" lvl="0" indent="0">
              <a:buNone/>
            </a:pPr>
            <a:r>
              <a:rPr lang="en-GB" sz="2000"/>
              <a:t>Social interaction</a:t>
            </a:r>
          </a:p>
          <a:p>
            <a:pPr marL="0" lvl="0" indent="0">
              <a:buNone/>
            </a:pPr>
            <a:r>
              <a:rPr lang="en-GB" sz="2000"/>
              <a:t>Language exposure (Berk 2023)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9524B-6FCC-E251-149C-043418E07754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6743039-EEF7-488D-9548-B03211E025F0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7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BDAF2F1E-32F4-3BB5-C5CE-2AA3DFCED9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104" t="24139" r="37459" b="27905"/>
          <a:stretch>
            <a:fillRect/>
          </a:stretch>
        </p:blipFill>
        <p:spPr>
          <a:xfrm>
            <a:off x="8229600" y="534576"/>
            <a:ext cx="2831686" cy="28944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FFD5A4FB-9166-220F-CAE2-BC125715A4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9" t="4089" r="67929" b="75120"/>
          <a:stretch>
            <a:fillRect/>
          </a:stretch>
        </p:blipFill>
        <p:spPr>
          <a:xfrm>
            <a:off x="7561009" y="4405259"/>
            <a:ext cx="3500286" cy="125489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363F-A875-130A-2A3F-90889919D1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908221B6-7BD6-7B49-BA74-4B64963D75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1559" y="146358"/>
            <a:ext cx="11128888" cy="603567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98076-5026-237D-6F28-4684658B9D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SzPct val="100000"/>
              <a:buFont typeface="Arial" pitchFamily="34"/>
              <a:buChar char="•"/>
            </a:pPr>
            <a:r>
              <a:rPr lang="en-GB" b="1"/>
              <a:t>Evaluation</a:t>
            </a:r>
            <a:br>
              <a:rPr lang="en-GB" sz="280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9AC3F-0C1A-74B5-4C12-0E58B3FC4F9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2200" b="1"/>
              <a:t>Strengths</a:t>
            </a: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Strong social focus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Practical strategies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Highly relevant to early years</a:t>
            </a:r>
          </a:p>
          <a:p>
            <a:pPr lvl="0">
              <a:lnSpc>
                <a:spcPct val="70000"/>
              </a:lnSpc>
            </a:pPr>
            <a:r>
              <a:rPr lang="en-GB" sz="2200" b="1"/>
              <a:t>Limitations</a:t>
            </a: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Underplays biology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Assumes adult availability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Broad concepts</a:t>
            </a:r>
          </a:p>
          <a:p>
            <a:pPr lvl="0">
              <a:lnSpc>
                <a:spcPct val="70000"/>
              </a:lnSpc>
            </a:pPr>
            <a:r>
              <a:rPr lang="en-GB" sz="2200" b="1"/>
              <a:t>Alternative Theory</a:t>
            </a:r>
            <a:endParaRPr lang="en-GB" sz="1900"/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Attachment Theory (Bowlby, 1988)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Stronger focus on emotional security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Useful for understanding separation anxiety</a:t>
            </a:r>
          </a:p>
          <a:p>
            <a:pPr lvl="0">
              <a:lnSpc>
                <a:spcPct val="70000"/>
              </a:lnSpc>
            </a:pPr>
            <a:endParaRPr lang="en-GB" sz="22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818CCD-A827-A304-884F-095B60EC81EB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161A9E0-B801-4CE9-BCF0-21A9AC3EF3CE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8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09346EF-150A-12F3-5A82-80D8B0397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3" y="1032385"/>
            <a:ext cx="5161934" cy="454250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017C0-1D82-B505-12CD-749106ABFD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SzPct val="100000"/>
              <a:buFont typeface="Arial" pitchFamily="34"/>
              <a:buChar char="•"/>
            </a:pPr>
            <a:r>
              <a:rPr lang="en-GB" b="1"/>
              <a:t>Conclusion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D881D-364B-ABB0-565C-EDAB0F13042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Vygotsky explains Shona’s communication, social, and emotional needs.</a:t>
            </a:r>
          </a:p>
          <a:p>
            <a:pPr lvl="0"/>
            <a:r>
              <a:rPr lang="en-GB"/>
              <a:t>Strategies such as scaffolding and MKO support promote wellbeing.</a:t>
            </a:r>
          </a:p>
          <a:p>
            <a:pPr lvl="0"/>
            <a:r>
              <a:rPr lang="en-GB"/>
              <a:t>Combined with nature–nurture awareness, theory is highly useful.</a:t>
            </a:r>
          </a:p>
          <a:p>
            <a:pPr lvl="0"/>
            <a:r>
              <a:rPr lang="en-GB" b="1"/>
              <a:t>Takeaway:</a:t>
            </a:r>
            <a:r>
              <a:rPr lang="en-GB"/>
              <a:t> Psychology provides evidence‑based tools for supporting children.</a:t>
            </a: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413F3-1A2A-287F-4A19-1738862558F2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68D94C6-E52A-4A41-87C5-F841EB484516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9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A24D4-0F7E-C367-A16F-0F2D5C980F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buSzPct val="100000"/>
              <a:buFont typeface="Arial" pitchFamily="34"/>
              <a:buChar char="•"/>
            </a:pPr>
            <a:r>
              <a:rPr lang="en-GB" b="1"/>
              <a:t>References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F9EE3-B556-51DE-C58A-CC77B6EDEA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761984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Bowlby, J. (1988) A secure base. London: Routledge.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Berk, L.E. (2023) </a:t>
            </a:r>
            <a:r>
              <a:rPr lang="en-GB" sz="2200" i="1">
                <a:latin typeface="Arial" pitchFamily="34"/>
                <a:cs typeface="Arial" pitchFamily="34"/>
              </a:rPr>
              <a:t>Development Through the Lifespan</a:t>
            </a:r>
            <a:r>
              <a:rPr lang="en-GB" sz="2200">
                <a:latin typeface="Arial" pitchFamily="34"/>
                <a:cs typeface="Arial" pitchFamily="34"/>
              </a:rPr>
              <a:t>. 8th edn. Harlow: Pearson. 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Cole, P.M., Martin, S.E. &amp; Dennis, T.A. (2004) Child Development, 75(2), pp.317–333.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Daniels, H. (2016) Vygotsky and pedagogy. London: Routledge.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Rothbart, M.K. (2011) Becoming who we are. New York: Guilford Press.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Vygotsky, L.S. (1978) Mind in society. Harvard University Press.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Wood, D., Bruner, J.S. &amp; Ross, G. (1976) Journal of Child Psychology &amp; Psychiatry, 17(2), pp.89–100.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UK Parliament (2006) </a:t>
            </a:r>
            <a:r>
              <a:rPr lang="en-GB" sz="2200" i="1">
                <a:latin typeface="Arial" pitchFamily="34"/>
                <a:cs typeface="Arial" pitchFamily="34"/>
              </a:rPr>
              <a:t>Childcare Act 2006.</a:t>
            </a:r>
            <a:r>
              <a:rPr lang="en-GB" sz="2200">
                <a:latin typeface="Arial" pitchFamily="34"/>
                <a:cs typeface="Arial" pitchFamily="34"/>
              </a:rPr>
              <a:t> Available at: https://www.legislation.gov.uk/ukpga/2006/21/contents (Accessed: 10 October 2026).</a:t>
            </a:r>
          </a:p>
          <a:p>
            <a:pPr lvl="0">
              <a:lnSpc>
                <a:spcPct val="70000"/>
              </a:lnSpc>
            </a:pPr>
            <a:r>
              <a:rPr lang="en-GB" sz="2200">
                <a:latin typeface="Arial" pitchFamily="34"/>
                <a:cs typeface="Arial" pitchFamily="34"/>
              </a:rPr>
              <a:t>UK Parliament (2016) </a:t>
            </a:r>
            <a:r>
              <a:rPr lang="en-GB" sz="2200" i="1">
                <a:latin typeface="Arial" pitchFamily="34"/>
                <a:cs typeface="Arial" pitchFamily="34"/>
              </a:rPr>
              <a:t>Childcare Act 2016.</a:t>
            </a:r>
            <a:r>
              <a:rPr lang="en-GB" sz="2200">
                <a:latin typeface="Arial" pitchFamily="34"/>
                <a:cs typeface="Arial" pitchFamily="34"/>
              </a:rPr>
              <a:t> Available at: https://www.legislation.gov.uk/ukpga/2016/5/contents (Accessed: 10 October 2026). </a:t>
            </a:r>
          </a:p>
          <a:p>
            <a:pPr lvl="0">
              <a:lnSpc>
                <a:spcPct val="70000"/>
              </a:lnSpc>
            </a:pPr>
            <a:endParaRPr lang="en-GB" sz="220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2000"/>
          </a:p>
          <a:p>
            <a:pPr lvl="0">
              <a:lnSpc>
                <a:spcPct val="70000"/>
              </a:lnSpc>
            </a:pPr>
            <a:endParaRPr lang="en-GB" sz="2000"/>
          </a:p>
          <a:p>
            <a:pPr lvl="0">
              <a:lnSpc>
                <a:spcPct val="70000"/>
              </a:lnSpc>
            </a:pPr>
            <a:endParaRPr lang="en-GB" sz="20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AE6632-1B75-DB66-6C11-545795906C7C}"/>
              </a:ext>
            </a:extLst>
          </p:cNvPr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506ABB6-2F39-4894-A663-1DC67E4DC496}" type="slidenum">
              <a: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rPr>
              <a:t>11</a:t>
            </a:fld>
            <a:endParaRPr lang="en-GB" sz="1200" b="0" i="0" u="none" strike="noStrike" kern="1200" cap="none" spc="0" baseline="0">
              <a:solidFill>
                <a:srgbClr val="767676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795eed367653890e2883b47426bc9a6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8f556cfd47ba8f95b5f0079289ba483e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01CCA8-6A67-4F1A-B560-B4BE8925B7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75B5BE0-2AEE-4F17-974E-9BE028687CB5}">
  <ds:schemaRefs>
    <ds:schemaRef ds:uri="http://schemas.microsoft.com/office/2006/metadata/properties"/>
    <ds:schemaRef ds:uri="http://schemas.microsoft.com/office/infopath/2007/PartnerControls"/>
    <ds:schemaRef ds:uri="901b7179-a49d-4669-ab88-101a0e80079b"/>
  </ds:schemaRefs>
</ds:datastoreItem>
</file>

<file path=customXml/itemProps3.xml><?xml version="1.0" encoding="utf-8"?>
<ds:datastoreItem xmlns:ds="http://schemas.openxmlformats.org/officeDocument/2006/customXml" ds:itemID="{B3819325-E4B4-4FC8-80D1-71B7A93802C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32</Words>
  <Application>Microsoft Office PowerPoint</Application>
  <PresentationFormat>Widescreen</PresentationFormat>
  <Paragraphs>10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 Introduction: </vt:lpstr>
      <vt:lpstr>Overview of Vygotsky’s Sociocultural Theory</vt:lpstr>
      <vt:lpstr>Overview of Vygotsky’s Sociocultural Theory </vt:lpstr>
      <vt:lpstr>Applying Key Concepts  </vt:lpstr>
      <vt:lpstr>Practical Strategies (Linked to Vygotsky) </vt:lpstr>
      <vt:lpstr> Nature vs Nurture </vt:lpstr>
      <vt:lpstr>PowerPoint Presentation</vt:lpstr>
      <vt:lpstr>Evaluation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Healy (2528572)</dc:creator>
  <cp:lastModifiedBy>Peter Healy (2528572)</cp:lastModifiedBy>
  <cp:revision>12</cp:revision>
  <dcterms:created xsi:type="dcterms:W3CDTF">2026-10-11T08:51:30Z</dcterms:created>
  <dcterms:modified xsi:type="dcterms:W3CDTF">2026-10-11T09:01:17Z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