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A29A61-6CB2-9854-2E59-CC06FE391A4E}" v="256" dt="2026-10-09T09:08:54.5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3" Type="http://schemas.openxmlformats.org/officeDocument/2006/relationships/hyperlink" Target="https://pmc.ncbi.nlm.nih.gov/articles/PMC11161159/" TargetMode="External"/><Relationship Id="rId7" Type="http://schemas.openxmlformats.org/officeDocument/2006/relationships/image" Target="../media/image9.svg"/><Relationship Id="rId2" Type="http://schemas.openxmlformats.org/officeDocument/2006/relationships/hyperlink" Target="https://www.studocu.com/en-gb/document/college-of-north-west-london/diploma-in-introduction-to-health-social-care-cyp-ncfe-cache-level-1/unit-10-part-2-unit-10/61661712" TargetMode="External"/><Relationship Id="rId1" Type="http://schemas.openxmlformats.org/officeDocument/2006/relationships/hyperlink" Target="https://www.youtube.com/watch?v=08TcvETTKjw&amp;t=104" TargetMode="External"/><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studocu.com/en-gb/document/college-of-north-west-london/diploma-in-introduction-to-health-social-care-cyp-ncfe-cache-level-1/unit-10-part-2-unit-10/61661712" TargetMode="External"/><Relationship Id="rId7" Type="http://schemas.openxmlformats.org/officeDocument/2006/relationships/image" Target="../media/image9.svg"/><Relationship Id="rId2" Type="http://schemas.openxmlformats.org/officeDocument/2006/relationships/hyperlink" Target="https://www.youtube.com/watch?v=08TcvETTKjw&amp;t=104" TargetMode="External"/><Relationship Id="rId1" Type="http://schemas.openxmlformats.org/officeDocument/2006/relationships/image" Target="../media/image6.svg"/><Relationship Id="rId6" Type="http://schemas.openxmlformats.org/officeDocument/2006/relationships/image" Target="../media/image8.svg"/><Relationship Id="rId5" Type="http://schemas.openxmlformats.org/officeDocument/2006/relationships/hyperlink" Target="https://pmc.ncbi.nlm.nih.gov/articles/PMC11161159/" TargetMode="External"/><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CAA06E3-0A8A-4B5B-96D9-63D0F53A5D5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6E5331F-E8C9-41F2-8DB1-8815C39406D5}">
      <dgm:prSet/>
      <dgm:spPr/>
      <dgm:t>
        <a:bodyPr/>
        <a:lstStyle/>
        <a:p>
          <a:r>
            <a:rPr lang="en-US" b="1"/>
            <a:t>Biological focus:</a:t>
          </a:r>
          <a:r>
            <a:rPr lang="en-US" b="0"/>
            <a:t> Illness is treated as a physical or physiological malfunction inside the body.</a:t>
          </a:r>
          <a:endParaRPr lang="en-US"/>
        </a:p>
      </dgm:t>
    </dgm:pt>
    <dgm:pt modelId="{5E5B93C8-B5EF-4C59-B646-12B88A2E3EE4}" type="parTrans" cxnId="{FCC510C0-E6C1-4CFF-95DB-DD808ED792AF}">
      <dgm:prSet/>
      <dgm:spPr/>
      <dgm:t>
        <a:bodyPr/>
        <a:lstStyle/>
        <a:p>
          <a:endParaRPr lang="en-US"/>
        </a:p>
      </dgm:t>
    </dgm:pt>
    <dgm:pt modelId="{38939BD0-B00D-4656-AC88-FC01324559CD}" type="sibTrans" cxnId="{FCC510C0-E6C1-4CFF-95DB-DD808ED792AF}">
      <dgm:prSet/>
      <dgm:spPr/>
      <dgm:t>
        <a:bodyPr/>
        <a:lstStyle/>
        <a:p>
          <a:endParaRPr lang="en-US"/>
        </a:p>
      </dgm:t>
    </dgm:pt>
    <dgm:pt modelId="{2EEA21E9-A13B-4F40-AE13-164D2652373A}">
      <dgm:prSet/>
      <dgm:spPr/>
      <dgm:t>
        <a:bodyPr/>
        <a:lstStyle/>
        <a:p>
          <a:r>
            <a:rPr lang="en-US" b="1"/>
            <a:t>Diagnosis and cure:</a:t>
          </a:r>
          <a:r>
            <a:rPr lang="en-US" b="0"/>
            <a:t> Doctors act like mechanics, using tests, medications, and surgery to fix the problem.</a:t>
          </a:r>
          <a:endParaRPr lang="en-US"/>
        </a:p>
      </dgm:t>
    </dgm:pt>
    <dgm:pt modelId="{AF701F62-EB9D-4055-BF55-4E14D642154D}" type="parTrans" cxnId="{5CDC8CAB-4D90-4EC1-A79F-0DE4303A4334}">
      <dgm:prSet/>
      <dgm:spPr/>
      <dgm:t>
        <a:bodyPr/>
        <a:lstStyle/>
        <a:p>
          <a:endParaRPr lang="en-US"/>
        </a:p>
      </dgm:t>
    </dgm:pt>
    <dgm:pt modelId="{BD7FD125-8182-444D-B771-51A806C80221}" type="sibTrans" cxnId="{5CDC8CAB-4D90-4EC1-A79F-0DE4303A4334}">
      <dgm:prSet/>
      <dgm:spPr/>
      <dgm:t>
        <a:bodyPr/>
        <a:lstStyle/>
        <a:p>
          <a:endParaRPr lang="en-US"/>
        </a:p>
      </dgm:t>
    </dgm:pt>
    <dgm:pt modelId="{2996680C-E4A5-41C4-87C8-C7EEF71F8F56}">
      <dgm:prSet/>
      <dgm:spPr/>
      <dgm:t>
        <a:bodyPr/>
        <a:lstStyle/>
        <a:p>
          <a:r>
            <a:rPr lang="en-US" b="1"/>
            <a:t>Individual scope:</a:t>
          </a:r>
          <a:r>
            <a:rPr lang="en-US" b="0"/>
            <a:t> The problem belongs to the single patient, ignoring outside influences</a:t>
          </a:r>
          <a:endParaRPr lang="en-US"/>
        </a:p>
      </dgm:t>
    </dgm:pt>
    <dgm:pt modelId="{6CE2D9AC-A718-4704-80D8-AEEE0EB9320A}" type="parTrans" cxnId="{4A0D29C1-9844-4E67-9FF8-A04F1893161D}">
      <dgm:prSet/>
      <dgm:spPr/>
      <dgm:t>
        <a:bodyPr/>
        <a:lstStyle/>
        <a:p>
          <a:endParaRPr lang="en-US"/>
        </a:p>
      </dgm:t>
    </dgm:pt>
    <dgm:pt modelId="{74CA534A-FF31-4482-90CF-730E011794EE}" type="sibTrans" cxnId="{4A0D29C1-9844-4E67-9FF8-A04F1893161D}">
      <dgm:prSet/>
      <dgm:spPr/>
      <dgm:t>
        <a:bodyPr/>
        <a:lstStyle/>
        <a:p>
          <a:endParaRPr lang="en-US"/>
        </a:p>
      </dgm:t>
    </dgm:pt>
    <dgm:pt modelId="{134D88C3-8A0A-43D8-9CB5-7E67956CDA51}" type="pres">
      <dgm:prSet presAssocID="{8CAA06E3-0A8A-4B5B-96D9-63D0F53A5D5D}" presName="root" presStyleCnt="0">
        <dgm:presLayoutVars>
          <dgm:dir/>
          <dgm:resizeHandles val="exact"/>
        </dgm:presLayoutVars>
      </dgm:prSet>
      <dgm:spPr/>
    </dgm:pt>
    <dgm:pt modelId="{BB296BA7-FCEB-40D6-BA18-8E5CEC787E0A}" type="pres">
      <dgm:prSet presAssocID="{A6E5331F-E8C9-41F2-8DB1-8815C39406D5}" presName="compNode" presStyleCnt="0"/>
      <dgm:spPr/>
    </dgm:pt>
    <dgm:pt modelId="{CE4929FE-9BE9-41B0-8832-EC050682DD3A}" type="pres">
      <dgm:prSet presAssocID="{A6E5331F-E8C9-41F2-8DB1-8815C39406D5}" presName="bgRect" presStyleLbl="bgShp" presStyleIdx="0" presStyleCnt="3"/>
      <dgm:spPr/>
    </dgm:pt>
    <dgm:pt modelId="{F13829C4-7B66-45D7-8DEC-6EFDB4061093}" type="pres">
      <dgm:prSet presAssocID="{A6E5331F-E8C9-41F2-8DB1-8815C39406D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64F7313B-05C9-4BCE-B5A2-B963918BFD33}" type="pres">
      <dgm:prSet presAssocID="{A6E5331F-E8C9-41F2-8DB1-8815C39406D5}" presName="spaceRect" presStyleCnt="0"/>
      <dgm:spPr/>
    </dgm:pt>
    <dgm:pt modelId="{04584FF7-B5CF-4CF8-935A-75DE4B1CF5BF}" type="pres">
      <dgm:prSet presAssocID="{A6E5331F-E8C9-41F2-8DB1-8815C39406D5}" presName="parTx" presStyleLbl="revTx" presStyleIdx="0" presStyleCnt="3">
        <dgm:presLayoutVars>
          <dgm:chMax val="0"/>
          <dgm:chPref val="0"/>
        </dgm:presLayoutVars>
      </dgm:prSet>
      <dgm:spPr/>
    </dgm:pt>
    <dgm:pt modelId="{7E563823-5036-4B3E-A75A-BE553C3081CF}" type="pres">
      <dgm:prSet presAssocID="{38939BD0-B00D-4656-AC88-FC01324559CD}" presName="sibTrans" presStyleCnt="0"/>
      <dgm:spPr/>
    </dgm:pt>
    <dgm:pt modelId="{90B929FE-4619-4248-BADA-46BF3A2623B3}" type="pres">
      <dgm:prSet presAssocID="{2EEA21E9-A13B-4F40-AE13-164D2652373A}" presName="compNode" presStyleCnt="0"/>
      <dgm:spPr/>
    </dgm:pt>
    <dgm:pt modelId="{207132F7-0BCE-4C5E-A7FB-7624B91EA3F7}" type="pres">
      <dgm:prSet presAssocID="{2EEA21E9-A13B-4F40-AE13-164D2652373A}" presName="bgRect" presStyleLbl="bgShp" presStyleIdx="1" presStyleCnt="3"/>
      <dgm:spPr/>
    </dgm:pt>
    <dgm:pt modelId="{46446554-B8A7-4BD0-B2B4-D0F719977804}" type="pres">
      <dgm:prSet presAssocID="{2EEA21E9-A13B-4F40-AE13-164D2652373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545D7C42-C68A-4E9C-B591-856E364A62D4}" type="pres">
      <dgm:prSet presAssocID="{2EEA21E9-A13B-4F40-AE13-164D2652373A}" presName="spaceRect" presStyleCnt="0"/>
      <dgm:spPr/>
    </dgm:pt>
    <dgm:pt modelId="{ADA939A9-C16F-4F34-AB68-88697E47D75E}" type="pres">
      <dgm:prSet presAssocID="{2EEA21E9-A13B-4F40-AE13-164D2652373A}" presName="parTx" presStyleLbl="revTx" presStyleIdx="1" presStyleCnt="3">
        <dgm:presLayoutVars>
          <dgm:chMax val="0"/>
          <dgm:chPref val="0"/>
        </dgm:presLayoutVars>
      </dgm:prSet>
      <dgm:spPr/>
    </dgm:pt>
    <dgm:pt modelId="{ED77EB9A-4F30-45F3-9FD8-E16FD984C4F6}" type="pres">
      <dgm:prSet presAssocID="{BD7FD125-8182-444D-B771-51A806C80221}" presName="sibTrans" presStyleCnt="0"/>
      <dgm:spPr/>
    </dgm:pt>
    <dgm:pt modelId="{8B708FE5-9F56-49EB-9EEB-5CC6924F1EE2}" type="pres">
      <dgm:prSet presAssocID="{2996680C-E4A5-41C4-87C8-C7EEF71F8F56}" presName="compNode" presStyleCnt="0"/>
      <dgm:spPr/>
    </dgm:pt>
    <dgm:pt modelId="{9603C0EE-63EA-4BEC-A142-425BF5760C42}" type="pres">
      <dgm:prSet presAssocID="{2996680C-E4A5-41C4-87C8-C7EEF71F8F56}" presName="bgRect" presStyleLbl="bgShp" presStyleIdx="2" presStyleCnt="3"/>
      <dgm:spPr/>
    </dgm:pt>
    <dgm:pt modelId="{5946A782-15F3-48AF-9ABE-B7B690696EDD}" type="pres">
      <dgm:prSet presAssocID="{2996680C-E4A5-41C4-87C8-C7EEF71F8F5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fused Person"/>
        </a:ext>
      </dgm:extLst>
    </dgm:pt>
    <dgm:pt modelId="{30E75713-B417-400D-921B-8347FD1E4E08}" type="pres">
      <dgm:prSet presAssocID="{2996680C-E4A5-41C4-87C8-C7EEF71F8F56}" presName="spaceRect" presStyleCnt="0"/>
      <dgm:spPr/>
    </dgm:pt>
    <dgm:pt modelId="{AC18963A-AFD0-4F44-A05B-CE154D5C4DBD}" type="pres">
      <dgm:prSet presAssocID="{2996680C-E4A5-41C4-87C8-C7EEF71F8F56}" presName="parTx" presStyleLbl="revTx" presStyleIdx="2" presStyleCnt="3">
        <dgm:presLayoutVars>
          <dgm:chMax val="0"/>
          <dgm:chPref val="0"/>
        </dgm:presLayoutVars>
      </dgm:prSet>
      <dgm:spPr/>
    </dgm:pt>
  </dgm:ptLst>
  <dgm:cxnLst>
    <dgm:cxn modelId="{7760EF37-A068-4BD2-B50C-B737015CC0CB}" type="presOf" srcId="{2EEA21E9-A13B-4F40-AE13-164D2652373A}" destId="{ADA939A9-C16F-4F34-AB68-88697E47D75E}" srcOrd="0" destOrd="0" presId="urn:microsoft.com/office/officeart/2018/2/layout/IconVerticalSolidList"/>
    <dgm:cxn modelId="{5CDC8CAB-4D90-4EC1-A79F-0DE4303A4334}" srcId="{8CAA06E3-0A8A-4B5B-96D9-63D0F53A5D5D}" destId="{2EEA21E9-A13B-4F40-AE13-164D2652373A}" srcOrd="1" destOrd="0" parTransId="{AF701F62-EB9D-4055-BF55-4E14D642154D}" sibTransId="{BD7FD125-8182-444D-B771-51A806C80221}"/>
    <dgm:cxn modelId="{FCC510C0-E6C1-4CFF-95DB-DD808ED792AF}" srcId="{8CAA06E3-0A8A-4B5B-96D9-63D0F53A5D5D}" destId="{A6E5331F-E8C9-41F2-8DB1-8815C39406D5}" srcOrd="0" destOrd="0" parTransId="{5E5B93C8-B5EF-4C59-B646-12B88A2E3EE4}" sibTransId="{38939BD0-B00D-4656-AC88-FC01324559CD}"/>
    <dgm:cxn modelId="{4A0D29C1-9844-4E67-9FF8-A04F1893161D}" srcId="{8CAA06E3-0A8A-4B5B-96D9-63D0F53A5D5D}" destId="{2996680C-E4A5-41C4-87C8-C7EEF71F8F56}" srcOrd="2" destOrd="0" parTransId="{6CE2D9AC-A718-4704-80D8-AEEE0EB9320A}" sibTransId="{74CA534A-FF31-4482-90CF-730E011794EE}"/>
    <dgm:cxn modelId="{2A80F5EC-2473-4721-9713-2AA4F385519A}" type="presOf" srcId="{8CAA06E3-0A8A-4B5B-96D9-63D0F53A5D5D}" destId="{134D88C3-8A0A-43D8-9CB5-7E67956CDA51}" srcOrd="0" destOrd="0" presId="urn:microsoft.com/office/officeart/2018/2/layout/IconVerticalSolidList"/>
    <dgm:cxn modelId="{3A1821F5-7641-4247-85C1-A1EDFABF6E46}" type="presOf" srcId="{2996680C-E4A5-41C4-87C8-C7EEF71F8F56}" destId="{AC18963A-AFD0-4F44-A05B-CE154D5C4DBD}" srcOrd="0" destOrd="0" presId="urn:microsoft.com/office/officeart/2018/2/layout/IconVerticalSolidList"/>
    <dgm:cxn modelId="{82C706F8-3EB0-44E8-9F64-BFAB24A37DE2}" type="presOf" srcId="{A6E5331F-E8C9-41F2-8DB1-8815C39406D5}" destId="{04584FF7-B5CF-4CF8-935A-75DE4B1CF5BF}" srcOrd="0" destOrd="0" presId="urn:microsoft.com/office/officeart/2018/2/layout/IconVerticalSolidList"/>
    <dgm:cxn modelId="{7C19D93E-E860-4FE2-A690-AA18BB37F96A}" type="presParOf" srcId="{134D88C3-8A0A-43D8-9CB5-7E67956CDA51}" destId="{BB296BA7-FCEB-40D6-BA18-8E5CEC787E0A}" srcOrd="0" destOrd="0" presId="urn:microsoft.com/office/officeart/2018/2/layout/IconVerticalSolidList"/>
    <dgm:cxn modelId="{1A91D2C8-0E5C-41BA-9053-CCB41C7AA14C}" type="presParOf" srcId="{BB296BA7-FCEB-40D6-BA18-8E5CEC787E0A}" destId="{CE4929FE-9BE9-41B0-8832-EC050682DD3A}" srcOrd="0" destOrd="0" presId="urn:microsoft.com/office/officeart/2018/2/layout/IconVerticalSolidList"/>
    <dgm:cxn modelId="{2F895682-AE9A-45D0-B7EB-462BCD2427F5}" type="presParOf" srcId="{BB296BA7-FCEB-40D6-BA18-8E5CEC787E0A}" destId="{F13829C4-7B66-45D7-8DEC-6EFDB4061093}" srcOrd="1" destOrd="0" presId="urn:microsoft.com/office/officeart/2018/2/layout/IconVerticalSolidList"/>
    <dgm:cxn modelId="{CE983020-2E74-4EF7-A980-FF0B27459D95}" type="presParOf" srcId="{BB296BA7-FCEB-40D6-BA18-8E5CEC787E0A}" destId="{64F7313B-05C9-4BCE-B5A2-B963918BFD33}" srcOrd="2" destOrd="0" presId="urn:microsoft.com/office/officeart/2018/2/layout/IconVerticalSolidList"/>
    <dgm:cxn modelId="{410C28FE-51B2-49DD-BF91-1654E2C3A334}" type="presParOf" srcId="{BB296BA7-FCEB-40D6-BA18-8E5CEC787E0A}" destId="{04584FF7-B5CF-4CF8-935A-75DE4B1CF5BF}" srcOrd="3" destOrd="0" presId="urn:microsoft.com/office/officeart/2018/2/layout/IconVerticalSolidList"/>
    <dgm:cxn modelId="{D1CFDE09-EC86-4931-A6A0-510094E082F5}" type="presParOf" srcId="{134D88C3-8A0A-43D8-9CB5-7E67956CDA51}" destId="{7E563823-5036-4B3E-A75A-BE553C3081CF}" srcOrd="1" destOrd="0" presId="urn:microsoft.com/office/officeart/2018/2/layout/IconVerticalSolidList"/>
    <dgm:cxn modelId="{E479C8D7-4512-4C4C-9389-FCC16D256EC9}" type="presParOf" srcId="{134D88C3-8A0A-43D8-9CB5-7E67956CDA51}" destId="{90B929FE-4619-4248-BADA-46BF3A2623B3}" srcOrd="2" destOrd="0" presId="urn:microsoft.com/office/officeart/2018/2/layout/IconVerticalSolidList"/>
    <dgm:cxn modelId="{0693C8E8-2D39-4EE2-B7FA-DF44AFE50EED}" type="presParOf" srcId="{90B929FE-4619-4248-BADA-46BF3A2623B3}" destId="{207132F7-0BCE-4C5E-A7FB-7624B91EA3F7}" srcOrd="0" destOrd="0" presId="urn:microsoft.com/office/officeart/2018/2/layout/IconVerticalSolidList"/>
    <dgm:cxn modelId="{4F98C847-A4AD-4932-AF9D-59BC81A77507}" type="presParOf" srcId="{90B929FE-4619-4248-BADA-46BF3A2623B3}" destId="{46446554-B8A7-4BD0-B2B4-D0F719977804}" srcOrd="1" destOrd="0" presId="urn:microsoft.com/office/officeart/2018/2/layout/IconVerticalSolidList"/>
    <dgm:cxn modelId="{10C8E6CE-372B-47A8-BA3B-7CE5D042D479}" type="presParOf" srcId="{90B929FE-4619-4248-BADA-46BF3A2623B3}" destId="{545D7C42-C68A-4E9C-B591-856E364A62D4}" srcOrd="2" destOrd="0" presId="urn:microsoft.com/office/officeart/2018/2/layout/IconVerticalSolidList"/>
    <dgm:cxn modelId="{56502979-8007-461C-ADD7-54978FAD462A}" type="presParOf" srcId="{90B929FE-4619-4248-BADA-46BF3A2623B3}" destId="{ADA939A9-C16F-4F34-AB68-88697E47D75E}" srcOrd="3" destOrd="0" presId="urn:microsoft.com/office/officeart/2018/2/layout/IconVerticalSolidList"/>
    <dgm:cxn modelId="{9778B06B-6B78-4D00-8295-026840CD3C54}" type="presParOf" srcId="{134D88C3-8A0A-43D8-9CB5-7E67956CDA51}" destId="{ED77EB9A-4F30-45F3-9FD8-E16FD984C4F6}" srcOrd="3" destOrd="0" presId="urn:microsoft.com/office/officeart/2018/2/layout/IconVerticalSolidList"/>
    <dgm:cxn modelId="{BFEB260D-44AF-4AE0-AF3C-197EBB08DC79}" type="presParOf" srcId="{134D88C3-8A0A-43D8-9CB5-7E67956CDA51}" destId="{8B708FE5-9F56-49EB-9EEB-5CC6924F1EE2}" srcOrd="4" destOrd="0" presId="urn:microsoft.com/office/officeart/2018/2/layout/IconVerticalSolidList"/>
    <dgm:cxn modelId="{A1BE02D0-04B2-4AFE-B1E8-E410878C4B43}" type="presParOf" srcId="{8B708FE5-9F56-49EB-9EEB-5CC6924F1EE2}" destId="{9603C0EE-63EA-4BEC-A142-425BF5760C42}" srcOrd="0" destOrd="0" presId="urn:microsoft.com/office/officeart/2018/2/layout/IconVerticalSolidList"/>
    <dgm:cxn modelId="{A24CD1CD-4E81-4C50-BC8B-A8A879C7FA97}" type="presParOf" srcId="{8B708FE5-9F56-49EB-9EEB-5CC6924F1EE2}" destId="{5946A782-15F3-48AF-9ABE-B7B690696EDD}" srcOrd="1" destOrd="0" presId="urn:microsoft.com/office/officeart/2018/2/layout/IconVerticalSolidList"/>
    <dgm:cxn modelId="{272BD0F5-5110-4A88-866C-C2F9F6CADD88}" type="presParOf" srcId="{8B708FE5-9F56-49EB-9EEB-5CC6924F1EE2}" destId="{30E75713-B417-400D-921B-8347FD1E4E08}" srcOrd="2" destOrd="0" presId="urn:microsoft.com/office/officeart/2018/2/layout/IconVerticalSolidList"/>
    <dgm:cxn modelId="{15E7AFF0-9B7C-454D-A5CE-993961925589}" type="presParOf" srcId="{8B708FE5-9F56-49EB-9EEB-5CC6924F1EE2}" destId="{AC18963A-AFD0-4F44-A05B-CE154D5C4D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7D4449-3A66-4B98-8001-06F94E2F11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942F7A-2B5C-4004-969B-5F1F5B16A9D2}">
      <dgm:prSet/>
      <dgm:spPr/>
      <dgm:t>
        <a:bodyPr/>
        <a:lstStyle/>
        <a:p>
          <a:r>
            <a:rPr lang="en-US" b="1"/>
            <a:t>Reductionist view:</a:t>
          </a:r>
          <a:r>
            <a:rPr lang="en-US" b="0"/>
            <a:t> It ignores social, environmental, and psychological factors.</a:t>
          </a:r>
          <a:endParaRPr lang="en-US"/>
        </a:p>
      </dgm:t>
    </dgm:pt>
    <dgm:pt modelId="{D4F0E83C-5F90-4192-B4FC-36EB90C7657E}" type="parTrans" cxnId="{24C91273-053B-42C3-BF6B-31A922F906CE}">
      <dgm:prSet/>
      <dgm:spPr/>
      <dgm:t>
        <a:bodyPr/>
        <a:lstStyle/>
        <a:p>
          <a:endParaRPr lang="en-US"/>
        </a:p>
      </dgm:t>
    </dgm:pt>
    <dgm:pt modelId="{D4ADC92C-A585-413E-8096-AB65C8BDC3E5}" type="sibTrans" cxnId="{24C91273-053B-42C3-BF6B-31A922F906CE}">
      <dgm:prSet/>
      <dgm:spPr/>
      <dgm:t>
        <a:bodyPr/>
        <a:lstStyle/>
        <a:p>
          <a:endParaRPr lang="en-US"/>
        </a:p>
      </dgm:t>
    </dgm:pt>
    <dgm:pt modelId="{FB94D379-1349-4832-9118-6A7C43C9CA14}">
      <dgm:prSet/>
      <dgm:spPr/>
      <dgm:t>
        <a:bodyPr/>
        <a:lstStyle/>
        <a:p>
          <a:r>
            <a:rPr lang="en-US" b="1"/>
            <a:t>Power imbalance:</a:t>
          </a:r>
          <a:r>
            <a:rPr lang="en-US" b="0"/>
            <a:t> It creates a strict hierarchy where the doctor holds all control over a passive patient.</a:t>
          </a:r>
          <a:endParaRPr lang="en-US"/>
        </a:p>
      </dgm:t>
    </dgm:pt>
    <dgm:pt modelId="{03278F9F-3E3F-4552-9358-1D72A19FE122}" type="parTrans" cxnId="{EDE79B00-3CAB-47A4-8563-FB74B939083F}">
      <dgm:prSet/>
      <dgm:spPr/>
      <dgm:t>
        <a:bodyPr/>
        <a:lstStyle/>
        <a:p>
          <a:endParaRPr lang="en-US"/>
        </a:p>
      </dgm:t>
    </dgm:pt>
    <dgm:pt modelId="{824A9A49-ED07-4DBE-BBA8-63DABE352263}" type="sibTrans" cxnId="{EDE79B00-3CAB-47A4-8563-FB74B939083F}">
      <dgm:prSet/>
      <dgm:spPr/>
      <dgm:t>
        <a:bodyPr/>
        <a:lstStyle/>
        <a:p>
          <a:endParaRPr lang="en-US"/>
        </a:p>
      </dgm:t>
    </dgm:pt>
    <dgm:pt modelId="{AF91EAC2-55F1-4D7B-B336-2EC314050CA8}">
      <dgm:prSet/>
      <dgm:spPr/>
      <dgm:t>
        <a:bodyPr/>
        <a:lstStyle/>
        <a:p>
          <a:r>
            <a:rPr lang="en-US" b="1"/>
            <a:t>Disability view:</a:t>
          </a:r>
          <a:r>
            <a:rPr lang="en-US" b="0"/>
            <a:t> In disability rights, it blames the person's physical impairment rather than fixing unaccommodating societal barriers</a:t>
          </a:r>
          <a:endParaRPr lang="en-US"/>
        </a:p>
      </dgm:t>
    </dgm:pt>
    <dgm:pt modelId="{B8312137-9123-431C-A85C-E90EFF7AD920}" type="parTrans" cxnId="{675473C9-12A9-4C86-8BE8-743803AED6FA}">
      <dgm:prSet/>
      <dgm:spPr/>
      <dgm:t>
        <a:bodyPr/>
        <a:lstStyle/>
        <a:p>
          <a:endParaRPr lang="en-US"/>
        </a:p>
      </dgm:t>
    </dgm:pt>
    <dgm:pt modelId="{4FE90EF5-801A-433E-8181-0A0C398BA359}" type="sibTrans" cxnId="{675473C9-12A9-4C86-8BE8-743803AED6FA}">
      <dgm:prSet/>
      <dgm:spPr/>
      <dgm:t>
        <a:bodyPr/>
        <a:lstStyle/>
        <a:p>
          <a:endParaRPr lang="en-US"/>
        </a:p>
      </dgm:t>
    </dgm:pt>
    <dgm:pt modelId="{1EA91532-DDA9-449E-9C6C-42D8B6B6505F}" type="pres">
      <dgm:prSet presAssocID="{DC7D4449-3A66-4B98-8001-06F94E2F116B}" presName="linear" presStyleCnt="0">
        <dgm:presLayoutVars>
          <dgm:animLvl val="lvl"/>
          <dgm:resizeHandles val="exact"/>
        </dgm:presLayoutVars>
      </dgm:prSet>
      <dgm:spPr/>
    </dgm:pt>
    <dgm:pt modelId="{6CF80DE4-BEAE-49CF-BBA1-4D3A66334FBD}" type="pres">
      <dgm:prSet presAssocID="{55942F7A-2B5C-4004-969B-5F1F5B16A9D2}" presName="parentText" presStyleLbl="node1" presStyleIdx="0" presStyleCnt="3">
        <dgm:presLayoutVars>
          <dgm:chMax val="0"/>
          <dgm:bulletEnabled val="1"/>
        </dgm:presLayoutVars>
      </dgm:prSet>
      <dgm:spPr/>
    </dgm:pt>
    <dgm:pt modelId="{9BEB210D-0259-416E-AEA0-DA558BB821C4}" type="pres">
      <dgm:prSet presAssocID="{D4ADC92C-A585-413E-8096-AB65C8BDC3E5}" presName="spacer" presStyleCnt="0"/>
      <dgm:spPr/>
    </dgm:pt>
    <dgm:pt modelId="{27302CF5-6DF7-43AA-976E-3C742C15E913}" type="pres">
      <dgm:prSet presAssocID="{FB94D379-1349-4832-9118-6A7C43C9CA14}" presName="parentText" presStyleLbl="node1" presStyleIdx="1" presStyleCnt="3">
        <dgm:presLayoutVars>
          <dgm:chMax val="0"/>
          <dgm:bulletEnabled val="1"/>
        </dgm:presLayoutVars>
      </dgm:prSet>
      <dgm:spPr/>
    </dgm:pt>
    <dgm:pt modelId="{FA7E66E0-6B46-4619-B7F1-504FCF617A31}" type="pres">
      <dgm:prSet presAssocID="{824A9A49-ED07-4DBE-BBA8-63DABE352263}" presName="spacer" presStyleCnt="0"/>
      <dgm:spPr/>
    </dgm:pt>
    <dgm:pt modelId="{685476A6-CEC1-45B2-AA61-6632405CA147}" type="pres">
      <dgm:prSet presAssocID="{AF91EAC2-55F1-4D7B-B336-2EC314050CA8}" presName="parentText" presStyleLbl="node1" presStyleIdx="2" presStyleCnt="3">
        <dgm:presLayoutVars>
          <dgm:chMax val="0"/>
          <dgm:bulletEnabled val="1"/>
        </dgm:presLayoutVars>
      </dgm:prSet>
      <dgm:spPr/>
    </dgm:pt>
  </dgm:ptLst>
  <dgm:cxnLst>
    <dgm:cxn modelId="{EDE79B00-3CAB-47A4-8563-FB74B939083F}" srcId="{DC7D4449-3A66-4B98-8001-06F94E2F116B}" destId="{FB94D379-1349-4832-9118-6A7C43C9CA14}" srcOrd="1" destOrd="0" parTransId="{03278F9F-3E3F-4552-9358-1D72A19FE122}" sibTransId="{824A9A49-ED07-4DBE-BBA8-63DABE352263}"/>
    <dgm:cxn modelId="{332F3B1D-45CF-4CAC-A4CE-7AE818FA15C6}" type="presOf" srcId="{AF91EAC2-55F1-4D7B-B336-2EC314050CA8}" destId="{685476A6-CEC1-45B2-AA61-6632405CA147}" srcOrd="0" destOrd="0" presId="urn:microsoft.com/office/officeart/2005/8/layout/vList2"/>
    <dgm:cxn modelId="{7CC0CF45-E0D0-4769-9377-127D4583FBA5}" type="presOf" srcId="{FB94D379-1349-4832-9118-6A7C43C9CA14}" destId="{27302CF5-6DF7-43AA-976E-3C742C15E913}" srcOrd="0" destOrd="0" presId="urn:microsoft.com/office/officeart/2005/8/layout/vList2"/>
    <dgm:cxn modelId="{24C91273-053B-42C3-BF6B-31A922F906CE}" srcId="{DC7D4449-3A66-4B98-8001-06F94E2F116B}" destId="{55942F7A-2B5C-4004-969B-5F1F5B16A9D2}" srcOrd="0" destOrd="0" parTransId="{D4F0E83C-5F90-4192-B4FC-36EB90C7657E}" sibTransId="{D4ADC92C-A585-413E-8096-AB65C8BDC3E5}"/>
    <dgm:cxn modelId="{878A2782-A4BA-4D20-9D41-477FA3C73FB6}" type="presOf" srcId="{55942F7A-2B5C-4004-969B-5F1F5B16A9D2}" destId="{6CF80DE4-BEAE-49CF-BBA1-4D3A66334FBD}" srcOrd="0" destOrd="0" presId="urn:microsoft.com/office/officeart/2005/8/layout/vList2"/>
    <dgm:cxn modelId="{675473C9-12A9-4C86-8BE8-743803AED6FA}" srcId="{DC7D4449-3A66-4B98-8001-06F94E2F116B}" destId="{AF91EAC2-55F1-4D7B-B336-2EC314050CA8}" srcOrd="2" destOrd="0" parTransId="{B8312137-9123-431C-A85C-E90EFF7AD920}" sibTransId="{4FE90EF5-801A-433E-8181-0A0C398BA359}"/>
    <dgm:cxn modelId="{DE7E4EDA-F4A7-4FCB-8D50-ABCAC333DA7B}" type="presOf" srcId="{DC7D4449-3A66-4B98-8001-06F94E2F116B}" destId="{1EA91532-DDA9-449E-9C6C-42D8B6B6505F}" srcOrd="0" destOrd="0" presId="urn:microsoft.com/office/officeart/2005/8/layout/vList2"/>
    <dgm:cxn modelId="{97157F16-72FA-421F-A9A4-447758974C3A}" type="presParOf" srcId="{1EA91532-DDA9-449E-9C6C-42D8B6B6505F}" destId="{6CF80DE4-BEAE-49CF-BBA1-4D3A66334FBD}" srcOrd="0" destOrd="0" presId="urn:microsoft.com/office/officeart/2005/8/layout/vList2"/>
    <dgm:cxn modelId="{10E218C2-62B4-448E-A054-89C568976412}" type="presParOf" srcId="{1EA91532-DDA9-449E-9C6C-42D8B6B6505F}" destId="{9BEB210D-0259-416E-AEA0-DA558BB821C4}" srcOrd="1" destOrd="0" presId="urn:microsoft.com/office/officeart/2005/8/layout/vList2"/>
    <dgm:cxn modelId="{313EF43B-A7A9-4C67-AB45-7C2121E5CD85}" type="presParOf" srcId="{1EA91532-DDA9-449E-9C6C-42D8B6B6505F}" destId="{27302CF5-6DF7-43AA-976E-3C742C15E913}" srcOrd="2" destOrd="0" presId="urn:microsoft.com/office/officeart/2005/8/layout/vList2"/>
    <dgm:cxn modelId="{2DA646A6-0F58-481C-A104-D76F96BA18D9}" type="presParOf" srcId="{1EA91532-DDA9-449E-9C6C-42D8B6B6505F}" destId="{FA7E66E0-6B46-4619-B7F1-504FCF617A31}" srcOrd="3" destOrd="0" presId="urn:microsoft.com/office/officeart/2005/8/layout/vList2"/>
    <dgm:cxn modelId="{14B0BAA5-284D-433D-A106-DDFC111274BB}" type="presParOf" srcId="{1EA91532-DDA9-449E-9C6C-42D8B6B6505F}" destId="{685476A6-CEC1-45B2-AA61-6632405CA14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1FB49A-FCAB-4FA9-A05D-D9527ABCA43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0FD14B1-2D4A-4FDA-9840-A86F0999900B}">
      <dgm:prSet/>
      <dgm:spPr/>
      <dgm:t>
        <a:bodyPr/>
        <a:lstStyle/>
        <a:p>
          <a:pPr>
            <a:lnSpc>
              <a:spcPct val="100000"/>
            </a:lnSpc>
          </a:pPr>
          <a:r>
            <a:rPr lang="en-US" b="1"/>
            <a:t>Shared Goal:</a:t>
          </a:r>
          <a:r>
            <a:rPr lang="en-US"/>
            <a:t> All three models ultimately seek to improve human well-being, manage conditions, and reduce human suffering. [</a:t>
          </a:r>
          <a:r>
            <a:rPr lang="en-US">
              <a:hlinkClick xmlns:r="http://schemas.openxmlformats.org/officeDocument/2006/relationships" r:id="rId1"/>
            </a:rPr>
            <a:t>1</a:t>
          </a:r>
          <a:r>
            <a:rPr lang="en-US"/>
            <a:t>, </a:t>
          </a:r>
          <a:r>
            <a:rPr lang="en-US">
              <a:hlinkClick xmlns:r="http://schemas.openxmlformats.org/officeDocument/2006/relationships" r:id="rId2"/>
            </a:rPr>
            <a:t>2</a:t>
          </a:r>
          <a:r>
            <a:rPr lang="en-US"/>
            <a:t>]</a:t>
          </a:r>
        </a:p>
      </dgm:t>
    </dgm:pt>
    <dgm:pt modelId="{2046E10D-20F4-4761-96C4-887995398DF2}" type="parTrans" cxnId="{5FE35999-B2B8-4B2E-819D-6CAA9CD1B4E4}">
      <dgm:prSet/>
      <dgm:spPr/>
      <dgm:t>
        <a:bodyPr/>
        <a:lstStyle/>
        <a:p>
          <a:endParaRPr lang="en-US"/>
        </a:p>
      </dgm:t>
    </dgm:pt>
    <dgm:pt modelId="{840F8273-26B6-4EDE-998C-ADEAC75E596C}" type="sibTrans" cxnId="{5FE35999-B2B8-4B2E-819D-6CAA9CD1B4E4}">
      <dgm:prSet/>
      <dgm:spPr/>
      <dgm:t>
        <a:bodyPr/>
        <a:lstStyle/>
        <a:p>
          <a:pPr>
            <a:lnSpc>
              <a:spcPct val="100000"/>
            </a:lnSpc>
          </a:pPr>
          <a:endParaRPr lang="en-US"/>
        </a:p>
      </dgm:t>
    </dgm:pt>
    <dgm:pt modelId="{98D28F25-97BB-424C-A52C-F896602DDC55}">
      <dgm:prSet/>
      <dgm:spPr/>
      <dgm:t>
        <a:bodyPr/>
        <a:lstStyle/>
        <a:p>
          <a:pPr>
            <a:lnSpc>
              <a:spcPct val="100000"/>
            </a:lnSpc>
          </a:pPr>
          <a:r>
            <a:rPr lang="en-US" b="1"/>
            <a:t>Interdependence:</a:t>
          </a:r>
          <a:r>
            <a:rPr lang="en-US"/>
            <a:t> They do not exist in isolation. Modern care settings frequently rely on a mix of all three to build effective care systems. [</a:t>
          </a:r>
          <a:r>
            <a:rPr lang="en-US">
              <a:hlinkClick xmlns:r="http://schemas.openxmlformats.org/officeDocument/2006/relationships" r:id="rId3"/>
            </a:rPr>
            <a:t>1</a:t>
          </a:r>
          <a:r>
            <a:rPr lang="en-US"/>
            <a:t>, </a:t>
          </a:r>
          <a:r>
            <a:rPr lang="en-US">
              <a:hlinkClick xmlns:r="http://schemas.openxmlformats.org/officeDocument/2006/relationships" r:id="rId1"/>
            </a:rPr>
            <a:t>2</a:t>
          </a:r>
          <a:r>
            <a:rPr lang="en-US"/>
            <a:t>]</a:t>
          </a:r>
        </a:p>
      </dgm:t>
    </dgm:pt>
    <dgm:pt modelId="{80E7D515-650F-4611-A5A1-6AAB91581628}" type="parTrans" cxnId="{E5FEBEBA-9753-4BC0-ADF0-CBC4F30364E3}">
      <dgm:prSet/>
      <dgm:spPr/>
      <dgm:t>
        <a:bodyPr/>
        <a:lstStyle/>
        <a:p>
          <a:endParaRPr lang="en-US"/>
        </a:p>
      </dgm:t>
    </dgm:pt>
    <dgm:pt modelId="{D101314E-CAE0-4622-97D8-EAEC2E329746}" type="sibTrans" cxnId="{E5FEBEBA-9753-4BC0-ADF0-CBC4F30364E3}">
      <dgm:prSet/>
      <dgm:spPr/>
      <dgm:t>
        <a:bodyPr/>
        <a:lstStyle/>
        <a:p>
          <a:pPr>
            <a:lnSpc>
              <a:spcPct val="100000"/>
            </a:lnSpc>
          </a:pPr>
          <a:endParaRPr lang="en-US"/>
        </a:p>
      </dgm:t>
    </dgm:pt>
    <dgm:pt modelId="{60A01688-D90A-4A3A-B403-6C45C454CA1B}">
      <dgm:prSet/>
      <dgm:spPr/>
      <dgm:t>
        <a:bodyPr/>
        <a:lstStyle/>
        <a:p>
          <a:pPr>
            <a:lnSpc>
              <a:spcPct val="100000"/>
            </a:lnSpc>
          </a:pPr>
          <a:r>
            <a:rPr lang="en-US" b="1"/>
            <a:t>Frameworks for Action:</a:t>
          </a:r>
          <a:r>
            <a:rPr lang="en-US"/>
            <a:t> Each model provides professionals with a structured lens to assess a problem and determine a course of intervention</a:t>
          </a:r>
        </a:p>
      </dgm:t>
    </dgm:pt>
    <dgm:pt modelId="{B9ED9E42-51B7-45CB-9E35-CA51F072943D}" type="parTrans" cxnId="{3E07F847-B3AC-4803-909E-280171BF52EF}">
      <dgm:prSet/>
      <dgm:spPr/>
      <dgm:t>
        <a:bodyPr/>
        <a:lstStyle/>
        <a:p>
          <a:endParaRPr lang="en-US"/>
        </a:p>
      </dgm:t>
    </dgm:pt>
    <dgm:pt modelId="{029772E0-91A7-4754-AA66-215DD53925F5}" type="sibTrans" cxnId="{3E07F847-B3AC-4803-909E-280171BF52EF}">
      <dgm:prSet/>
      <dgm:spPr/>
      <dgm:t>
        <a:bodyPr/>
        <a:lstStyle/>
        <a:p>
          <a:pPr>
            <a:lnSpc>
              <a:spcPct val="100000"/>
            </a:lnSpc>
          </a:pPr>
          <a:endParaRPr lang="en-US"/>
        </a:p>
      </dgm:t>
    </dgm:pt>
    <dgm:pt modelId="{3F40D6A4-A88D-419D-9CBE-6C62718A8871}">
      <dgm:prSet/>
      <dgm:spPr/>
      <dgm:t>
        <a:bodyPr/>
        <a:lstStyle/>
        <a:p>
          <a:pPr>
            <a:lnSpc>
              <a:spcPct val="100000"/>
            </a:lnSpc>
          </a:pPr>
          <a:r>
            <a:rPr lang="en-US"/>
            <a:t>(Sciencedirect,2026)</a:t>
          </a:r>
        </a:p>
      </dgm:t>
    </dgm:pt>
    <dgm:pt modelId="{21A3CE51-AD6D-4017-BD26-57A596CD3BB5}" type="parTrans" cxnId="{56FF4E81-0B96-433E-8185-9BABD1E539D2}">
      <dgm:prSet/>
      <dgm:spPr/>
      <dgm:t>
        <a:bodyPr/>
        <a:lstStyle/>
        <a:p>
          <a:endParaRPr lang="en-US"/>
        </a:p>
      </dgm:t>
    </dgm:pt>
    <dgm:pt modelId="{8DC36259-DEE4-4A9D-BA13-9288D6CC3C5A}" type="sibTrans" cxnId="{56FF4E81-0B96-433E-8185-9BABD1E539D2}">
      <dgm:prSet/>
      <dgm:spPr/>
      <dgm:t>
        <a:bodyPr/>
        <a:lstStyle/>
        <a:p>
          <a:endParaRPr lang="en-US"/>
        </a:p>
      </dgm:t>
    </dgm:pt>
    <dgm:pt modelId="{8CCAC407-2D06-43ED-9B23-D6E5DE3A5AAF}" type="pres">
      <dgm:prSet presAssocID="{AF1FB49A-FCAB-4FA9-A05D-D9527ABCA43C}" presName="root" presStyleCnt="0">
        <dgm:presLayoutVars>
          <dgm:dir/>
          <dgm:resizeHandles val="exact"/>
        </dgm:presLayoutVars>
      </dgm:prSet>
      <dgm:spPr/>
    </dgm:pt>
    <dgm:pt modelId="{2CB79B2F-B627-46B6-A309-5B9459115672}" type="pres">
      <dgm:prSet presAssocID="{AF1FB49A-FCAB-4FA9-A05D-D9527ABCA43C}" presName="container" presStyleCnt="0">
        <dgm:presLayoutVars>
          <dgm:dir/>
          <dgm:resizeHandles val="exact"/>
        </dgm:presLayoutVars>
      </dgm:prSet>
      <dgm:spPr/>
    </dgm:pt>
    <dgm:pt modelId="{09B274BC-110B-493F-836B-D08D3A6ACACD}" type="pres">
      <dgm:prSet presAssocID="{B0FD14B1-2D4A-4FDA-9840-A86F0999900B}" presName="compNode" presStyleCnt="0"/>
      <dgm:spPr/>
    </dgm:pt>
    <dgm:pt modelId="{2226E284-0E8D-4D31-B29B-058845142DA6}" type="pres">
      <dgm:prSet presAssocID="{B0FD14B1-2D4A-4FDA-9840-A86F0999900B}" presName="iconBgRect" presStyleLbl="bgShp" presStyleIdx="0" presStyleCnt="4"/>
      <dgm:spPr/>
    </dgm:pt>
    <dgm:pt modelId="{F4D2D64A-E46B-40FC-B471-92BFF942229E}" type="pres">
      <dgm:prSet presAssocID="{B0FD14B1-2D4A-4FDA-9840-A86F0999900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ers"/>
        </a:ext>
      </dgm:extLst>
    </dgm:pt>
    <dgm:pt modelId="{98DE1494-5B25-4E8D-9FFF-6E06EB2E4099}" type="pres">
      <dgm:prSet presAssocID="{B0FD14B1-2D4A-4FDA-9840-A86F0999900B}" presName="spaceRect" presStyleCnt="0"/>
      <dgm:spPr/>
    </dgm:pt>
    <dgm:pt modelId="{0866CC6D-23B3-4738-B8D4-65F8B8A82BC9}" type="pres">
      <dgm:prSet presAssocID="{B0FD14B1-2D4A-4FDA-9840-A86F0999900B}" presName="textRect" presStyleLbl="revTx" presStyleIdx="0" presStyleCnt="4">
        <dgm:presLayoutVars>
          <dgm:chMax val="1"/>
          <dgm:chPref val="1"/>
        </dgm:presLayoutVars>
      </dgm:prSet>
      <dgm:spPr/>
    </dgm:pt>
    <dgm:pt modelId="{4B1126FC-F863-4B5C-9BB7-2BFBEA07CBB0}" type="pres">
      <dgm:prSet presAssocID="{840F8273-26B6-4EDE-998C-ADEAC75E596C}" presName="sibTrans" presStyleLbl="sibTrans2D1" presStyleIdx="0" presStyleCnt="0"/>
      <dgm:spPr/>
    </dgm:pt>
    <dgm:pt modelId="{45836691-4763-4F70-9A70-960C8BA5290E}" type="pres">
      <dgm:prSet presAssocID="{98D28F25-97BB-424C-A52C-F896602DDC55}" presName="compNode" presStyleCnt="0"/>
      <dgm:spPr/>
    </dgm:pt>
    <dgm:pt modelId="{480643E9-EF99-4F9E-B151-F26526E43552}" type="pres">
      <dgm:prSet presAssocID="{98D28F25-97BB-424C-A52C-F896602DDC55}" presName="iconBgRect" presStyleLbl="bgShp" presStyleIdx="1" presStyleCnt="4"/>
      <dgm:spPr/>
    </dgm:pt>
    <dgm:pt modelId="{0DF7BA9A-5531-4E58-A70C-D12254340C17}" type="pres">
      <dgm:prSet presAssocID="{98D28F25-97BB-424C-A52C-F896602DDC5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isconnected"/>
        </a:ext>
      </dgm:extLst>
    </dgm:pt>
    <dgm:pt modelId="{112A9E96-33B4-47A6-B780-7F396FE6108F}" type="pres">
      <dgm:prSet presAssocID="{98D28F25-97BB-424C-A52C-F896602DDC55}" presName="spaceRect" presStyleCnt="0"/>
      <dgm:spPr/>
    </dgm:pt>
    <dgm:pt modelId="{8C1BDEE7-0A53-4032-A30D-CCD8F37FFC16}" type="pres">
      <dgm:prSet presAssocID="{98D28F25-97BB-424C-A52C-F896602DDC55}" presName="textRect" presStyleLbl="revTx" presStyleIdx="1" presStyleCnt="4">
        <dgm:presLayoutVars>
          <dgm:chMax val="1"/>
          <dgm:chPref val="1"/>
        </dgm:presLayoutVars>
      </dgm:prSet>
      <dgm:spPr/>
    </dgm:pt>
    <dgm:pt modelId="{35FAB6F4-E7C4-4D2A-A0F7-0F1F147AEBD5}" type="pres">
      <dgm:prSet presAssocID="{D101314E-CAE0-4622-97D8-EAEC2E329746}" presName="sibTrans" presStyleLbl="sibTrans2D1" presStyleIdx="0" presStyleCnt="0"/>
      <dgm:spPr/>
    </dgm:pt>
    <dgm:pt modelId="{12D8D975-E877-447E-9543-83963C647597}" type="pres">
      <dgm:prSet presAssocID="{60A01688-D90A-4A3A-B403-6C45C454CA1B}" presName="compNode" presStyleCnt="0"/>
      <dgm:spPr/>
    </dgm:pt>
    <dgm:pt modelId="{9C773B7A-D682-4D63-95C8-ACBFA5B40D6C}" type="pres">
      <dgm:prSet presAssocID="{60A01688-D90A-4A3A-B403-6C45C454CA1B}" presName="iconBgRect" presStyleLbl="bgShp" presStyleIdx="2" presStyleCnt="4"/>
      <dgm:spPr/>
    </dgm:pt>
    <dgm:pt modelId="{3BEF8D3E-1822-4995-8AF4-7B556AA2FD81}" type="pres">
      <dgm:prSet presAssocID="{60A01688-D90A-4A3A-B403-6C45C454CA1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8C212BB3-B4D1-4C06-8CFC-AEC443B308B1}" type="pres">
      <dgm:prSet presAssocID="{60A01688-D90A-4A3A-B403-6C45C454CA1B}" presName="spaceRect" presStyleCnt="0"/>
      <dgm:spPr/>
    </dgm:pt>
    <dgm:pt modelId="{01264B07-136D-4D90-8572-6DD4BC1CB03D}" type="pres">
      <dgm:prSet presAssocID="{60A01688-D90A-4A3A-B403-6C45C454CA1B}" presName="textRect" presStyleLbl="revTx" presStyleIdx="2" presStyleCnt="4">
        <dgm:presLayoutVars>
          <dgm:chMax val="1"/>
          <dgm:chPref val="1"/>
        </dgm:presLayoutVars>
      </dgm:prSet>
      <dgm:spPr/>
    </dgm:pt>
    <dgm:pt modelId="{E523E680-486E-435A-9749-EF4C855F618A}" type="pres">
      <dgm:prSet presAssocID="{029772E0-91A7-4754-AA66-215DD53925F5}" presName="sibTrans" presStyleLbl="sibTrans2D1" presStyleIdx="0" presStyleCnt="0"/>
      <dgm:spPr/>
    </dgm:pt>
    <dgm:pt modelId="{75CB8FB9-DB71-4F2E-84C5-75FE3632C6DB}" type="pres">
      <dgm:prSet presAssocID="{3F40D6A4-A88D-419D-9CBE-6C62718A8871}" presName="compNode" presStyleCnt="0"/>
      <dgm:spPr/>
    </dgm:pt>
    <dgm:pt modelId="{A9FAB69B-1C29-4120-AFB2-75F5D678BEAF}" type="pres">
      <dgm:prSet presAssocID="{3F40D6A4-A88D-419D-9CBE-6C62718A8871}" presName="iconBgRect" presStyleLbl="bgShp" presStyleIdx="3" presStyleCnt="4"/>
      <dgm:spPr/>
    </dgm:pt>
    <dgm:pt modelId="{A85D2488-7A11-44F5-BD39-F4FA9CF80DFD}" type="pres">
      <dgm:prSet presAssocID="{3F40D6A4-A88D-419D-9CBE-6C62718A887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Bitcoin"/>
        </a:ext>
      </dgm:extLst>
    </dgm:pt>
    <dgm:pt modelId="{E2158BD5-00FD-42BC-BFA6-9D049610383B}" type="pres">
      <dgm:prSet presAssocID="{3F40D6A4-A88D-419D-9CBE-6C62718A8871}" presName="spaceRect" presStyleCnt="0"/>
      <dgm:spPr/>
    </dgm:pt>
    <dgm:pt modelId="{16E9ECA2-2BD2-4097-93C0-BDCCF39070A3}" type="pres">
      <dgm:prSet presAssocID="{3F40D6A4-A88D-419D-9CBE-6C62718A8871}" presName="textRect" presStyleLbl="revTx" presStyleIdx="3" presStyleCnt="4">
        <dgm:presLayoutVars>
          <dgm:chMax val="1"/>
          <dgm:chPref val="1"/>
        </dgm:presLayoutVars>
      </dgm:prSet>
      <dgm:spPr/>
    </dgm:pt>
  </dgm:ptLst>
  <dgm:cxnLst>
    <dgm:cxn modelId="{E4254F2B-DC07-4518-8D3C-CB2E3E6EBD7A}" type="presOf" srcId="{B0FD14B1-2D4A-4FDA-9840-A86F0999900B}" destId="{0866CC6D-23B3-4738-B8D4-65F8B8A82BC9}" srcOrd="0" destOrd="0" presId="urn:microsoft.com/office/officeart/2018/2/layout/IconCircleList"/>
    <dgm:cxn modelId="{D964E52F-0713-4566-B85E-E3796D38CFE5}" type="presOf" srcId="{840F8273-26B6-4EDE-998C-ADEAC75E596C}" destId="{4B1126FC-F863-4B5C-9BB7-2BFBEA07CBB0}" srcOrd="0" destOrd="0" presId="urn:microsoft.com/office/officeart/2018/2/layout/IconCircleList"/>
    <dgm:cxn modelId="{3E07F847-B3AC-4803-909E-280171BF52EF}" srcId="{AF1FB49A-FCAB-4FA9-A05D-D9527ABCA43C}" destId="{60A01688-D90A-4A3A-B403-6C45C454CA1B}" srcOrd="2" destOrd="0" parTransId="{B9ED9E42-51B7-45CB-9E35-CA51F072943D}" sibTransId="{029772E0-91A7-4754-AA66-215DD53925F5}"/>
    <dgm:cxn modelId="{56FF4E81-0B96-433E-8185-9BABD1E539D2}" srcId="{AF1FB49A-FCAB-4FA9-A05D-D9527ABCA43C}" destId="{3F40D6A4-A88D-419D-9CBE-6C62718A8871}" srcOrd="3" destOrd="0" parTransId="{21A3CE51-AD6D-4017-BD26-57A596CD3BB5}" sibTransId="{8DC36259-DEE4-4A9D-BA13-9288D6CC3C5A}"/>
    <dgm:cxn modelId="{E95E9B82-DE6D-42E6-B311-4DBC20354E2E}" type="presOf" srcId="{60A01688-D90A-4A3A-B403-6C45C454CA1B}" destId="{01264B07-136D-4D90-8572-6DD4BC1CB03D}" srcOrd="0" destOrd="0" presId="urn:microsoft.com/office/officeart/2018/2/layout/IconCircleList"/>
    <dgm:cxn modelId="{8CC04698-A687-40B1-8681-D770737155B6}" type="presOf" srcId="{98D28F25-97BB-424C-A52C-F896602DDC55}" destId="{8C1BDEE7-0A53-4032-A30D-CCD8F37FFC16}" srcOrd="0" destOrd="0" presId="urn:microsoft.com/office/officeart/2018/2/layout/IconCircleList"/>
    <dgm:cxn modelId="{5FE35999-B2B8-4B2E-819D-6CAA9CD1B4E4}" srcId="{AF1FB49A-FCAB-4FA9-A05D-D9527ABCA43C}" destId="{B0FD14B1-2D4A-4FDA-9840-A86F0999900B}" srcOrd="0" destOrd="0" parTransId="{2046E10D-20F4-4761-96C4-887995398DF2}" sibTransId="{840F8273-26B6-4EDE-998C-ADEAC75E596C}"/>
    <dgm:cxn modelId="{90838B99-A509-49E5-BF82-3F3149DF4640}" type="presOf" srcId="{D101314E-CAE0-4622-97D8-EAEC2E329746}" destId="{35FAB6F4-E7C4-4D2A-A0F7-0F1F147AEBD5}" srcOrd="0" destOrd="0" presId="urn:microsoft.com/office/officeart/2018/2/layout/IconCircleList"/>
    <dgm:cxn modelId="{1C9493A7-81EF-4777-9A27-E11203233B88}" type="presOf" srcId="{3F40D6A4-A88D-419D-9CBE-6C62718A8871}" destId="{16E9ECA2-2BD2-4097-93C0-BDCCF39070A3}" srcOrd="0" destOrd="0" presId="urn:microsoft.com/office/officeart/2018/2/layout/IconCircleList"/>
    <dgm:cxn modelId="{E61364B8-63B0-44F8-8600-FCFDA0C97A1F}" type="presOf" srcId="{AF1FB49A-FCAB-4FA9-A05D-D9527ABCA43C}" destId="{8CCAC407-2D06-43ED-9B23-D6E5DE3A5AAF}" srcOrd="0" destOrd="0" presId="urn:microsoft.com/office/officeart/2018/2/layout/IconCircleList"/>
    <dgm:cxn modelId="{E5FEBEBA-9753-4BC0-ADF0-CBC4F30364E3}" srcId="{AF1FB49A-FCAB-4FA9-A05D-D9527ABCA43C}" destId="{98D28F25-97BB-424C-A52C-F896602DDC55}" srcOrd="1" destOrd="0" parTransId="{80E7D515-650F-4611-A5A1-6AAB91581628}" sibTransId="{D101314E-CAE0-4622-97D8-EAEC2E329746}"/>
    <dgm:cxn modelId="{79CEBCD5-EA30-4939-860B-14A21FFC1B24}" type="presOf" srcId="{029772E0-91A7-4754-AA66-215DD53925F5}" destId="{E523E680-486E-435A-9749-EF4C855F618A}" srcOrd="0" destOrd="0" presId="urn:microsoft.com/office/officeart/2018/2/layout/IconCircleList"/>
    <dgm:cxn modelId="{6B96CABC-8FA6-4715-B247-696EBF911C69}" type="presParOf" srcId="{8CCAC407-2D06-43ED-9B23-D6E5DE3A5AAF}" destId="{2CB79B2F-B627-46B6-A309-5B9459115672}" srcOrd="0" destOrd="0" presId="urn:microsoft.com/office/officeart/2018/2/layout/IconCircleList"/>
    <dgm:cxn modelId="{8C3EEBB6-0A5D-4050-95FA-68DDADD5CDA9}" type="presParOf" srcId="{2CB79B2F-B627-46B6-A309-5B9459115672}" destId="{09B274BC-110B-493F-836B-D08D3A6ACACD}" srcOrd="0" destOrd="0" presId="urn:microsoft.com/office/officeart/2018/2/layout/IconCircleList"/>
    <dgm:cxn modelId="{92BA4C37-EB8C-4404-990C-02A75DE5F377}" type="presParOf" srcId="{09B274BC-110B-493F-836B-D08D3A6ACACD}" destId="{2226E284-0E8D-4D31-B29B-058845142DA6}" srcOrd="0" destOrd="0" presId="urn:microsoft.com/office/officeart/2018/2/layout/IconCircleList"/>
    <dgm:cxn modelId="{97D33F5D-8AC6-45C7-A6FD-0DDEE7DEBF3E}" type="presParOf" srcId="{09B274BC-110B-493F-836B-D08D3A6ACACD}" destId="{F4D2D64A-E46B-40FC-B471-92BFF942229E}" srcOrd="1" destOrd="0" presId="urn:microsoft.com/office/officeart/2018/2/layout/IconCircleList"/>
    <dgm:cxn modelId="{510E0A06-FE31-4B4A-8747-483A3863430C}" type="presParOf" srcId="{09B274BC-110B-493F-836B-D08D3A6ACACD}" destId="{98DE1494-5B25-4E8D-9FFF-6E06EB2E4099}" srcOrd="2" destOrd="0" presId="urn:microsoft.com/office/officeart/2018/2/layout/IconCircleList"/>
    <dgm:cxn modelId="{56E4256C-0F74-46B8-80BE-10430EDD6ED3}" type="presParOf" srcId="{09B274BC-110B-493F-836B-D08D3A6ACACD}" destId="{0866CC6D-23B3-4738-B8D4-65F8B8A82BC9}" srcOrd="3" destOrd="0" presId="urn:microsoft.com/office/officeart/2018/2/layout/IconCircleList"/>
    <dgm:cxn modelId="{195BD170-E2FF-4252-BCBC-C20C6EAF9C25}" type="presParOf" srcId="{2CB79B2F-B627-46B6-A309-5B9459115672}" destId="{4B1126FC-F863-4B5C-9BB7-2BFBEA07CBB0}" srcOrd="1" destOrd="0" presId="urn:microsoft.com/office/officeart/2018/2/layout/IconCircleList"/>
    <dgm:cxn modelId="{EED02B83-1BBC-4386-A07F-6750A79A84FB}" type="presParOf" srcId="{2CB79B2F-B627-46B6-A309-5B9459115672}" destId="{45836691-4763-4F70-9A70-960C8BA5290E}" srcOrd="2" destOrd="0" presId="urn:microsoft.com/office/officeart/2018/2/layout/IconCircleList"/>
    <dgm:cxn modelId="{C81FF67E-4275-4279-B8B7-A919903216A6}" type="presParOf" srcId="{45836691-4763-4F70-9A70-960C8BA5290E}" destId="{480643E9-EF99-4F9E-B151-F26526E43552}" srcOrd="0" destOrd="0" presId="urn:microsoft.com/office/officeart/2018/2/layout/IconCircleList"/>
    <dgm:cxn modelId="{BB6EF169-AB34-464A-A110-0C7138542461}" type="presParOf" srcId="{45836691-4763-4F70-9A70-960C8BA5290E}" destId="{0DF7BA9A-5531-4E58-A70C-D12254340C17}" srcOrd="1" destOrd="0" presId="urn:microsoft.com/office/officeart/2018/2/layout/IconCircleList"/>
    <dgm:cxn modelId="{96615FA2-2C69-47E3-A411-5E7381BE503E}" type="presParOf" srcId="{45836691-4763-4F70-9A70-960C8BA5290E}" destId="{112A9E96-33B4-47A6-B780-7F396FE6108F}" srcOrd="2" destOrd="0" presId="urn:microsoft.com/office/officeart/2018/2/layout/IconCircleList"/>
    <dgm:cxn modelId="{3D70AC44-2523-45C3-BBE0-20AB70B0561F}" type="presParOf" srcId="{45836691-4763-4F70-9A70-960C8BA5290E}" destId="{8C1BDEE7-0A53-4032-A30D-CCD8F37FFC16}" srcOrd="3" destOrd="0" presId="urn:microsoft.com/office/officeart/2018/2/layout/IconCircleList"/>
    <dgm:cxn modelId="{38B08242-A90A-46ED-9EE9-591D4802AF46}" type="presParOf" srcId="{2CB79B2F-B627-46B6-A309-5B9459115672}" destId="{35FAB6F4-E7C4-4D2A-A0F7-0F1F147AEBD5}" srcOrd="3" destOrd="0" presId="urn:microsoft.com/office/officeart/2018/2/layout/IconCircleList"/>
    <dgm:cxn modelId="{5BAFA44F-AEDB-4AB8-B7D2-6DBB29349964}" type="presParOf" srcId="{2CB79B2F-B627-46B6-A309-5B9459115672}" destId="{12D8D975-E877-447E-9543-83963C647597}" srcOrd="4" destOrd="0" presId="urn:microsoft.com/office/officeart/2018/2/layout/IconCircleList"/>
    <dgm:cxn modelId="{EE4D2144-DC16-440E-9A95-FAAB291E8F5E}" type="presParOf" srcId="{12D8D975-E877-447E-9543-83963C647597}" destId="{9C773B7A-D682-4D63-95C8-ACBFA5B40D6C}" srcOrd="0" destOrd="0" presId="urn:microsoft.com/office/officeart/2018/2/layout/IconCircleList"/>
    <dgm:cxn modelId="{F7DB6E75-980B-4A9F-90C3-ED7D0F2BF45E}" type="presParOf" srcId="{12D8D975-E877-447E-9543-83963C647597}" destId="{3BEF8D3E-1822-4995-8AF4-7B556AA2FD81}" srcOrd="1" destOrd="0" presId="urn:microsoft.com/office/officeart/2018/2/layout/IconCircleList"/>
    <dgm:cxn modelId="{38A457E6-473A-4A73-A525-1B94FFD4DBA6}" type="presParOf" srcId="{12D8D975-E877-447E-9543-83963C647597}" destId="{8C212BB3-B4D1-4C06-8CFC-AEC443B308B1}" srcOrd="2" destOrd="0" presId="urn:microsoft.com/office/officeart/2018/2/layout/IconCircleList"/>
    <dgm:cxn modelId="{4C89D36C-5A2B-40B1-98BF-2B29CEDE55AC}" type="presParOf" srcId="{12D8D975-E877-447E-9543-83963C647597}" destId="{01264B07-136D-4D90-8572-6DD4BC1CB03D}" srcOrd="3" destOrd="0" presId="urn:microsoft.com/office/officeart/2018/2/layout/IconCircleList"/>
    <dgm:cxn modelId="{10D79958-6B0E-4D1B-AE1A-FFEA153B48F9}" type="presParOf" srcId="{2CB79B2F-B627-46B6-A309-5B9459115672}" destId="{E523E680-486E-435A-9749-EF4C855F618A}" srcOrd="5" destOrd="0" presId="urn:microsoft.com/office/officeart/2018/2/layout/IconCircleList"/>
    <dgm:cxn modelId="{97BCD461-62F8-4F56-AD04-4036DCEEAA57}" type="presParOf" srcId="{2CB79B2F-B627-46B6-A309-5B9459115672}" destId="{75CB8FB9-DB71-4F2E-84C5-75FE3632C6DB}" srcOrd="6" destOrd="0" presId="urn:microsoft.com/office/officeart/2018/2/layout/IconCircleList"/>
    <dgm:cxn modelId="{17BE8A8A-DC99-4D8E-80A8-6F211BDC60CE}" type="presParOf" srcId="{75CB8FB9-DB71-4F2E-84C5-75FE3632C6DB}" destId="{A9FAB69B-1C29-4120-AFB2-75F5D678BEAF}" srcOrd="0" destOrd="0" presId="urn:microsoft.com/office/officeart/2018/2/layout/IconCircleList"/>
    <dgm:cxn modelId="{1E04AA6F-8CA7-4860-9F3C-502200C296FC}" type="presParOf" srcId="{75CB8FB9-DB71-4F2E-84C5-75FE3632C6DB}" destId="{A85D2488-7A11-44F5-BD39-F4FA9CF80DFD}" srcOrd="1" destOrd="0" presId="urn:microsoft.com/office/officeart/2018/2/layout/IconCircleList"/>
    <dgm:cxn modelId="{2048295F-4A21-4532-A8BA-368FC1024A82}" type="presParOf" srcId="{75CB8FB9-DB71-4F2E-84C5-75FE3632C6DB}" destId="{E2158BD5-00FD-42BC-BFA6-9D049610383B}" srcOrd="2" destOrd="0" presId="urn:microsoft.com/office/officeart/2018/2/layout/IconCircleList"/>
    <dgm:cxn modelId="{17869C17-9153-4FA8-916B-D7D08D99C78D}" type="presParOf" srcId="{75CB8FB9-DB71-4F2E-84C5-75FE3632C6DB}" destId="{16E9ECA2-2BD2-4097-93C0-BDCCF39070A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7F475F-CAE7-4CAF-A6CD-1E8DD92ED8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7BBD4F-13A0-4FA6-9256-C2B6EB3A5E25}">
      <dgm:prSet/>
      <dgm:spPr/>
      <dgm:t>
        <a:bodyPr/>
        <a:lstStyle/>
        <a:p>
          <a:r>
            <a:rPr lang="en-US"/>
            <a:t>Analysing the medical, social, and biopsychosocial frameworks yields profound insights into human development and motivation. It reveals that human growth is not a linear, pre-programmed biological timeline, nor is motivation just a matter of individual willpower. Instead, both are deeply complex, web-like phenomena.</a:t>
          </a:r>
        </a:p>
      </dgm:t>
    </dgm:pt>
    <dgm:pt modelId="{2BB8DFF0-9951-4781-97A8-0CF270227655}" type="parTrans" cxnId="{01F9EE92-DD9F-4C30-AB59-09B30159E63A}">
      <dgm:prSet/>
      <dgm:spPr/>
      <dgm:t>
        <a:bodyPr/>
        <a:lstStyle/>
        <a:p>
          <a:endParaRPr lang="en-US"/>
        </a:p>
      </dgm:t>
    </dgm:pt>
    <dgm:pt modelId="{60C9C8F2-BF23-4326-B778-D780D9FD38DE}" type="sibTrans" cxnId="{01F9EE92-DD9F-4C30-AB59-09B30159E63A}">
      <dgm:prSet/>
      <dgm:spPr/>
      <dgm:t>
        <a:bodyPr/>
        <a:lstStyle/>
        <a:p>
          <a:endParaRPr lang="en-US"/>
        </a:p>
      </dgm:t>
    </dgm:pt>
    <dgm:pt modelId="{A1053C08-2C6B-4C54-972D-CDA5BA8E9BFC}">
      <dgm:prSet/>
      <dgm:spPr/>
      <dgm:t>
        <a:bodyPr/>
        <a:lstStyle/>
        <a:p>
          <a:r>
            <a:rPr lang="en-US"/>
            <a:t>Ultimately, human beings are nested systems. You cannot separate a person's thoughts from their cells, and you cannot separate their cells from the society they walk through every day. True human development and sustainable motivation happen when a person's inner biology, mental resilience, and outer social structures are all working in harmony</a:t>
          </a:r>
        </a:p>
      </dgm:t>
    </dgm:pt>
    <dgm:pt modelId="{223EE73F-2AAF-4B88-86ED-99D8A0AD3D53}" type="parTrans" cxnId="{A3EAC2A5-E78B-4E01-B156-6B2078338011}">
      <dgm:prSet/>
      <dgm:spPr/>
      <dgm:t>
        <a:bodyPr/>
        <a:lstStyle/>
        <a:p>
          <a:endParaRPr lang="en-US"/>
        </a:p>
      </dgm:t>
    </dgm:pt>
    <dgm:pt modelId="{979157A3-A4B9-4E2D-AD30-9BE4711F9084}" type="sibTrans" cxnId="{A3EAC2A5-E78B-4E01-B156-6B2078338011}">
      <dgm:prSet/>
      <dgm:spPr/>
      <dgm:t>
        <a:bodyPr/>
        <a:lstStyle/>
        <a:p>
          <a:endParaRPr lang="en-US"/>
        </a:p>
      </dgm:t>
    </dgm:pt>
    <dgm:pt modelId="{4285739B-EA46-40A8-B247-5ADB2C1D3C9A}" type="pres">
      <dgm:prSet presAssocID="{5B7F475F-CAE7-4CAF-A6CD-1E8DD92ED8E2}" presName="root" presStyleCnt="0">
        <dgm:presLayoutVars>
          <dgm:dir/>
          <dgm:resizeHandles val="exact"/>
        </dgm:presLayoutVars>
      </dgm:prSet>
      <dgm:spPr/>
    </dgm:pt>
    <dgm:pt modelId="{55E17502-462B-4A4D-8A9D-4E6CE0A8AB22}" type="pres">
      <dgm:prSet presAssocID="{887BBD4F-13A0-4FA6-9256-C2B6EB3A5E25}" presName="compNode" presStyleCnt="0"/>
      <dgm:spPr/>
    </dgm:pt>
    <dgm:pt modelId="{45E84F53-07F2-4C31-92BA-43D12D24F7CB}" type="pres">
      <dgm:prSet presAssocID="{887BBD4F-13A0-4FA6-9256-C2B6EB3A5E25}" presName="bgRect" presStyleLbl="bgShp" presStyleIdx="0" presStyleCnt="2"/>
      <dgm:spPr/>
    </dgm:pt>
    <dgm:pt modelId="{87A13AA4-1774-4E44-A68D-1D1B3B78A251}" type="pres">
      <dgm:prSet presAssocID="{887BBD4F-13A0-4FA6-9256-C2B6EB3A5E2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in in head"/>
        </a:ext>
      </dgm:extLst>
    </dgm:pt>
    <dgm:pt modelId="{7D30F171-ADDE-46FC-8DD2-196D72D7F2DC}" type="pres">
      <dgm:prSet presAssocID="{887BBD4F-13A0-4FA6-9256-C2B6EB3A5E25}" presName="spaceRect" presStyleCnt="0"/>
      <dgm:spPr/>
    </dgm:pt>
    <dgm:pt modelId="{F33AD8E4-4874-478B-9DAF-1BBBC6D60B93}" type="pres">
      <dgm:prSet presAssocID="{887BBD4F-13A0-4FA6-9256-C2B6EB3A5E25}" presName="parTx" presStyleLbl="revTx" presStyleIdx="0" presStyleCnt="2">
        <dgm:presLayoutVars>
          <dgm:chMax val="0"/>
          <dgm:chPref val="0"/>
        </dgm:presLayoutVars>
      </dgm:prSet>
      <dgm:spPr/>
    </dgm:pt>
    <dgm:pt modelId="{F34ECDB6-D785-4188-B91B-2E96D001769F}" type="pres">
      <dgm:prSet presAssocID="{60C9C8F2-BF23-4326-B778-D780D9FD38DE}" presName="sibTrans" presStyleCnt="0"/>
      <dgm:spPr/>
    </dgm:pt>
    <dgm:pt modelId="{74E18C6F-6D86-4D50-AFBE-9010F3BA5AC9}" type="pres">
      <dgm:prSet presAssocID="{A1053C08-2C6B-4C54-972D-CDA5BA8E9BFC}" presName="compNode" presStyleCnt="0"/>
      <dgm:spPr/>
    </dgm:pt>
    <dgm:pt modelId="{5A9B48E5-241F-4410-87EA-0DD1741D9E9A}" type="pres">
      <dgm:prSet presAssocID="{A1053C08-2C6B-4C54-972D-CDA5BA8E9BFC}" presName="bgRect" presStyleLbl="bgShp" presStyleIdx="1" presStyleCnt="2"/>
      <dgm:spPr/>
    </dgm:pt>
    <dgm:pt modelId="{F29A34AF-FA39-47B0-97EE-377BCC350483}" type="pres">
      <dgm:prSet presAssocID="{A1053C08-2C6B-4C54-972D-CDA5BA8E9BF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yramid with Levels"/>
        </a:ext>
      </dgm:extLst>
    </dgm:pt>
    <dgm:pt modelId="{B269A37E-1AFD-4473-AC3A-8A3C1D6FCA71}" type="pres">
      <dgm:prSet presAssocID="{A1053C08-2C6B-4C54-972D-CDA5BA8E9BFC}" presName="spaceRect" presStyleCnt="0"/>
      <dgm:spPr/>
    </dgm:pt>
    <dgm:pt modelId="{6FA119A4-2581-4FDF-BCB1-37BACCA585B8}" type="pres">
      <dgm:prSet presAssocID="{A1053C08-2C6B-4C54-972D-CDA5BA8E9BFC}" presName="parTx" presStyleLbl="revTx" presStyleIdx="1" presStyleCnt="2">
        <dgm:presLayoutVars>
          <dgm:chMax val="0"/>
          <dgm:chPref val="0"/>
        </dgm:presLayoutVars>
      </dgm:prSet>
      <dgm:spPr/>
    </dgm:pt>
  </dgm:ptLst>
  <dgm:cxnLst>
    <dgm:cxn modelId="{4FB22B75-19C3-4291-A382-D6827D041DE4}" type="presOf" srcId="{887BBD4F-13A0-4FA6-9256-C2B6EB3A5E25}" destId="{F33AD8E4-4874-478B-9DAF-1BBBC6D60B93}" srcOrd="0" destOrd="0" presId="urn:microsoft.com/office/officeart/2018/2/layout/IconVerticalSolidList"/>
    <dgm:cxn modelId="{01F9EE92-DD9F-4C30-AB59-09B30159E63A}" srcId="{5B7F475F-CAE7-4CAF-A6CD-1E8DD92ED8E2}" destId="{887BBD4F-13A0-4FA6-9256-C2B6EB3A5E25}" srcOrd="0" destOrd="0" parTransId="{2BB8DFF0-9951-4781-97A8-0CF270227655}" sibTransId="{60C9C8F2-BF23-4326-B778-D780D9FD38DE}"/>
    <dgm:cxn modelId="{A3EAC2A5-E78B-4E01-B156-6B2078338011}" srcId="{5B7F475F-CAE7-4CAF-A6CD-1E8DD92ED8E2}" destId="{A1053C08-2C6B-4C54-972D-CDA5BA8E9BFC}" srcOrd="1" destOrd="0" parTransId="{223EE73F-2AAF-4B88-86ED-99D8A0AD3D53}" sibTransId="{979157A3-A4B9-4E2D-AD30-9BE4711F9084}"/>
    <dgm:cxn modelId="{E8FE6AC7-4693-44B1-B4AF-95AFFA3EAD30}" type="presOf" srcId="{A1053C08-2C6B-4C54-972D-CDA5BA8E9BFC}" destId="{6FA119A4-2581-4FDF-BCB1-37BACCA585B8}" srcOrd="0" destOrd="0" presId="urn:microsoft.com/office/officeart/2018/2/layout/IconVerticalSolidList"/>
    <dgm:cxn modelId="{718EB6E5-6E62-45F8-81BE-8E10313D43E4}" type="presOf" srcId="{5B7F475F-CAE7-4CAF-A6CD-1E8DD92ED8E2}" destId="{4285739B-EA46-40A8-B247-5ADB2C1D3C9A}" srcOrd="0" destOrd="0" presId="urn:microsoft.com/office/officeart/2018/2/layout/IconVerticalSolidList"/>
    <dgm:cxn modelId="{B6AC7914-ACC1-4ABD-A408-5EDB56FA45C3}" type="presParOf" srcId="{4285739B-EA46-40A8-B247-5ADB2C1D3C9A}" destId="{55E17502-462B-4A4D-8A9D-4E6CE0A8AB22}" srcOrd="0" destOrd="0" presId="urn:microsoft.com/office/officeart/2018/2/layout/IconVerticalSolidList"/>
    <dgm:cxn modelId="{C9E8570C-056C-4EC4-B4B3-80B455AD920B}" type="presParOf" srcId="{55E17502-462B-4A4D-8A9D-4E6CE0A8AB22}" destId="{45E84F53-07F2-4C31-92BA-43D12D24F7CB}" srcOrd="0" destOrd="0" presId="urn:microsoft.com/office/officeart/2018/2/layout/IconVerticalSolidList"/>
    <dgm:cxn modelId="{889D0699-72E6-4681-858C-FB3D3383F761}" type="presParOf" srcId="{55E17502-462B-4A4D-8A9D-4E6CE0A8AB22}" destId="{87A13AA4-1774-4E44-A68D-1D1B3B78A251}" srcOrd="1" destOrd="0" presId="urn:microsoft.com/office/officeart/2018/2/layout/IconVerticalSolidList"/>
    <dgm:cxn modelId="{B793306A-541C-4258-A4F1-7DC3B0339AAB}" type="presParOf" srcId="{55E17502-462B-4A4D-8A9D-4E6CE0A8AB22}" destId="{7D30F171-ADDE-46FC-8DD2-196D72D7F2DC}" srcOrd="2" destOrd="0" presId="urn:microsoft.com/office/officeart/2018/2/layout/IconVerticalSolidList"/>
    <dgm:cxn modelId="{C2585DF2-371F-447C-99BF-F0C6E191598C}" type="presParOf" srcId="{55E17502-462B-4A4D-8A9D-4E6CE0A8AB22}" destId="{F33AD8E4-4874-478B-9DAF-1BBBC6D60B93}" srcOrd="3" destOrd="0" presId="urn:microsoft.com/office/officeart/2018/2/layout/IconVerticalSolidList"/>
    <dgm:cxn modelId="{39961C92-AAA7-4BE5-908B-3794E6BFE457}" type="presParOf" srcId="{4285739B-EA46-40A8-B247-5ADB2C1D3C9A}" destId="{F34ECDB6-D785-4188-B91B-2E96D001769F}" srcOrd="1" destOrd="0" presId="urn:microsoft.com/office/officeart/2018/2/layout/IconVerticalSolidList"/>
    <dgm:cxn modelId="{B5CBE950-DB6D-4545-9E45-9C343E136568}" type="presParOf" srcId="{4285739B-EA46-40A8-B247-5ADB2C1D3C9A}" destId="{74E18C6F-6D86-4D50-AFBE-9010F3BA5AC9}" srcOrd="2" destOrd="0" presId="urn:microsoft.com/office/officeart/2018/2/layout/IconVerticalSolidList"/>
    <dgm:cxn modelId="{6008E14D-89C8-4029-B897-5D138371FEA4}" type="presParOf" srcId="{74E18C6F-6D86-4D50-AFBE-9010F3BA5AC9}" destId="{5A9B48E5-241F-4410-87EA-0DD1741D9E9A}" srcOrd="0" destOrd="0" presId="urn:microsoft.com/office/officeart/2018/2/layout/IconVerticalSolidList"/>
    <dgm:cxn modelId="{00ACE0C9-07E8-4964-9C42-92ACB3BD8F3F}" type="presParOf" srcId="{74E18C6F-6D86-4D50-AFBE-9010F3BA5AC9}" destId="{F29A34AF-FA39-47B0-97EE-377BCC350483}" srcOrd="1" destOrd="0" presId="urn:microsoft.com/office/officeart/2018/2/layout/IconVerticalSolidList"/>
    <dgm:cxn modelId="{C271C466-62F5-4C7F-9E8F-E91AAE7C4E70}" type="presParOf" srcId="{74E18C6F-6D86-4D50-AFBE-9010F3BA5AC9}" destId="{B269A37E-1AFD-4473-AC3A-8A3C1D6FCA71}" srcOrd="2" destOrd="0" presId="urn:microsoft.com/office/officeart/2018/2/layout/IconVerticalSolidList"/>
    <dgm:cxn modelId="{73B0B8BA-05BA-4E23-B8B8-60BF7FAEA3C8}" type="presParOf" srcId="{74E18C6F-6D86-4D50-AFBE-9010F3BA5AC9}" destId="{6FA119A4-2581-4FDF-BCB1-37BACCA585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929FE-9BE9-41B0-8832-EC050682DD3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3829C4-7B66-45D7-8DEC-6EFDB4061093}">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584FF7-B5CF-4CF8-935A-75DE4B1CF5BF}">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b="1" kern="1200"/>
            <a:t>Biological focus:</a:t>
          </a:r>
          <a:r>
            <a:rPr lang="en-US" sz="2500" b="0" kern="1200"/>
            <a:t> Illness is treated as a physical or physiological malfunction inside the body.</a:t>
          </a:r>
          <a:endParaRPr lang="en-US" sz="2500" kern="1200"/>
        </a:p>
      </dsp:txBody>
      <dsp:txXfrm>
        <a:off x="1437631" y="531"/>
        <a:ext cx="9077968" cy="1244702"/>
      </dsp:txXfrm>
    </dsp:sp>
    <dsp:sp modelId="{207132F7-0BCE-4C5E-A7FB-7624B91EA3F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446554-B8A7-4BD0-B2B4-D0F719977804}">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A939A9-C16F-4F34-AB68-88697E47D75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b="1" kern="1200"/>
            <a:t>Diagnosis and cure:</a:t>
          </a:r>
          <a:r>
            <a:rPr lang="en-US" sz="2500" b="0" kern="1200"/>
            <a:t> Doctors act like mechanics, using tests, medications, and surgery to fix the problem.</a:t>
          </a:r>
          <a:endParaRPr lang="en-US" sz="2500" kern="1200"/>
        </a:p>
      </dsp:txBody>
      <dsp:txXfrm>
        <a:off x="1437631" y="1556410"/>
        <a:ext cx="9077968" cy="1244702"/>
      </dsp:txXfrm>
    </dsp:sp>
    <dsp:sp modelId="{9603C0EE-63EA-4BEC-A142-425BF5760C4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6A782-15F3-48AF-9ABE-B7B690696EDD}">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8963A-AFD0-4F44-A05B-CE154D5C4DBD}">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90000"/>
            </a:lnSpc>
            <a:spcBef>
              <a:spcPct val="0"/>
            </a:spcBef>
            <a:spcAft>
              <a:spcPct val="35000"/>
            </a:spcAft>
            <a:buNone/>
          </a:pPr>
          <a:r>
            <a:rPr lang="en-US" sz="2500" b="1" kern="1200"/>
            <a:t>Individual scope:</a:t>
          </a:r>
          <a:r>
            <a:rPr lang="en-US" sz="2500" b="0" kern="1200"/>
            <a:t> The problem belongs to the single patient, ignoring outside influences</a:t>
          </a:r>
          <a:endParaRPr lang="en-US" sz="25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F80DE4-BEAE-49CF-BBA1-4D3A66334FBD}">
      <dsp:nvSpPr>
        <dsp:cNvPr id="0" name=""/>
        <dsp:cNvSpPr/>
      </dsp:nvSpPr>
      <dsp:spPr>
        <a:xfrm>
          <a:off x="0" y="16447"/>
          <a:ext cx="5811128" cy="183185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Reductionist view:</a:t>
          </a:r>
          <a:r>
            <a:rPr lang="en-US" sz="2600" b="0" kern="1200"/>
            <a:t> It ignores social, environmental, and psychological factors.</a:t>
          </a:r>
          <a:endParaRPr lang="en-US" sz="2600" kern="1200"/>
        </a:p>
      </dsp:txBody>
      <dsp:txXfrm>
        <a:off x="89424" y="105871"/>
        <a:ext cx="5632280" cy="1653006"/>
      </dsp:txXfrm>
    </dsp:sp>
    <dsp:sp modelId="{27302CF5-6DF7-43AA-976E-3C742C15E913}">
      <dsp:nvSpPr>
        <dsp:cNvPr id="0" name=""/>
        <dsp:cNvSpPr/>
      </dsp:nvSpPr>
      <dsp:spPr>
        <a:xfrm>
          <a:off x="0" y="1923182"/>
          <a:ext cx="5811128" cy="183185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Power imbalance:</a:t>
          </a:r>
          <a:r>
            <a:rPr lang="en-US" sz="2600" b="0" kern="1200"/>
            <a:t> It creates a strict hierarchy where the doctor holds all control over a passive patient.</a:t>
          </a:r>
          <a:endParaRPr lang="en-US" sz="2600" kern="1200"/>
        </a:p>
      </dsp:txBody>
      <dsp:txXfrm>
        <a:off x="89424" y="2012606"/>
        <a:ext cx="5632280" cy="1653006"/>
      </dsp:txXfrm>
    </dsp:sp>
    <dsp:sp modelId="{685476A6-CEC1-45B2-AA61-6632405CA147}">
      <dsp:nvSpPr>
        <dsp:cNvPr id="0" name=""/>
        <dsp:cNvSpPr/>
      </dsp:nvSpPr>
      <dsp:spPr>
        <a:xfrm>
          <a:off x="0" y="3829916"/>
          <a:ext cx="5811128" cy="183185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Disability view:</a:t>
          </a:r>
          <a:r>
            <a:rPr lang="en-US" sz="2600" b="0" kern="1200"/>
            <a:t> In disability rights, it blames the person's physical impairment rather than fixing unaccommodating societal barriers</a:t>
          </a:r>
          <a:endParaRPr lang="en-US" sz="2600" kern="1200"/>
        </a:p>
      </dsp:txBody>
      <dsp:txXfrm>
        <a:off x="89424" y="3919340"/>
        <a:ext cx="5632280" cy="16530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6E284-0E8D-4D31-B29B-058845142DA6}">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2D64A-E46B-40FC-B471-92BFF942229E}">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6CC6D-23B3-4738-B8D4-65F8B8A82BC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Shared Goal:</a:t>
          </a:r>
          <a:r>
            <a:rPr lang="en-US" sz="1700" kern="1200"/>
            <a:t> All three models ultimately seek to improve human well-being, manage conditions, and reduce human suffering. [</a:t>
          </a:r>
          <a:r>
            <a:rPr lang="en-US" sz="1700" kern="1200">
              <a:hlinkClick xmlns:r="http://schemas.openxmlformats.org/officeDocument/2006/relationships" r:id="rId2"/>
            </a:rPr>
            <a:t>1</a:t>
          </a:r>
          <a:r>
            <a:rPr lang="en-US" sz="1700" kern="1200"/>
            <a:t>, </a:t>
          </a:r>
          <a:r>
            <a:rPr lang="en-US" sz="1700" kern="1200">
              <a:hlinkClick xmlns:r="http://schemas.openxmlformats.org/officeDocument/2006/relationships" r:id="rId3"/>
            </a:rPr>
            <a:t>2</a:t>
          </a:r>
          <a:r>
            <a:rPr lang="en-US" sz="1700" kern="1200"/>
            <a:t>]</a:t>
          </a:r>
        </a:p>
      </dsp:txBody>
      <dsp:txXfrm>
        <a:off x="1834517" y="469890"/>
        <a:ext cx="3148942" cy="1335915"/>
      </dsp:txXfrm>
    </dsp:sp>
    <dsp:sp modelId="{480643E9-EF99-4F9E-B151-F26526E43552}">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F7BA9A-5531-4E58-A70C-D12254340C17}">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1BDEE7-0A53-4032-A30D-CCD8F37FFC16}">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Interdependence:</a:t>
          </a:r>
          <a:r>
            <a:rPr lang="en-US" sz="1700" kern="1200"/>
            <a:t> They do not exist in isolation. Modern care settings frequently rely on a mix of all three to build effective care systems. [</a:t>
          </a:r>
          <a:r>
            <a:rPr lang="en-US" sz="1700" kern="1200">
              <a:hlinkClick xmlns:r="http://schemas.openxmlformats.org/officeDocument/2006/relationships" r:id="rId5"/>
            </a:rPr>
            <a:t>1</a:t>
          </a:r>
          <a:r>
            <a:rPr lang="en-US" sz="1700" kern="1200"/>
            <a:t>, </a:t>
          </a:r>
          <a:r>
            <a:rPr lang="en-US" sz="1700" kern="1200">
              <a:hlinkClick xmlns:r="http://schemas.openxmlformats.org/officeDocument/2006/relationships" r:id="rId2"/>
            </a:rPr>
            <a:t>2</a:t>
          </a:r>
          <a:r>
            <a:rPr lang="en-US" sz="1700" kern="1200"/>
            <a:t>]</a:t>
          </a:r>
        </a:p>
      </dsp:txBody>
      <dsp:txXfrm>
        <a:off x="7154322" y="469890"/>
        <a:ext cx="3148942" cy="1335915"/>
      </dsp:txXfrm>
    </dsp:sp>
    <dsp:sp modelId="{9C773B7A-D682-4D63-95C8-ACBFA5B40D6C}">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EF8D3E-1822-4995-8AF4-7B556AA2FD81}">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64B07-136D-4D90-8572-6DD4BC1CB03D}">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b="1" kern="1200"/>
            <a:t>Frameworks for Action:</a:t>
          </a:r>
          <a:r>
            <a:rPr lang="en-US" sz="1700" kern="1200"/>
            <a:t> Each model provides professionals with a structured lens to assess a problem and determine a course of intervention</a:t>
          </a:r>
        </a:p>
      </dsp:txBody>
      <dsp:txXfrm>
        <a:off x="1834517" y="2545532"/>
        <a:ext cx="3148942" cy="1335915"/>
      </dsp:txXfrm>
    </dsp:sp>
    <dsp:sp modelId="{A9FAB69B-1C29-4120-AFB2-75F5D678BEAF}">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5D2488-7A11-44F5-BD39-F4FA9CF80DFD}">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9ECA2-2BD2-4097-93C0-BDCCF39070A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(Sciencedirect,2026)</a:t>
          </a:r>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84F53-07F2-4C31-92BA-43D12D24F7CB}">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13AA4-1774-4E44-A68D-1D1B3B78A251}">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AD8E4-4874-478B-9DAF-1BBBC6D60B93}">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US" sz="1800" kern="1200"/>
            <a:t>Analysing the medical, social, and biopsychosocial frameworks yields profound insights into human development and motivation. It reveals that human growth is not a linear, pre-programmed biological timeline, nor is motivation just a matter of individual willpower. Instead, both are deeply complex, web-like phenomena.</a:t>
          </a:r>
        </a:p>
      </dsp:txBody>
      <dsp:txXfrm>
        <a:off x="1509882" y="708097"/>
        <a:ext cx="9005717" cy="1307257"/>
      </dsp:txXfrm>
    </dsp:sp>
    <dsp:sp modelId="{5A9B48E5-241F-4410-87EA-0DD1741D9E9A}">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A34AF-FA39-47B0-97EE-377BCC350483}">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119A4-2581-4FDF-BCB1-37BACCA585B8}">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800100">
            <a:lnSpc>
              <a:spcPct val="90000"/>
            </a:lnSpc>
            <a:spcBef>
              <a:spcPct val="0"/>
            </a:spcBef>
            <a:spcAft>
              <a:spcPct val="35000"/>
            </a:spcAft>
            <a:buNone/>
          </a:pPr>
          <a:r>
            <a:rPr lang="en-US" sz="1800" kern="1200"/>
            <a:t>Ultimately, human beings are nested systems. You cannot separate a person's thoughts from their cells, and you cannot separate their cells from the society they walk through every day. True human development and sustainable motivation happen when a person's inner biology, mental resilience, and outer social structures are all working in harmony</a:t>
          </a:r>
        </a:p>
      </dsp:txBody>
      <dsp:txXfrm>
        <a:off x="1509882" y="2342169"/>
        <a:ext cx="9005717" cy="13072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US" sz="5400">
                <a:highlight>
                  <a:srgbClr val="FFFFFF"/>
                </a:highlight>
              </a:rPr>
              <a:t>Medical Model Of Health</a:t>
            </a:r>
          </a:p>
        </p:txBody>
      </p:sp>
      <p:sp>
        <p:nvSpPr>
          <p:cNvPr id="3" name="Subtitle 2"/>
          <p:cNvSpPr>
            <a:spLocks noGrp="1"/>
          </p:cNvSpPr>
          <p:nvPr>
            <p:ph type="subTitle" idx="1"/>
          </p:nvPr>
        </p:nvSpPr>
        <p:spPr>
          <a:xfrm>
            <a:off x="5297760" y="4636008"/>
            <a:ext cx="6251111" cy="1572768"/>
          </a:xfrm>
        </p:spPr>
        <p:txBody>
          <a:bodyPr vert="horz" lIns="91440" tIns="45720" rIns="91440" bIns="45720" rtlCol="0" anchor="t">
            <a:normAutofit/>
          </a:bodyPr>
          <a:lstStyle/>
          <a:p>
            <a:pPr algn="l"/>
            <a:r>
              <a:rPr lang="en-US"/>
              <a:t>Presented By Michelle &amp; Rachel</a:t>
            </a:r>
          </a:p>
        </p:txBody>
      </p:sp>
      <p:pic>
        <p:nvPicPr>
          <p:cNvPr id="16" name="Picture 15" descr="Desk with stethoscope and computer keyboard">
            <a:extLst>
              <a:ext uri="{FF2B5EF4-FFF2-40B4-BE49-F238E27FC236}">
                <a16:creationId xmlns:a16="http://schemas.microsoft.com/office/drawing/2014/main" id="{14903B7E-161D-B441-412C-E8F08D91E9BF}"/>
              </a:ext>
            </a:extLst>
          </p:cNvPr>
          <p:cNvPicPr>
            <a:picLocks noChangeAspect="1"/>
          </p:cNvPicPr>
          <p:nvPr/>
        </p:nvPicPr>
        <p:blipFill>
          <a:blip r:embed="rId2"/>
          <a:srcRect l="51753" r="2919" b="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bot with human face">
            <a:extLst>
              <a:ext uri="{FF2B5EF4-FFF2-40B4-BE49-F238E27FC236}">
                <a16:creationId xmlns:a16="http://schemas.microsoft.com/office/drawing/2014/main" id="{4F0E2208-078C-9E4C-D075-6DE26265AAE2}"/>
              </a:ext>
            </a:extLst>
          </p:cNvPr>
          <p:cNvPicPr>
            <a:picLocks noChangeAspect="1"/>
          </p:cNvPicPr>
          <p:nvPr/>
        </p:nvPicPr>
        <p:blipFill>
          <a:blip r:embed="rId2"/>
          <a:srcRect l="17580" r="23241"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51C8B-E427-6C65-1461-7E422B7B5E4B}"/>
              </a:ext>
            </a:extLst>
          </p:cNvPr>
          <p:cNvSpPr>
            <a:spLocks noGrp="1"/>
          </p:cNvSpPr>
          <p:nvPr>
            <p:ph type="title"/>
          </p:nvPr>
        </p:nvSpPr>
        <p:spPr>
          <a:xfrm>
            <a:off x="761801" y="328512"/>
            <a:ext cx="4778387" cy="1628970"/>
          </a:xfrm>
        </p:spPr>
        <p:txBody>
          <a:bodyPr anchor="ctr">
            <a:normAutofit/>
          </a:bodyPr>
          <a:lstStyle/>
          <a:p>
            <a:r>
              <a:rPr lang="en-US" sz="4000"/>
              <a:t>Medical Model</a:t>
            </a:r>
          </a:p>
        </p:txBody>
      </p:sp>
      <p:sp>
        <p:nvSpPr>
          <p:cNvPr id="3" name="Content Placeholder 2">
            <a:extLst>
              <a:ext uri="{FF2B5EF4-FFF2-40B4-BE49-F238E27FC236}">
                <a16:creationId xmlns:a16="http://schemas.microsoft.com/office/drawing/2014/main" id="{A143DD7C-AE40-7063-9698-BDE34B9DC549}"/>
              </a:ext>
            </a:extLst>
          </p:cNvPr>
          <p:cNvSpPr>
            <a:spLocks noGrp="1"/>
          </p:cNvSpPr>
          <p:nvPr>
            <p:ph idx="1"/>
          </p:nvPr>
        </p:nvSpPr>
        <p:spPr>
          <a:xfrm>
            <a:off x="172983" y="2480839"/>
            <a:ext cx="5779664" cy="4216954"/>
          </a:xfrm>
        </p:spPr>
        <p:txBody>
          <a:bodyPr vert="horz" lIns="91440" tIns="45720" rIns="91440" bIns="45720" rtlCol="0" anchor="ctr">
            <a:noAutofit/>
          </a:bodyPr>
          <a:lstStyle/>
          <a:p>
            <a:pPr marL="0" indent="0">
              <a:buNone/>
            </a:pPr>
            <a:r>
              <a:rPr lang="en-US" sz="1400">
                <a:highlight>
                  <a:srgbClr val="FFFFFF"/>
                </a:highlight>
                <a:ea typeface="+mn-lt"/>
                <a:cs typeface="+mn-lt"/>
              </a:rPr>
              <a:t>The medical model is a prevalent framework in healthcare, emphasizing diagnosis and treatment of diseases primarily through physiological causes. It views health as the absence of disease and interprets symptoms—both objective and subjective—as indicators of underlying medical issues to be addressed. This model is often likened to a mechanical approach, where the human body is seen as a machine needing repair. While it offers a structured method for understanding various health conditions, including mental disorders, it has faced criticism for its reductionist perspective and the tendency to overlook psychological and social factors. Critics argue that this model can foster a paternalistic dynamic between healthcare providers and patients and may inadequately address the complexities of mental health. In the context of disability, the medical model is similarly challenged for emphasizing impairments as physical malfunctions that need correction, rather than recognizing the role of societal barriers. Advocates for disability rights prefer the social model, which views disability as a result of societal failure to accommodate differences, thus promoting a more inclusive approach to health and wellness.</a:t>
            </a:r>
            <a:endParaRPr lang="en-US" sz="1400"/>
          </a:p>
        </p:txBody>
      </p:sp>
    </p:spTree>
    <p:extLst>
      <p:ext uri="{BB962C8B-B14F-4D97-AF65-F5344CB8AC3E}">
        <p14:creationId xmlns:p14="http://schemas.microsoft.com/office/powerpoint/2010/main" val="1810556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9F201-DD44-9211-1FDB-322C5A022126}"/>
              </a:ext>
            </a:extLst>
          </p:cNvPr>
          <p:cNvSpPr>
            <a:spLocks noGrp="1"/>
          </p:cNvSpPr>
          <p:nvPr>
            <p:ph type="title"/>
          </p:nvPr>
        </p:nvSpPr>
        <p:spPr>
          <a:xfrm>
            <a:off x="841248" y="256032"/>
            <a:ext cx="10506456" cy="1014984"/>
          </a:xfrm>
        </p:spPr>
        <p:txBody>
          <a:bodyPr anchor="b">
            <a:normAutofit/>
          </a:bodyPr>
          <a:lstStyle/>
          <a:p>
            <a:r>
              <a:rPr lang="en-US"/>
              <a:t>Core Principles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208FA68-E8F8-7590-75FA-8B3C49C64319}"/>
              </a:ext>
            </a:extLst>
          </p:cNvPr>
          <p:cNvGraphicFramePr>
            <a:graphicFrameLocks noGrp="1"/>
          </p:cNvGraphicFramePr>
          <p:nvPr>
            <p:ph idx="1"/>
            <p:extLst>
              <p:ext uri="{D42A27DB-BD31-4B8C-83A1-F6EECF244321}">
                <p14:modId xmlns:p14="http://schemas.microsoft.com/office/powerpoint/2010/main" val="286107301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825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F13DBA-F2DA-A5EA-0AE5-BC9E11EC71DE}"/>
              </a:ext>
            </a:extLst>
          </p:cNvPr>
          <p:cNvSpPr>
            <a:spLocks noGrp="1"/>
          </p:cNvSpPr>
          <p:nvPr>
            <p:ph type="title"/>
          </p:nvPr>
        </p:nvSpPr>
        <p:spPr>
          <a:xfrm>
            <a:off x="838200" y="673770"/>
            <a:ext cx="3220329" cy="2027227"/>
          </a:xfrm>
        </p:spPr>
        <p:txBody>
          <a:bodyPr>
            <a:normAutofit/>
          </a:bodyPr>
          <a:lstStyle/>
          <a:p>
            <a:r>
              <a:rPr lang="en-US" sz="5400">
                <a:solidFill>
                  <a:srgbClr val="FFFFFF"/>
                </a:solidFill>
              </a:rPr>
              <a:t>Main Critisism's</a:t>
            </a:r>
          </a:p>
        </p:txBody>
      </p:sp>
      <p:graphicFrame>
        <p:nvGraphicFramePr>
          <p:cNvPr id="5" name="Content Placeholder 2">
            <a:extLst>
              <a:ext uri="{FF2B5EF4-FFF2-40B4-BE49-F238E27FC236}">
                <a16:creationId xmlns:a16="http://schemas.microsoft.com/office/drawing/2014/main" id="{D3C59511-99EB-873C-CC85-FC7B67549554}"/>
              </a:ext>
            </a:extLst>
          </p:cNvPr>
          <p:cNvGraphicFramePr>
            <a:graphicFrameLocks noGrp="1"/>
          </p:cNvGraphicFramePr>
          <p:nvPr>
            <p:ph idx="1"/>
            <p:extLst>
              <p:ext uri="{D42A27DB-BD31-4B8C-83A1-F6EECF244321}">
                <p14:modId xmlns:p14="http://schemas.microsoft.com/office/powerpoint/2010/main" val="282126711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9634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20B9-00EC-9F96-FBBE-66193A9FA6DC}"/>
              </a:ext>
            </a:extLst>
          </p:cNvPr>
          <p:cNvSpPr>
            <a:spLocks noGrp="1"/>
          </p:cNvSpPr>
          <p:nvPr>
            <p:ph type="title"/>
          </p:nvPr>
        </p:nvSpPr>
        <p:spPr/>
        <p:txBody>
          <a:bodyPr/>
          <a:lstStyle/>
          <a:p>
            <a:pPr algn="ctr"/>
            <a:r>
              <a:rPr lang="en-US"/>
              <a:t>Commonalities</a:t>
            </a:r>
          </a:p>
        </p:txBody>
      </p:sp>
      <p:graphicFrame>
        <p:nvGraphicFramePr>
          <p:cNvPr id="23" name="Content Placeholder 2">
            <a:extLst>
              <a:ext uri="{FF2B5EF4-FFF2-40B4-BE49-F238E27FC236}">
                <a16:creationId xmlns:a16="http://schemas.microsoft.com/office/drawing/2014/main" id="{7889C2CC-D91C-BC24-DFED-F0DCB467074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61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B0F13B-977E-0832-9300-BB8075A9B092}"/>
              </a:ext>
            </a:extLst>
          </p:cNvPr>
          <p:cNvSpPr>
            <a:spLocks noGrp="1"/>
          </p:cNvSpPr>
          <p:nvPr>
            <p:ph type="ctrTitle"/>
          </p:nvPr>
        </p:nvSpPr>
        <p:spPr>
          <a:xfrm>
            <a:off x="9267909" y="2023110"/>
            <a:ext cx="2469624" cy="2846070"/>
          </a:xfrm>
        </p:spPr>
        <p:txBody>
          <a:bodyPr vert="horz" lIns="91440" tIns="45720" rIns="91440" bIns="45720" rtlCol="0" anchor="ctr">
            <a:normAutofit/>
          </a:bodyPr>
          <a:lstStyle/>
          <a:p>
            <a:pPr algn="l"/>
            <a:r>
              <a:rPr lang="en-US" sz="3700"/>
              <a:t>Differences</a:t>
            </a:r>
            <a:endParaRPr lang="en-US" sz="3700" kern="1200">
              <a:latin typeface="+mj-lt"/>
            </a:endParaRPr>
          </a:p>
        </p:txBody>
      </p:sp>
      <p:sp>
        <p:nvSpPr>
          <p:cNvPr id="22" name="Rectangle 2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EC5039DE-F02C-CD4C-04F9-6F71CBE83FDB}"/>
              </a:ext>
            </a:extLst>
          </p:cNvPr>
          <p:cNvPicPr>
            <a:picLocks noChangeAspect="1"/>
          </p:cNvPicPr>
          <p:nvPr/>
        </p:nvPicPr>
        <p:blipFill>
          <a:blip r:embed="rId2"/>
          <a:stretch>
            <a:fillRect/>
          </a:stretch>
        </p:blipFill>
        <p:spPr>
          <a:xfrm>
            <a:off x="742535" y="858525"/>
            <a:ext cx="7213709" cy="5211906"/>
          </a:xfrm>
          <a:prstGeom prst="rect">
            <a:avLst/>
          </a:prstGeom>
        </p:spPr>
      </p:pic>
      <p:sp>
        <p:nvSpPr>
          <p:cNvPr id="26" name="Rectangle 2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46D0189-60A8-D313-19A4-25B9CB4C2952}"/>
              </a:ext>
            </a:extLst>
          </p:cNvPr>
          <p:cNvSpPr txBox="1"/>
          <p:nvPr/>
        </p:nvSpPr>
        <p:spPr>
          <a:xfrm>
            <a:off x="144352" y="1385782"/>
            <a:ext cx="3247927" cy="53266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F3AFDA5F-61CC-878D-DA6B-394B6467A169}"/>
              </a:ext>
            </a:extLst>
          </p:cNvPr>
          <p:cNvSpPr txBox="1"/>
          <p:nvPr/>
        </p:nvSpPr>
        <p:spPr>
          <a:xfrm>
            <a:off x="3507762" y="1385782"/>
            <a:ext cx="2858176" cy="52688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26BD0F7-DB02-CB92-8707-62CAE6567DF3}"/>
              </a:ext>
            </a:extLst>
          </p:cNvPr>
          <p:cNvSpPr txBox="1"/>
          <p:nvPr/>
        </p:nvSpPr>
        <p:spPr>
          <a:xfrm>
            <a:off x="6510290" y="1400217"/>
            <a:ext cx="2915917" cy="5283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096707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30492-18AC-6751-ED37-2B59C1647132}"/>
              </a:ext>
            </a:extLst>
          </p:cNvPr>
          <p:cNvSpPr>
            <a:spLocks noGrp="1"/>
          </p:cNvSpPr>
          <p:nvPr>
            <p:ph type="title"/>
          </p:nvPr>
        </p:nvSpPr>
        <p:spPr>
          <a:xfrm>
            <a:off x="686834" y="1153572"/>
            <a:ext cx="3200400" cy="4461163"/>
          </a:xfrm>
        </p:spPr>
        <p:txBody>
          <a:bodyPr>
            <a:normAutofit/>
          </a:bodyPr>
          <a:lstStyle/>
          <a:p>
            <a:r>
              <a:rPr lang="en-US">
                <a:solidFill>
                  <a:srgbClr val="FFFFFF"/>
                </a:solidFill>
              </a:rPr>
              <a:t>The Theory that resonated most with us and why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45136E-BCAF-B1D8-66A1-7818C5EE713A}"/>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US" sz="2400">
                <a:ea typeface="+mn-lt"/>
                <a:cs typeface="+mn-lt"/>
              </a:rPr>
              <a:t>The Medical Model Resonate with us because we have previously Faced Acute Medical Emergencies</a:t>
            </a:r>
            <a:endParaRPr lang="en-US" sz="2400"/>
          </a:p>
          <a:p>
            <a:pPr marL="0" indent="0">
              <a:buNone/>
            </a:pPr>
            <a:r>
              <a:rPr lang="en-US" sz="2400">
                <a:ea typeface="+mn-lt"/>
                <a:cs typeface="+mn-lt"/>
              </a:rPr>
              <a:t>While often criticized for being cold or reductionist, the Medical Model resonates intensely with anyone in immediate physical crisis.</a:t>
            </a:r>
            <a:endParaRPr lang="en-US" sz="2400"/>
          </a:p>
          <a:p>
            <a:pPr marL="0" indent="0">
              <a:buNone/>
            </a:pPr>
            <a:r>
              <a:rPr lang="en-US" sz="2400" dirty="0">
                <a:ea typeface="+mn-lt"/>
                <a:cs typeface="+mn-lt"/>
              </a:rPr>
              <a:t>Why it resonates: When an individual is experiencing an acute crisis—such as an appendicitis attack, a broken bone, or a severe infection—they do not want to discuss their social circle or emotional childhood habits. They want a detached, highly skilled expert to step in, use advanced technology, and physically fix the issue. In moments of immediate physical danger, the objective, biological certainty of the medical model provides immense comfort and safety. </a:t>
            </a:r>
            <a:r>
              <a:rPr lang="en-US" sz="2400">
                <a:ea typeface="+mn-lt"/>
                <a:cs typeface="+mn-lt"/>
              </a:rPr>
              <a:t>(Nationalinstituteofhealth,2024)</a:t>
            </a:r>
            <a:endParaRPr lang="en-US" sz="2400"/>
          </a:p>
          <a:p>
            <a:endParaRPr lang="en-US" sz="2400"/>
          </a:p>
        </p:txBody>
      </p:sp>
    </p:spTree>
    <p:extLst>
      <p:ext uri="{BB962C8B-B14F-4D97-AF65-F5344CB8AC3E}">
        <p14:creationId xmlns:p14="http://schemas.microsoft.com/office/powerpoint/2010/main" val="168329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096CE-802D-8253-1264-AD76FCEA84A7}"/>
              </a:ext>
            </a:extLst>
          </p:cNvPr>
          <p:cNvSpPr>
            <a:spLocks noGrp="1"/>
          </p:cNvSpPr>
          <p:nvPr>
            <p:ph type="title"/>
          </p:nvPr>
        </p:nvSpPr>
        <p:spPr>
          <a:xfrm>
            <a:off x="841248" y="256032"/>
            <a:ext cx="10506456" cy="1014984"/>
          </a:xfrm>
        </p:spPr>
        <p:txBody>
          <a:bodyPr anchor="b">
            <a:normAutofit/>
          </a:bodyPr>
          <a:lstStyle/>
          <a:p>
            <a:r>
              <a:rPr lang="en-US"/>
              <a:t>The Ultimate Complexity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E791F4B-A80B-E9B8-37AB-57489C3322FD}"/>
              </a:ext>
            </a:extLst>
          </p:cNvPr>
          <p:cNvGraphicFramePr>
            <a:graphicFrameLocks noGrp="1"/>
          </p:cNvGraphicFramePr>
          <p:nvPr>
            <p:ph idx="1"/>
            <p:extLst>
              <p:ext uri="{D42A27DB-BD31-4B8C-83A1-F6EECF244321}">
                <p14:modId xmlns:p14="http://schemas.microsoft.com/office/powerpoint/2010/main" val="179510756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6A34C1E7-2A7E-85AD-BD50-A73F8237AE5E}"/>
              </a:ext>
            </a:extLst>
          </p:cNvPr>
          <p:cNvSpPr txBox="1"/>
          <p:nvPr/>
        </p:nvSpPr>
        <p:spPr>
          <a:xfrm>
            <a:off x="265519" y="6466163"/>
            <a:ext cx="25458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(Study.com,2021)</a:t>
            </a:r>
          </a:p>
        </p:txBody>
      </p:sp>
    </p:spTree>
    <p:extLst>
      <p:ext uri="{BB962C8B-B14F-4D97-AF65-F5344CB8AC3E}">
        <p14:creationId xmlns:p14="http://schemas.microsoft.com/office/powerpoint/2010/main" val="22739646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Medical Model Of Health</vt:lpstr>
      <vt:lpstr>Medical Model</vt:lpstr>
      <vt:lpstr>Core Principles</vt:lpstr>
      <vt:lpstr>Main Critisism's</vt:lpstr>
      <vt:lpstr>Commonalities</vt:lpstr>
      <vt:lpstr>Differences</vt:lpstr>
      <vt:lpstr>The Theory that resonated most with us and why</vt:lpstr>
      <vt:lpstr>The Ultimate Complexity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115</cp:revision>
  <dcterms:created xsi:type="dcterms:W3CDTF">2026-10-09T08:39:06Z</dcterms:created>
  <dcterms:modified xsi:type="dcterms:W3CDTF">2026-10-09T09:08:55Z</dcterms:modified>
</cp:coreProperties>
</file>