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9" r:id="rId1"/>
  </p:sldMasterIdLst>
  <p:notesMasterIdLst>
    <p:notesMasterId r:id="rId11"/>
  </p:notesMasterIdLst>
  <p:sldIdLst>
    <p:sldId id="256" r:id="rId2"/>
    <p:sldId id="257" r:id="rId3"/>
    <p:sldId id="263" r:id="rId4"/>
    <p:sldId id="258" r:id="rId5"/>
    <p:sldId id="260" r:id="rId6"/>
    <p:sldId id="261" r:id="rId7"/>
    <p:sldId id="262"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47" autoAdjust="0"/>
    <p:restoredTop sz="94291" autoAdjust="0"/>
  </p:normalViewPr>
  <p:slideViewPr>
    <p:cSldViewPr snapToGrid="0">
      <p:cViewPr>
        <p:scale>
          <a:sx n="75" d="100"/>
          <a:sy n="75" d="100"/>
        </p:scale>
        <p:origin x="70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showLegendKey val="0"/>
          <c:showVal val="0"/>
          <c:showCatName val="0"/>
          <c:showSerName val="0"/>
          <c:showPercent val="0"/>
          <c:showBubbleSize val="0"/>
          <c:showLeaderLines val="0"/>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Customers</a:t>
            </a:r>
          </a:p>
        </c:rich>
      </c:tx>
      <c:layout>
        <c:manualLayout>
          <c:xMode val="edge"/>
          <c:yMode val="edge"/>
          <c:x val="0.27733893443686125"/>
          <c:y val="1.6860130393858842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8.3695670082093054E-2"/>
          <c:y val="0.12709137591626093"/>
          <c:w val="0.64762480020655033"/>
          <c:h val="0.3659210115282982"/>
        </c:manualLayout>
      </c:layout>
      <c:pie3DChart>
        <c:varyColors val="1"/>
        <c:ser>
          <c:idx val="0"/>
          <c:order val="0"/>
          <c:tx>
            <c:strRef>
              <c:f>Sheet1!$B$1</c:f>
              <c:strCache>
                <c:ptCount val="1"/>
                <c:pt idx="0">
                  <c:v>customers</c:v>
                </c:pt>
              </c:strCache>
            </c:strRef>
          </c:tx>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2DFB-48A1-A31C-E78BC959F03A}"/>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2DFB-48A1-A31C-E78BC959F03A}"/>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2DFB-48A1-A31C-E78BC959F03A}"/>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2DFB-48A1-A31C-E78BC959F03A}"/>
              </c:ext>
            </c:extLst>
          </c:dPt>
          <c:cat>
            <c:strRef>
              <c:f>Sheet1!$A$2:$A$5</c:f>
              <c:strCache>
                <c:ptCount val="4"/>
                <c:pt idx="0">
                  <c:v>pilgrims</c:v>
                </c:pt>
                <c:pt idx="1">
                  <c:v>families</c:v>
                </c:pt>
                <c:pt idx="2">
                  <c:v>corporate proffessionals</c:v>
                </c:pt>
                <c:pt idx="3">
                  <c:v>on-line clients</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543-470F-B91B-6D433F049211}"/>
            </c:ext>
          </c:extLst>
        </c:ser>
        <c:dLbls>
          <c:showLegendKey val="0"/>
          <c:showVal val="0"/>
          <c:showCatName val="0"/>
          <c:showSerName val="0"/>
          <c:showPercent val="0"/>
          <c:showBubbleSize val="0"/>
          <c:showLeaderLines val="1"/>
        </c:dLbls>
      </c:pie3DChart>
      <c:spPr>
        <a:noFill/>
        <a:ln>
          <a:noFill/>
        </a:ln>
        <a:effectLst/>
      </c:spPr>
    </c:plotArea>
    <c:legend>
      <c:legendPos val="b"/>
      <c:layout>
        <c:manualLayout>
          <c:xMode val="edge"/>
          <c:yMode val="edge"/>
          <c:x val="9.7656901658488074E-2"/>
          <c:y val="0.68791531819436591"/>
          <c:w val="0.86464861393960957"/>
          <c:h val="0.2353142335059397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5152519386584138"/>
          <c:y val="0.19955891149754132"/>
          <c:w val="0.45249840426461496"/>
          <c:h val="0.40126917701026826"/>
        </c:manualLayout>
      </c:layout>
      <c:doughnutChart>
        <c:varyColors val="1"/>
        <c:ser>
          <c:idx val="0"/>
          <c:order val="0"/>
          <c:tx>
            <c:strRef>
              <c:f>Sheet1!$B$1</c:f>
              <c:strCache>
                <c:ptCount val="1"/>
                <c:pt idx="0">
                  <c:v>18-70 age group</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FA37-44CB-BFA4-1E18961B414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FA37-44CB-BFA4-1E18961B414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FA37-44CB-BFA4-1E18961B414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FA37-44CB-BFA4-1E18961B414B}"/>
              </c:ext>
            </c:extLst>
          </c:dPt>
          <c:cat>
            <c:strRef>
              <c:f>Sheet1!$A$2:$A$5</c:f>
              <c:strCache>
                <c:ptCount val="2"/>
                <c:pt idx="0">
                  <c:v>high income individuals</c:v>
                </c:pt>
                <c:pt idx="1">
                  <c:v>high income families</c:v>
                </c:pt>
              </c:strCache>
            </c:strRef>
          </c:cat>
          <c:val>
            <c:numRef>
              <c:f>Sheet1!$B$2:$B$5</c:f>
              <c:numCache>
                <c:formatCode>General</c:formatCode>
                <c:ptCount val="4"/>
                <c:pt idx="0">
                  <c:v>5</c:v>
                </c:pt>
                <c:pt idx="1">
                  <c:v>5</c:v>
                </c:pt>
              </c:numCache>
            </c:numRef>
          </c:val>
          <c:extLst>
            <c:ext xmlns:c16="http://schemas.microsoft.com/office/drawing/2014/chart" uri="{C3380CC4-5D6E-409C-BE32-E72D297353CC}">
              <c16:uniqueId val="{00000000-7241-4B2A-A1D4-7BC30A6D3F96}"/>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legendEntry>
        <c:idx val="2"/>
        <c:delete val="1"/>
      </c:legendEntry>
      <c:legendEntry>
        <c:idx val="3"/>
        <c:delete val="1"/>
      </c:legendEntry>
      <c:layout>
        <c:manualLayout>
          <c:xMode val="edge"/>
          <c:yMode val="edge"/>
          <c:x val="0"/>
          <c:y val="0.83044504453885415"/>
          <c:w val="0.87916020447195464"/>
          <c:h val="0.16955496926198738"/>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58DEE9-F853-42AA-B919-853BF94378A2}" type="datetimeFigureOut">
              <a:rPr lang="en-GB" smtClean="0"/>
              <a:t>25/02/2019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B4020-E9A7-4EFA-8BD7-BA2C4935579C}" type="slidenum">
              <a:rPr lang="en-GB" smtClean="0"/>
              <a:t>‹#›</a:t>
            </a:fld>
            <a:endParaRPr lang="en-GB"/>
          </a:p>
        </p:txBody>
      </p:sp>
    </p:spTree>
    <p:extLst>
      <p:ext uri="{BB962C8B-B14F-4D97-AF65-F5344CB8AC3E}">
        <p14:creationId xmlns:p14="http://schemas.microsoft.com/office/powerpoint/2010/main" val="3096765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kern="1200" dirty="0">
                <a:solidFill>
                  <a:schemeClr val="tx1"/>
                </a:solidFill>
                <a:effectLst/>
                <a:latin typeface="+mn-lt"/>
                <a:ea typeface="+mn-ea"/>
                <a:cs typeface="+mn-cs"/>
              </a:rPr>
              <a:t> Ward (2018) defines marketing as the process used to generate the interest of potential consumers in a product or service. It is achieved through research, promotion, sales and distribution. </a:t>
            </a:r>
          </a:p>
          <a:p>
            <a:endParaRPr lang="en-GB" dirty="0"/>
          </a:p>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2</a:t>
            </a:fld>
            <a:endParaRPr lang="en-GB"/>
          </a:p>
        </p:txBody>
      </p:sp>
    </p:spTree>
    <p:extLst>
      <p:ext uri="{BB962C8B-B14F-4D97-AF65-F5344CB8AC3E}">
        <p14:creationId xmlns:p14="http://schemas.microsoft.com/office/powerpoint/2010/main" val="396132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determine the viability of our business idea I carried out market research and the information acquired gave valuable insight. </a:t>
            </a:r>
          </a:p>
          <a:p>
            <a:r>
              <a:rPr lang="en-GB" sz="1200" kern="1200" dirty="0">
                <a:solidFill>
                  <a:schemeClr val="tx1"/>
                </a:solidFill>
                <a:effectLst/>
                <a:latin typeface="+mn-lt"/>
                <a:ea typeface="+mn-ea"/>
                <a:cs typeface="+mn-cs"/>
              </a:rPr>
              <a:t>I utilized both primary and secondary research methods. Collating qualitative and quantitative information through surveys and questionnaires, on-site as well as on line via the internet and social media (Facebook twitter, WhatsApp) and conducted focus groups in various locations and venues (schools, libraries, mosques, community, shopping and leisure centres. enabling me to identify our consumer preferences and potential customer base. Researching government sources, census, free public and commercial websites, media (TV, newspapers /magazines, industry reports) and market research software allowed for a better understanding of shifts and trends in the overall travel and tourism market as well as identification of competitors.</a:t>
            </a:r>
          </a:p>
          <a:p>
            <a:r>
              <a:rPr lang="en-GB" sz="1200" kern="1200" dirty="0">
                <a:solidFill>
                  <a:schemeClr val="tx1"/>
                </a:solidFill>
                <a:effectLst/>
                <a:latin typeface="+mn-lt"/>
                <a:ea typeface="+mn-ea"/>
                <a:cs typeface="+mn-cs"/>
              </a:rPr>
              <a:t>Analysis of the information collected helped identify our target market, our positioning and equipped us to make informed decisions and devise business operations and promotion strategies.</a:t>
            </a:r>
          </a:p>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3</a:t>
            </a:fld>
            <a:endParaRPr lang="en-GB"/>
          </a:p>
        </p:txBody>
      </p:sp>
    </p:spTree>
    <p:extLst>
      <p:ext uri="{BB962C8B-B14F-4D97-AF65-F5344CB8AC3E}">
        <p14:creationId xmlns:p14="http://schemas.microsoft.com/office/powerpoint/2010/main" val="638041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Analysis of research indicates, travel and tourism industry as one of the largest and fastest growing sectors. (Turner and Guevara 2018)</a:t>
            </a:r>
          </a:p>
          <a:p>
            <a:r>
              <a:rPr lang="en-GB" sz="1200" kern="1200" dirty="0">
                <a:solidFill>
                  <a:schemeClr val="tx1"/>
                </a:solidFill>
                <a:effectLst/>
                <a:latin typeface="+mn-lt"/>
                <a:ea typeface="+mn-ea"/>
                <a:cs typeface="+mn-cs"/>
              </a:rPr>
              <a:t>Target market of I Money I Travel are initially UK (primarily Wales) based, interested in bespoke luxury travel, they are high income households, ages ranging from 18-70 years, seeking exclusive holiday experiences. The target groups are; families, corporate professionals, on-line holidaymakers and pilgrims.</a:t>
            </a:r>
          </a:p>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4</a:t>
            </a:fld>
            <a:endParaRPr lang="en-GB"/>
          </a:p>
        </p:txBody>
      </p:sp>
    </p:spTree>
    <p:extLst>
      <p:ext uri="{BB962C8B-B14F-4D97-AF65-F5344CB8AC3E}">
        <p14:creationId xmlns:p14="http://schemas.microsoft.com/office/powerpoint/2010/main" val="374355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5</a:t>
            </a:fld>
            <a:endParaRPr lang="en-GB"/>
          </a:p>
        </p:txBody>
      </p:sp>
    </p:spTree>
    <p:extLst>
      <p:ext uri="{BB962C8B-B14F-4D97-AF65-F5344CB8AC3E}">
        <p14:creationId xmlns:p14="http://schemas.microsoft.com/office/powerpoint/2010/main" val="656721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maximum effectiveness and efficiency marketing strategies should incorporate clear focused planning using a variety of communication, (maintaining and updating internet website) advertising, (magazines, social media) monitoring and evaluation methods (forms, customer satisfaction feedback) to improve and profit.</a:t>
            </a:r>
          </a:p>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7</a:t>
            </a:fld>
            <a:endParaRPr lang="en-GB"/>
          </a:p>
        </p:txBody>
      </p:sp>
    </p:spTree>
    <p:extLst>
      <p:ext uri="{BB962C8B-B14F-4D97-AF65-F5344CB8AC3E}">
        <p14:creationId xmlns:p14="http://schemas.microsoft.com/office/powerpoint/2010/main" val="4009296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Pilgrims-A hajj and Umrah Package. - According to Census 2011 there are 3.3 million Muslims in UK, 25000 travel for Hajj spending £125 million. (Ons.gov.uk 2019)</a:t>
            </a:r>
          </a:p>
          <a:p>
            <a:r>
              <a:rPr lang="en-GB" sz="1200" kern="1200" dirty="0">
                <a:solidFill>
                  <a:schemeClr val="tx1"/>
                </a:solidFill>
                <a:effectLst/>
                <a:latin typeface="+mn-lt"/>
                <a:ea typeface="+mn-ea"/>
                <a:cs typeface="+mn-cs"/>
              </a:rPr>
              <a:t> Although our service is a niche and luxury market, prices are competitive, sales volume maybe less but because it is a religious obligation it will ensure a higher profit margin</a:t>
            </a:r>
          </a:p>
          <a:p>
            <a:endParaRPr lang="en-GB" dirty="0"/>
          </a:p>
        </p:txBody>
      </p:sp>
      <p:sp>
        <p:nvSpPr>
          <p:cNvPr id="4" name="Slide Number Placeholder 3"/>
          <p:cNvSpPr>
            <a:spLocks noGrp="1"/>
          </p:cNvSpPr>
          <p:nvPr>
            <p:ph type="sldNum" sz="quarter" idx="5"/>
          </p:nvPr>
        </p:nvSpPr>
        <p:spPr/>
        <p:txBody>
          <a:bodyPr/>
          <a:lstStyle/>
          <a:p>
            <a:fld id="{BD9B4020-E9A7-4EFA-8BD7-BA2C4935579C}" type="slidenum">
              <a:rPr lang="en-GB" smtClean="0"/>
              <a:t>8</a:t>
            </a:fld>
            <a:endParaRPr lang="en-GB"/>
          </a:p>
        </p:txBody>
      </p:sp>
    </p:spTree>
    <p:extLst>
      <p:ext uri="{BB962C8B-B14F-4D97-AF65-F5344CB8AC3E}">
        <p14:creationId xmlns:p14="http://schemas.microsoft.com/office/powerpoint/2010/main" val="9629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2/25/2019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934862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001510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2/25/2019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2633859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2/25/2019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11926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8379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419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50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A54C80-263E-416B-A8E0-580EDEADCBDC}" type="datetimeFigureOut">
              <a:rPr lang="en-US" smtClean="0"/>
              <a:t>2/25/2019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9954A3-9DFD-4C44-94BA-B95130A3BA1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2544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2/25/2019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797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8978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9496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2/25/2019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3849678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4.xml"/><Relationship Id="rId5" Type="http://schemas.openxmlformats.org/officeDocument/2006/relationships/chart" Target="../charts/chart4.xml"/><Relationship Id="rId4" Type="http://schemas.openxmlformats.org/officeDocument/2006/relationships/chart" Target="../charts/char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cbhuk.org/news/featured-news/record-numbers-britons-hajj/accessed20/12/20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540E-A504-4EF5-B41E-B68866F1F232}"/>
              </a:ext>
            </a:extLst>
          </p:cNvPr>
          <p:cNvSpPr>
            <a:spLocks noGrp="1"/>
          </p:cNvSpPr>
          <p:nvPr>
            <p:ph type="ctrTitle"/>
          </p:nvPr>
        </p:nvSpPr>
        <p:spPr>
          <a:xfrm>
            <a:off x="2065006" y="1664303"/>
            <a:ext cx="7766936" cy="1646302"/>
          </a:xfrm>
        </p:spPr>
        <p:txBody>
          <a:bodyPr/>
          <a:lstStyle/>
          <a:p>
            <a:r>
              <a:rPr lang="en-GB" sz="7200" dirty="0"/>
              <a:t>I Travel I Money          </a:t>
            </a:r>
          </a:p>
        </p:txBody>
      </p:sp>
      <p:sp>
        <p:nvSpPr>
          <p:cNvPr id="3" name="Subtitle 2">
            <a:extLst>
              <a:ext uri="{FF2B5EF4-FFF2-40B4-BE49-F238E27FC236}">
                <a16:creationId xmlns:a16="http://schemas.microsoft.com/office/drawing/2014/main" id="{F65882C8-CE32-4754-8C48-77642993D389}"/>
              </a:ext>
            </a:extLst>
          </p:cNvPr>
          <p:cNvSpPr>
            <a:spLocks noGrp="1"/>
          </p:cNvSpPr>
          <p:nvPr>
            <p:ph type="subTitle" idx="1"/>
          </p:nvPr>
        </p:nvSpPr>
        <p:spPr>
          <a:xfrm>
            <a:off x="1507067" y="3310605"/>
            <a:ext cx="7766936" cy="1096899"/>
          </a:xfrm>
        </p:spPr>
        <p:txBody>
          <a:bodyPr>
            <a:normAutofit fontScale="25000" lnSpcReduction="20000"/>
          </a:bodyPr>
          <a:lstStyle/>
          <a:p>
            <a:endParaRPr lang="en-GB" sz="11100" dirty="0"/>
          </a:p>
          <a:p>
            <a:r>
              <a:rPr lang="en-GB" sz="11100" dirty="0"/>
              <a:t>Marketing Analysis Plan</a:t>
            </a:r>
          </a:p>
          <a:p>
            <a:r>
              <a:rPr lang="en-GB" sz="7400" dirty="0"/>
              <a:t>Farida Khatun-Miah 1712712</a:t>
            </a:r>
          </a:p>
          <a:p>
            <a:r>
              <a:rPr lang="en-GB" sz="7400" dirty="0"/>
              <a:t>February 2019  </a:t>
            </a:r>
          </a:p>
        </p:txBody>
      </p:sp>
    </p:spTree>
    <p:extLst>
      <p:ext uri="{BB962C8B-B14F-4D97-AF65-F5344CB8AC3E}">
        <p14:creationId xmlns:p14="http://schemas.microsoft.com/office/powerpoint/2010/main" val="3582161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84D2-A193-4CC9-9CDA-9C5DBA587537}"/>
              </a:ext>
            </a:extLst>
          </p:cNvPr>
          <p:cNvSpPr>
            <a:spLocks noGrp="1"/>
          </p:cNvSpPr>
          <p:nvPr>
            <p:ph type="title"/>
          </p:nvPr>
        </p:nvSpPr>
        <p:spPr/>
        <p:txBody>
          <a:bodyPr>
            <a:normAutofit/>
          </a:bodyPr>
          <a:lstStyle/>
          <a:p>
            <a:r>
              <a:rPr lang="en-GB" dirty="0"/>
              <a:t>What is Marketing?</a:t>
            </a:r>
            <a:br>
              <a:rPr lang="en-GB" dirty="0"/>
            </a:br>
            <a:endParaRPr lang="en-GB" dirty="0"/>
          </a:p>
        </p:txBody>
      </p:sp>
      <p:sp>
        <p:nvSpPr>
          <p:cNvPr id="3" name="Content Placeholder 2">
            <a:extLst>
              <a:ext uri="{FF2B5EF4-FFF2-40B4-BE49-F238E27FC236}">
                <a16:creationId xmlns:a16="http://schemas.microsoft.com/office/drawing/2014/main" id="{DC9C3A5A-F08E-4688-9939-E18B37ADB206}"/>
              </a:ext>
            </a:extLst>
          </p:cNvPr>
          <p:cNvSpPr>
            <a:spLocks noGrp="1"/>
          </p:cNvSpPr>
          <p:nvPr>
            <p:ph idx="1"/>
          </p:nvPr>
        </p:nvSpPr>
        <p:spPr>
          <a:xfrm>
            <a:off x="677334" y="1270000"/>
            <a:ext cx="10455123" cy="4755469"/>
          </a:xfrm>
        </p:spPr>
        <p:txBody>
          <a:bodyPr>
            <a:noAutofit/>
          </a:bodyPr>
          <a:lstStyle/>
          <a:p>
            <a:endParaRPr lang="en-GB" sz="1600" dirty="0"/>
          </a:p>
          <a:p>
            <a:endParaRPr lang="en-GB" sz="1600" dirty="0"/>
          </a:p>
          <a:p>
            <a:endParaRPr lang="en-GB" sz="2000" dirty="0"/>
          </a:p>
          <a:p>
            <a:r>
              <a:rPr lang="en-GB" sz="2000" dirty="0"/>
              <a:t>Marketing is the method used to generate interest with potential consumers in a product or service. It is achieved through carrying out market research, promotion, sales and distribution. (Ward, 2019)</a:t>
            </a:r>
          </a:p>
          <a:p>
            <a:r>
              <a:rPr lang="en-GB" dirty="0"/>
              <a:t>As Ward (2019) suggests, marketing is a tool for businesses to attract potential customers towards your product and services.</a:t>
            </a:r>
            <a:endParaRPr lang="en-GB" sz="2000" dirty="0"/>
          </a:p>
          <a:p>
            <a:endParaRPr lang="en-GB" sz="2000" dirty="0"/>
          </a:p>
          <a:p>
            <a:pPr marL="0" indent="0">
              <a:buNone/>
            </a:pPr>
            <a:r>
              <a:rPr lang="en-GB" sz="2000" dirty="0"/>
              <a:t>     </a:t>
            </a:r>
          </a:p>
          <a:p>
            <a:endParaRPr lang="en-GB" sz="1600" dirty="0"/>
          </a:p>
        </p:txBody>
      </p:sp>
    </p:spTree>
    <p:extLst>
      <p:ext uri="{BB962C8B-B14F-4D97-AF65-F5344CB8AC3E}">
        <p14:creationId xmlns:p14="http://schemas.microsoft.com/office/powerpoint/2010/main" val="645006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07073-78D5-44DE-B064-462A480AFC4B}"/>
              </a:ext>
            </a:extLst>
          </p:cNvPr>
          <p:cNvSpPr>
            <a:spLocks noGrp="1"/>
          </p:cNvSpPr>
          <p:nvPr>
            <p:ph type="title"/>
          </p:nvPr>
        </p:nvSpPr>
        <p:spPr/>
        <p:txBody>
          <a:bodyPr/>
          <a:lstStyle/>
          <a:p>
            <a:r>
              <a:rPr lang="en-GB" dirty="0"/>
              <a:t>Market research and methods</a:t>
            </a:r>
          </a:p>
        </p:txBody>
      </p:sp>
      <p:sp>
        <p:nvSpPr>
          <p:cNvPr id="3" name="Content Placeholder 2">
            <a:extLst>
              <a:ext uri="{FF2B5EF4-FFF2-40B4-BE49-F238E27FC236}">
                <a16:creationId xmlns:a16="http://schemas.microsoft.com/office/drawing/2014/main" id="{81662423-0904-4182-97FC-A8A71852558A}"/>
              </a:ext>
            </a:extLst>
          </p:cNvPr>
          <p:cNvSpPr>
            <a:spLocks noGrp="1"/>
          </p:cNvSpPr>
          <p:nvPr>
            <p:ph idx="1"/>
          </p:nvPr>
        </p:nvSpPr>
        <p:spPr>
          <a:xfrm>
            <a:off x="677334" y="2160589"/>
            <a:ext cx="4626186" cy="3880773"/>
          </a:xfrm>
        </p:spPr>
        <p:txBody>
          <a:bodyPr>
            <a:normAutofit/>
          </a:bodyPr>
          <a:lstStyle/>
          <a:p>
            <a:endParaRPr lang="en-GB" sz="2600" dirty="0"/>
          </a:p>
          <a:p>
            <a:r>
              <a:rPr lang="en-GB" sz="2600" dirty="0"/>
              <a:t>Market Research</a:t>
            </a:r>
          </a:p>
          <a:p>
            <a:r>
              <a:rPr lang="en-GB" dirty="0"/>
              <a:t>Gain valuable insight </a:t>
            </a:r>
          </a:p>
          <a:p>
            <a:r>
              <a:rPr lang="en-GB" dirty="0"/>
              <a:t>Determine the viability of business venture</a:t>
            </a:r>
          </a:p>
          <a:p>
            <a:r>
              <a:rPr lang="en-GB" dirty="0"/>
              <a:t>Identify target market</a:t>
            </a:r>
          </a:p>
          <a:p>
            <a:r>
              <a:rPr lang="en-GB" dirty="0"/>
              <a:t>Informs decision making</a:t>
            </a:r>
          </a:p>
          <a:p>
            <a:r>
              <a:rPr lang="en-GB" dirty="0"/>
              <a:t>Maximise effectiveness and efficiency</a:t>
            </a:r>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A3E71EC1-21AC-4A1F-BA39-C975DC0F35FD}"/>
              </a:ext>
            </a:extLst>
          </p:cNvPr>
          <p:cNvSpPr txBox="1">
            <a:spLocks/>
          </p:cNvSpPr>
          <p:nvPr/>
        </p:nvSpPr>
        <p:spPr>
          <a:xfrm>
            <a:off x="5303520" y="2160588"/>
            <a:ext cx="4626186" cy="3880773"/>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sz="2600" dirty="0"/>
          </a:p>
          <a:p>
            <a:r>
              <a:rPr lang="en-GB" sz="2600" dirty="0"/>
              <a:t>Market research methods.</a:t>
            </a:r>
          </a:p>
          <a:p>
            <a:r>
              <a:rPr lang="en-GB" dirty="0"/>
              <a:t>Primary Research – Data collected through qualitative and quantitative methods such as customer surveys, questionnaires, interviews and focus groups (Ward, 2019).</a:t>
            </a:r>
          </a:p>
          <a:p>
            <a:r>
              <a:rPr lang="en-GB" dirty="0"/>
              <a:t>Secondary Research - this form of research can be located in publicly available material such as Government documents, trade associations and industry reports (The British Library, 2019).</a:t>
            </a:r>
          </a:p>
          <a:p>
            <a:endParaRPr lang="en-GB" dirty="0"/>
          </a:p>
        </p:txBody>
      </p:sp>
    </p:spTree>
    <p:extLst>
      <p:ext uri="{BB962C8B-B14F-4D97-AF65-F5344CB8AC3E}">
        <p14:creationId xmlns:p14="http://schemas.microsoft.com/office/powerpoint/2010/main" val="1634880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891D-E428-4C1C-9FBB-D0137BE17795}"/>
              </a:ext>
            </a:extLst>
          </p:cNvPr>
          <p:cNvSpPr>
            <a:spLocks noGrp="1"/>
          </p:cNvSpPr>
          <p:nvPr>
            <p:ph type="title"/>
          </p:nvPr>
        </p:nvSpPr>
        <p:spPr/>
        <p:txBody>
          <a:bodyPr>
            <a:normAutofit/>
          </a:bodyPr>
          <a:lstStyle/>
          <a:p>
            <a:r>
              <a:rPr lang="en-GB" dirty="0"/>
              <a:t>Market Analysis summary</a:t>
            </a:r>
          </a:p>
        </p:txBody>
      </p:sp>
      <p:sp>
        <p:nvSpPr>
          <p:cNvPr id="3" name="Content Placeholder 2">
            <a:extLst>
              <a:ext uri="{FF2B5EF4-FFF2-40B4-BE49-F238E27FC236}">
                <a16:creationId xmlns:a16="http://schemas.microsoft.com/office/drawing/2014/main" id="{224B9C44-69FA-4F5B-B7D9-08B43301AF62}"/>
              </a:ext>
            </a:extLst>
          </p:cNvPr>
          <p:cNvSpPr>
            <a:spLocks noGrp="1"/>
          </p:cNvSpPr>
          <p:nvPr>
            <p:ph idx="1"/>
          </p:nvPr>
        </p:nvSpPr>
        <p:spPr/>
        <p:txBody>
          <a:bodyPr>
            <a:normAutofit/>
          </a:bodyPr>
          <a:lstStyle/>
          <a:p>
            <a:r>
              <a:rPr lang="en-GB" dirty="0"/>
              <a:t>The travel and tourism industry is one of the largest economic sectors where their estimated total contribution to the global economy is 8.27 trillion USD in addition to the global international tourism revenue which currently stands at 1.34 trillion USD (Turner and Guevara, 2018).</a:t>
            </a:r>
          </a:p>
          <a:p>
            <a:r>
              <a:rPr lang="en-GB" dirty="0"/>
              <a:t>As of 2017, the industry is currently valued at £213.8 billion and forecast growth for 2028 is estimated at £265 billion. The WTTC forecast implies that millions of people will be encouraged to travel and see the wonders of the world (Turner and Guevara, 2018) </a:t>
            </a:r>
          </a:p>
          <a:p>
            <a:r>
              <a:rPr lang="en-GB" dirty="0"/>
              <a:t>I Money I Travel targets clientele based in UK, primarily Wales, who are interested in personal bespoke luxury travel experiences.</a:t>
            </a:r>
          </a:p>
        </p:txBody>
      </p:sp>
    </p:spTree>
    <p:extLst>
      <p:ext uri="{BB962C8B-B14F-4D97-AF65-F5344CB8AC3E}">
        <p14:creationId xmlns:p14="http://schemas.microsoft.com/office/powerpoint/2010/main" val="290609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45970-E785-4537-A5DF-2CA93B425106}"/>
              </a:ext>
            </a:extLst>
          </p:cNvPr>
          <p:cNvSpPr>
            <a:spLocks noGrp="1"/>
          </p:cNvSpPr>
          <p:nvPr>
            <p:ph type="title"/>
          </p:nvPr>
        </p:nvSpPr>
        <p:spPr/>
        <p:txBody>
          <a:bodyPr>
            <a:normAutofit fontScale="90000"/>
          </a:bodyPr>
          <a:lstStyle/>
          <a:p>
            <a:r>
              <a:rPr lang="en-GB" dirty="0"/>
              <a:t>Market segmentation</a:t>
            </a:r>
            <a:br>
              <a:rPr lang="en-GB" dirty="0"/>
            </a:br>
            <a:r>
              <a:rPr lang="en-GB" dirty="0"/>
              <a:t>target market and groups</a:t>
            </a:r>
            <a:br>
              <a:rPr lang="en-GB" dirty="0"/>
            </a:br>
            <a:endParaRPr lang="en-GB" dirty="0"/>
          </a:p>
        </p:txBody>
      </p:sp>
      <p:sp>
        <p:nvSpPr>
          <p:cNvPr id="3" name="Content Placeholder 2">
            <a:extLst>
              <a:ext uri="{FF2B5EF4-FFF2-40B4-BE49-F238E27FC236}">
                <a16:creationId xmlns:a16="http://schemas.microsoft.com/office/drawing/2014/main" id="{1AD63AA7-843F-4F5E-B6E5-B9C0314A1FC5}"/>
              </a:ext>
            </a:extLst>
          </p:cNvPr>
          <p:cNvSpPr>
            <a:spLocks noGrp="1"/>
          </p:cNvSpPr>
          <p:nvPr>
            <p:ph sz="half" idx="1"/>
          </p:nvPr>
        </p:nvSpPr>
        <p:spPr/>
        <p:txBody>
          <a:bodyPr>
            <a:normAutofit/>
          </a:bodyPr>
          <a:lstStyle/>
          <a:p>
            <a:r>
              <a:rPr lang="en-GB" sz="2400" dirty="0"/>
              <a:t>Target Market</a:t>
            </a:r>
            <a:endParaRPr lang="en-GB" dirty="0"/>
          </a:p>
          <a:p>
            <a:r>
              <a:rPr lang="en-GB" dirty="0"/>
              <a:t>Individuals with income of £50.000 per annum</a:t>
            </a:r>
          </a:p>
          <a:p>
            <a:r>
              <a:rPr lang="en-GB" dirty="0"/>
              <a:t>Age group ranging from 18 to 70 years</a:t>
            </a:r>
          </a:p>
          <a:p>
            <a:r>
              <a:rPr lang="en-GB" dirty="0"/>
              <a:t>Interest in travelling for unique experiences throughout the world.</a:t>
            </a:r>
          </a:p>
          <a:p>
            <a:endParaRPr lang="en-GB" dirty="0"/>
          </a:p>
        </p:txBody>
      </p:sp>
      <p:sp>
        <p:nvSpPr>
          <p:cNvPr id="4" name="Content Placeholder 3">
            <a:extLst>
              <a:ext uri="{FF2B5EF4-FFF2-40B4-BE49-F238E27FC236}">
                <a16:creationId xmlns:a16="http://schemas.microsoft.com/office/drawing/2014/main" id="{4377DE5A-E857-4DDF-8B91-6269A2BB2832}"/>
              </a:ext>
            </a:extLst>
          </p:cNvPr>
          <p:cNvSpPr>
            <a:spLocks noGrp="1"/>
          </p:cNvSpPr>
          <p:nvPr>
            <p:ph sz="half" idx="2"/>
          </p:nvPr>
        </p:nvSpPr>
        <p:spPr/>
        <p:txBody>
          <a:bodyPr>
            <a:normAutofit/>
          </a:bodyPr>
          <a:lstStyle/>
          <a:p>
            <a:r>
              <a:rPr lang="en-GB" sz="2400" dirty="0"/>
              <a:t>Target Groups</a:t>
            </a:r>
            <a:endParaRPr lang="en-GB" dirty="0"/>
          </a:p>
          <a:p>
            <a:r>
              <a:rPr lang="en-GB" dirty="0"/>
              <a:t>Families who have a combined minimum household income of  £50.000</a:t>
            </a:r>
          </a:p>
          <a:p>
            <a:r>
              <a:rPr lang="en-GB" dirty="0"/>
              <a:t>Corporate Professionals</a:t>
            </a:r>
          </a:p>
          <a:p>
            <a:r>
              <a:rPr lang="en-GB" dirty="0"/>
              <a:t>Charities and non-profit organisations</a:t>
            </a:r>
          </a:p>
          <a:p>
            <a:r>
              <a:rPr lang="en-GB" dirty="0"/>
              <a:t>On-line holiday makers</a:t>
            </a:r>
          </a:p>
          <a:p>
            <a:r>
              <a:rPr lang="en-GB" dirty="0"/>
              <a:t>Pilgrims  </a:t>
            </a:r>
          </a:p>
        </p:txBody>
      </p:sp>
    </p:spTree>
    <p:extLst>
      <p:ext uri="{BB962C8B-B14F-4D97-AF65-F5344CB8AC3E}">
        <p14:creationId xmlns:p14="http://schemas.microsoft.com/office/powerpoint/2010/main" val="3454114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1502-80A4-4531-BD00-0B682EB3600D}"/>
              </a:ext>
            </a:extLst>
          </p:cNvPr>
          <p:cNvSpPr>
            <a:spLocks noGrp="1"/>
          </p:cNvSpPr>
          <p:nvPr>
            <p:ph type="title"/>
          </p:nvPr>
        </p:nvSpPr>
        <p:spPr>
          <a:xfrm>
            <a:off x="951293" y="466658"/>
            <a:ext cx="8596668" cy="1320800"/>
          </a:xfrm>
        </p:spPr>
        <p:txBody>
          <a:bodyPr>
            <a:normAutofit fontScale="90000"/>
          </a:bodyPr>
          <a:lstStyle/>
          <a:p>
            <a:br>
              <a:rPr lang="en-GB" dirty="0"/>
            </a:br>
            <a:r>
              <a:rPr lang="en-GB" dirty="0"/>
              <a:t>Market segmentation</a:t>
            </a:r>
            <a:br>
              <a:rPr lang="en-GB" dirty="0"/>
            </a:br>
            <a:r>
              <a:rPr lang="en-GB" dirty="0"/>
              <a:t>Target market and Target Groups</a:t>
            </a:r>
          </a:p>
        </p:txBody>
      </p:sp>
      <p:sp>
        <p:nvSpPr>
          <p:cNvPr id="3" name="Content Placeholder 2">
            <a:extLst>
              <a:ext uri="{FF2B5EF4-FFF2-40B4-BE49-F238E27FC236}">
                <a16:creationId xmlns:a16="http://schemas.microsoft.com/office/drawing/2014/main" id="{1655730B-ACD9-445E-9857-CF1021249E55}"/>
              </a:ext>
            </a:extLst>
          </p:cNvPr>
          <p:cNvSpPr>
            <a:spLocks noGrp="1"/>
          </p:cNvSpPr>
          <p:nvPr>
            <p:ph sz="half" idx="1"/>
          </p:nvPr>
        </p:nvSpPr>
        <p:spPr/>
        <p:txBody>
          <a:bodyPr>
            <a:normAutofit/>
          </a:bodyPr>
          <a:lstStyle/>
          <a:p>
            <a:r>
              <a:rPr lang="en-GB" sz="2400" dirty="0"/>
              <a:t>Target market</a:t>
            </a:r>
          </a:p>
        </p:txBody>
      </p:sp>
      <p:sp>
        <p:nvSpPr>
          <p:cNvPr id="4" name="Content Placeholder 3">
            <a:extLst>
              <a:ext uri="{FF2B5EF4-FFF2-40B4-BE49-F238E27FC236}">
                <a16:creationId xmlns:a16="http://schemas.microsoft.com/office/drawing/2014/main" id="{EAE7DD38-2D1C-4C1F-985D-A3ECB0939587}"/>
              </a:ext>
            </a:extLst>
          </p:cNvPr>
          <p:cNvSpPr>
            <a:spLocks noGrp="1"/>
          </p:cNvSpPr>
          <p:nvPr>
            <p:ph sz="half" idx="2"/>
          </p:nvPr>
        </p:nvSpPr>
        <p:spPr/>
        <p:txBody>
          <a:bodyPr>
            <a:normAutofit/>
          </a:bodyPr>
          <a:lstStyle/>
          <a:p>
            <a:r>
              <a:rPr lang="en-GB" sz="2400" dirty="0"/>
              <a:t>Target Groups  </a:t>
            </a:r>
          </a:p>
        </p:txBody>
      </p:sp>
      <p:graphicFrame>
        <p:nvGraphicFramePr>
          <p:cNvPr id="7" name="Chart 6">
            <a:extLst>
              <a:ext uri="{FF2B5EF4-FFF2-40B4-BE49-F238E27FC236}">
                <a16:creationId xmlns:a16="http://schemas.microsoft.com/office/drawing/2014/main" id="{70023C52-63B3-4128-8262-530B4B663BC6}"/>
              </a:ext>
            </a:extLst>
          </p:cNvPr>
          <p:cNvGraphicFramePr/>
          <p:nvPr>
            <p:extLst>
              <p:ext uri="{D42A27DB-BD31-4B8C-83A1-F6EECF244321}">
                <p14:modId xmlns:p14="http://schemas.microsoft.com/office/powerpoint/2010/main" val="2990564248"/>
              </p:ext>
            </p:extLst>
          </p:nvPr>
        </p:nvGraphicFramePr>
        <p:xfrm>
          <a:off x="4975668" y="2735128"/>
          <a:ext cx="2527300" cy="29379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a:extLst>
              <a:ext uri="{FF2B5EF4-FFF2-40B4-BE49-F238E27FC236}">
                <a16:creationId xmlns:a16="http://schemas.microsoft.com/office/drawing/2014/main" id="{ED511167-28B5-4752-B102-FD37657A8008}"/>
              </a:ext>
            </a:extLst>
          </p:cNvPr>
          <p:cNvGraphicFramePr/>
          <p:nvPr>
            <p:extLst>
              <p:ext uri="{D42A27DB-BD31-4B8C-83A1-F6EECF244321}">
                <p14:modId xmlns:p14="http://schemas.microsoft.com/office/powerpoint/2010/main" val="520920189"/>
              </p:ext>
            </p:extLst>
          </p:nvPr>
        </p:nvGraphicFramePr>
        <p:xfrm>
          <a:off x="289368" y="2578894"/>
          <a:ext cx="3048000" cy="304416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5" name="Chart 14">
            <a:extLst>
              <a:ext uri="{FF2B5EF4-FFF2-40B4-BE49-F238E27FC236}">
                <a16:creationId xmlns:a16="http://schemas.microsoft.com/office/drawing/2014/main" id="{E5E04B7D-1014-414B-A428-32B980BD3FB8}"/>
              </a:ext>
            </a:extLst>
          </p:cNvPr>
          <p:cNvGraphicFramePr/>
          <p:nvPr>
            <p:extLst>
              <p:ext uri="{D42A27DB-BD31-4B8C-83A1-F6EECF244321}">
                <p14:modId xmlns:p14="http://schemas.microsoft.com/office/powerpoint/2010/main" val="4031417629"/>
              </p:ext>
            </p:extLst>
          </p:nvPr>
        </p:nvGraphicFramePr>
        <p:xfrm>
          <a:off x="6525403" y="2917350"/>
          <a:ext cx="4057432" cy="3581402"/>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0" name="Chart 19">
            <a:extLst>
              <a:ext uri="{FF2B5EF4-FFF2-40B4-BE49-F238E27FC236}">
                <a16:creationId xmlns:a16="http://schemas.microsoft.com/office/drawing/2014/main" id="{D095BC88-939E-4B63-B69E-EF9FBA61CC35}"/>
              </a:ext>
            </a:extLst>
          </p:cNvPr>
          <p:cNvGraphicFramePr/>
          <p:nvPr>
            <p:extLst>
              <p:ext uri="{D42A27DB-BD31-4B8C-83A1-F6EECF244321}">
                <p14:modId xmlns:p14="http://schemas.microsoft.com/office/powerpoint/2010/main" val="2880848836"/>
              </p:ext>
            </p:extLst>
          </p:nvPr>
        </p:nvGraphicFramePr>
        <p:xfrm>
          <a:off x="1034313" y="2792846"/>
          <a:ext cx="3604921" cy="406515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439003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1798-DDDB-442B-92CA-4489F02B3407}"/>
              </a:ext>
            </a:extLst>
          </p:cNvPr>
          <p:cNvSpPr>
            <a:spLocks noGrp="1"/>
          </p:cNvSpPr>
          <p:nvPr>
            <p:ph type="title"/>
          </p:nvPr>
        </p:nvSpPr>
        <p:spPr/>
        <p:txBody>
          <a:bodyPr/>
          <a:lstStyle/>
          <a:p>
            <a:r>
              <a:rPr lang="en-GB" dirty="0"/>
              <a:t>Marketing strategy</a:t>
            </a:r>
          </a:p>
        </p:txBody>
      </p:sp>
      <p:sp>
        <p:nvSpPr>
          <p:cNvPr id="3" name="Content Placeholder 2">
            <a:extLst>
              <a:ext uri="{FF2B5EF4-FFF2-40B4-BE49-F238E27FC236}">
                <a16:creationId xmlns:a16="http://schemas.microsoft.com/office/drawing/2014/main" id="{599934B4-5587-4D22-849A-628D647EFBBF}"/>
              </a:ext>
            </a:extLst>
          </p:cNvPr>
          <p:cNvSpPr>
            <a:spLocks noGrp="1"/>
          </p:cNvSpPr>
          <p:nvPr>
            <p:ph idx="1"/>
          </p:nvPr>
        </p:nvSpPr>
        <p:spPr>
          <a:xfrm>
            <a:off x="1371600" y="1720312"/>
            <a:ext cx="9601200" cy="4147088"/>
          </a:xfrm>
        </p:spPr>
        <p:txBody>
          <a:bodyPr/>
          <a:lstStyle/>
          <a:p>
            <a:r>
              <a:rPr lang="en-GB" dirty="0"/>
              <a:t>Have clear time sensitive plan</a:t>
            </a:r>
          </a:p>
          <a:p>
            <a:r>
              <a:rPr lang="en-GB" dirty="0"/>
              <a:t>Plan and implement focused and sequenced promotional activities</a:t>
            </a:r>
          </a:p>
          <a:p>
            <a:r>
              <a:rPr lang="en-GB" dirty="0"/>
              <a:t>Utilize varied and diverse forms of communication</a:t>
            </a:r>
          </a:p>
          <a:p>
            <a:r>
              <a:rPr lang="en-GB" dirty="0"/>
              <a:t>Monitor, record and evaluate customer feedback</a:t>
            </a:r>
          </a:p>
        </p:txBody>
      </p:sp>
    </p:spTree>
    <p:extLst>
      <p:ext uri="{BB962C8B-B14F-4D97-AF65-F5344CB8AC3E}">
        <p14:creationId xmlns:p14="http://schemas.microsoft.com/office/powerpoint/2010/main" val="3222607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6E53-DA08-4731-AC34-4DAA43AD2B96}"/>
              </a:ext>
            </a:extLst>
          </p:cNvPr>
          <p:cNvSpPr>
            <a:spLocks noGrp="1"/>
          </p:cNvSpPr>
          <p:nvPr>
            <p:ph type="title"/>
          </p:nvPr>
        </p:nvSpPr>
        <p:spPr/>
        <p:txBody>
          <a:bodyPr/>
          <a:lstStyle/>
          <a:p>
            <a:r>
              <a:rPr lang="en-GB" dirty="0"/>
              <a:t>I Travel I money market strategy </a:t>
            </a:r>
            <a:br>
              <a:rPr lang="en-GB" dirty="0"/>
            </a:br>
            <a:r>
              <a:rPr lang="en-GB" dirty="0"/>
              <a:t>Pilgrimage-Hajj and umrah Package</a:t>
            </a:r>
          </a:p>
        </p:txBody>
      </p:sp>
      <p:sp>
        <p:nvSpPr>
          <p:cNvPr id="3" name="Content Placeholder 2">
            <a:extLst>
              <a:ext uri="{FF2B5EF4-FFF2-40B4-BE49-F238E27FC236}">
                <a16:creationId xmlns:a16="http://schemas.microsoft.com/office/drawing/2014/main" id="{3A81DA20-7582-49A9-9A9F-EFE75250D75A}"/>
              </a:ext>
            </a:extLst>
          </p:cNvPr>
          <p:cNvSpPr>
            <a:spLocks noGrp="1"/>
          </p:cNvSpPr>
          <p:nvPr>
            <p:ph idx="1"/>
          </p:nvPr>
        </p:nvSpPr>
        <p:spPr/>
        <p:txBody>
          <a:bodyPr/>
          <a:lstStyle/>
          <a:p>
            <a:r>
              <a:rPr lang="en-GB" dirty="0"/>
              <a:t>Market research and analysis (Ons.gov.uk.2019)</a:t>
            </a:r>
          </a:p>
          <a:p>
            <a:r>
              <a:rPr lang="en-GB" dirty="0"/>
              <a:t>Target market</a:t>
            </a:r>
          </a:p>
          <a:p>
            <a:r>
              <a:rPr lang="en-GB" dirty="0"/>
              <a:t>Market positioning</a:t>
            </a:r>
          </a:p>
          <a:p>
            <a:r>
              <a:rPr lang="en-GB" dirty="0"/>
              <a:t>Market strategy. Pricing, promotion</a:t>
            </a:r>
          </a:p>
          <a:p>
            <a:endParaRPr lang="en-GB" dirty="0"/>
          </a:p>
        </p:txBody>
      </p:sp>
    </p:spTree>
    <p:extLst>
      <p:ext uri="{BB962C8B-B14F-4D97-AF65-F5344CB8AC3E}">
        <p14:creationId xmlns:p14="http://schemas.microsoft.com/office/powerpoint/2010/main" val="430385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64741-A495-4500-8F05-45323938D546}"/>
              </a:ext>
            </a:extLst>
          </p:cNvPr>
          <p:cNvSpPr>
            <a:spLocks noGrp="1"/>
          </p:cNvSpPr>
          <p:nvPr>
            <p:ph type="title"/>
          </p:nvPr>
        </p:nvSpPr>
        <p:spPr>
          <a:xfrm>
            <a:off x="1295402" y="982132"/>
            <a:ext cx="9601196" cy="1001651"/>
          </a:xfrm>
        </p:spPr>
        <p:txBody>
          <a:bodyPr/>
          <a:lstStyle/>
          <a:p>
            <a:r>
              <a:rPr lang="en-GB" dirty="0"/>
              <a:t>References</a:t>
            </a:r>
          </a:p>
        </p:txBody>
      </p:sp>
      <p:sp>
        <p:nvSpPr>
          <p:cNvPr id="3" name="Content Placeholder 2">
            <a:extLst>
              <a:ext uri="{FF2B5EF4-FFF2-40B4-BE49-F238E27FC236}">
                <a16:creationId xmlns:a16="http://schemas.microsoft.com/office/drawing/2014/main" id="{95A743E3-CA67-4FE3-98E3-387E9F51D5BA}"/>
              </a:ext>
            </a:extLst>
          </p:cNvPr>
          <p:cNvSpPr>
            <a:spLocks noGrp="1"/>
          </p:cNvSpPr>
          <p:nvPr>
            <p:ph idx="1"/>
          </p:nvPr>
        </p:nvSpPr>
        <p:spPr>
          <a:xfrm>
            <a:off x="1000934" y="2404963"/>
            <a:ext cx="9601196" cy="3318936"/>
          </a:xfrm>
        </p:spPr>
        <p:txBody>
          <a:bodyPr>
            <a:noAutofit/>
          </a:bodyPr>
          <a:lstStyle/>
          <a:p>
            <a:r>
              <a:rPr lang="en-GB" sz="1100" dirty="0"/>
              <a:t>Turner, R. and Guevara, G. (2018). </a:t>
            </a:r>
            <a:r>
              <a:rPr lang="en-GB" sz="1100" i="1" dirty="0"/>
              <a:t>Travel &amp; Tourism</a:t>
            </a:r>
            <a:r>
              <a:rPr lang="en-GB" sz="1100" dirty="0"/>
              <a:t>. [online] World Travel &amp; Tourism Council. Available at: https://www.wttc.org/-/media/files/reports/economic-impact-research/regions-2018/world2018.pdf [Accessed 23 Feb. 2019].</a:t>
            </a:r>
          </a:p>
          <a:p>
            <a:r>
              <a:rPr lang="en-GB" sz="1100" dirty="0"/>
              <a:t>Ward, S. (2019). </a:t>
            </a:r>
            <a:r>
              <a:rPr lang="en-GB" sz="1100" i="1" dirty="0"/>
              <a:t>5 Ways to Improve Your Business With Market Research</a:t>
            </a:r>
            <a:r>
              <a:rPr lang="en-GB" sz="1100" dirty="0"/>
              <a:t>. [online] The Balance Small Business. Available at: https://www.thebalancesmb.com/market-research-2948350 [Accessed 23 Feb. 2019].</a:t>
            </a:r>
          </a:p>
          <a:p>
            <a:r>
              <a:rPr lang="en-GB" sz="1100" dirty="0"/>
              <a:t>The British Library. (2019). </a:t>
            </a:r>
            <a:r>
              <a:rPr lang="en-GB" sz="1100" i="1" dirty="0"/>
              <a:t>What is market research?</a:t>
            </a:r>
            <a:r>
              <a:rPr lang="en-GB" sz="1100" dirty="0"/>
              <a:t>. [online] Available at: https://www.bl.uk/business-and-ip-centre/articles/what-is-market-research [Accessed 23 Feb. 2019].</a:t>
            </a:r>
          </a:p>
          <a:p>
            <a:r>
              <a:rPr lang="en-GB" sz="1100" dirty="0"/>
              <a:t>Mplans.com. (2019). </a:t>
            </a:r>
            <a:r>
              <a:rPr lang="en-GB" sz="1100" i="1" dirty="0"/>
              <a:t>Travel Agency Sample Marketing Plan - Controls - </a:t>
            </a:r>
            <a:r>
              <a:rPr lang="en-GB" sz="1100" i="1" dirty="0" err="1"/>
              <a:t>Mplans</a:t>
            </a:r>
            <a:r>
              <a:rPr lang="en-GB" sz="1100" dirty="0"/>
              <a:t>. [online] Available at: https://www.mplans.com/travel_agency_marketing_plan/controls_fc.php [Accessed 19 Feb. 2019].</a:t>
            </a:r>
          </a:p>
          <a:p>
            <a:r>
              <a:rPr lang="en-GB" sz="1100" dirty="0">
                <a:hlinkClick r:id="rId2"/>
              </a:rPr>
              <a:t>http://cbhuk.org/news/featured-news/record-numbers-britons-hajj/accessed20/12/2019</a:t>
            </a:r>
            <a:endParaRPr lang="en-GB" sz="1100" dirty="0"/>
          </a:p>
          <a:p>
            <a:r>
              <a:rPr lang="en-GB" sz="1100" dirty="0"/>
              <a:t>Ons.gov.uk. (2019). </a:t>
            </a:r>
            <a:r>
              <a:rPr lang="en-GB" sz="1100" i="1" dirty="0"/>
              <a:t>Religion - Office for National Statistics</a:t>
            </a:r>
            <a:r>
              <a:rPr lang="en-GB" sz="1100" dirty="0"/>
              <a:t>. [online] Available at: https://www.ons.gov.uk/peoplepopulationandcommunity/culturalidentity/religion#publications [Accessed 23 Feb. 2019].</a:t>
            </a:r>
          </a:p>
        </p:txBody>
      </p:sp>
    </p:spTree>
    <p:extLst>
      <p:ext uri="{BB962C8B-B14F-4D97-AF65-F5344CB8AC3E}">
        <p14:creationId xmlns:p14="http://schemas.microsoft.com/office/powerpoint/2010/main" val="184261584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1262</TotalTime>
  <Words>1066</Words>
  <Application>Microsoft Office PowerPoint</Application>
  <PresentationFormat>Widescreen</PresentationFormat>
  <Paragraphs>77</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Franklin Gothic Book</vt:lpstr>
      <vt:lpstr>Wingdings 3</vt:lpstr>
      <vt:lpstr>Crop</vt:lpstr>
      <vt:lpstr>I Travel I Money          </vt:lpstr>
      <vt:lpstr>What is Marketing? </vt:lpstr>
      <vt:lpstr>Market research and methods</vt:lpstr>
      <vt:lpstr>Market Analysis summary</vt:lpstr>
      <vt:lpstr>Market segmentation target market and groups </vt:lpstr>
      <vt:lpstr> Market segmentation Target market and Target Groups</vt:lpstr>
      <vt:lpstr>Marketing strategy</vt:lpstr>
      <vt:lpstr>I Travel I money market strategy  Pilgrimage-Hajj and umrah Package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 Travel I Money</dc:title>
  <dc:creator>Farida Khatun-Miah</dc:creator>
  <cp:lastModifiedBy>Farida Khatun-Miah</cp:lastModifiedBy>
  <cp:revision>77</cp:revision>
  <dcterms:created xsi:type="dcterms:W3CDTF">2019-02-21T18:29:26Z</dcterms:created>
  <dcterms:modified xsi:type="dcterms:W3CDTF">2019-02-25T11:15:39Z</dcterms:modified>
</cp:coreProperties>
</file>