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8" r:id="rId1"/>
  </p:sldMasterIdLst>
  <p:notesMasterIdLst>
    <p:notesMasterId r:id="rId20"/>
  </p:notesMasterIdLst>
  <p:sldIdLst>
    <p:sldId id="305" r:id="rId2"/>
    <p:sldId id="318" r:id="rId3"/>
    <p:sldId id="338" r:id="rId4"/>
    <p:sldId id="354" r:id="rId5"/>
    <p:sldId id="330" r:id="rId6"/>
    <p:sldId id="363" r:id="rId7"/>
    <p:sldId id="364" r:id="rId8"/>
    <p:sldId id="355" r:id="rId9"/>
    <p:sldId id="356" r:id="rId10"/>
    <p:sldId id="315" r:id="rId11"/>
    <p:sldId id="294" r:id="rId12"/>
    <p:sldId id="357" r:id="rId13"/>
    <p:sldId id="352" r:id="rId14"/>
    <p:sldId id="317" r:id="rId15"/>
    <p:sldId id="319" r:id="rId16"/>
    <p:sldId id="360" r:id="rId17"/>
    <p:sldId id="361" r:id="rId18"/>
    <p:sldId id="362" r:id="rId1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33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935" autoAdjust="0"/>
  </p:normalViewPr>
  <p:slideViewPr>
    <p:cSldViewPr>
      <p:cViewPr varScale="1">
        <p:scale>
          <a:sx n="73" d="100"/>
          <a:sy n="73" d="100"/>
        </p:scale>
        <p:origin x="1046" y="45"/>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97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C8D4FC46-A908-4BD3-AA7E-443464B67C7A}" type="datetimeFigureOut">
              <a:rPr lang="en-GB" smtClean="0"/>
              <a:pPr/>
              <a:t>12/02/2020</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dirty="0"/>
          </a:p>
        </p:txBody>
      </p:sp>
    </p:spTree>
    <p:extLst>
      <p:ext uri="{BB962C8B-B14F-4D97-AF65-F5344CB8AC3E}">
        <p14:creationId xmlns:p14="http://schemas.microsoft.com/office/powerpoint/2010/main" val="36913072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9</a:t>
            </a:fld>
            <a:endParaRPr lang="en-GB" dirty="0"/>
          </a:p>
        </p:txBody>
      </p:sp>
    </p:spTree>
    <p:extLst>
      <p:ext uri="{BB962C8B-B14F-4D97-AF65-F5344CB8AC3E}">
        <p14:creationId xmlns:p14="http://schemas.microsoft.com/office/powerpoint/2010/main" val="35669222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http://www.norfolkchamber.co.uk/knowledge/article/developing-enterprising-mindset </a:t>
            </a:r>
          </a:p>
          <a:p>
            <a:r>
              <a:rPr lang="en-GB" dirty="0" smtClean="0"/>
              <a:t>http://www.rebeccajones.biz/what-is-an-enterprising-mindset-and-how-do-i-get-it/</a:t>
            </a:r>
          </a:p>
          <a:p>
            <a:r>
              <a:rPr lang="en-GB" dirty="0" smtClean="0"/>
              <a:t>Idea for Kath: http://www.westernmorningnews.co.uk/adopting-enterprising-mindset-helps-produce-work/story-20044124-detail/story.html</a:t>
            </a:r>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10</a:t>
            </a:fld>
            <a:endParaRPr lang="en-GB" dirty="0"/>
          </a:p>
        </p:txBody>
      </p:sp>
    </p:spTree>
    <p:extLst>
      <p:ext uri="{BB962C8B-B14F-4D97-AF65-F5344CB8AC3E}">
        <p14:creationId xmlns:p14="http://schemas.microsoft.com/office/powerpoint/2010/main" val="23896350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Img</a:t>
            </a:r>
            <a:r>
              <a:rPr lang="en-GB" dirty="0" smtClean="0"/>
              <a:t> </a:t>
            </a:r>
            <a:r>
              <a:rPr lang="en-GB" dirty="0" err="1" smtClean="0"/>
              <a:t>src</a:t>
            </a:r>
            <a:r>
              <a:rPr lang="en-GB" dirty="0" smtClean="0"/>
              <a:t>: http://image.slidesharecdn.com/gritandgrowthmindset-140828125421-phpapp02/95/research-on-success-grit-growth-mindset-and-the-marshmallow-test-5-638.jpg?cb=1409230855</a:t>
            </a:r>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14</a:t>
            </a:fld>
            <a:endParaRPr lang="en-GB" dirty="0"/>
          </a:p>
        </p:txBody>
      </p:sp>
    </p:spTree>
    <p:extLst>
      <p:ext uri="{BB962C8B-B14F-4D97-AF65-F5344CB8AC3E}">
        <p14:creationId xmlns:p14="http://schemas.microsoft.com/office/powerpoint/2010/main" val="2566198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Img</a:t>
            </a:r>
            <a:r>
              <a:rPr lang="en-GB" dirty="0" smtClean="0"/>
              <a:t> </a:t>
            </a:r>
            <a:r>
              <a:rPr lang="en-GB" dirty="0" err="1" smtClean="0"/>
              <a:t>src</a:t>
            </a:r>
            <a:r>
              <a:rPr lang="en-GB" dirty="0" smtClean="0"/>
              <a:t>: http://carriekepple.com/wp-content/uploads/2015/04/Growth-v-Fixed.jpg</a:t>
            </a:r>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18</a:t>
            </a:fld>
            <a:endParaRPr lang="en-GB" dirty="0"/>
          </a:p>
        </p:txBody>
      </p:sp>
    </p:spTree>
    <p:extLst>
      <p:ext uri="{BB962C8B-B14F-4D97-AF65-F5344CB8AC3E}">
        <p14:creationId xmlns:p14="http://schemas.microsoft.com/office/powerpoint/2010/main" val="29229918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460D6B34-A169-4C14-88DD-8F0439786FE0}" type="datetimeFigureOut">
              <a:rPr lang="en-GB" smtClean="0"/>
              <a:pPr/>
              <a:t>12/02/2020</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7887851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60D6B34-A169-4C14-88DD-8F0439786FE0}" type="datetimeFigureOut">
              <a:rPr lang="en-GB" smtClean="0"/>
              <a:pPr/>
              <a:t>12/02/2020</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537325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60D6B34-A169-4C14-88DD-8F0439786FE0}" type="datetimeFigureOut">
              <a:rPr lang="en-GB" smtClean="0"/>
              <a:pPr/>
              <a:t>12/02/2020</a:t>
            </a:fld>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4218401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60D6B34-A169-4C14-88DD-8F0439786FE0}" type="datetimeFigureOut">
              <a:rPr lang="en-GB" smtClean="0"/>
              <a:pPr/>
              <a:t>12/02/2020</a:t>
            </a:fld>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37513843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60D6B34-A169-4C14-88DD-8F0439786FE0}" type="datetimeFigureOut">
              <a:rPr lang="en-GB" smtClean="0"/>
              <a:pPr/>
              <a:t>12/02/2020</a:t>
            </a:fld>
            <a:endParaRPr lang="en-GB" dirty="0"/>
          </a:p>
        </p:txBody>
      </p:sp>
      <p:sp>
        <p:nvSpPr>
          <p:cNvPr id="9" name="Slide Number Placeholder 8"/>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1983596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60D6B34-A169-4C14-88DD-8F0439786FE0}" type="datetimeFigureOut">
              <a:rPr lang="en-GB" smtClean="0"/>
              <a:pPr/>
              <a:t>12/02/2020</a:t>
            </a:fld>
            <a:endParaRPr lang="en-GB" dirty="0"/>
          </a:p>
        </p:txBody>
      </p:sp>
      <p:sp>
        <p:nvSpPr>
          <p:cNvPr id="5" name="Slide Number Placeholder 4"/>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667739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0D6B34-A169-4C14-88DD-8F0439786FE0}" type="datetimeFigureOut">
              <a:rPr lang="en-GB" smtClean="0"/>
              <a:pPr/>
              <a:t>12/02/2020</a:t>
            </a:fld>
            <a:endParaRPr lang="en-GB" dirty="0"/>
          </a:p>
        </p:txBody>
      </p:sp>
      <p:sp>
        <p:nvSpPr>
          <p:cNvPr id="4" name="Slide Number Placeholder 3"/>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3891403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60D6B34-A169-4C14-88DD-8F0439786FE0}" type="datetimeFigureOut">
              <a:rPr lang="en-GB" smtClean="0"/>
              <a:pPr/>
              <a:t>12/02/2020</a:t>
            </a:fld>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26009330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60D6B34-A169-4C14-88DD-8F0439786FE0}" type="datetimeFigureOut">
              <a:rPr lang="en-GB" smtClean="0"/>
              <a:pPr/>
              <a:t>12/02/2020</a:t>
            </a:fld>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1128303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60D6B34-A169-4C14-88DD-8F0439786FE0}" type="datetimeFigureOut">
              <a:rPr lang="en-GB" smtClean="0"/>
              <a:pPr/>
              <a:t>12/02/2020</a:t>
            </a:fld>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1579892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60D6B34-A169-4C14-88DD-8F0439786FE0}" type="datetimeFigureOut">
              <a:rPr lang="en-GB" smtClean="0"/>
              <a:pPr/>
              <a:t>12/02/2020</a:t>
            </a:fld>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3116428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60D6B34-A169-4C14-88DD-8F0439786FE0}" type="datetimeFigureOut">
              <a:rPr lang="en-GB" smtClean="0"/>
              <a:pPr/>
              <a:t>12/02/2020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695198004"/>
      </p:ext>
    </p:extLst>
  </p:cSld>
  <p:clrMap bg1="lt1" tx1="dk1" bg2="lt2" tx2="dk2" accent1="accent1" accent2="accent2" accent3="accent3" accent4="accent4" accent5="accent5" accent6="accent6" hlink="hlink" folHlink="folHlink"/>
  <p:sldLayoutIdLst>
    <p:sldLayoutId id="2147484069" r:id="rId1"/>
    <p:sldLayoutId id="2147484070" r:id="rId2"/>
    <p:sldLayoutId id="2147484071" r:id="rId3"/>
    <p:sldLayoutId id="2147484072" r:id="rId4"/>
    <p:sldLayoutId id="2147484073" r:id="rId5"/>
    <p:sldLayoutId id="2147484074" r:id="rId6"/>
    <p:sldLayoutId id="2147484075" r:id="rId7"/>
    <p:sldLayoutId id="2147484076" r:id="rId8"/>
    <p:sldLayoutId id="2147484077" r:id="rId9"/>
    <p:sldLayoutId id="2147484078" r:id="rId10"/>
    <p:sldLayoutId id="214748407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s://www.youtube.com/watch?v=M1CHPnZfFmU"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norfolkchamber.co.uk/blog/member/skills-and-training/developing-enterprising-mindset" TargetMode="External"/><Relationship Id="rId2" Type="http://schemas.openxmlformats.org/officeDocument/2006/relationships/hyperlink" Target="https://rebeccajones.biz/what-is-an-enterprising-mindset-and-how-do-i-get-i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ted.com/talks/angela_lee_duckworth_grit_the_power_of_passion_and_perseverance#t-171427"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Yl9TVbAal5s" TargetMode="External"/><Relationship Id="rId7" Type="http://schemas.openxmlformats.org/officeDocument/2006/relationships/hyperlink" Target="https://www.mindsetworks.com/science/" TargetMode="External"/><Relationship Id="rId2" Type="http://schemas.openxmlformats.org/officeDocument/2006/relationships/hyperlink" Target="https://www.youtube.com/watch?v=ElVUqv0v1EE" TargetMode="External"/><Relationship Id="rId1" Type="http://schemas.openxmlformats.org/officeDocument/2006/relationships/slideLayout" Target="../slideLayouts/slideLayout2.xml"/><Relationship Id="rId6" Type="http://schemas.openxmlformats.org/officeDocument/2006/relationships/hyperlink" Target="https://www.youtube.com/watch?v=kkE1lC4CpIE" TargetMode="External"/><Relationship Id="rId5" Type="http://schemas.openxmlformats.org/officeDocument/2006/relationships/hyperlink" Target="https://www.youtube.com/watch?v=aItZKnWL_R4" TargetMode="External"/><Relationship Id="rId4" Type="http://schemas.openxmlformats.org/officeDocument/2006/relationships/hyperlink" Target="https://www.youtube.com/watch?v=Xv2ar6AKvGc"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descr="C:\Users\Pamela\AppData\Local\Microsoft\Windows\Temporary Internet Files\Content.IE5\QOZ7H96L\MC90037020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85800" y="2276872"/>
            <a:ext cx="7772400" cy="1080120"/>
          </a:xfrm>
          <a:gradFill>
            <a:gsLst>
              <a:gs pos="0">
                <a:schemeClr val="accent1">
                  <a:lumMod val="5000"/>
                  <a:lumOff val="95000"/>
                  <a:alpha val="16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a:normAutofit fontScale="90000"/>
          </a:bodyPr>
          <a:lstStyle/>
          <a:p>
            <a:pPr algn="ctr"/>
            <a:r>
              <a:rPr lang="en-GB" sz="5300" dirty="0" smtClean="0">
                <a:solidFill>
                  <a:srgbClr val="FFFF00"/>
                </a:solidFill>
                <a:effectLst>
                  <a:outerShdw blurRad="38100" dist="38100" dir="2700000" algn="tl">
                    <a:srgbClr val="000000">
                      <a:alpha val="43137"/>
                    </a:srgbClr>
                  </a:outerShdw>
                </a:effectLst>
              </a:rPr>
              <a:t>Enterprise &amp; Growth </a:t>
            </a:r>
            <a:r>
              <a:rPr lang="en-GB" sz="5300" dirty="0" err="1" smtClean="0">
                <a:solidFill>
                  <a:srgbClr val="FFFF00"/>
                </a:solidFill>
                <a:effectLst>
                  <a:outerShdw blurRad="38100" dist="38100" dir="2700000" algn="tl">
                    <a:srgbClr val="000000">
                      <a:alpha val="43137"/>
                    </a:srgbClr>
                  </a:outerShdw>
                </a:effectLst>
              </a:rPr>
              <a:t>Mindset</a:t>
            </a:r>
            <a:r>
              <a:rPr lang="en-GB" sz="5300" dirty="0" smtClean="0">
                <a:solidFill>
                  <a:srgbClr val="FFFF00"/>
                </a:solidFill>
                <a:effectLst>
                  <a:outerShdw blurRad="38100" dist="38100" dir="2700000" algn="tl">
                    <a:srgbClr val="000000">
                      <a:alpha val="43137"/>
                    </a:srgbClr>
                  </a:outerShdw>
                </a:effectLst>
              </a:rPr>
              <a:t> </a:t>
            </a:r>
            <a:r>
              <a:rPr lang="en-GB" sz="4900" dirty="0" smtClean="0">
                <a:solidFill>
                  <a:srgbClr val="FFFF00"/>
                </a:solidFill>
                <a:effectLst>
                  <a:outerShdw blurRad="38100" dist="38100" dir="2700000" algn="tl">
                    <a:srgbClr val="000000">
                      <a:alpha val="43137"/>
                    </a:srgbClr>
                  </a:outerShdw>
                </a:effectLst>
              </a:rPr>
              <a:t/>
            </a:r>
            <a:br>
              <a:rPr lang="en-GB" sz="4900" dirty="0" smtClean="0">
                <a:solidFill>
                  <a:srgbClr val="FFFF00"/>
                </a:solidFill>
                <a:effectLst>
                  <a:outerShdw blurRad="38100" dist="38100" dir="2700000" algn="tl">
                    <a:srgbClr val="000000">
                      <a:alpha val="43137"/>
                    </a:srgbClr>
                  </a:outerShdw>
                </a:effectLst>
              </a:rPr>
            </a:br>
            <a:r>
              <a:rPr lang="en-GB" sz="1800" dirty="0" smtClean="0">
                <a:solidFill>
                  <a:srgbClr val="FFFF00"/>
                </a:solidFill>
                <a:effectLst>
                  <a:outerShdw blurRad="38100" dist="38100" dir="2700000" algn="tl">
                    <a:srgbClr val="000000">
                      <a:alpha val="43137"/>
                    </a:srgbClr>
                  </a:outerShdw>
                </a:effectLst>
              </a:rPr>
              <a:t>(Mini deck)</a:t>
            </a:r>
            <a:endParaRPr lang="en-GB" sz="18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850356995"/>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Activity: Growth </a:t>
            </a:r>
            <a:r>
              <a:rPr lang="en-GB" b="1" u="sng" dirty="0" err="1" smtClean="0"/>
              <a:t>Mindset</a:t>
            </a:r>
            <a:endParaRPr lang="en-GB" b="1" u="sng" dirty="0"/>
          </a:p>
        </p:txBody>
      </p:sp>
      <p:sp>
        <p:nvSpPr>
          <p:cNvPr id="2" name="Content Placeholder 1"/>
          <p:cNvSpPr>
            <a:spLocks noGrp="1"/>
          </p:cNvSpPr>
          <p:nvPr>
            <p:ph idx="1"/>
          </p:nvPr>
        </p:nvSpPr>
        <p:spPr>
          <a:xfrm>
            <a:off x="323528" y="1268760"/>
            <a:ext cx="8686800" cy="3917032"/>
          </a:xfrm>
        </p:spPr>
        <p:txBody>
          <a:bodyPr>
            <a:normAutofit/>
          </a:bodyPr>
          <a:lstStyle/>
          <a:p>
            <a:pPr marL="109728" indent="0">
              <a:buNone/>
            </a:pPr>
            <a:r>
              <a:rPr lang="en-GB" dirty="0" smtClean="0"/>
              <a:t>Research </a:t>
            </a:r>
            <a:r>
              <a:rPr lang="en-GB" dirty="0"/>
              <a:t>document and cite an answer for the </a:t>
            </a:r>
            <a:r>
              <a:rPr lang="en-GB" dirty="0" smtClean="0"/>
              <a:t>following questions using 2 different sources to for each enrich your understanding:</a:t>
            </a:r>
          </a:p>
          <a:p>
            <a:pPr marL="624078" indent="-514350">
              <a:buFont typeface="+mj-lt"/>
              <a:buAutoNum type="arabicPeriod"/>
            </a:pPr>
            <a:r>
              <a:rPr lang="en-GB" dirty="0" smtClean="0"/>
              <a:t>Q. What is a </a:t>
            </a:r>
            <a:r>
              <a:rPr lang="en-GB" b="1" dirty="0" smtClean="0"/>
              <a:t>Growth </a:t>
            </a:r>
            <a:r>
              <a:rPr lang="en-GB" b="1" dirty="0" err="1" smtClean="0"/>
              <a:t>Mindset</a:t>
            </a:r>
            <a:r>
              <a:rPr lang="en-GB" dirty="0" smtClean="0"/>
              <a:t>?</a:t>
            </a:r>
          </a:p>
          <a:p>
            <a:pPr marL="624078" indent="-514350">
              <a:buFont typeface="+mj-lt"/>
              <a:buAutoNum type="arabicPeriod"/>
            </a:pPr>
            <a:r>
              <a:rPr lang="en-GB" dirty="0" smtClean="0"/>
              <a:t>Q. What are the </a:t>
            </a:r>
            <a:r>
              <a:rPr lang="en-GB" b="1" dirty="0" smtClean="0"/>
              <a:t>benefits</a:t>
            </a:r>
            <a:r>
              <a:rPr lang="en-GB" dirty="0" smtClean="0"/>
              <a:t> of a Growth </a:t>
            </a:r>
            <a:r>
              <a:rPr lang="en-GB" dirty="0" err="1" smtClean="0"/>
              <a:t>Mindset</a:t>
            </a:r>
            <a:r>
              <a:rPr lang="en-GB" dirty="0" smtClean="0"/>
              <a:t>?</a:t>
            </a:r>
            <a:endParaRPr lang="en-GB" dirty="0"/>
          </a:p>
          <a:p>
            <a:pPr marL="624078" indent="-514350">
              <a:buFont typeface="+mj-lt"/>
              <a:buAutoNum type="arabicPeriod"/>
            </a:pPr>
            <a:r>
              <a:rPr lang="en-GB" dirty="0" smtClean="0"/>
              <a:t>Q. Who is </a:t>
            </a:r>
            <a:r>
              <a:rPr lang="en-GB" b="1" dirty="0" smtClean="0"/>
              <a:t>Carol </a:t>
            </a:r>
            <a:r>
              <a:rPr lang="en-GB" b="1" dirty="0" err="1" smtClean="0"/>
              <a:t>Dweck</a:t>
            </a:r>
            <a:r>
              <a:rPr lang="en-GB" b="1" dirty="0" smtClean="0"/>
              <a:t>?</a:t>
            </a:r>
          </a:p>
          <a:p>
            <a:endParaRPr lang="en-GB" dirty="0"/>
          </a:p>
        </p:txBody>
      </p:sp>
    </p:spTree>
    <p:extLst>
      <p:ext uri="{BB962C8B-B14F-4D97-AF65-F5344CB8AC3E}">
        <p14:creationId xmlns:p14="http://schemas.microsoft.com/office/powerpoint/2010/main" val="2281039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Bg. </a:t>
            </a:r>
            <a:r>
              <a:rPr lang="en-GB" b="1" u="sng" dirty="0" smtClean="0"/>
              <a:t>Top Employability skills</a:t>
            </a:r>
            <a:endParaRPr lang="en-GB" b="1" u="sng" dirty="0"/>
          </a:p>
        </p:txBody>
      </p:sp>
      <p:sp>
        <p:nvSpPr>
          <p:cNvPr id="2" name="Content Placeholder 1"/>
          <p:cNvSpPr>
            <a:spLocks noGrp="1"/>
          </p:cNvSpPr>
          <p:nvPr>
            <p:ph idx="1"/>
          </p:nvPr>
        </p:nvSpPr>
        <p:spPr/>
        <p:txBody>
          <a:bodyPr/>
          <a:lstStyle/>
          <a:p>
            <a:r>
              <a:rPr lang="en-GB" dirty="0"/>
              <a:t>Employers are looking for employability skills that go beyond subject-specific skills. </a:t>
            </a:r>
            <a:endParaRPr lang="en-GB" dirty="0" smtClean="0"/>
          </a:p>
          <a:p>
            <a:r>
              <a:rPr lang="en-GB" dirty="0" smtClean="0"/>
              <a:t>Chief </a:t>
            </a:r>
            <a:r>
              <a:rPr lang="en-GB" dirty="0"/>
              <a:t>among these are </a:t>
            </a:r>
            <a:r>
              <a:rPr lang="en-GB" dirty="0" smtClean="0"/>
              <a:t>an:</a:t>
            </a:r>
          </a:p>
          <a:p>
            <a:pPr lvl="1">
              <a:buFont typeface="Courier New" panose="02070309020205020404" pitchFamily="49" charset="0"/>
              <a:buChar char="o"/>
            </a:pPr>
            <a:r>
              <a:rPr lang="en-GB" sz="2400" b="1" dirty="0" smtClean="0"/>
              <a:t>Enterprising</a:t>
            </a:r>
            <a:r>
              <a:rPr lang="en-GB" sz="2400" dirty="0" smtClean="0"/>
              <a:t> </a:t>
            </a:r>
            <a:r>
              <a:rPr lang="en-GB" sz="2400" b="1" dirty="0"/>
              <a:t>Growth </a:t>
            </a:r>
            <a:r>
              <a:rPr lang="en-GB" sz="2400" b="1" dirty="0" err="1" smtClean="0"/>
              <a:t>Mindset</a:t>
            </a:r>
            <a:r>
              <a:rPr lang="en-GB" sz="2400" dirty="0" smtClean="0"/>
              <a:t>,</a:t>
            </a:r>
            <a:endParaRPr lang="en-GB" sz="2400" dirty="0"/>
          </a:p>
          <a:p>
            <a:pPr lvl="1">
              <a:buFont typeface="Courier New" panose="02070309020205020404" pitchFamily="49" charset="0"/>
              <a:buChar char="o"/>
            </a:pPr>
            <a:r>
              <a:rPr lang="en-GB" sz="2400" dirty="0" smtClean="0"/>
              <a:t>the </a:t>
            </a:r>
            <a:r>
              <a:rPr lang="en-GB" sz="2400" dirty="0"/>
              <a:t>ability to </a:t>
            </a:r>
            <a:r>
              <a:rPr lang="en-GB" sz="2400" b="1" dirty="0"/>
              <a:t>collaborate</a:t>
            </a:r>
            <a:r>
              <a:rPr lang="en-GB" sz="2400" dirty="0"/>
              <a:t> in interdisciplinary </a:t>
            </a:r>
            <a:r>
              <a:rPr lang="en-GB" sz="2400" dirty="0" smtClean="0"/>
              <a:t>Teams,</a:t>
            </a:r>
          </a:p>
          <a:p>
            <a:pPr lvl="1">
              <a:buFont typeface="Courier New" panose="02070309020205020404" pitchFamily="49" charset="0"/>
              <a:buChar char="o"/>
            </a:pPr>
            <a:r>
              <a:rPr lang="en-GB" sz="2400" dirty="0" smtClean="0"/>
              <a:t>to </a:t>
            </a:r>
            <a:r>
              <a:rPr lang="en-GB" sz="2400" b="1" dirty="0"/>
              <a:t>communicate</a:t>
            </a:r>
            <a:r>
              <a:rPr lang="en-GB" sz="2400" dirty="0"/>
              <a:t> with others, </a:t>
            </a:r>
            <a:r>
              <a:rPr lang="en-GB" sz="2400" dirty="0" smtClean="0"/>
              <a:t>and</a:t>
            </a:r>
          </a:p>
          <a:p>
            <a:pPr lvl="1">
              <a:buFont typeface="Courier New" panose="02070309020205020404" pitchFamily="49" charset="0"/>
              <a:buChar char="o"/>
            </a:pPr>
            <a:r>
              <a:rPr lang="en-GB" sz="2400" dirty="0" smtClean="0"/>
              <a:t>The ability to </a:t>
            </a:r>
            <a:r>
              <a:rPr lang="en-GB" sz="2400" b="1" dirty="0" smtClean="0"/>
              <a:t>put </a:t>
            </a:r>
            <a:r>
              <a:rPr lang="en-GB" sz="2400" b="1" dirty="0"/>
              <a:t>ideas into action </a:t>
            </a:r>
            <a:r>
              <a:rPr lang="en-GB" sz="2400" dirty="0" smtClean="0"/>
              <a:t>&amp; </a:t>
            </a:r>
            <a:r>
              <a:rPr lang="en-GB" sz="2400" b="1" dirty="0" smtClean="0"/>
              <a:t>create </a:t>
            </a:r>
            <a:r>
              <a:rPr lang="en-GB" sz="2400" b="1" dirty="0"/>
              <a:t>a solution</a:t>
            </a:r>
            <a:r>
              <a:rPr lang="en-GB" sz="2400" dirty="0"/>
              <a:t>.</a:t>
            </a:r>
          </a:p>
          <a:p>
            <a:endParaRPr lang="en-GB" dirty="0"/>
          </a:p>
        </p:txBody>
      </p:sp>
    </p:spTree>
    <p:extLst>
      <p:ext uri="{BB962C8B-B14F-4D97-AF65-F5344CB8AC3E}">
        <p14:creationId xmlns:p14="http://schemas.microsoft.com/office/powerpoint/2010/main" val="81534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b="1" u="sng" dirty="0" smtClean="0"/>
              <a:t>Video: </a:t>
            </a:r>
            <a:r>
              <a:rPr lang="en-GB" b="1" u="sng" dirty="0">
                <a:effectLst/>
              </a:rPr>
              <a:t>Growth </a:t>
            </a:r>
            <a:r>
              <a:rPr lang="en-GB" b="1" u="sng" dirty="0" smtClean="0">
                <a:effectLst/>
              </a:rPr>
              <a:t>vs</a:t>
            </a:r>
            <a:r>
              <a:rPr lang="en-GB" b="1" u="sng" dirty="0">
                <a:effectLst/>
              </a:rPr>
              <a:t>. Fixed </a:t>
            </a:r>
            <a:r>
              <a:rPr lang="en-GB" b="1" u="sng" dirty="0" err="1" smtClean="0">
                <a:effectLst/>
              </a:rPr>
              <a:t>Mindset</a:t>
            </a:r>
            <a:endParaRPr lang="en-GB" b="1" u="sng" dirty="0"/>
          </a:p>
        </p:txBody>
      </p:sp>
      <p:pic>
        <p:nvPicPr>
          <p:cNvPr id="4" name="Picture 3">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627784" y="1628800"/>
            <a:ext cx="3645024" cy="3645024"/>
          </a:xfrm>
          <a:prstGeom prst="rect">
            <a:avLst/>
          </a:prstGeom>
        </p:spPr>
      </p:pic>
    </p:spTree>
    <p:extLst>
      <p:ext uri="{BB962C8B-B14F-4D97-AF65-F5344CB8AC3E}">
        <p14:creationId xmlns:p14="http://schemas.microsoft.com/office/powerpoint/2010/main" val="2983154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a:t>Activity: </a:t>
            </a:r>
            <a:r>
              <a:rPr lang="en-GB" b="1" u="sng" dirty="0" smtClean="0"/>
              <a:t>Enterprising </a:t>
            </a:r>
            <a:r>
              <a:rPr lang="en-GB" b="1" u="sng" dirty="0" err="1" smtClean="0"/>
              <a:t>Mindset</a:t>
            </a:r>
            <a:endParaRPr lang="en-GB" b="1" u="sng" dirty="0"/>
          </a:p>
        </p:txBody>
      </p:sp>
      <p:sp>
        <p:nvSpPr>
          <p:cNvPr id="2" name="Content Placeholder 1"/>
          <p:cNvSpPr>
            <a:spLocks noGrp="1"/>
          </p:cNvSpPr>
          <p:nvPr>
            <p:ph idx="1"/>
          </p:nvPr>
        </p:nvSpPr>
        <p:spPr/>
        <p:txBody>
          <a:bodyPr>
            <a:normAutofit/>
          </a:bodyPr>
          <a:lstStyle/>
          <a:p>
            <a:pPr marL="624078" indent="-514350">
              <a:buFont typeface="+mj-lt"/>
              <a:buAutoNum type="arabicPeriod"/>
            </a:pPr>
            <a:r>
              <a:rPr lang="en-GB" dirty="0" smtClean="0"/>
              <a:t>Research document and cite from 2/3 sources a definition of an </a:t>
            </a:r>
            <a:r>
              <a:rPr lang="en-GB" b="1" dirty="0" smtClean="0"/>
              <a:t>Enterprising </a:t>
            </a:r>
            <a:r>
              <a:rPr lang="en-GB" b="1" dirty="0" err="1" smtClean="0"/>
              <a:t>Mindset</a:t>
            </a:r>
            <a:r>
              <a:rPr lang="en-GB" dirty="0" smtClean="0"/>
              <a:t>?</a:t>
            </a:r>
            <a:endParaRPr lang="en-GB" dirty="0" smtClean="0"/>
          </a:p>
        </p:txBody>
      </p:sp>
    </p:spTree>
    <p:extLst>
      <p:ext uri="{BB962C8B-B14F-4D97-AF65-F5344CB8AC3E}">
        <p14:creationId xmlns:p14="http://schemas.microsoft.com/office/powerpoint/2010/main" val="2740401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Bg. </a:t>
            </a:r>
            <a:r>
              <a:rPr lang="en-GB" b="1" u="sng" dirty="0" smtClean="0"/>
              <a:t>Enterprising </a:t>
            </a:r>
            <a:r>
              <a:rPr lang="en-GB" b="1" u="sng" dirty="0" err="1"/>
              <a:t>Mindset</a:t>
            </a:r>
            <a:endParaRPr lang="en-GB" dirty="0"/>
          </a:p>
        </p:txBody>
      </p:sp>
      <p:sp>
        <p:nvSpPr>
          <p:cNvPr id="3" name="Content Placeholder 2"/>
          <p:cNvSpPr>
            <a:spLocks noGrp="1"/>
          </p:cNvSpPr>
          <p:nvPr>
            <p:ph idx="1"/>
          </p:nvPr>
        </p:nvSpPr>
        <p:spPr>
          <a:xfrm>
            <a:off x="323528" y="1268760"/>
            <a:ext cx="8229600" cy="3917032"/>
          </a:xfrm>
        </p:spPr>
        <p:txBody>
          <a:bodyPr>
            <a:normAutofit fontScale="92500" lnSpcReduction="10000"/>
          </a:bodyPr>
          <a:lstStyle/>
          <a:p>
            <a:pPr marL="0" indent="0">
              <a:buNone/>
            </a:pPr>
            <a:r>
              <a:rPr lang="en-GB" dirty="0" smtClean="0"/>
              <a:t>Features of and keys to success include:</a:t>
            </a:r>
            <a:endParaRPr lang="en-GB" dirty="0"/>
          </a:p>
          <a:p>
            <a:r>
              <a:rPr lang="en-GB" dirty="0" smtClean="0"/>
              <a:t>Can do / Positive Mental Attitude</a:t>
            </a:r>
          </a:p>
          <a:p>
            <a:r>
              <a:rPr lang="en-GB" dirty="0" smtClean="0"/>
              <a:t>Resilience / Grit / Never Give up </a:t>
            </a:r>
          </a:p>
          <a:p>
            <a:r>
              <a:rPr lang="en-GB" dirty="0" smtClean="0"/>
              <a:t>Problems / Challenges = Opportunity for learning growth and innovation .</a:t>
            </a:r>
          </a:p>
          <a:p>
            <a:r>
              <a:rPr lang="en-GB" dirty="0" smtClean="0"/>
              <a:t>Collaboration / Team-work.</a:t>
            </a:r>
          </a:p>
          <a:p>
            <a:r>
              <a:rPr lang="en-GB" dirty="0" smtClean="0"/>
              <a:t>Commercial Awareness i.e</a:t>
            </a:r>
            <a:r>
              <a:rPr lang="en-GB" dirty="0"/>
              <a:t>. Market/Environment </a:t>
            </a:r>
            <a:r>
              <a:rPr lang="en-GB" dirty="0" smtClean="0"/>
              <a:t>considerations e.g. importance of Marketing.</a:t>
            </a:r>
            <a:endParaRPr lang="en-GB" dirty="0"/>
          </a:p>
        </p:txBody>
      </p:sp>
    </p:spTree>
    <p:extLst>
      <p:ext uri="{BB962C8B-B14F-4D97-AF65-F5344CB8AC3E}">
        <p14:creationId xmlns:p14="http://schemas.microsoft.com/office/powerpoint/2010/main" val="3450820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Enterprising </a:t>
            </a:r>
            <a:r>
              <a:rPr lang="en-GB" b="1" u="sng" dirty="0" err="1"/>
              <a:t>Mindset</a:t>
            </a:r>
            <a:endParaRPr lang="en-GB" dirty="0"/>
          </a:p>
        </p:txBody>
      </p:sp>
      <p:sp>
        <p:nvSpPr>
          <p:cNvPr id="3" name="Content Placeholder 2"/>
          <p:cNvSpPr>
            <a:spLocks noGrp="1"/>
          </p:cNvSpPr>
          <p:nvPr>
            <p:ph idx="1"/>
          </p:nvPr>
        </p:nvSpPr>
        <p:spPr/>
        <p:txBody>
          <a:bodyPr/>
          <a:lstStyle/>
          <a:p>
            <a:pPr marL="109728" indent="0">
              <a:buNone/>
            </a:pPr>
            <a:r>
              <a:rPr lang="en-GB" dirty="0"/>
              <a:t>Read the following posts </a:t>
            </a:r>
            <a:r>
              <a:rPr lang="en-GB" dirty="0" smtClean="0"/>
              <a:t>for an overview and to </a:t>
            </a:r>
            <a:r>
              <a:rPr lang="en-GB" dirty="0"/>
              <a:t>learn about </a:t>
            </a:r>
            <a:r>
              <a:rPr lang="en-GB" dirty="0" smtClean="0"/>
              <a:t>an</a:t>
            </a:r>
            <a:r>
              <a:rPr lang="en-GB" sz="2800" dirty="0" smtClean="0"/>
              <a:t> </a:t>
            </a:r>
            <a:r>
              <a:rPr lang="en-GB" sz="2800" b="1" dirty="0"/>
              <a:t>Enterprising </a:t>
            </a:r>
            <a:r>
              <a:rPr lang="en-GB" sz="2800" b="1" dirty="0" err="1"/>
              <a:t>Mindset</a:t>
            </a:r>
            <a:r>
              <a:rPr lang="en-GB" sz="2800" dirty="0"/>
              <a:t>:</a:t>
            </a:r>
          </a:p>
          <a:p>
            <a:pPr marL="852678" lvl="1" indent="-342900">
              <a:buFont typeface="Courier New" panose="02070309020205020404" pitchFamily="49" charset="0"/>
              <a:buChar char="o"/>
            </a:pPr>
            <a:r>
              <a:rPr lang="en-GB" sz="2400" dirty="0">
                <a:hlinkClick r:id="rId2"/>
              </a:rPr>
              <a:t>https://rebeccajones.biz/what-is-an-enterprising-mindset-and-how-do-i-get-it/</a:t>
            </a:r>
            <a:r>
              <a:rPr lang="en-GB" sz="2400" dirty="0"/>
              <a:t>;</a:t>
            </a:r>
          </a:p>
          <a:p>
            <a:pPr marL="852678" lvl="1" indent="-342900">
              <a:buFont typeface="Courier New" panose="02070309020205020404" pitchFamily="49" charset="0"/>
              <a:buChar char="o"/>
            </a:pPr>
            <a:r>
              <a:rPr lang="en-GB" sz="2400" dirty="0">
                <a:hlinkClick r:id="rId3"/>
              </a:rPr>
              <a:t>https://www.norfolkchamber.co.uk/blog/member/skills-and-training/developing-enterprising-mindset</a:t>
            </a:r>
            <a:r>
              <a:rPr lang="en-GB" sz="2400" dirty="0"/>
              <a:t>.</a:t>
            </a:r>
          </a:p>
          <a:p>
            <a:endParaRPr lang="en-GB" dirty="0"/>
          </a:p>
        </p:txBody>
      </p:sp>
    </p:spTree>
    <p:extLst>
      <p:ext uri="{BB962C8B-B14F-4D97-AF65-F5344CB8AC3E}">
        <p14:creationId xmlns:p14="http://schemas.microsoft.com/office/powerpoint/2010/main" val="865243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88640"/>
            <a:ext cx="8229600" cy="1143000"/>
          </a:xfrm>
        </p:spPr>
        <p:txBody>
          <a:bodyPr>
            <a:normAutofit/>
          </a:bodyPr>
          <a:lstStyle/>
          <a:p>
            <a:r>
              <a:rPr lang="en-GB" dirty="0" err="1" smtClean="0"/>
              <a:t>Bg</a:t>
            </a:r>
            <a:r>
              <a:rPr lang="en-GB" dirty="0" smtClean="0"/>
              <a:t>: </a:t>
            </a:r>
            <a:r>
              <a:rPr lang="en-GB" u="sng" dirty="0" smtClean="0"/>
              <a:t>Enterprising </a:t>
            </a:r>
            <a:r>
              <a:rPr lang="en-GB" u="sng" dirty="0"/>
              <a:t>Growth </a:t>
            </a:r>
            <a:r>
              <a:rPr lang="en-GB" u="sng" dirty="0" err="1" smtClean="0"/>
              <a:t>mindset</a:t>
            </a:r>
            <a:endParaRPr lang="en-GB" u="sng" dirty="0"/>
          </a:p>
        </p:txBody>
      </p:sp>
      <p:sp>
        <p:nvSpPr>
          <p:cNvPr id="2" name="Content Placeholder 1"/>
          <p:cNvSpPr>
            <a:spLocks noGrp="1"/>
          </p:cNvSpPr>
          <p:nvPr>
            <p:ph idx="1"/>
          </p:nvPr>
        </p:nvSpPr>
        <p:spPr>
          <a:xfrm>
            <a:off x="457200" y="1268760"/>
            <a:ext cx="8363272" cy="4525963"/>
          </a:xfrm>
        </p:spPr>
        <p:txBody>
          <a:bodyPr>
            <a:normAutofit fontScale="92500" lnSpcReduction="10000"/>
          </a:bodyPr>
          <a:lstStyle/>
          <a:p>
            <a:pPr fontAlgn="base"/>
            <a:r>
              <a:rPr lang="en-GB" dirty="0" smtClean="0"/>
              <a:t>An Enterprising Growth </a:t>
            </a:r>
            <a:r>
              <a:rPr lang="en-GB" dirty="0" err="1" smtClean="0"/>
              <a:t>mindset</a:t>
            </a:r>
            <a:r>
              <a:rPr lang="en-GB" dirty="0" smtClean="0"/>
              <a:t> empowers you:</a:t>
            </a:r>
          </a:p>
          <a:p>
            <a:pPr lvl="1" fontAlgn="base">
              <a:buFont typeface="Courier New" panose="02070309020205020404" pitchFamily="49" charset="0"/>
              <a:buChar char="o"/>
            </a:pPr>
            <a:r>
              <a:rPr lang="en-GB" dirty="0" smtClean="0"/>
              <a:t>to develop yourself and your abilities</a:t>
            </a:r>
          </a:p>
          <a:p>
            <a:pPr lvl="1" fontAlgn="base">
              <a:buFont typeface="Courier New" panose="02070309020205020404" pitchFamily="49" charset="0"/>
              <a:buChar char="o"/>
            </a:pPr>
            <a:r>
              <a:rPr lang="en-GB" dirty="0" smtClean="0"/>
              <a:t>to accept challenges as growth opportunities</a:t>
            </a:r>
          </a:p>
          <a:p>
            <a:pPr lvl="1" fontAlgn="base">
              <a:buFont typeface="Courier New" panose="02070309020205020404" pitchFamily="49" charset="0"/>
              <a:buChar char="o"/>
            </a:pPr>
            <a:r>
              <a:rPr lang="en-GB" dirty="0"/>
              <a:t>t</a:t>
            </a:r>
            <a:r>
              <a:rPr lang="en-GB" dirty="0" smtClean="0"/>
              <a:t>o develops resilience and a can do positive attitude </a:t>
            </a:r>
          </a:p>
          <a:p>
            <a:pPr marL="393192" lvl="1" indent="0" fontAlgn="base">
              <a:buNone/>
            </a:pPr>
            <a:r>
              <a:rPr lang="en-GB" dirty="0" smtClean="0"/>
              <a:t>That will enable you </a:t>
            </a:r>
            <a:r>
              <a:rPr lang="en-GB" dirty="0"/>
              <a:t>to create </a:t>
            </a:r>
            <a:r>
              <a:rPr lang="en-GB" dirty="0" smtClean="0"/>
              <a:t>positive changes in your life </a:t>
            </a:r>
            <a:r>
              <a:rPr lang="en-GB" dirty="0"/>
              <a:t>so that you </a:t>
            </a:r>
            <a:r>
              <a:rPr lang="en-GB" dirty="0" smtClean="0"/>
              <a:t>can achieve your goals and create the life you want. </a:t>
            </a:r>
          </a:p>
          <a:p>
            <a:pPr fontAlgn="base"/>
            <a:r>
              <a:rPr lang="en-GB" dirty="0" smtClean="0"/>
              <a:t>It </a:t>
            </a:r>
            <a:r>
              <a:rPr lang="en-GB" dirty="0"/>
              <a:t>is developing the knowledge that mastering your inner world is key to mastering your experience of the outer world</a:t>
            </a:r>
            <a:r>
              <a:rPr lang="en-GB" dirty="0" smtClean="0"/>
              <a:t>. NEVER GIVE UP.</a:t>
            </a:r>
            <a:endParaRPr lang="en-GB" dirty="0"/>
          </a:p>
        </p:txBody>
      </p:sp>
    </p:spTree>
    <p:extLst>
      <p:ext uri="{BB962C8B-B14F-4D97-AF65-F5344CB8AC3E}">
        <p14:creationId xmlns:p14="http://schemas.microsoft.com/office/powerpoint/2010/main" val="221106838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39552" y="59567"/>
            <a:ext cx="8229600" cy="1143000"/>
          </a:xfrm>
        </p:spPr>
        <p:txBody>
          <a:bodyPr>
            <a:normAutofit/>
          </a:bodyPr>
          <a:lstStyle/>
          <a:p>
            <a:r>
              <a:rPr lang="en-GB" b="1" u="sng" dirty="0" smtClean="0"/>
              <a:t>Grit: Passion &amp; Perseverance</a:t>
            </a:r>
            <a:endParaRPr lang="en-GB" b="1" u="sng" dirty="0"/>
          </a:p>
        </p:txBody>
      </p:sp>
      <p:pic>
        <p:nvPicPr>
          <p:cNvPr id="5" name="Picture 4">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4250" y="1052736"/>
            <a:ext cx="7940203" cy="4492950"/>
          </a:xfrm>
          <a:prstGeom prst="rect">
            <a:avLst/>
          </a:prstGeom>
        </p:spPr>
      </p:pic>
    </p:spTree>
    <p:extLst>
      <p:ext uri="{BB962C8B-B14F-4D97-AF65-F5344CB8AC3E}">
        <p14:creationId xmlns:p14="http://schemas.microsoft.com/office/powerpoint/2010/main" val="25037348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7544" y="188640"/>
            <a:ext cx="8229600" cy="1143000"/>
          </a:xfrm>
        </p:spPr>
        <p:txBody>
          <a:bodyPr>
            <a:normAutofit/>
          </a:bodyPr>
          <a:lstStyle/>
          <a:p>
            <a:r>
              <a:rPr lang="en-GB" sz="2800" b="0" dirty="0" smtClean="0">
                <a:effectLst/>
              </a:rPr>
              <a:t>Bg: </a:t>
            </a:r>
            <a:r>
              <a:rPr lang="en-GB" u="sng" dirty="0" smtClean="0"/>
              <a:t>An Enterprising </a:t>
            </a:r>
            <a:r>
              <a:rPr lang="en-GB" u="sng" dirty="0"/>
              <a:t>Growth </a:t>
            </a:r>
            <a:r>
              <a:rPr lang="en-GB" u="sng" dirty="0" err="1" smtClean="0"/>
              <a:t>Mindset</a:t>
            </a:r>
            <a:endParaRPr lang="en-GB" u="sng" dirty="0"/>
          </a:p>
        </p:txBody>
      </p:sp>
      <p:sp>
        <p:nvSpPr>
          <p:cNvPr id="2" name="Content Placeholder 1"/>
          <p:cNvSpPr>
            <a:spLocks noGrp="1"/>
          </p:cNvSpPr>
          <p:nvPr>
            <p:ph idx="1"/>
          </p:nvPr>
        </p:nvSpPr>
        <p:spPr>
          <a:xfrm>
            <a:off x="251520" y="1196752"/>
            <a:ext cx="8802081" cy="4525963"/>
          </a:xfrm>
        </p:spPr>
        <p:txBody>
          <a:bodyPr>
            <a:normAutofit fontScale="70000" lnSpcReduction="20000"/>
          </a:bodyPr>
          <a:lstStyle/>
          <a:p>
            <a:r>
              <a:rPr lang="en-GB" dirty="0" smtClean="0"/>
              <a:t>This module will help you to develop an ‘</a:t>
            </a:r>
            <a:r>
              <a:rPr lang="en-GB" b="1" dirty="0" smtClean="0"/>
              <a:t>Enterprising Growth </a:t>
            </a:r>
            <a:r>
              <a:rPr lang="en-GB" b="1" dirty="0" err="1" smtClean="0"/>
              <a:t>Mindset</a:t>
            </a:r>
            <a:r>
              <a:rPr lang="en-GB" dirty="0" smtClean="0"/>
              <a:t>’.</a:t>
            </a:r>
          </a:p>
          <a:p>
            <a:r>
              <a:rPr lang="en-GB" dirty="0" smtClean="0"/>
              <a:t>Traditionally many people believed that intelligent people were born not made and that genius was reserved for a select few. Modern day science has debunked that myth proving that not only are there many different types of intelligence, but that anyone can improve their intelligence and that everyone has the potential to be an innovative Genius.</a:t>
            </a:r>
          </a:p>
          <a:p>
            <a:r>
              <a:rPr lang="en-GB" dirty="0" smtClean="0"/>
              <a:t>An </a:t>
            </a:r>
            <a:r>
              <a:rPr lang="en-GB" dirty="0"/>
              <a:t>enterprising </a:t>
            </a:r>
            <a:r>
              <a:rPr lang="en-GB" dirty="0" smtClean="0"/>
              <a:t>mind-set </a:t>
            </a:r>
            <a:r>
              <a:rPr lang="en-GB" dirty="0"/>
              <a:t>is about </a:t>
            </a:r>
            <a:r>
              <a:rPr lang="en-GB" dirty="0" smtClean="0"/>
              <a:t>developing a </a:t>
            </a:r>
            <a:r>
              <a:rPr lang="en-GB" dirty="0"/>
              <a:t>way of thinking </a:t>
            </a:r>
            <a:r>
              <a:rPr lang="en-GB" dirty="0" smtClean="0"/>
              <a:t>that sees </a:t>
            </a:r>
            <a:r>
              <a:rPr lang="en-GB" dirty="0"/>
              <a:t>opportunities rather than barriers, that sees </a:t>
            </a:r>
            <a:r>
              <a:rPr lang="en-GB" dirty="0" smtClean="0"/>
              <a:t>opportunity for learning rather </a:t>
            </a:r>
            <a:r>
              <a:rPr lang="en-GB" dirty="0"/>
              <a:t>than failure and wants to do something to make a difference rather than sit and complain about </a:t>
            </a:r>
            <a:r>
              <a:rPr lang="en-GB" dirty="0" smtClean="0"/>
              <a:t>problems.</a:t>
            </a:r>
          </a:p>
          <a:p>
            <a:r>
              <a:rPr lang="en-GB" dirty="0" smtClean="0"/>
              <a:t>An </a:t>
            </a:r>
            <a:r>
              <a:rPr lang="en-GB" b="1" dirty="0"/>
              <a:t>Enterprising Growth </a:t>
            </a:r>
            <a:r>
              <a:rPr lang="en-GB" b="1" dirty="0" err="1"/>
              <a:t>Mindset</a:t>
            </a:r>
            <a:r>
              <a:rPr lang="en-GB" b="1" dirty="0"/>
              <a:t> </a:t>
            </a:r>
            <a:r>
              <a:rPr lang="en-GB" dirty="0"/>
              <a:t>can be beneficial in all situations </a:t>
            </a:r>
            <a:r>
              <a:rPr lang="en-GB" dirty="0" smtClean="0"/>
              <a:t>and is </a:t>
            </a:r>
            <a:r>
              <a:rPr lang="en-GB" dirty="0"/>
              <a:t>the foundation of success </a:t>
            </a:r>
            <a:r>
              <a:rPr lang="en-GB" dirty="0" smtClean="0"/>
              <a:t>in all areas of life from personal &amp; social to academic and professional life.</a:t>
            </a:r>
            <a:endParaRPr lang="en-GB" dirty="0"/>
          </a:p>
        </p:txBody>
      </p:sp>
    </p:spTree>
    <p:extLst>
      <p:ext uri="{BB962C8B-B14F-4D97-AF65-F5344CB8AC3E}">
        <p14:creationId xmlns:p14="http://schemas.microsoft.com/office/powerpoint/2010/main" val="29965766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3707904" y="2420888"/>
            <a:ext cx="1774850" cy="798271"/>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err="1" smtClean="0"/>
              <a:t>Bg</a:t>
            </a:r>
            <a:r>
              <a:rPr lang="en-GB" dirty="0" smtClean="0"/>
              <a:t>: Background Sources</a:t>
            </a:r>
            <a:endParaRPr lang="en-GB" dirty="0"/>
          </a:p>
        </p:txBody>
      </p:sp>
      <p:sp>
        <p:nvSpPr>
          <p:cNvPr id="2" name="Content Placeholder 1"/>
          <p:cNvSpPr>
            <a:spLocks noGrp="1"/>
          </p:cNvSpPr>
          <p:nvPr>
            <p:ph idx="1"/>
          </p:nvPr>
        </p:nvSpPr>
        <p:spPr/>
        <p:txBody>
          <a:bodyPr/>
          <a:lstStyle/>
          <a:p>
            <a:r>
              <a:rPr lang="en-GB" dirty="0" smtClean="0"/>
              <a:t>For further reading.</a:t>
            </a:r>
            <a:endParaRPr lang="en-GB" dirty="0"/>
          </a:p>
        </p:txBody>
      </p:sp>
    </p:spTree>
    <p:extLst>
      <p:ext uri="{BB962C8B-B14F-4D97-AF65-F5344CB8AC3E}">
        <p14:creationId xmlns:p14="http://schemas.microsoft.com/office/powerpoint/2010/main" val="40212024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2200" dirty="0" smtClean="0"/>
              <a:t>Bg: </a:t>
            </a:r>
            <a:r>
              <a:rPr lang="en-GB" dirty="0" smtClean="0"/>
              <a:t>Enterprising </a:t>
            </a:r>
            <a:r>
              <a:rPr lang="en-GB" dirty="0"/>
              <a:t>Growth </a:t>
            </a:r>
            <a:r>
              <a:rPr lang="en-GB" dirty="0" err="1"/>
              <a:t>Mindset</a:t>
            </a:r>
            <a:endParaRPr lang="en-GB" dirty="0"/>
          </a:p>
        </p:txBody>
      </p:sp>
      <p:sp>
        <p:nvSpPr>
          <p:cNvPr id="2" name="Content Placeholder 1"/>
          <p:cNvSpPr>
            <a:spLocks noGrp="1"/>
          </p:cNvSpPr>
          <p:nvPr>
            <p:ph idx="1"/>
          </p:nvPr>
        </p:nvSpPr>
        <p:spPr>
          <a:xfrm>
            <a:off x="457200" y="1481328"/>
            <a:ext cx="8579296" cy="4525963"/>
          </a:xfrm>
        </p:spPr>
        <p:txBody>
          <a:bodyPr/>
          <a:lstStyle/>
          <a:p>
            <a:pPr marL="109728" indent="0">
              <a:buNone/>
            </a:pPr>
            <a:r>
              <a:rPr lang="en-GB" dirty="0"/>
              <a:t>An Enterprising Growth </a:t>
            </a:r>
            <a:r>
              <a:rPr lang="en-GB" dirty="0" err="1"/>
              <a:t>Mindset</a:t>
            </a:r>
            <a:r>
              <a:rPr lang="en-GB" dirty="0"/>
              <a:t> allows </a:t>
            </a:r>
            <a:r>
              <a:rPr lang="en-GB" dirty="0" smtClean="0"/>
              <a:t>us to </a:t>
            </a:r>
            <a:r>
              <a:rPr lang="en-GB" dirty="0"/>
              <a:t>see:</a:t>
            </a:r>
          </a:p>
          <a:p>
            <a:r>
              <a:rPr lang="en-GB" dirty="0"/>
              <a:t>There is a solution to every </a:t>
            </a:r>
            <a:r>
              <a:rPr lang="en-GB" dirty="0" smtClean="0"/>
              <a:t>problem;</a:t>
            </a:r>
            <a:endParaRPr lang="en-GB" dirty="0"/>
          </a:p>
          <a:p>
            <a:r>
              <a:rPr lang="en-GB" dirty="0"/>
              <a:t>Problems help us learn develop </a:t>
            </a:r>
            <a:r>
              <a:rPr lang="en-GB" dirty="0" smtClean="0"/>
              <a:t>and change to evolve</a:t>
            </a:r>
            <a:r>
              <a:rPr lang="en-GB" dirty="0"/>
              <a:t> ourselves and society.</a:t>
            </a:r>
          </a:p>
          <a:p>
            <a:endParaRPr lang="en-GB" dirty="0"/>
          </a:p>
        </p:txBody>
      </p:sp>
    </p:spTree>
    <p:extLst>
      <p:ext uri="{BB962C8B-B14F-4D97-AF65-F5344CB8AC3E}">
        <p14:creationId xmlns:p14="http://schemas.microsoft.com/office/powerpoint/2010/main" val="27199013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sz="2000" b="0" dirty="0" smtClean="0">
                <a:effectLst/>
              </a:rPr>
              <a:t>Bg: </a:t>
            </a:r>
            <a:r>
              <a:rPr lang="en-GB" dirty="0" smtClean="0"/>
              <a:t>A Growth </a:t>
            </a:r>
            <a:r>
              <a:rPr lang="en-GB" dirty="0" err="1" smtClean="0"/>
              <a:t>Mindset</a:t>
            </a:r>
            <a:r>
              <a:rPr lang="en-GB" dirty="0" smtClean="0"/>
              <a:t>:</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3525" y="1124744"/>
            <a:ext cx="6076950" cy="4695825"/>
          </a:xfrm>
          <a:prstGeom prst="rect">
            <a:avLst/>
          </a:prstGeom>
        </p:spPr>
      </p:pic>
    </p:spTree>
    <p:extLst>
      <p:ext uri="{BB962C8B-B14F-4D97-AF65-F5344CB8AC3E}">
        <p14:creationId xmlns:p14="http://schemas.microsoft.com/office/powerpoint/2010/main" val="8332108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sz="2000" b="0" dirty="0">
                <a:effectLst/>
              </a:rPr>
              <a:t>Bg: </a:t>
            </a:r>
            <a:r>
              <a:rPr lang="en-GB" dirty="0" smtClean="0"/>
              <a:t>Develop a Growth </a:t>
            </a:r>
            <a:r>
              <a:rPr lang="en-GB" dirty="0" err="1" smtClean="0"/>
              <a:t>Mindset</a:t>
            </a:r>
            <a:endParaRPr lang="en-GB" dirty="0"/>
          </a:p>
        </p:txBody>
      </p:sp>
      <p:sp>
        <p:nvSpPr>
          <p:cNvPr id="2" name="Content Placeholder 1"/>
          <p:cNvSpPr>
            <a:spLocks noGrp="1"/>
          </p:cNvSpPr>
          <p:nvPr>
            <p:ph idx="1"/>
          </p:nvPr>
        </p:nvSpPr>
        <p:spPr>
          <a:xfrm>
            <a:off x="179512" y="1481328"/>
            <a:ext cx="8784976" cy="4525963"/>
          </a:xfrm>
        </p:spPr>
        <p:txBody>
          <a:bodyPr>
            <a:normAutofit/>
          </a:bodyPr>
          <a:lstStyle/>
          <a:p>
            <a:r>
              <a:rPr lang="en-GB" dirty="0" smtClean="0"/>
              <a:t>For </a:t>
            </a:r>
            <a:r>
              <a:rPr lang="en-GB" b="1" dirty="0" smtClean="0"/>
              <a:t>more information </a:t>
            </a:r>
            <a:r>
              <a:rPr lang="en-GB" dirty="0" smtClean="0"/>
              <a:t>please view:</a:t>
            </a:r>
          </a:p>
          <a:p>
            <a:pPr lvl="1"/>
            <a:r>
              <a:rPr lang="en-GB" sz="2000" dirty="0" smtClean="0"/>
              <a:t>Video clip: </a:t>
            </a:r>
            <a:r>
              <a:rPr lang="en-GB" sz="2000" dirty="0" smtClean="0">
                <a:hlinkClick r:id="rId2"/>
              </a:rPr>
              <a:t>Growth </a:t>
            </a:r>
            <a:r>
              <a:rPr lang="en-GB" sz="2000" dirty="0" err="1">
                <a:hlinkClick r:id="rId2"/>
              </a:rPr>
              <a:t>Mindset</a:t>
            </a:r>
            <a:r>
              <a:rPr lang="en-GB" sz="2000" dirty="0">
                <a:hlinkClick r:id="rId2"/>
              </a:rPr>
              <a:t> </a:t>
            </a:r>
            <a:r>
              <a:rPr lang="en-GB" sz="2000" dirty="0" smtClean="0">
                <a:hlinkClick r:id="rId2"/>
              </a:rPr>
              <a:t>Video</a:t>
            </a:r>
            <a:endParaRPr lang="en-GB" sz="2000" dirty="0" smtClean="0"/>
          </a:p>
          <a:p>
            <a:pPr lvl="1"/>
            <a:r>
              <a:rPr lang="en-GB" sz="2000" dirty="0" smtClean="0"/>
              <a:t>Video</a:t>
            </a:r>
            <a:r>
              <a:rPr lang="en-GB" sz="2000" dirty="0"/>
              <a:t> clip</a:t>
            </a:r>
            <a:r>
              <a:rPr lang="en-GB" sz="2000" dirty="0" smtClean="0"/>
              <a:t>: </a:t>
            </a:r>
            <a:r>
              <a:rPr lang="en-GB" sz="2000" dirty="0" smtClean="0">
                <a:hlinkClick r:id="rId3"/>
              </a:rPr>
              <a:t>How </a:t>
            </a:r>
            <a:r>
              <a:rPr lang="en-GB" sz="2000" dirty="0">
                <a:hlinkClick r:id="rId3"/>
              </a:rPr>
              <a:t>To </a:t>
            </a:r>
            <a:r>
              <a:rPr lang="en-GB" sz="2000" dirty="0" smtClean="0">
                <a:hlinkClick r:id="rId3"/>
              </a:rPr>
              <a:t>Fulfil Your Potential with a Growth </a:t>
            </a:r>
            <a:r>
              <a:rPr lang="en-GB" sz="2000" dirty="0" err="1" smtClean="0">
                <a:hlinkClick r:id="rId3"/>
              </a:rPr>
              <a:t>mindset</a:t>
            </a:r>
            <a:endParaRPr lang="en-GB" sz="2000" dirty="0" smtClean="0"/>
          </a:p>
          <a:p>
            <a:pPr lvl="1"/>
            <a:r>
              <a:rPr lang="en-GB" sz="2000" dirty="0" smtClean="0"/>
              <a:t>Video</a:t>
            </a:r>
            <a:r>
              <a:rPr lang="en-GB" sz="2000" dirty="0"/>
              <a:t> clip</a:t>
            </a:r>
            <a:r>
              <a:rPr lang="en-GB" sz="2000" dirty="0" smtClean="0"/>
              <a:t>: </a:t>
            </a:r>
            <a:r>
              <a:rPr lang="en-GB" sz="2000" dirty="0" smtClean="0">
                <a:hlinkClick r:id="rId4"/>
              </a:rPr>
              <a:t>Fixed </a:t>
            </a:r>
            <a:r>
              <a:rPr lang="en-GB" sz="2000" dirty="0" err="1">
                <a:hlinkClick r:id="rId4"/>
              </a:rPr>
              <a:t>Mindset</a:t>
            </a:r>
            <a:r>
              <a:rPr lang="en-GB" sz="2000" dirty="0">
                <a:hlinkClick r:id="rId4"/>
              </a:rPr>
              <a:t> Vs. Growth </a:t>
            </a:r>
            <a:r>
              <a:rPr lang="en-GB" sz="2000" dirty="0" err="1" smtClean="0">
                <a:hlinkClick r:id="rId4"/>
              </a:rPr>
              <a:t>Mindset</a:t>
            </a:r>
            <a:endParaRPr lang="en-GB" sz="2000" dirty="0" smtClean="0"/>
          </a:p>
          <a:p>
            <a:pPr lvl="1"/>
            <a:r>
              <a:rPr lang="en-GB" sz="2000" dirty="0" smtClean="0"/>
              <a:t>Video</a:t>
            </a:r>
            <a:r>
              <a:rPr lang="en-GB" sz="2000" dirty="0"/>
              <a:t> clip</a:t>
            </a:r>
            <a:r>
              <a:rPr lang="en-GB" sz="2000" dirty="0" smtClean="0"/>
              <a:t>: </a:t>
            </a:r>
            <a:r>
              <a:rPr lang="en-GB" sz="2000" dirty="0" smtClean="0">
                <a:hlinkClick r:id="rId5"/>
              </a:rPr>
              <a:t>Adopt </a:t>
            </a:r>
            <a:r>
              <a:rPr lang="en-GB" sz="2000" dirty="0">
                <a:hlinkClick r:id="rId5"/>
              </a:rPr>
              <a:t>a </a:t>
            </a:r>
            <a:r>
              <a:rPr lang="en-GB" sz="2000" dirty="0" smtClean="0">
                <a:hlinkClick r:id="rId5"/>
              </a:rPr>
              <a:t>Growth </a:t>
            </a:r>
            <a:r>
              <a:rPr lang="en-GB" sz="2000" dirty="0" err="1" smtClean="0">
                <a:hlinkClick r:id="rId5"/>
              </a:rPr>
              <a:t>Mindset</a:t>
            </a:r>
            <a:r>
              <a:rPr lang="en-GB" sz="2000" dirty="0" smtClean="0">
                <a:hlinkClick r:id="rId5"/>
              </a:rPr>
              <a:t> (scientific explanation)</a:t>
            </a:r>
            <a:endParaRPr lang="en-GB" sz="2000" dirty="0" smtClean="0"/>
          </a:p>
          <a:p>
            <a:pPr lvl="1"/>
            <a:r>
              <a:rPr lang="en-GB" sz="2000" dirty="0" smtClean="0"/>
              <a:t>Video</a:t>
            </a:r>
            <a:r>
              <a:rPr lang="en-GB" sz="2000" dirty="0"/>
              <a:t> clip</a:t>
            </a:r>
            <a:r>
              <a:rPr lang="en-GB" sz="2000" dirty="0" smtClean="0"/>
              <a:t>: </a:t>
            </a:r>
            <a:r>
              <a:rPr lang="en-GB" sz="2000" dirty="0" smtClean="0">
                <a:hlinkClick r:id="rId6"/>
              </a:rPr>
              <a:t>Carol </a:t>
            </a:r>
            <a:r>
              <a:rPr lang="en-GB" sz="2000" dirty="0" err="1">
                <a:hlinkClick r:id="rId6"/>
              </a:rPr>
              <a:t>Dweck</a:t>
            </a:r>
            <a:r>
              <a:rPr lang="en-GB" sz="2000" dirty="0">
                <a:hlinkClick r:id="rId6"/>
              </a:rPr>
              <a:t> ► Growth </a:t>
            </a:r>
            <a:r>
              <a:rPr lang="en-GB" sz="2000" dirty="0" err="1">
                <a:hlinkClick r:id="rId6"/>
              </a:rPr>
              <a:t>Mindset</a:t>
            </a:r>
            <a:r>
              <a:rPr lang="en-GB" sz="2000" dirty="0">
                <a:hlinkClick r:id="rId6"/>
              </a:rPr>
              <a:t> Book </a:t>
            </a:r>
            <a:r>
              <a:rPr lang="en-GB" sz="2000" dirty="0" smtClean="0">
                <a:hlinkClick r:id="rId6"/>
              </a:rPr>
              <a:t>Summary</a:t>
            </a:r>
            <a:endParaRPr lang="en-GB" sz="2000" dirty="0" smtClean="0"/>
          </a:p>
          <a:p>
            <a:pPr lvl="1"/>
            <a:r>
              <a:rPr lang="en-GB" sz="2000" dirty="0" smtClean="0"/>
              <a:t>Article: </a:t>
            </a:r>
            <a:r>
              <a:rPr lang="en-GB" sz="2000" dirty="0" smtClean="0">
                <a:hlinkClick r:id="rId7"/>
              </a:rPr>
              <a:t>The Science &amp; Guides to a Growth </a:t>
            </a:r>
            <a:r>
              <a:rPr lang="en-GB" sz="2000" dirty="0" err="1" smtClean="0">
                <a:hlinkClick r:id="rId7"/>
              </a:rPr>
              <a:t>Mindset</a:t>
            </a:r>
            <a:r>
              <a:rPr lang="en-GB" sz="2000" dirty="0" smtClean="0">
                <a:hlinkClick r:id="rId7"/>
              </a:rPr>
              <a:t>.</a:t>
            </a:r>
            <a:r>
              <a:rPr lang="en-GB" sz="2000" dirty="0" smtClean="0"/>
              <a:t> *****</a:t>
            </a:r>
            <a:endParaRPr lang="en-GB" sz="2000" dirty="0"/>
          </a:p>
        </p:txBody>
      </p:sp>
    </p:spTree>
    <p:extLst>
      <p:ext uri="{BB962C8B-B14F-4D97-AF65-F5344CB8AC3E}">
        <p14:creationId xmlns:p14="http://schemas.microsoft.com/office/powerpoint/2010/main" val="4114034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 21</a:t>
            </a:r>
            <a:r>
              <a:rPr lang="en-GB" baseline="30000" dirty="0" smtClean="0"/>
              <a:t>st</a:t>
            </a:r>
            <a:r>
              <a:rPr lang="en-GB" dirty="0" smtClean="0"/>
              <a:t> Century </a:t>
            </a:r>
            <a:r>
              <a:rPr lang="en-GB" dirty="0" err="1" smtClean="0"/>
              <a:t>Mindset</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Representative Models include:</a:t>
            </a:r>
          </a:p>
          <a:p>
            <a:r>
              <a:rPr lang="en-GB" b="1" dirty="0"/>
              <a:t>Growth </a:t>
            </a:r>
            <a:r>
              <a:rPr lang="en-GB" b="1" dirty="0" err="1"/>
              <a:t>Mindset</a:t>
            </a:r>
            <a:r>
              <a:rPr lang="en-GB" b="1" dirty="0"/>
              <a:t> </a:t>
            </a:r>
            <a:r>
              <a:rPr lang="en-GB" dirty="0"/>
              <a:t>(You can learn </a:t>
            </a:r>
            <a:r>
              <a:rPr lang="en-GB" dirty="0" smtClean="0"/>
              <a:t>and achieve anything)</a:t>
            </a:r>
            <a:endParaRPr lang="en-GB" b="1" dirty="0" smtClean="0"/>
          </a:p>
          <a:p>
            <a:r>
              <a:rPr lang="en-GB" b="1" dirty="0" smtClean="0"/>
              <a:t>Self-Coaching</a:t>
            </a:r>
            <a:r>
              <a:rPr lang="en-GB" dirty="0" smtClean="0"/>
              <a:t> (Planning &amp; Personal Power)</a:t>
            </a:r>
            <a:endParaRPr lang="en-GB" dirty="0"/>
          </a:p>
          <a:p>
            <a:r>
              <a:rPr lang="en-GB" b="1" dirty="0" smtClean="0"/>
              <a:t>Grit</a:t>
            </a:r>
            <a:r>
              <a:rPr lang="en-GB" dirty="0"/>
              <a:t> </a:t>
            </a:r>
            <a:r>
              <a:rPr lang="en-GB" dirty="0" smtClean="0"/>
              <a:t>(Success = not giving up)</a:t>
            </a:r>
          </a:p>
          <a:p>
            <a:r>
              <a:rPr lang="en-GB" b="1" dirty="0"/>
              <a:t>Mindfulness</a:t>
            </a:r>
            <a:r>
              <a:rPr lang="en-GB" dirty="0"/>
              <a:t> (Acceptance &amp; Understanding</a:t>
            </a:r>
            <a:r>
              <a:rPr lang="en-GB" dirty="0" smtClean="0"/>
              <a:t>)</a:t>
            </a:r>
          </a:p>
          <a:p>
            <a:r>
              <a:rPr lang="en-GB" b="1" dirty="0"/>
              <a:t>Cognitive </a:t>
            </a:r>
            <a:r>
              <a:rPr lang="en-GB" b="1" dirty="0" smtClean="0"/>
              <a:t>reframing </a:t>
            </a:r>
            <a:r>
              <a:rPr lang="en-GB" dirty="0" smtClean="0"/>
              <a:t>(Self-regulation).</a:t>
            </a:r>
            <a:endParaRPr lang="en-GB" dirty="0"/>
          </a:p>
          <a:p>
            <a:endParaRPr lang="en-GB" dirty="0" smtClean="0"/>
          </a:p>
          <a:p>
            <a:endParaRPr lang="en-GB" dirty="0" smtClean="0"/>
          </a:p>
          <a:p>
            <a:endParaRPr lang="en-GB" dirty="0"/>
          </a:p>
        </p:txBody>
      </p:sp>
    </p:spTree>
    <p:extLst>
      <p:ext uri="{BB962C8B-B14F-4D97-AF65-F5344CB8AC3E}">
        <p14:creationId xmlns:p14="http://schemas.microsoft.com/office/powerpoint/2010/main" val="22933279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Bg. Overview: 21</a:t>
            </a:r>
            <a:r>
              <a:rPr lang="en-GB" u="sng" baseline="30000" dirty="0" smtClean="0"/>
              <a:t>st</a:t>
            </a:r>
            <a:r>
              <a:rPr lang="en-GB" u="sng" dirty="0" smtClean="0"/>
              <a:t> Century </a:t>
            </a:r>
            <a:r>
              <a:rPr lang="en-GB" u="sng" dirty="0" err="1" smtClean="0"/>
              <a:t>Mindset</a:t>
            </a:r>
            <a:endParaRPr lang="en-GB" u="sng" dirty="0"/>
          </a:p>
        </p:txBody>
      </p:sp>
      <p:sp>
        <p:nvSpPr>
          <p:cNvPr id="3" name="Content Placeholder 2"/>
          <p:cNvSpPr>
            <a:spLocks noGrp="1"/>
          </p:cNvSpPr>
          <p:nvPr>
            <p:ph idx="1"/>
          </p:nvPr>
        </p:nvSpPr>
        <p:spPr/>
        <p:txBody>
          <a:bodyPr>
            <a:normAutofit fontScale="62500" lnSpcReduction="20000"/>
          </a:bodyPr>
          <a:lstStyle/>
          <a:p>
            <a:pPr marL="0" indent="0">
              <a:buNone/>
            </a:pPr>
            <a:r>
              <a:rPr lang="en-GB" dirty="0" smtClean="0"/>
              <a:t>Enhancement examples include:</a:t>
            </a:r>
          </a:p>
          <a:p>
            <a:r>
              <a:rPr lang="en-GB" b="1" dirty="0" smtClean="0"/>
              <a:t>Emotional intelligence (EQ) – </a:t>
            </a:r>
            <a:r>
              <a:rPr lang="en-GB" dirty="0" smtClean="0"/>
              <a:t>Self Awareness, Self-regulation, Internal Motivation, Empathy.</a:t>
            </a:r>
          </a:p>
          <a:p>
            <a:r>
              <a:rPr lang="en-GB" b="1" dirty="0" smtClean="0"/>
              <a:t>Social intelligence (SQ) - </a:t>
            </a:r>
            <a:r>
              <a:rPr lang="en-GB" dirty="0"/>
              <a:t>T</a:t>
            </a:r>
            <a:r>
              <a:rPr lang="en-GB" dirty="0" smtClean="0"/>
              <a:t>o know </a:t>
            </a:r>
            <a:r>
              <a:rPr lang="en-GB" dirty="0"/>
              <a:t>oneself and to know others. </a:t>
            </a:r>
            <a:r>
              <a:rPr lang="en-GB" dirty="0" smtClean="0"/>
              <a:t>Understanding different personality types to </a:t>
            </a:r>
            <a:r>
              <a:rPr lang="en-GB" dirty="0"/>
              <a:t>know how to best get </a:t>
            </a:r>
            <a:r>
              <a:rPr lang="en-GB" dirty="0" smtClean="0"/>
              <a:t>along.</a:t>
            </a:r>
            <a:endParaRPr lang="en-GB" b="1" dirty="0" smtClean="0"/>
          </a:p>
          <a:p>
            <a:r>
              <a:rPr lang="en-GB" b="1" dirty="0" smtClean="0"/>
              <a:t>Mindfulness</a:t>
            </a:r>
            <a:r>
              <a:rPr lang="en-GB" dirty="0" smtClean="0"/>
              <a:t> - Acceptance compassion &amp; understanding</a:t>
            </a:r>
            <a:r>
              <a:rPr lang="en-GB" dirty="0"/>
              <a:t>.</a:t>
            </a:r>
            <a:endParaRPr lang="en-GB" dirty="0" smtClean="0"/>
          </a:p>
          <a:p>
            <a:r>
              <a:rPr lang="en-GB" b="1" dirty="0" smtClean="0"/>
              <a:t>Growth </a:t>
            </a:r>
            <a:r>
              <a:rPr lang="en-GB" b="1" dirty="0" err="1"/>
              <a:t>Mindset</a:t>
            </a:r>
            <a:r>
              <a:rPr lang="en-GB" b="1" dirty="0"/>
              <a:t> </a:t>
            </a:r>
            <a:r>
              <a:rPr lang="en-GB" dirty="0" smtClean="0"/>
              <a:t>- You </a:t>
            </a:r>
            <a:r>
              <a:rPr lang="en-GB" dirty="0"/>
              <a:t>can learn </a:t>
            </a:r>
            <a:r>
              <a:rPr lang="en-GB" dirty="0" smtClean="0"/>
              <a:t>and achieve anything.</a:t>
            </a:r>
          </a:p>
          <a:p>
            <a:pPr lvl="1"/>
            <a:r>
              <a:rPr lang="en-GB" b="1" dirty="0" smtClean="0"/>
              <a:t>Key to Success = Grit</a:t>
            </a:r>
            <a:r>
              <a:rPr lang="en-GB" dirty="0" smtClean="0"/>
              <a:t> = not </a:t>
            </a:r>
            <a:r>
              <a:rPr lang="en-GB" dirty="0"/>
              <a:t>giving up</a:t>
            </a:r>
            <a:r>
              <a:rPr lang="en-GB" dirty="0" smtClean="0"/>
              <a:t>.</a:t>
            </a:r>
            <a:endParaRPr lang="en-GB" b="1" dirty="0" smtClean="0"/>
          </a:p>
          <a:p>
            <a:r>
              <a:rPr lang="en-GB" b="1" dirty="0" smtClean="0"/>
              <a:t>Self-Coaching</a:t>
            </a:r>
            <a:r>
              <a:rPr lang="en-GB" dirty="0" smtClean="0"/>
              <a:t> – Intrinsic motivation, Personal Planning &amp; Will Power.</a:t>
            </a:r>
          </a:p>
          <a:p>
            <a:r>
              <a:rPr lang="en-GB" b="1" dirty="0" smtClean="0"/>
              <a:t>Self-Assurance</a:t>
            </a:r>
            <a:r>
              <a:rPr lang="en-GB" dirty="0" smtClean="0"/>
              <a:t> – Self-assurance, self-love and self-care.</a:t>
            </a:r>
            <a:endParaRPr lang="en-GB" dirty="0"/>
          </a:p>
          <a:p>
            <a:r>
              <a:rPr lang="en-GB" b="1" dirty="0" smtClean="0"/>
              <a:t>Cognitive </a:t>
            </a:r>
            <a:r>
              <a:rPr lang="en-GB" b="1" dirty="0"/>
              <a:t>reframing </a:t>
            </a:r>
            <a:r>
              <a:rPr lang="en-GB" dirty="0"/>
              <a:t> </a:t>
            </a:r>
            <a:r>
              <a:rPr lang="en-GB" dirty="0" smtClean="0"/>
              <a:t>- Self-regulation, Challenging &amp; changing thoughts for a more </a:t>
            </a:r>
            <a:r>
              <a:rPr lang="en-GB" dirty="0"/>
              <a:t>Positive Mental Attitude (PMA</a:t>
            </a:r>
            <a:r>
              <a:rPr lang="en-GB" dirty="0" smtClean="0"/>
              <a:t>).</a:t>
            </a:r>
          </a:p>
          <a:p>
            <a:endParaRPr lang="en-GB" dirty="0" smtClean="0"/>
          </a:p>
          <a:p>
            <a:endParaRPr lang="en-GB" dirty="0"/>
          </a:p>
        </p:txBody>
      </p:sp>
    </p:spTree>
    <p:extLst>
      <p:ext uri="{BB962C8B-B14F-4D97-AF65-F5344CB8AC3E}">
        <p14:creationId xmlns:p14="http://schemas.microsoft.com/office/powerpoint/2010/main" val="9612595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63159876"/>
      </p:ext>
    </p:extLst>
  </p:cSld>
  <p:clrMapOvr>
    <a:masterClrMapping/>
  </p:clrMapOvr>
</p:sld>
</file>

<file path=ppt/theme/theme1.xml><?xml version="1.0" encoding="utf-8"?>
<a:theme xmlns:a="http://schemas.openxmlformats.org/drawingml/2006/main" name="UWTSD 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1" id="{3C8FE4EA-8F2A-4043-B0AD-F87873529AAD}" vid="{34EEF614-ACE0-4DCE-8D22-6319A03D368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Theme1</Template>
  <TotalTime>1276</TotalTime>
  <Words>769</Words>
  <Application>Microsoft Office PowerPoint</Application>
  <PresentationFormat>On-screen Show (4:3)</PresentationFormat>
  <Paragraphs>82</Paragraphs>
  <Slides>18</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Courier New</vt:lpstr>
      <vt:lpstr>Myriad Pro</vt:lpstr>
      <vt:lpstr>UWTSD Theme1</vt:lpstr>
      <vt:lpstr>Enterprise &amp; Growth Mindset  (Mini deck)</vt:lpstr>
      <vt:lpstr>Activity: Growth Mindset</vt:lpstr>
      <vt:lpstr>Bg. Top Employability skills</vt:lpstr>
      <vt:lpstr>Video: Growth vs. Fixed Mindset</vt:lpstr>
      <vt:lpstr>Activity: Enterprising Mindset</vt:lpstr>
      <vt:lpstr>Bg. Enterprising Mindset</vt:lpstr>
      <vt:lpstr>Enterprising Mindset</vt:lpstr>
      <vt:lpstr>Bg: Enterprising Growth mindset</vt:lpstr>
      <vt:lpstr>Grit: Passion &amp; Perseverance</vt:lpstr>
      <vt:lpstr>Bg: An Enterprising Growth Mindset</vt:lpstr>
      <vt:lpstr>PowerPoint Presentation</vt:lpstr>
      <vt:lpstr>Bg: Background Sources</vt:lpstr>
      <vt:lpstr>Bg: Enterprising Growth Mindset</vt:lpstr>
      <vt:lpstr>Bg: A Growth Mindset:</vt:lpstr>
      <vt:lpstr>Bg: Develop a Growth Mindset</vt:lpstr>
      <vt:lpstr>Overview: 21st Century Mindset</vt:lpstr>
      <vt:lpstr>Bg. Overview: 21st Century Mindset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Graham Rees-Evans &amp; James Williams</dc:creator>
  <cp:lastModifiedBy>James Williams</cp:lastModifiedBy>
  <cp:revision>133</cp:revision>
  <dcterms:created xsi:type="dcterms:W3CDTF">2011-10-04T23:02:56Z</dcterms:created>
  <dcterms:modified xsi:type="dcterms:W3CDTF">2020-02-12T15:40:00Z</dcterms:modified>
</cp:coreProperties>
</file>