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6" r:id="rId5"/>
    <p:sldId id="258" r:id="rId6"/>
    <p:sldId id="406" r:id="rId7"/>
    <p:sldId id="462" r:id="rId8"/>
    <p:sldId id="463" r:id="rId9"/>
    <p:sldId id="392" r:id="rId10"/>
    <p:sldId id="425" r:id="rId11"/>
    <p:sldId id="470" r:id="rId12"/>
    <p:sldId id="471" r:id="rId13"/>
    <p:sldId id="473" r:id="rId14"/>
    <p:sldId id="474" r:id="rId15"/>
    <p:sldId id="476" r:id="rId16"/>
    <p:sldId id="478" r:id="rId17"/>
    <p:sldId id="480" r:id="rId18"/>
    <p:sldId id="482" r:id="rId19"/>
    <p:sldId id="409" r:id="rId20"/>
    <p:sldId id="527" r:id="rId21"/>
    <p:sldId id="488" r:id="rId22"/>
    <p:sldId id="489" r:id="rId23"/>
    <p:sldId id="492" r:id="rId24"/>
    <p:sldId id="530" r:id="rId25"/>
    <p:sldId id="531" r:id="rId26"/>
    <p:sldId id="532" r:id="rId27"/>
    <p:sldId id="533" r:id="rId28"/>
    <p:sldId id="534" r:id="rId29"/>
    <p:sldId id="535" r:id="rId30"/>
    <p:sldId id="536" r:id="rId31"/>
    <p:sldId id="537" r:id="rId32"/>
    <p:sldId id="538" r:id="rId33"/>
    <p:sldId id="539" r:id="rId34"/>
    <p:sldId id="540" r:id="rId35"/>
    <p:sldId id="541" r:id="rId36"/>
    <p:sldId id="542" r:id="rId37"/>
    <p:sldId id="543" r:id="rId38"/>
    <p:sldId id="544" r:id="rId39"/>
    <p:sldId id="545" r:id="rId40"/>
    <p:sldId id="546" r:id="rId41"/>
    <p:sldId id="279"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2E3A4-286A-4CB2-9B82-F2AD3C3EE6A4}" v="27" dt="2024-05-23T17:26:00.644"/>
    <p1510:client id="{FBD32620-F2D6-4503-92F3-BEF61B2E256D}" v="58" dt="2024-05-23T19:05:52.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50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18/10/2024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954107"/>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02: </a:t>
            </a:r>
            <a:r>
              <a:rPr lang="en-GB" sz="2800" b="1" i="1" dirty="0">
                <a:solidFill>
                  <a:srgbClr val="FFFF00"/>
                </a:solidFill>
                <a:effectLst>
                  <a:outerShdw blurRad="38100" dist="38100" dir="2700000" algn="tl">
                    <a:srgbClr val="000000">
                      <a:alpha val="43137"/>
                    </a:srgbClr>
                  </a:outerShdw>
                </a:effectLst>
              </a:rPr>
              <a:t>Team Building &amp; Business Information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Team Building</a:t>
            </a:r>
          </a:p>
          <a:p>
            <a:pPr>
              <a:lnSpc>
                <a:spcPct val="150000"/>
              </a:lnSpc>
              <a:spcBef>
                <a:spcPts val="0"/>
              </a:spcBef>
              <a:buFont typeface="Wingdings" panose="05000000000000000000" pitchFamily="2" charset="2"/>
              <a:buChar char="q"/>
            </a:pPr>
            <a:r>
              <a:rPr lang="en-GB" sz="2400" kern="100" dirty="0">
                <a:latin typeface="Arial" panose="020B0604020202020204" pitchFamily="34" charset="0"/>
                <a:ea typeface="Aptos" panose="020B0004020202020204" pitchFamily="34" charset="0"/>
                <a:cs typeface="Arial" panose="020B0604020202020204" pitchFamily="34" charset="0"/>
              </a:rPr>
              <a:t>Business Information System</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2901"/>
            <a:ext cx="8229600" cy="1143000"/>
          </a:xfrm>
        </p:spPr>
        <p:txBody>
          <a:bodyPr>
            <a:normAutofit fontScale="90000"/>
          </a:bodyPr>
          <a:lstStyle/>
          <a:p>
            <a:r>
              <a:rPr lang="en-GB" dirty="0"/>
              <a:t>TEAM BUILDING IN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088740"/>
            <a:ext cx="8712968" cy="4680520"/>
          </a:xfrm>
        </p:spPr>
        <p:txBody>
          <a:bodyPr>
            <a:normAutofit fontScale="92500"/>
          </a:bodyPr>
          <a:lstStyle/>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Team building is a crucial aspect of business, aiming to enhance team performance by fostering self-development, positive communication, leadership skills, and problem-solving abilities. </a:t>
            </a:r>
          </a:p>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It is a philosophy of job design that views employees as interdependent team members, rather than individual workers.</a:t>
            </a:r>
          </a:p>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 This approach is essential in any environment, as it focuses on enhancing business results and profitability by involving all employees in creating business success.</a:t>
            </a:r>
          </a:p>
        </p:txBody>
      </p:sp>
    </p:spTree>
    <p:extLst>
      <p:ext uri="{BB962C8B-B14F-4D97-AF65-F5344CB8AC3E}">
        <p14:creationId xmlns:p14="http://schemas.microsoft.com/office/powerpoint/2010/main" val="3424040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2901"/>
            <a:ext cx="8229600" cy="1143000"/>
          </a:xfrm>
        </p:spPr>
        <p:txBody>
          <a:bodyPr>
            <a:normAutofit fontScale="90000"/>
          </a:bodyPr>
          <a:lstStyle/>
          <a:p>
            <a:r>
              <a:rPr lang="en-GB" dirty="0"/>
              <a:t>Team Building In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30099"/>
            <a:ext cx="8712968" cy="3917032"/>
          </a:xfrm>
        </p:spPr>
        <p:txBody>
          <a:bodyPr>
            <a:normAutofit fontScale="92500" lnSpcReduction="10000"/>
          </a:bodyPr>
          <a:lstStyle/>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Teamwork is gaining popularity due to its potential for higher performance and increased job satisfaction. </a:t>
            </a:r>
          </a:p>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It involves increased workforce involvement, leading to cohesiveness and productivity.</a:t>
            </a:r>
          </a:p>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 Team members contribute to the organization's success, working together to achieve goals.</a:t>
            </a:r>
          </a:p>
          <a:p>
            <a:pPr algn="l">
              <a:lnSpc>
                <a:spcPct val="150000"/>
              </a:lnSpc>
              <a:spcBef>
                <a:spcPts val="0"/>
              </a:spcBef>
              <a:buFont typeface="Wingdings" panose="05000000000000000000" pitchFamily="2" charset="2"/>
              <a:buChar char="q"/>
            </a:pPr>
            <a:r>
              <a:rPr lang="en-GB" sz="2400" b="0" i="0" dirty="0">
                <a:solidFill>
                  <a:srgbClr val="13343B"/>
                </a:solidFill>
                <a:effectLst/>
                <a:latin typeface="Arial" panose="020B0604020202020204" pitchFamily="34" charset="0"/>
                <a:cs typeface="Arial" panose="020B0604020202020204" pitchFamily="34" charset="0"/>
              </a:rPr>
              <a:t> Respect, encouragement, and caring for people foster teamwork, rather than exploiting or dictating them.</a:t>
            </a:r>
          </a:p>
        </p:txBody>
      </p:sp>
    </p:spTree>
    <p:extLst>
      <p:ext uri="{BB962C8B-B14F-4D97-AF65-F5344CB8AC3E}">
        <p14:creationId xmlns:p14="http://schemas.microsoft.com/office/powerpoint/2010/main" val="97163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12901"/>
            <a:ext cx="8229600" cy="1143000"/>
          </a:xfrm>
        </p:spPr>
        <p:txBody>
          <a:bodyPr>
            <a:normAutofit fontScale="90000"/>
          </a:bodyPr>
          <a:lstStyle/>
          <a:p>
            <a:r>
              <a:rPr lang="en-GB" dirty="0"/>
              <a:t>Team Building In Business Environment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340768"/>
            <a:ext cx="8784976" cy="3917032"/>
          </a:xfrm>
        </p:spPr>
        <p:txBody>
          <a:bodyPr>
            <a:normAutofit/>
          </a:bodyPr>
          <a:lstStyle/>
          <a:p>
            <a:pPr algn="l">
              <a:lnSpc>
                <a:spcPct val="150000"/>
              </a:lnSpc>
              <a:spcBef>
                <a:spcPts val="0"/>
              </a:spcBef>
              <a:buFont typeface="Wingdings" panose="05000000000000000000" pitchFamily="2" charset="2"/>
              <a:buChar char="q"/>
            </a:pPr>
            <a:r>
              <a:rPr lang="en-GB" sz="2400" dirty="0">
                <a:latin typeface="Arial" panose="020B0604020202020204" pitchFamily="34" charset="0"/>
                <a:ea typeface="Aptos" panose="020B0004020202020204" pitchFamily="34" charset="0"/>
              </a:rPr>
              <a:t>Teamwork is essential for success in any organization. </a:t>
            </a:r>
          </a:p>
          <a:p>
            <a:pPr algn="l">
              <a:lnSpc>
                <a:spcPct val="150000"/>
              </a:lnSpc>
              <a:spcBef>
                <a:spcPts val="0"/>
              </a:spcBef>
              <a:buFont typeface="Wingdings" panose="05000000000000000000" pitchFamily="2" charset="2"/>
              <a:buChar char="q"/>
            </a:pPr>
            <a:r>
              <a:rPr lang="en-GB" sz="2400" dirty="0">
                <a:latin typeface="Arial" panose="020B0604020202020204" pitchFamily="34" charset="0"/>
                <a:ea typeface="Aptos" panose="020B0004020202020204" pitchFamily="34" charset="0"/>
              </a:rPr>
              <a:t>It involves fostering a work culture that values collaboration and cooperative thinking. </a:t>
            </a:r>
          </a:p>
          <a:p>
            <a:pPr algn="l">
              <a:lnSpc>
                <a:spcPct val="150000"/>
              </a:lnSpc>
              <a:spcBef>
                <a:spcPts val="0"/>
              </a:spcBef>
              <a:buFont typeface="Wingdings" panose="05000000000000000000" pitchFamily="2" charset="2"/>
              <a:buChar char="q"/>
            </a:pPr>
            <a:r>
              <a:rPr lang="en-GB" sz="2400" dirty="0">
                <a:latin typeface="Arial" panose="020B0604020202020204" pitchFamily="34" charset="0"/>
                <a:ea typeface="Aptos" panose="020B0004020202020204" pitchFamily="34" charset="0"/>
              </a:rPr>
              <a:t>This is achieved through clear communication, modelling, and recognition of teamwork, as well as through company discussions and performance management systems.</a:t>
            </a:r>
          </a:p>
        </p:txBody>
      </p:sp>
    </p:spTree>
    <p:extLst>
      <p:ext uri="{BB962C8B-B14F-4D97-AF65-F5344CB8AC3E}">
        <p14:creationId xmlns:p14="http://schemas.microsoft.com/office/powerpoint/2010/main" val="2833377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39552" y="-315416"/>
            <a:ext cx="8229600" cy="1143000"/>
          </a:xfrm>
        </p:spPr>
        <p:txBody>
          <a:bodyPr>
            <a:normAutofit/>
          </a:bodyPr>
          <a:lstStyle/>
          <a:p>
            <a:r>
              <a:rPr lang="en-GB" dirty="0"/>
              <a:t>Team Building Concept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45597" y="692696"/>
            <a:ext cx="8229600" cy="4752528"/>
          </a:xfrm>
        </p:spPr>
        <p:txBody>
          <a:bodyPr>
            <a:noAutofit/>
          </a:bodyPr>
          <a:lstStyle/>
          <a:p>
            <a:pPr algn="l">
              <a:lnSpc>
                <a:spcPct val="150000"/>
              </a:lnSpc>
              <a:spcBef>
                <a:spcPts val="0"/>
              </a:spcBef>
              <a:buFont typeface="Wingdings" panose="05000000000000000000" pitchFamily="2" charset="2"/>
              <a:buChar char="q"/>
            </a:pPr>
            <a:r>
              <a:rPr lang="en-GB" sz="1600" dirty="0">
                <a:effectLst/>
                <a:latin typeface="Arial" panose="020B0604020202020204" pitchFamily="34" charset="0"/>
                <a:ea typeface="Aptos" panose="020B0004020202020204" pitchFamily="34" charset="0"/>
                <a:cs typeface="Arial" panose="020B0604020202020204" pitchFamily="34" charset="0"/>
              </a:rPr>
              <a:t>Team Building involves the process of enabling a group of people to reach their goals.</a:t>
            </a:r>
          </a:p>
          <a:p>
            <a:pPr algn="l">
              <a:lnSpc>
                <a:spcPct val="150000"/>
              </a:lnSpc>
              <a:spcBef>
                <a:spcPts val="0"/>
              </a:spcBef>
              <a:buFont typeface="Wingdings" panose="05000000000000000000" pitchFamily="2" charset="2"/>
              <a:buChar char="q"/>
            </a:pPr>
            <a:r>
              <a:rPr lang="en-GB" sz="1600" dirty="0">
                <a:effectLst/>
                <a:latin typeface="Arial" panose="020B0604020202020204" pitchFamily="34" charset="0"/>
                <a:ea typeface="Aptos" panose="020B0004020202020204" pitchFamily="34" charset="0"/>
                <a:cs typeface="Arial" panose="020B0604020202020204" pitchFamily="34" charset="0"/>
              </a:rPr>
              <a:t> It consists of steps like clarification of team goals; identification of hindrances to goal achievements; facing the identified challenges and enabling the achievement of the goals. </a:t>
            </a:r>
          </a:p>
          <a:p>
            <a:pPr algn="l">
              <a:lnSpc>
                <a:spcPct val="150000"/>
              </a:lnSpc>
              <a:spcBef>
                <a:spcPts val="0"/>
              </a:spcBef>
              <a:buFont typeface="Wingdings" panose="05000000000000000000" pitchFamily="2" charset="2"/>
              <a:buChar char="q"/>
            </a:pPr>
            <a:r>
              <a:rPr lang="en-GB" sz="1600" b="0" i="0" dirty="0">
                <a:solidFill>
                  <a:srgbClr val="13343B"/>
                </a:solidFill>
                <a:effectLst/>
                <a:latin typeface="Arial" panose="020B0604020202020204" pitchFamily="34" charset="0"/>
                <a:cs typeface="Arial" panose="020B0604020202020204" pitchFamily="34" charset="0"/>
              </a:rPr>
              <a:t>Team building involves recognizing and addressing issues in a timely manner. </a:t>
            </a:r>
          </a:p>
          <a:p>
            <a:pPr algn="l">
              <a:lnSpc>
                <a:spcPct val="150000"/>
              </a:lnSpc>
              <a:spcBef>
                <a:spcPts val="0"/>
              </a:spcBef>
              <a:buFont typeface="Wingdings" panose="05000000000000000000" pitchFamily="2" charset="2"/>
              <a:buChar char="q"/>
            </a:pPr>
            <a:r>
              <a:rPr lang="en-GB" sz="1600" b="0" i="0" dirty="0">
                <a:solidFill>
                  <a:srgbClr val="13343B"/>
                </a:solidFill>
                <a:effectLst/>
                <a:latin typeface="Arial" panose="020B0604020202020204" pitchFamily="34" charset="0"/>
                <a:cs typeface="Arial" panose="020B0604020202020204" pitchFamily="34" charset="0"/>
              </a:rPr>
              <a:t>It can take various forms depending on the team's size and nature.</a:t>
            </a:r>
          </a:p>
          <a:p>
            <a:pPr algn="l">
              <a:lnSpc>
                <a:spcPct val="150000"/>
              </a:lnSpc>
              <a:spcBef>
                <a:spcPts val="0"/>
              </a:spcBef>
              <a:buFont typeface="Wingdings" panose="05000000000000000000" pitchFamily="2" charset="2"/>
              <a:buChar char="q"/>
            </a:pPr>
            <a:r>
              <a:rPr lang="en-GB" sz="1600" b="0" i="0" dirty="0">
                <a:solidFill>
                  <a:srgbClr val="13343B"/>
                </a:solidFill>
                <a:effectLst/>
                <a:latin typeface="Arial" panose="020B0604020202020204" pitchFamily="34" charset="0"/>
                <a:cs typeface="Arial" panose="020B0604020202020204" pitchFamily="34" charset="0"/>
              </a:rPr>
              <a:t> In dynamic teams, it focus on developing individual skills for effective teamwork. </a:t>
            </a:r>
          </a:p>
          <a:p>
            <a:pPr algn="l">
              <a:lnSpc>
                <a:spcPct val="150000"/>
              </a:lnSpc>
              <a:spcBef>
                <a:spcPts val="0"/>
              </a:spcBef>
              <a:buFont typeface="Wingdings" panose="05000000000000000000" pitchFamily="2" charset="2"/>
              <a:buChar char="q"/>
            </a:pPr>
            <a:r>
              <a:rPr lang="en-GB" sz="1600" b="0" i="0" dirty="0">
                <a:solidFill>
                  <a:srgbClr val="13343B"/>
                </a:solidFill>
                <a:effectLst/>
                <a:latin typeface="Arial" panose="020B0604020202020204" pitchFamily="34" charset="0"/>
                <a:cs typeface="Arial" panose="020B0604020202020204" pitchFamily="34" charset="0"/>
              </a:rPr>
              <a:t>In static teams, it focuses on improving relationships. </a:t>
            </a:r>
          </a:p>
          <a:p>
            <a:pPr algn="l">
              <a:lnSpc>
                <a:spcPct val="150000"/>
              </a:lnSpc>
              <a:spcBef>
                <a:spcPts val="0"/>
              </a:spcBef>
              <a:buFont typeface="Wingdings" panose="05000000000000000000" pitchFamily="2" charset="2"/>
              <a:buChar char="q"/>
            </a:pPr>
            <a:r>
              <a:rPr lang="en-GB" sz="1600" b="0" i="0" dirty="0">
                <a:solidFill>
                  <a:srgbClr val="13343B"/>
                </a:solidFill>
                <a:effectLst/>
                <a:latin typeface="Arial" panose="020B0604020202020204" pitchFamily="34" charset="0"/>
                <a:cs typeface="Arial" panose="020B0604020202020204" pitchFamily="34" charset="0"/>
              </a:rPr>
              <a:t>Organizational team building is the largest scale, aiming to change organizational behaviours and attitudes, independent of the team members. Individuals' impact on corporate culture is limited.</a:t>
            </a:r>
          </a:p>
        </p:txBody>
      </p:sp>
    </p:spTree>
    <p:extLst>
      <p:ext uri="{BB962C8B-B14F-4D97-AF65-F5344CB8AC3E}">
        <p14:creationId xmlns:p14="http://schemas.microsoft.com/office/powerpoint/2010/main" val="339040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171400"/>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229600" cy="4824536"/>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Effective team functioning requires: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finding time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selecting team members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empowering team members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providing training in relevant skills and knowledge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developing shared goals, and</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facilitating team functioning </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Particularly in the early stages of the team's work.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24372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306288"/>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1866" y="548680"/>
            <a:ext cx="8752622"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i. Clarity of Expectations and Objectives</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 Team building is crucial for effective teamwork, requiring specific, measurable objectives, clear expectations, and performance measures. Management should communicate these expectations, align them with the organization's mission, and emphasize team tasks. Implementing a reward and recognition system enhances employees' sense of success, leading to productive, meaningful, and participatory teamwork.</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8432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44259" y="692696"/>
            <a:ext cx="8229600" cy="3917032"/>
          </a:xfrm>
        </p:spPr>
        <p:txBody>
          <a:bodyPr>
            <a:normAutofit fontScale="92500"/>
          </a:bodyPr>
          <a:lstStyle/>
          <a:p>
            <a:pPr marL="0" indent="0">
              <a:lnSpc>
                <a:spcPct val="150000"/>
              </a:lnSpc>
              <a:spcBef>
                <a:spcPts val="0"/>
              </a:spcBef>
              <a:buNone/>
            </a:pPr>
            <a:r>
              <a:rPr lang="en-GB" sz="2200" b="1" kern="100" dirty="0">
                <a:effectLst/>
                <a:latin typeface="Arial" panose="020B0604020202020204" pitchFamily="34" charset="0"/>
                <a:ea typeface="Aptos" panose="020B0004020202020204" pitchFamily="34" charset="0"/>
                <a:cs typeface="Arial" panose="020B0604020202020204" pitchFamily="34" charset="0"/>
              </a:rPr>
              <a:t>ii. Perspective</a:t>
            </a:r>
            <a:r>
              <a:rPr lang="en-GB" sz="2200" kern="100" dirty="0">
                <a:effectLst/>
                <a:latin typeface="Arial" panose="020B0604020202020204" pitchFamily="34" charset="0"/>
                <a:ea typeface="Aptos" panose="020B0004020202020204" pitchFamily="34" charset="0"/>
                <a:cs typeface="Arial" panose="020B0604020202020204" pitchFamily="34" charset="0"/>
              </a:rPr>
              <a:t>: Team members' perspective involves understanding their team's purpose and its alignment with the organization's overall plans, success goals, mission, principles, vision, and values.</a:t>
            </a:r>
          </a:p>
          <a:p>
            <a:pPr marL="0" indent="0">
              <a:lnSpc>
                <a:spcPct val="150000"/>
              </a:lnSpc>
              <a:spcBef>
                <a:spcPts val="0"/>
              </a:spcBef>
              <a:buNone/>
            </a:pPr>
            <a:r>
              <a:rPr lang="en-GB" sz="2200" b="1" kern="100" dirty="0">
                <a:effectLst/>
                <a:latin typeface="Arial" panose="020B0604020202020204" pitchFamily="34" charset="0"/>
                <a:ea typeface="Aptos" panose="020B0004020202020204" pitchFamily="34" charset="0"/>
                <a:cs typeface="Arial" panose="020B0604020202020204" pitchFamily="34" charset="0"/>
              </a:rPr>
              <a:t>iii. Dedication</a:t>
            </a:r>
            <a:r>
              <a:rPr lang="en-GB" sz="2200" kern="100" dirty="0">
                <a:effectLst/>
                <a:latin typeface="Arial" panose="020B0604020202020204" pitchFamily="34" charset="0"/>
                <a:ea typeface="Aptos" panose="020B0004020202020204" pitchFamily="34" charset="0"/>
                <a:cs typeface="Arial" panose="020B0604020202020204" pitchFamily="34" charset="0"/>
              </a:rPr>
              <a:t>: Team success relies on members' participation and commitment to the mission. Leadership vision should be clear, and reflected in actions, beliefs, values, and goals. Team dedication depends on factors like team choice, belief in team importance, value, challenge, excitement, and recognition.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90563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2442" y="-243408"/>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692696"/>
            <a:ext cx="8712968"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iv. Capability: </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Effective teams require appropriate participants with the necessary knowledge, skills, and capabilities to address issues. Training and development can help members learn new skills, such as communication, conflict resolution, and problem-solving, and take on new responsibilities. Inadequate skills hinder team success.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79887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3085" y="620688"/>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v. Contract</a:t>
            </a:r>
            <a:r>
              <a:rPr lang="en-GB" sz="2000" kern="100" dirty="0">
                <a:effectLst/>
                <a:latin typeface="Arial" panose="020B0604020202020204" pitchFamily="34" charset="0"/>
                <a:ea typeface="Aptos" panose="020B0004020202020204" pitchFamily="34" charset="0"/>
                <a:cs typeface="Arial" panose="020B0604020202020204" pitchFamily="34" charset="0"/>
              </a:rPr>
              <a:t>: The contract involves a team designing its mission, vision, and strategies, defining goals, expected outcomes, timelines, and methods for evaluating work outcomes and processes.</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vi. Resources</a:t>
            </a:r>
            <a:r>
              <a:rPr lang="en-GB" sz="2000" kern="100" dirty="0">
                <a:effectLst/>
                <a:latin typeface="Arial" panose="020B0604020202020204" pitchFamily="34" charset="0"/>
                <a:ea typeface="Aptos" panose="020B0004020202020204" pitchFamily="34" charset="0"/>
                <a:cs typeface="Arial" panose="020B0604020202020204" pitchFamily="34" charset="0"/>
              </a:rPr>
              <a:t>: Team members require access to resources like money, time, equipment, technology, people, and information to achieve their mission. Trust and responsibility are crucial for effective operation. Resources should not be unlimited and should be gradually given to employees.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05493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23624" y="-315416"/>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476672"/>
            <a:ext cx="8784976" cy="4968552"/>
          </a:xfrm>
        </p:spPr>
        <p:txBody>
          <a:bodyPr>
            <a:normAutofit fontScale="92500" lnSpcReduction="10000"/>
          </a:bodyPr>
          <a:lstStyle/>
          <a:p>
            <a:pPr marL="0" indent="0">
              <a:lnSpc>
                <a:spcPct val="150000"/>
              </a:lnSpc>
              <a:spcBef>
                <a:spcPts val="0"/>
              </a:spcBef>
              <a:buNone/>
            </a:pPr>
            <a:r>
              <a:rPr lang="en-GB" sz="2200" b="1" kern="100" dirty="0">
                <a:effectLst/>
                <a:latin typeface="Arial" panose="020B0604020202020204" pitchFamily="34" charset="0"/>
                <a:ea typeface="Aptos" panose="020B0004020202020204" pitchFamily="34" charset="0"/>
                <a:cs typeface="Arial" panose="020B0604020202020204" pitchFamily="34" charset="0"/>
              </a:rPr>
              <a:t>vii. Power</a:t>
            </a:r>
            <a:r>
              <a:rPr lang="en-GB" sz="2200" kern="100" dirty="0">
                <a:effectLst/>
                <a:latin typeface="Arial" panose="020B0604020202020204" pitchFamily="34" charset="0"/>
                <a:ea typeface="Aptos" panose="020B0004020202020204" pitchFamily="34" charset="0"/>
                <a:cs typeface="Arial" panose="020B0604020202020204" pitchFamily="34" charset="0"/>
              </a:rPr>
              <a:t>: Effective teams require authority and empowerment for efficient work. Gradually handing over authority and removing fear can prevent mistakes. Management should create a productive environment, reinforce employee empowerment through value, vision, trust, delegation, and frequent feedback.</a:t>
            </a:r>
          </a:p>
          <a:p>
            <a:pPr marL="0" indent="0">
              <a:lnSpc>
                <a:spcPct val="150000"/>
              </a:lnSpc>
              <a:spcBef>
                <a:spcPts val="0"/>
              </a:spcBef>
              <a:buNone/>
            </a:pPr>
            <a:r>
              <a:rPr lang="en-GB" sz="2200" b="1" kern="100" dirty="0">
                <a:effectLst/>
                <a:latin typeface="Arial" panose="020B0604020202020204" pitchFamily="34" charset="0"/>
                <a:ea typeface="Aptos" panose="020B0004020202020204" pitchFamily="34" charset="0"/>
                <a:cs typeface="Arial" panose="020B0604020202020204" pitchFamily="34" charset="0"/>
              </a:rPr>
              <a:t>viii. Cooperation</a:t>
            </a:r>
            <a:r>
              <a:rPr lang="en-GB" sz="2200" kern="100" dirty="0">
                <a:effectLst/>
                <a:latin typeface="Arial" panose="020B0604020202020204" pitchFamily="34" charset="0"/>
                <a:ea typeface="Aptos" panose="020B0004020202020204" pitchFamily="34" charset="0"/>
                <a:cs typeface="Arial" panose="020B0604020202020204" pitchFamily="34" charset="0"/>
              </a:rPr>
              <a:t>: Team members must understand group dynamics, processes, roles, and responsibilities. They must cooperate effectively in problem-solving, process improvement, goal setting, and measurement. Establishing group norms in conflict resolution, consensus decision-making, and meeting management is crucial for achieving the team's contract and obligation.</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26633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548680"/>
            <a:ext cx="8712968" cy="4824536"/>
          </a:xfrm>
        </p:spPr>
        <p:txBody>
          <a:bodyPr>
            <a:normAutofit lnSpcReduction="10000"/>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 ix. Communication: </a:t>
            </a:r>
            <a:r>
              <a:rPr lang="en-GB" sz="2000" kern="100" dirty="0">
                <a:effectLst/>
                <a:latin typeface="Arial" panose="020B0604020202020204" pitchFamily="34" charset="0"/>
                <a:ea typeface="Aptos" panose="020B0004020202020204" pitchFamily="34" charset="0"/>
                <a:cs typeface="Arial" panose="020B0604020202020204" pitchFamily="34" charset="0"/>
              </a:rPr>
              <a:t>Effective team building involves clear task priorities and established feedback methods. Feedback should be received with dignity and openness, but reliability should be checked. Regular communication, diverse opinions, and conflict resolution are essential for effective team building. Regularly sharing important business information and addressing conflicts is crucial. </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x. Creative Improvement: </a:t>
            </a:r>
            <a:r>
              <a:rPr lang="en-GB" sz="2000" kern="100" dirty="0">
                <a:effectLst/>
                <a:latin typeface="Arial" panose="020B0604020202020204" pitchFamily="34" charset="0"/>
                <a:ea typeface="Aptos" panose="020B0004020202020204" pitchFamily="34" charset="0"/>
                <a:cs typeface="Arial" panose="020B0604020202020204" pitchFamily="34" charset="0"/>
              </a:rPr>
              <a:t>Teambuilding should value creative thinking, unique solutions, and new ideas while rewarding risk-takers. Human resource development should be provided to stimulate new thinking. Time should be dedicated to reviewing employee ideas and encouraging creative thinking, ultimately leading to change.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48843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8510" y="-315416"/>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784976" cy="5256584"/>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xi. Responsibility and Accountability: </a:t>
            </a:r>
            <a:r>
              <a:rPr lang="en-GB" sz="2000" kern="100" dirty="0">
                <a:effectLst/>
                <a:latin typeface="Arial" panose="020B0604020202020204" pitchFamily="34" charset="0"/>
                <a:ea typeface="Aptos" panose="020B0004020202020204" pitchFamily="34" charset="0"/>
                <a:cs typeface="Arial" panose="020B0604020202020204" pitchFamily="34" charset="0"/>
              </a:rPr>
              <a:t>Organizations should prioritize employee recognition to boost satisfaction and confidence. Fair, clear, and consistent rewards should be offered to team members, with clear eligibility criteria. Timely recognition enhances positive feelings and confidence.</a:t>
            </a:r>
          </a:p>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 xii. Harmonization</a:t>
            </a:r>
            <a:r>
              <a:rPr lang="en-GB" sz="2000" kern="100" dirty="0">
                <a:effectLst/>
                <a:latin typeface="Arial" panose="020B0604020202020204" pitchFamily="34" charset="0"/>
                <a:ea typeface="Aptos" panose="020B0004020202020204" pitchFamily="34" charset="0"/>
                <a:cs typeface="Arial" panose="020B0604020202020204" pitchFamily="34" charset="0"/>
              </a:rPr>
              <a:t>: Harmonization involves central leadership synchronizing teams for success, planning priorities and allocating resources across departments. Effective cross-functional teams require coordination and effective communication. Team leaders transition from direct control to coaching and mentoring roles, requiring training and development. A new mindset and knowledge-based power source are crucial for team success, not the erosion of power.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654191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48510" y="-243408"/>
            <a:ext cx="8229600" cy="1143000"/>
          </a:xfrm>
        </p:spPr>
        <p:txBody>
          <a:bodyPr>
            <a:normAutofit/>
          </a:bodyPr>
          <a:lstStyle/>
          <a:p>
            <a:r>
              <a:rPr lang="en-GB" dirty="0"/>
              <a:t>Building Effective Teams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01063" y="548680"/>
            <a:ext cx="8741873" cy="5616624"/>
          </a:xfrm>
        </p:spPr>
        <p:txBody>
          <a:bodyPr>
            <a:normAutofit/>
          </a:bodyPr>
          <a:lstStyle/>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Times New Roman" panose="02020603050405020304" pitchFamily="18" charset="0"/>
              </a:rPr>
              <a:t> </a:t>
            </a:r>
            <a:r>
              <a:rPr lang="en-GB" sz="2000" b="1" kern="100" dirty="0">
                <a:effectLst/>
                <a:latin typeface="Arial" panose="020B0604020202020204" pitchFamily="34" charset="0"/>
                <a:ea typeface="Aptos" panose="020B0004020202020204" pitchFamily="34" charset="0"/>
                <a:cs typeface="Times New Roman" panose="02020603050405020304" pitchFamily="18" charset="0"/>
              </a:rPr>
              <a:t>xiii. Cultural Change: </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Culture is the environment surrounding a workplace, influencing work enjoyment, relationships, and processes. It includes values, beliefs, attitudes, and behaviours shared by a group of people. An organization's culture is influenced by its founder, executives, and managerial staff. Culture is learned through behaviour, interaction, and sub-cultures formed through rewards. The future organizational culture should be team-based, collaborative, empowering, and enabling, different from traditional hierarchical structures. Contemporary organizations must change systems of rewards, recognition, appraisals, recruitment, selection, development, planning, motivation, and management to support teams and receive more pay back from their work.</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28436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29703" y="-243408"/>
            <a:ext cx="8229600" cy="1143000"/>
          </a:xfrm>
        </p:spPr>
        <p:txBody>
          <a:bodyPr>
            <a:normAutofit fontScale="90000"/>
          </a:bodyPr>
          <a:lstStyle/>
          <a:p>
            <a:r>
              <a:rPr lang="en-GB" dirty="0"/>
              <a:t>BUSINESS INFORMATION SYSTEM</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568952" cy="5256584"/>
          </a:xfrm>
        </p:spPr>
        <p:txBody>
          <a:bodyPr>
            <a:normAutofit fontScale="92500" lnSpcReduction="20000"/>
          </a:bodyPr>
          <a:lstStyle/>
          <a:p>
            <a:pPr algn="l">
              <a:lnSpc>
                <a:spcPct val="160000"/>
              </a:lnSpc>
              <a:spcBef>
                <a:spcPts val="0"/>
              </a:spcBef>
              <a:buFont typeface="Wingdings" panose="05000000000000000000" pitchFamily="2" charset="2"/>
              <a:buChar char="q"/>
            </a:pPr>
            <a:r>
              <a:rPr lang="en-GB" sz="2600" b="0" i="0" dirty="0">
                <a:solidFill>
                  <a:srgbClr val="0D0D0D"/>
                </a:solidFill>
                <a:effectLst/>
                <a:latin typeface="Arial" panose="020B0604020202020204" pitchFamily="34" charset="0"/>
                <a:cs typeface="Arial" panose="020B0604020202020204" pitchFamily="34" charset="0"/>
              </a:rPr>
              <a:t>Business Information Systems (BIS) are essential components of modern organizations, integrating people, processes, and technology to help achieve business objectives. </a:t>
            </a:r>
          </a:p>
          <a:p>
            <a:pPr algn="l">
              <a:lnSpc>
                <a:spcPct val="160000"/>
              </a:lnSpc>
              <a:spcBef>
                <a:spcPts val="0"/>
              </a:spcBef>
              <a:buFont typeface="Wingdings" panose="05000000000000000000" pitchFamily="2" charset="2"/>
              <a:buChar char="q"/>
            </a:pPr>
            <a:r>
              <a:rPr lang="en-GB" sz="2600" b="0" i="0" dirty="0">
                <a:solidFill>
                  <a:srgbClr val="0D0D0D"/>
                </a:solidFill>
                <a:effectLst/>
                <a:latin typeface="Arial" panose="020B0604020202020204" pitchFamily="34" charset="0"/>
                <a:cs typeface="Arial" panose="020B0604020202020204" pitchFamily="34" charset="0"/>
              </a:rPr>
              <a:t>These systems play a pivotal role in collecting, processing, storing, and distributing information to support decision-making and day-to-day operations within a company.</a:t>
            </a:r>
          </a:p>
          <a:p>
            <a:pPr>
              <a:lnSpc>
                <a:spcPct val="160000"/>
              </a:lnSpc>
              <a:spcBef>
                <a:spcPts val="0"/>
              </a:spcBef>
              <a:buFont typeface="Wingdings" panose="05000000000000000000" pitchFamily="2" charset="2"/>
              <a:buChar char="q"/>
            </a:pPr>
            <a:r>
              <a:rPr lang="en-GB" sz="2600" b="0" i="0" dirty="0">
                <a:solidFill>
                  <a:srgbClr val="1F1F1F"/>
                </a:solidFill>
                <a:effectLst/>
                <a:latin typeface="Arial" panose="020B0604020202020204" pitchFamily="34" charset="0"/>
                <a:cs typeface="Arial" panose="020B0604020202020204" pitchFamily="34" charset="0"/>
              </a:rPr>
              <a:t>It refers to the hardware, software, databases, networks, and other IT resources that businesses use to collect, store, manage, and use information.</a:t>
            </a:r>
          </a:p>
          <a:p>
            <a:pPr algn="l"/>
            <a:endParaRPr lang="en-GB" sz="1800" dirty="0">
              <a:solidFill>
                <a:srgbClr val="0D0D0D"/>
              </a:solidFill>
              <a:latin typeface="Söhne"/>
            </a:endParaRP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72500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13985"/>
            <a:ext cx="8740612" cy="1143000"/>
          </a:xfrm>
        </p:spPr>
        <p:txBody>
          <a:bodyPr>
            <a:normAutofit fontScale="90000"/>
          </a:bodyPr>
          <a:lstStyle/>
          <a:p>
            <a:r>
              <a:rPr lang="en-GB" dirty="0"/>
              <a:t>Components of Business Information Systems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1104602"/>
            <a:ext cx="8740612" cy="4556646"/>
          </a:xfrm>
        </p:spPr>
        <p:txBody>
          <a:bodyPr>
            <a:normAutofit fontScale="92500" lnSpcReduction="20000"/>
          </a:bodyPr>
          <a:lstStyle/>
          <a:p>
            <a:pPr marL="0" indent="0" algn="l">
              <a:lnSpc>
                <a:spcPct val="160000"/>
              </a:lnSpc>
              <a:spcBef>
                <a:spcPts val="0"/>
              </a:spcBef>
              <a:buNone/>
            </a:pPr>
            <a:r>
              <a:rPr lang="en-GB" sz="2000" b="1" i="0" dirty="0">
                <a:solidFill>
                  <a:srgbClr val="0D0D0D"/>
                </a:solidFill>
                <a:effectLst/>
                <a:latin typeface="Arial" panose="020B0604020202020204" pitchFamily="34" charset="0"/>
                <a:cs typeface="Arial" panose="020B0604020202020204" pitchFamily="34" charset="0"/>
              </a:rPr>
              <a:t>People</a:t>
            </a:r>
            <a:r>
              <a:rPr lang="en-GB" sz="2000" b="0" i="0" dirty="0">
                <a:solidFill>
                  <a:srgbClr val="0D0D0D"/>
                </a:solidFill>
                <a:effectLst/>
                <a:latin typeface="Arial" panose="020B0604020202020204" pitchFamily="34" charset="0"/>
                <a:cs typeface="Arial" panose="020B0604020202020204" pitchFamily="34" charset="0"/>
              </a:rPr>
              <a:t>: Users, developers, administrators, and stakeholders who interact with the system.</a:t>
            </a:r>
          </a:p>
          <a:p>
            <a:pPr marL="0" indent="0" algn="l">
              <a:lnSpc>
                <a:spcPct val="160000"/>
              </a:lnSpc>
              <a:spcBef>
                <a:spcPts val="0"/>
              </a:spcBef>
              <a:buNone/>
            </a:pPr>
            <a:r>
              <a:rPr lang="en-GB" sz="2000" b="1" i="0" dirty="0">
                <a:solidFill>
                  <a:srgbClr val="0D0D0D"/>
                </a:solidFill>
                <a:effectLst/>
                <a:latin typeface="Arial" panose="020B0604020202020204" pitchFamily="34" charset="0"/>
                <a:cs typeface="Arial" panose="020B0604020202020204" pitchFamily="34" charset="0"/>
              </a:rPr>
              <a:t>Data</a:t>
            </a:r>
            <a:r>
              <a:rPr lang="en-GB" sz="2000" b="0" i="0" dirty="0">
                <a:solidFill>
                  <a:srgbClr val="0D0D0D"/>
                </a:solidFill>
                <a:effectLst/>
                <a:latin typeface="Arial" panose="020B0604020202020204" pitchFamily="34" charset="0"/>
                <a:cs typeface="Arial" panose="020B0604020202020204" pitchFamily="34" charset="0"/>
              </a:rPr>
              <a:t>: The raw facts and figures that are processed to produce meaningful information. This includes customer details, inventory numbers, sales figures, etc.</a:t>
            </a:r>
          </a:p>
          <a:p>
            <a:pPr marL="0" indent="0" algn="l">
              <a:lnSpc>
                <a:spcPct val="160000"/>
              </a:lnSpc>
              <a:spcBef>
                <a:spcPts val="0"/>
              </a:spcBef>
              <a:buNone/>
            </a:pPr>
            <a:r>
              <a:rPr lang="en-GB" sz="2000" b="1" i="0" dirty="0">
                <a:solidFill>
                  <a:srgbClr val="0D0D0D"/>
                </a:solidFill>
                <a:effectLst/>
                <a:latin typeface="Arial" panose="020B0604020202020204" pitchFamily="34" charset="0"/>
                <a:cs typeface="Arial" panose="020B0604020202020204" pitchFamily="34" charset="0"/>
              </a:rPr>
              <a:t>Processes</a:t>
            </a:r>
            <a:r>
              <a:rPr lang="en-GB" sz="2000" b="0" i="0" dirty="0">
                <a:solidFill>
                  <a:srgbClr val="0D0D0D"/>
                </a:solidFill>
                <a:effectLst/>
                <a:latin typeface="Arial" panose="020B0604020202020204" pitchFamily="34" charset="0"/>
                <a:cs typeface="Arial" panose="020B0604020202020204" pitchFamily="34" charset="0"/>
              </a:rPr>
              <a:t>: Procedures and methodologies used to manipulate data into meaningful information. This could be anything from how orders are processed to how data is </a:t>
            </a:r>
            <a:r>
              <a:rPr lang="en-GB" sz="2000" b="0" i="0" dirty="0" err="1">
                <a:solidFill>
                  <a:srgbClr val="0D0D0D"/>
                </a:solidFill>
                <a:effectLst/>
                <a:latin typeface="Arial" panose="020B0604020202020204" pitchFamily="34" charset="0"/>
                <a:cs typeface="Arial" panose="020B0604020202020204" pitchFamily="34" charset="0"/>
              </a:rPr>
              <a:t>analyzed</a:t>
            </a:r>
            <a:r>
              <a:rPr lang="en-GB" sz="2000" b="0" i="0" dirty="0">
                <a:solidFill>
                  <a:srgbClr val="0D0D0D"/>
                </a:solidFill>
                <a:effectLst/>
                <a:latin typeface="Arial" panose="020B0604020202020204" pitchFamily="34" charset="0"/>
                <a:cs typeface="Arial" panose="020B0604020202020204" pitchFamily="34" charset="0"/>
              </a:rPr>
              <a:t> for business insights.</a:t>
            </a:r>
          </a:p>
          <a:p>
            <a:pPr marL="0" indent="0" algn="l">
              <a:lnSpc>
                <a:spcPct val="160000"/>
              </a:lnSpc>
              <a:spcBef>
                <a:spcPts val="0"/>
              </a:spcBef>
              <a:buNone/>
            </a:pPr>
            <a:r>
              <a:rPr lang="en-GB" sz="2000" b="1" i="0" dirty="0">
                <a:solidFill>
                  <a:srgbClr val="0D0D0D"/>
                </a:solidFill>
                <a:effectLst/>
                <a:latin typeface="Arial" panose="020B0604020202020204" pitchFamily="34" charset="0"/>
                <a:cs typeface="Arial" panose="020B0604020202020204" pitchFamily="34" charset="0"/>
              </a:rPr>
              <a:t>Technology</a:t>
            </a:r>
            <a:r>
              <a:rPr lang="en-GB" sz="2000" b="0" i="0" dirty="0">
                <a:solidFill>
                  <a:srgbClr val="0D0D0D"/>
                </a:solidFill>
                <a:effectLst/>
                <a:latin typeface="Arial" panose="020B0604020202020204" pitchFamily="34" charset="0"/>
                <a:cs typeface="Arial" panose="020B0604020202020204" pitchFamily="34" charset="0"/>
              </a:rPr>
              <a:t>: Hardware and software components that enable the processing and dissemination of information. This includes computers, servers, networking infrastructure, and applications like databases and business software.</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38479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13985"/>
            <a:ext cx="8740612" cy="1143000"/>
          </a:xfrm>
        </p:spPr>
        <p:txBody>
          <a:bodyPr>
            <a:normAutofit fontScale="90000"/>
          </a:bodyPr>
          <a:lstStyle/>
          <a:p>
            <a:r>
              <a:rPr lang="en-GB" dirty="0"/>
              <a:t>Importance of Business Information Systems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99652" y="1052736"/>
            <a:ext cx="8740612" cy="4608512"/>
          </a:xfrm>
        </p:spPr>
        <p:txBody>
          <a:bodyPr>
            <a:normAutofit fontScale="85000" lnSpcReduction="10000"/>
          </a:bodyPr>
          <a:lstStyle/>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Efficiency</a:t>
            </a:r>
            <a:r>
              <a:rPr lang="en-GB" sz="1800" b="0" i="0" dirty="0">
                <a:solidFill>
                  <a:srgbClr val="0D0D0D"/>
                </a:solidFill>
                <a:effectLst/>
                <a:latin typeface="Arial" panose="020B0604020202020204" pitchFamily="34" charset="0"/>
                <a:cs typeface="Arial" panose="020B0604020202020204" pitchFamily="34" charset="0"/>
              </a:rPr>
              <a:t>: BIS automate routine tasks, reducing manual effort and improving efficiency.</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Data Accuracy</a:t>
            </a:r>
            <a:r>
              <a:rPr lang="en-GB" sz="1800" b="0" i="0" dirty="0">
                <a:solidFill>
                  <a:srgbClr val="0D0D0D"/>
                </a:solidFill>
                <a:effectLst/>
                <a:latin typeface="Arial" panose="020B0604020202020204" pitchFamily="34" charset="0"/>
                <a:cs typeface="Arial" panose="020B0604020202020204" pitchFamily="34" charset="0"/>
              </a:rPr>
              <a:t>: By centralizing data, BIS ensure that information is consistent and up-to-date.</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Decision Making</a:t>
            </a:r>
            <a:r>
              <a:rPr lang="en-GB" sz="1800" b="0" i="0" dirty="0">
                <a:solidFill>
                  <a:srgbClr val="0D0D0D"/>
                </a:solidFill>
                <a:effectLst/>
                <a:latin typeface="Arial" panose="020B0604020202020204" pitchFamily="34" charset="0"/>
                <a:cs typeface="Arial" panose="020B0604020202020204" pitchFamily="34" charset="0"/>
              </a:rPr>
              <a:t>: BIS provide timely and accurate information to managers, aiding in better decision-making.</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Competitive Advantage</a:t>
            </a:r>
            <a:r>
              <a:rPr lang="en-GB" sz="1800" b="0" i="0" dirty="0">
                <a:solidFill>
                  <a:srgbClr val="0D0D0D"/>
                </a:solidFill>
                <a:effectLst/>
                <a:latin typeface="Arial" panose="020B0604020202020204" pitchFamily="34" charset="0"/>
                <a:cs typeface="Arial" panose="020B0604020202020204" pitchFamily="34" charset="0"/>
              </a:rPr>
              <a:t>: Organizations with well-implemented BIS can respond faster to market changes and gain a competitive edge.</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Customer Service</a:t>
            </a:r>
            <a:r>
              <a:rPr lang="en-GB" sz="1800" b="0" i="0" dirty="0">
                <a:solidFill>
                  <a:srgbClr val="0D0D0D"/>
                </a:solidFill>
                <a:effectLst/>
                <a:latin typeface="Arial" panose="020B0604020202020204" pitchFamily="34" charset="0"/>
                <a:cs typeface="Arial" panose="020B0604020202020204" pitchFamily="34" charset="0"/>
              </a:rPr>
              <a:t>: BIS can improve customer service by providing quick access to customer data and history.</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Challenges:</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Integration</a:t>
            </a:r>
            <a:r>
              <a:rPr lang="en-GB" sz="1800" b="0" i="0" dirty="0">
                <a:solidFill>
                  <a:srgbClr val="0D0D0D"/>
                </a:solidFill>
                <a:effectLst/>
                <a:latin typeface="Arial" panose="020B0604020202020204" pitchFamily="34" charset="0"/>
                <a:cs typeface="Arial" panose="020B0604020202020204" pitchFamily="34" charset="0"/>
              </a:rPr>
              <a:t>: Ensuring different systems can work together seamlessly.</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Security</a:t>
            </a:r>
            <a:r>
              <a:rPr lang="en-GB" sz="1800" b="0" i="0" dirty="0">
                <a:solidFill>
                  <a:srgbClr val="0D0D0D"/>
                </a:solidFill>
                <a:effectLst/>
                <a:latin typeface="Arial" panose="020B0604020202020204" pitchFamily="34" charset="0"/>
                <a:cs typeface="Arial" panose="020B0604020202020204" pitchFamily="34" charset="0"/>
              </a:rPr>
              <a:t>: Protecting sensitive data from breaches and cyber threats.</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Cost</a:t>
            </a:r>
            <a:r>
              <a:rPr lang="en-GB" sz="1800" b="0" i="0" dirty="0">
                <a:solidFill>
                  <a:srgbClr val="0D0D0D"/>
                </a:solidFill>
                <a:effectLst/>
                <a:latin typeface="Arial" panose="020B0604020202020204" pitchFamily="34" charset="0"/>
                <a:cs typeface="Arial" panose="020B0604020202020204" pitchFamily="34" charset="0"/>
              </a:rPr>
              <a:t>: Implementing and maintaining BIS can be costly.</a:t>
            </a:r>
          </a:p>
          <a:p>
            <a:pPr algn="l">
              <a:lnSpc>
                <a:spcPct val="160000"/>
              </a:lnSpc>
              <a:spcBef>
                <a:spcPts val="0"/>
              </a:spcBef>
              <a:buFont typeface="Wingdings" panose="05000000000000000000" pitchFamily="2" charset="2"/>
              <a:buChar char="Ø"/>
            </a:pPr>
            <a:r>
              <a:rPr lang="en-GB" sz="1800" b="1" i="0" dirty="0">
                <a:solidFill>
                  <a:srgbClr val="0D0D0D"/>
                </a:solidFill>
                <a:effectLst/>
                <a:latin typeface="Arial" panose="020B0604020202020204" pitchFamily="34" charset="0"/>
                <a:cs typeface="Arial" panose="020B0604020202020204" pitchFamily="34" charset="0"/>
              </a:rPr>
              <a:t>Training</a:t>
            </a:r>
            <a:r>
              <a:rPr lang="en-GB" sz="1800" b="0" i="0" dirty="0">
                <a:solidFill>
                  <a:srgbClr val="0D0D0D"/>
                </a:solidFill>
                <a:effectLst/>
                <a:latin typeface="Arial" panose="020B0604020202020204" pitchFamily="34" charset="0"/>
                <a:cs typeface="Arial" panose="020B0604020202020204" pitchFamily="34" charset="0"/>
              </a:rPr>
              <a:t>: Users need to be trained to use the systems effectively.</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1153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01694" y="-315416"/>
            <a:ext cx="8740612" cy="1143000"/>
          </a:xfrm>
        </p:spPr>
        <p:txBody>
          <a:bodyPr>
            <a:normAutofit/>
          </a:bodyPr>
          <a:lstStyle/>
          <a:p>
            <a:r>
              <a:rPr lang="en-GB" dirty="0"/>
              <a:t>TYPES OF BIS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618778" cy="4968552"/>
          </a:xfrm>
        </p:spPr>
        <p:txBody>
          <a:bodyPr>
            <a:normAutofit fontScale="92500" lnSpcReduction="10000"/>
          </a:bodyPr>
          <a:lstStyle/>
          <a:p>
            <a:pPr marL="0" indent="0">
              <a:lnSpc>
                <a:spcPct val="170000"/>
              </a:lnSpc>
              <a:spcBef>
                <a:spcPts val="0"/>
              </a:spcBef>
              <a:buNone/>
            </a:pPr>
            <a:r>
              <a:rPr lang="en-GB" sz="2200" dirty="0">
                <a:latin typeface="Arial" panose="020B0604020202020204" pitchFamily="34" charset="0"/>
                <a:cs typeface="Arial" panose="020B0604020202020204" pitchFamily="34" charset="0"/>
              </a:rPr>
              <a:t>Business information systems are integral to the management and operation of organizations. </a:t>
            </a:r>
          </a:p>
          <a:p>
            <a:pPr marL="0" indent="0">
              <a:lnSpc>
                <a:spcPct val="170000"/>
              </a:lnSpc>
              <a:spcBef>
                <a:spcPts val="0"/>
              </a:spcBef>
              <a:buNone/>
            </a:pPr>
            <a:r>
              <a:rPr lang="en-GB" sz="2200" dirty="0">
                <a:latin typeface="Arial" panose="020B0604020202020204" pitchFamily="34" charset="0"/>
                <a:cs typeface="Arial" panose="020B0604020202020204" pitchFamily="34" charset="0"/>
              </a:rPr>
              <a:t>Here are the six major types of information systems commonly used in businesses</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Transaction Processing System (TPS) </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Management Information System (MIS) </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Decision Support System (DSS) </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Executive Information System (EIS)</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Expert System (ES) </a:t>
            </a:r>
          </a:p>
          <a:p>
            <a:pPr>
              <a:lnSpc>
                <a:spcPct val="17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Office Automation System</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11254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252403"/>
            <a:ext cx="8740612" cy="1143000"/>
          </a:xfrm>
        </p:spPr>
        <p:txBody>
          <a:bodyPr>
            <a:normAutofit fontScale="90000"/>
          </a:bodyPr>
          <a:lstStyle/>
          <a:p>
            <a:r>
              <a:rPr lang="en-GB" dirty="0"/>
              <a:t>Transaction Processing System (TPS)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740612" cy="4968552"/>
          </a:xfrm>
        </p:spPr>
        <p:txBody>
          <a:bodyPr>
            <a:normAutofit fontScale="92500" lnSpcReduction="10000"/>
          </a:bodyPr>
          <a:lstStyle/>
          <a:p>
            <a:pPr marL="0" indent="0">
              <a:lnSpc>
                <a:spcPct val="150000"/>
              </a:lnSpc>
              <a:spcBef>
                <a:spcPts val="0"/>
              </a:spcBef>
              <a:buNone/>
            </a:pPr>
            <a:r>
              <a:rPr lang="en-GB" sz="2400" kern="100" dirty="0">
                <a:latin typeface="Arial" panose="020B0604020202020204" pitchFamily="34" charset="0"/>
                <a:ea typeface="Aptos" panose="020B0004020202020204" pitchFamily="34" charset="0"/>
                <a:cs typeface="Times New Roman" panose="02020603050405020304" pitchFamily="18" charset="0"/>
              </a:rPr>
              <a:t>These systems handle the daily operations of a business, such as processing orders, handling payments, and managing inventory</a:t>
            </a:r>
          </a:p>
          <a:p>
            <a:pPr marL="0" indent="0">
              <a:lnSpc>
                <a:spcPct val="150000"/>
              </a:lnSpc>
              <a:spcBef>
                <a:spcPts val="0"/>
              </a:spcBef>
              <a:buNone/>
            </a:pPr>
            <a:endParaRPr lang="en-GB" sz="2400" kern="100" dirty="0">
              <a:effectLst/>
              <a:latin typeface="Arial" panose="020B06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r>
              <a:rPr lang="en-GB" sz="2400" b="1" kern="100" dirty="0">
                <a:latin typeface="Arial" panose="020B0604020202020204" pitchFamily="34" charset="0"/>
                <a:ea typeface="Aptos" panose="020B0004020202020204" pitchFamily="34" charset="0"/>
                <a:cs typeface="Times New Roman" panose="02020603050405020304" pitchFamily="18" charset="0"/>
              </a:rPr>
              <a:t>Objectives of TPS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Efficient and effective operation of the organization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Provide timely documents and reports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Increases the competitive advantage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Provides necessary data for tactical and strategic systems such as DSS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Provide a framework for </a:t>
            </a:r>
            <a:r>
              <a:rPr lang="en-GB" sz="2400" dirty="0" err="1">
                <a:latin typeface="Arial" panose="020B0604020202020204" pitchFamily="34" charset="0"/>
                <a:cs typeface="Arial" panose="020B0604020202020204" pitchFamily="34" charset="0"/>
              </a:rPr>
              <a:t>analyzing</a:t>
            </a:r>
            <a:r>
              <a:rPr lang="en-GB" sz="2400" dirty="0">
                <a:latin typeface="Arial" panose="020B0604020202020204" pitchFamily="34" charset="0"/>
                <a:cs typeface="Arial" panose="020B0604020202020204" pitchFamily="34" charset="0"/>
              </a:rPr>
              <a:t> an organization’s activities</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87568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252403"/>
            <a:ext cx="8740612" cy="1143000"/>
          </a:xfrm>
        </p:spPr>
        <p:txBody>
          <a:bodyPr>
            <a:normAutofit fontScale="90000"/>
          </a:bodyPr>
          <a:lstStyle/>
          <a:p>
            <a:r>
              <a:rPr lang="en-GB" dirty="0"/>
              <a:t>Transaction Processing System (TPS)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740612" cy="4968552"/>
          </a:xfrm>
        </p:spPr>
        <p:txBody>
          <a:bodyPr>
            <a:normAutofit/>
          </a:bodyPr>
          <a:lstStyle/>
          <a:p>
            <a:pPr marL="0" indent="0">
              <a:lnSpc>
                <a:spcPct val="150000"/>
              </a:lnSpc>
              <a:spcBef>
                <a:spcPts val="0"/>
              </a:spcBef>
              <a:buNone/>
            </a:pPr>
            <a:r>
              <a:rPr lang="en-GB" sz="2400" kern="100" dirty="0">
                <a:latin typeface="Arial" panose="020B0604020202020204" pitchFamily="34" charset="0"/>
                <a:ea typeface="Aptos" panose="020B0004020202020204" pitchFamily="34" charset="0"/>
                <a:cs typeface="Times New Roman" panose="02020603050405020304" pitchFamily="18" charset="0"/>
              </a:rPr>
              <a:t>Examples of TPS: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Payroll processing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Sales and order processing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Inventory management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Accounts payable and receivable</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58965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53752"/>
            <a:ext cx="8740612" cy="1143000"/>
          </a:xfrm>
        </p:spPr>
        <p:txBody>
          <a:bodyPr>
            <a:normAutofit fontScale="90000"/>
          </a:bodyPr>
          <a:lstStyle/>
          <a:p>
            <a:r>
              <a:rPr lang="en-GB" dirty="0"/>
              <a:t>Management Information System (MIS)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1163043"/>
            <a:ext cx="8740612" cy="4968552"/>
          </a:xfrm>
        </p:spPr>
        <p:txBody>
          <a:bodyPr>
            <a:normAutofit/>
          </a:bodyPr>
          <a:lstStyle/>
          <a:p>
            <a:pPr>
              <a:lnSpc>
                <a:spcPct val="150000"/>
              </a:lnSpc>
              <a:spcBef>
                <a:spcPts val="0"/>
              </a:spcBef>
              <a:buFont typeface="Wingdings" panose="05000000000000000000" pitchFamily="2" charset="2"/>
              <a:buChar char="Ø"/>
            </a:pPr>
            <a:r>
              <a:rPr lang="en-GB" sz="2200" kern="100" dirty="0">
                <a:latin typeface="Arial" panose="020B0604020202020204" pitchFamily="34" charset="0"/>
                <a:ea typeface="Aptos" panose="020B0004020202020204" pitchFamily="34" charset="0"/>
                <a:cs typeface="Arial" panose="020B0604020202020204" pitchFamily="34" charset="0"/>
              </a:rPr>
              <a:t>MIS provide managers with the tools to organise, evaluate, and efficiently manage departments within an organisation </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MIS are built on the data provided by the TPS</a:t>
            </a:r>
          </a:p>
          <a:p>
            <a:pPr marL="0" indent="0">
              <a:lnSpc>
                <a:spcPct val="150000"/>
              </a:lnSpc>
              <a:spcBef>
                <a:spcPts val="0"/>
              </a:spcBef>
              <a:buNone/>
            </a:pPr>
            <a:r>
              <a:rPr lang="en-GB" sz="2200" b="1" dirty="0">
                <a:latin typeface="Arial" panose="020B0604020202020204" pitchFamily="34" charset="0"/>
                <a:cs typeface="Arial" panose="020B0604020202020204" pitchFamily="34" charset="0"/>
              </a:rPr>
              <a:t>Objectives of MIS</a:t>
            </a:r>
          </a:p>
          <a:p>
            <a:pPr>
              <a:lnSpc>
                <a:spcPct val="15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Provide summary information of organisational activity at periodical intervals </a:t>
            </a:r>
          </a:p>
          <a:p>
            <a:pPr>
              <a:lnSpc>
                <a:spcPct val="15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Operational control and efficiency</a:t>
            </a:r>
          </a:p>
          <a:p>
            <a:pPr>
              <a:lnSpc>
                <a:spcPct val="15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Focus on internal information </a:t>
            </a:r>
          </a:p>
          <a:p>
            <a:pPr>
              <a:lnSpc>
                <a:spcPct val="150000"/>
              </a:lnSpc>
              <a:spcBef>
                <a:spcPts val="0"/>
              </a:spcBef>
              <a:buFont typeface="Wingdings" panose="05000000000000000000" pitchFamily="2" charset="2"/>
              <a:buChar char="Ø"/>
            </a:pPr>
            <a:r>
              <a:rPr lang="en-GB" sz="2200" kern="100" dirty="0">
                <a:effectLst/>
                <a:latin typeface="Arial" panose="020B0604020202020204" pitchFamily="34" charset="0"/>
                <a:ea typeface="Aptos" panose="020B0004020202020204" pitchFamily="34" charset="0"/>
                <a:cs typeface="Arial" panose="020B0604020202020204" pitchFamily="34" charset="0"/>
              </a:rPr>
              <a:t>Useful to structured decisions</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21980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53752"/>
            <a:ext cx="8740612" cy="1143000"/>
          </a:xfrm>
        </p:spPr>
        <p:txBody>
          <a:bodyPr>
            <a:normAutofit fontScale="90000"/>
          </a:bodyPr>
          <a:lstStyle/>
          <a:p>
            <a:r>
              <a:rPr lang="en-GB" dirty="0"/>
              <a:t>Management Information System (MIS)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1163043"/>
            <a:ext cx="8740612" cy="4968552"/>
          </a:xfrm>
        </p:spPr>
        <p:txBody>
          <a:bodyPr>
            <a:normAutofit/>
          </a:bodyPr>
          <a:lstStyle/>
          <a:p>
            <a:pPr marL="0" indent="0">
              <a:lnSpc>
                <a:spcPct val="150000"/>
              </a:lnSpc>
              <a:spcBef>
                <a:spcPts val="0"/>
              </a:spcBef>
              <a:buNone/>
            </a:pPr>
            <a:r>
              <a:rPr lang="en-GB" sz="2400" kern="100" dirty="0">
                <a:latin typeface="Arial" panose="020B0604020202020204" pitchFamily="34" charset="0"/>
                <a:ea typeface="Aptos" panose="020B0004020202020204" pitchFamily="34" charset="0"/>
                <a:cs typeface="Arial" panose="020B0604020202020204" pitchFamily="34" charset="0"/>
              </a:rPr>
              <a:t>Examples of MIS: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Sales management systems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Inventory control systems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Budgeting systems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Management Reporting Systems (MRS)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Personnel (HRM) systems </a:t>
            </a:r>
          </a:p>
          <a:p>
            <a:pPr>
              <a:lnSpc>
                <a:spcPct val="150000"/>
              </a:lnSpc>
              <a:spcBef>
                <a:spcPts val="0"/>
              </a:spcBef>
              <a:buFont typeface="Wingdings" panose="05000000000000000000" pitchFamily="2" charset="2"/>
              <a:buChar char="Ø"/>
            </a:pP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0380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53752"/>
            <a:ext cx="8740612" cy="1143000"/>
          </a:xfrm>
        </p:spPr>
        <p:txBody>
          <a:bodyPr>
            <a:normAutofit/>
          </a:bodyPr>
          <a:lstStyle/>
          <a:p>
            <a:r>
              <a:rPr lang="en-GB" dirty="0"/>
              <a:t>Decision Support System (DSS)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1163043"/>
            <a:ext cx="8740612" cy="4968552"/>
          </a:xfrm>
        </p:spPr>
        <p:txBody>
          <a:bodyPr>
            <a:normAutofit/>
          </a:bodyPr>
          <a:lstStyle/>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These systems assist in making decisions by providing information, data analysis tools, and support for decision-making processes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DSS manipulate and builds upon the information from a MIS and/or TPS to generate insights and new information</a:t>
            </a:r>
          </a:p>
          <a:p>
            <a:pPr>
              <a:lnSpc>
                <a:spcPct val="150000"/>
              </a:lnSpc>
              <a:spcBef>
                <a:spcPts val="0"/>
              </a:spcBef>
              <a:buFont typeface="Wingdings" panose="05000000000000000000" pitchFamily="2" charset="2"/>
              <a:buChar char="Ø"/>
            </a:pP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987306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53752"/>
            <a:ext cx="8740612" cy="1143000"/>
          </a:xfrm>
        </p:spPr>
        <p:txBody>
          <a:bodyPr>
            <a:normAutofit/>
          </a:bodyPr>
          <a:lstStyle/>
          <a:p>
            <a:r>
              <a:rPr lang="en-GB" dirty="0"/>
              <a:t>Decision Support System (DSS)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1163043"/>
            <a:ext cx="8740612" cy="4968552"/>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Role of DSS: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Support ill-structured or semi-structured decisions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Have analytical and/or modelling capacity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Used by more senior managerial levels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Are concerned with predicting the future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Are effectiveness oriented</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69316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03388" y="53752"/>
            <a:ext cx="8740612" cy="1143000"/>
          </a:xfrm>
        </p:spPr>
        <p:txBody>
          <a:bodyPr>
            <a:normAutofit/>
          </a:bodyPr>
          <a:lstStyle/>
          <a:p>
            <a:r>
              <a:rPr lang="en-GB" dirty="0"/>
              <a:t>Decision Support System (DSS)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1163043"/>
            <a:ext cx="8740612" cy="4968552"/>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Examples of DSS: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Group Decision Support Systems (GDSS)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Computer Supported Co-operative work (CSCW)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Logistics systems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Financial Planning systems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Spreadsheet Models</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757390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Executive Information System (EIS)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lnSpcReduction="10000"/>
          </a:bodyPr>
          <a:lstStyle/>
          <a:p>
            <a:pPr marL="0" indent="0">
              <a:lnSpc>
                <a:spcPct val="150000"/>
              </a:lnSpc>
              <a:spcBef>
                <a:spcPts val="0"/>
              </a:spcBef>
              <a:buNone/>
            </a:pPr>
            <a:r>
              <a:rPr lang="en-GB" sz="2400" kern="100" dirty="0">
                <a:latin typeface="Arial" panose="020B0604020202020204" pitchFamily="34" charset="0"/>
                <a:ea typeface="Aptos" panose="020B0004020202020204" pitchFamily="34" charset="0"/>
                <a:cs typeface="Arial" panose="020B0604020202020204" pitchFamily="34" charset="0"/>
              </a:rPr>
              <a:t>EIS is designed to provide executives with easy access to internal and external information relevant to their strategic goals.</a:t>
            </a:r>
          </a:p>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Examples of EIS: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Executive Information Systems tend to be highly individualized and are often custom-made for a particular client group.</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H</a:t>
            </a:r>
            <a:r>
              <a:rPr lang="en-GB" sz="2400" kern="100" dirty="0">
                <a:effectLst/>
                <a:latin typeface="Arial" panose="020B0604020202020204" pitchFamily="34" charset="0"/>
                <a:ea typeface="Aptos" panose="020B0004020202020204" pitchFamily="34" charset="0"/>
                <a:cs typeface="Arial" panose="020B0604020202020204" pitchFamily="34" charset="0"/>
              </a:rPr>
              <a:t>owever, a number of off-the- shelf EIS packages do exist and many enterprise-level systems offer a customizable EIS module</a:t>
            </a:r>
          </a:p>
          <a:p>
            <a:pPr marL="0" indent="0">
              <a:lnSpc>
                <a:spcPct val="150000"/>
              </a:lnSpc>
              <a:spcBef>
                <a:spcPts val="0"/>
              </a:spcBef>
              <a:buNone/>
            </a:pP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816555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Expert System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Expert systems can be defined as programs that help the computer make decisions in a similar way as an expert in specific domain, a particular subject area of interest.</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aims at formalising expertise and make it available for repetitive type of business decisions.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It makes use of artificial intelligence to generate knowledge out of the information, existing theories, beliefs and experiences of managers in various business activities.</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32652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Expert System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It mimics the judgment of experts by following sets of rules that experts would follow.</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They’re useful in such diverse areas as medical diagnosis, portfolio management, and credit assessment.</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11465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Expert System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Expert systems can be used in several areas of an organisation: </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 </a:t>
            </a:r>
            <a:r>
              <a:rPr lang="en-GB" sz="2400" b="1" kern="100" dirty="0">
                <a:effectLst/>
                <a:latin typeface="Arial" panose="020B0604020202020204" pitchFamily="34" charset="0"/>
                <a:ea typeface="Aptos" panose="020B0004020202020204" pitchFamily="34" charset="0"/>
                <a:cs typeface="Arial" panose="020B0604020202020204" pitchFamily="34" charset="0"/>
              </a:rPr>
              <a:t>Accounting and finance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 In selecting forecasting models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providing tax advice</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 </a:t>
            </a:r>
          </a:p>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 Marketing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establishing sales quotas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responding to customer inquiries  </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10103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Expert System </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lnSpcReduction="10000"/>
          </a:bodyPr>
          <a:lstStyle/>
          <a:p>
            <a:pPr marL="0" indent="0">
              <a:lnSpc>
                <a:spcPct val="160000"/>
              </a:lnSpc>
              <a:spcBef>
                <a:spcPts val="0"/>
              </a:spcBef>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Expert systems can be used in several areas of an organisation: </a:t>
            </a:r>
          </a:p>
          <a:p>
            <a:pPr marL="0" indent="0">
              <a:lnSpc>
                <a:spcPct val="160000"/>
              </a:lnSpc>
              <a:spcBef>
                <a:spcPts val="0"/>
              </a:spcBef>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Manufacturing </a:t>
            </a:r>
          </a:p>
          <a:p>
            <a:pPr>
              <a:lnSpc>
                <a:spcPct val="160000"/>
              </a:lnSpc>
              <a:spcBef>
                <a:spcPts val="0"/>
              </a:spcBef>
              <a:spcAft>
                <a:spcPts val="800"/>
              </a:spcAft>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determining whether the process is running correctly</a:t>
            </a:r>
          </a:p>
          <a:p>
            <a:pPr>
              <a:lnSpc>
                <a:spcPct val="160000"/>
              </a:lnSpc>
              <a:spcBef>
                <a:spcPts val="0"/>
              </a:spcBef>
              <a:spcAft>
                <a:spcPts val="800"/>
              </a:spcAft>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analysing quality and providing corrective actions </a:t>
            </a:r>
          </a:p>
          <a:p>
            <a:pPr>
              <a:lnSpc>
                <a:spcPct val="160000"/>
              </a:lnSpc>
              <a:spcBef>
                <a:spcPts val="0"/>
              </a:spcBef>
              <a:spcAft>
                <a:spcPts val="800"/>
              </a:spcAft>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product design and layout </a:t>
            </a:r>
          </a:p>
          <a:p>
            <a:pPr marL="0" indent="0">
              <a:lnSpc>
                <a:spcPct val="160000"/>
              </a:lnSpc>
              <a:spcBef>
                <a:spcPts val="0"/>
              </a:spcBef>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 </a:t>
            </a:r>
            <a:r>
              <a:rPr lang="en-GB" sz="2400" b="1" kern="100" dirty="0">
                <a:effectLst/>
                <a:latin typeface="Arial" panose="020B0604020202020204" pitchFamily="34" charset="0"/>
                <a:ea typeface="Aptos" panose="020B0004020202020204" pitchFamily="34" charset="0"/>
                <a:cs typeface="Arial" panose="020B0604020202020204" pitchFamily="34" charset="0"/>
              </a:rPr>
              <a:t>Others </a:t>
            </a:r>
          </a:p>
          <a:p>
            <a:pPr>
              <a:lnSpc>
                <a:spcPct val="160000"/>
              </a:lnSpc>
              <a:spcBef>
                <a:spcPts val="0"/>
              </a:spcBef>
              <a:spcAft>
                <a:spcPts val="800"/>
              </a:spcAft>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In assessing project proposals, etc</a:t>
            </a: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216124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Office Automation System (OAS)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OAS are composed of computers and communication technology to automate office tasks and facilitate workflow.</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Help people perform personal record keeping, writing, and calculations efficiently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Aim is to improve the productivity of managers at various levels of management by providing secretarial assistance and better communication facilities. </a:t>
            </a:r>
          </a:p>
          <a:p>
            <a:pPr>
              <a:lnSpc>
                <a:spcPct val="150000"/>
              </a:lnSpc>
              <a:spcAft>
                <a:spcPts val="800"/>
              </a:spcAft>
            </a:pP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2400" dirty="0"/>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64253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Office Automation System (OAS)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Main types of tools include: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Spreadsheet programs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Text &amp; image processing systems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Presentation packages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Personal database systems and note-taking systems </a:t>
            </a:r>
          </a:p>
          <a:p>
            <a:pPr>
              <a:lnSpc>
                <a:spcPct val="150000"/>
              </a:lnSpc>
              <a:spcAft>
                <a:spcPts val="800"/>
              </a:spcAft>
            </a:pPr>
            <a:endParaRPr lang="en-GB" sz="1800" kern="100" dirty="0">
              <a:latin typeface="Arial" panose="020B0604020202020204" pitchFamily="34" charset="0"/>
              <a:ea typeface="Aptos" panose="020B0004020202020204" pitchFamily="34" charset="0"/>
              <a:cs typeface="Times New Roman" panose="02020603050405020304" pitchFamily="18" charset="0"/>
            </a:endParaRPr>
          </a:p>
          <a:p>
            <a:pPr marL="0" indent="0">
              <a:lnSpc>
                <a:spcPct val="150000"/>
              </a:lnSpc>
              <a:spcBef>
                <a:spcPts val="0"/>
              </a:spcBef>
              <a:buNone/>
            </a:pPr>
            <a:endParaRPr lang="en-GB" sz="2400" dirty="0"/>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10683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Office Automation System (OAS)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Examples of OAS: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Communicating and scheduling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Document preparation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Analyzing data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Consolidating information</a:t>
            </a:r>
          </a:p>
          <a:p>
            <a:pPr marL="0" indent="0">
              <a:lnSpc>
                <a:spcPct val="150000"/>
              </a:lnSpc>
              <a:spcBef>
                <a:spcPts val="0"/>
              </a:spcBef>
              <a:buNone/>
            </a:pPr>
            <a:endParaRPr lang="en-GB" sz="2400" dirty="0"/>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024818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BIS IN DECISION MAKING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a:bodyPr>
          <a:lstStyle/>
          <a:p>
            <a:pPr algn="l">
              <a:lnSpc>
                <a:spcPct val="150000"/>
              </a:lnSpc>
              <a:spcBef>
                <a:spcPts val="0"/>
              </a:spcBef>
              <a:buFont typeface="Wingdings" panose="05000000000000000000" pitchFamily="2" charset="2"/>
              <a:buChar char="Ø"/>
            </a:pPr>
            <a:r>
              <a:rPr lang="en-GB" sz="2400" b="0" i="0" dirty="0">
                <a:solidFill>
                  <a:srgbClr val="111111"/>
                </a:solidFill>
                <a:effectLst/>
                <a:latin typeface="Arial" panose="020B0604020202020204" pitchFamily="34" charset="0"/>
                <a:cs typeface="Arial" panose="020B0604020202020204" pitchFamily="34" charset="0"/>
              </a:rPr>
              <a:t>Business Information Systems (BIS) play a crucial role in decision-making processes within organizations. </a:t>
            </a:r>
          </a:p>
          <a:p>
            <a:pPr algn="l">
              <a:lnSpc>
                <a:spcPct val="150000"/>
              </a:lnSpc>
              <a:spcBef>
                <a:spcPts val="0"/>
              </a:spcBef>
              <a:buFont typeface="Wingdings" panose="05000000000000000000" pitchFamily="2" charset="2"/>
              <a:buChar char="Ø"/>
            </a:pPr>
            <a:r>
              <a:rPr lang="en-GB" sz="2400" b="0" i="0" dirty="0">
                <a:solidFill>
                  <a:srgbClr val="111111"/>
                </a:solidFill>
                <a:effectLst/>
                <a:latin typeface="Arial" panose="020B0604020202020204" pitchFamily="34" charset="0"/>
                <a:cs typeface="Arial" panose="020B0604020202020204" pitchFamily="34" charset="0"/>
              </a:rPr>
              <a:t>They provide managers and executives with the data and tools needed to make informed decisions. </a:t>
            </a:r>
          </a:p>
          <a:p>
            <a:pPr marL="0" indent="0">
              <a:lnSpc>
                <a:spcPct val="150000"/>
              </a:lnSpc>
              <a:spcBef>
                <a:spcPts val="0"/>
              </a:spcBef>
              <a:buNone/>
            </a:pPr>
            <a:endParaRPr lang="en-GB" sz="2400" dirty="0"/>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057362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20C7D368-A168-5B59-2A55-B632A239FE32}"/>
              </a:ext>
            </a:extLst>
          </p:cNvPr>
          <p:cNvSpPr/>
          <p:nvPr/>
        </p:nvSpPr>
        <p:spPr>
          <a:xfrm>
            <a:off x="3349007" y="2212340"/>
            <a:ext cx="2376264" cy="1512168"/>
          </a:xfrm>
          <a:prstGeom prst="ellipse">
            <a:avLst/>
          </a:prstGeom>
          <a:solidFill>
            <a:srgbClr val="00B050"/>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How BIS Contribute to Decision Making</a:t>
            </a:r>
          </a:p>
        </p:txBody>
      </p:sp>
      <p:sp>
        <p:nvSpPr>
          <p:cNvPr id="9" name="TextBox 8">
            <a:extLst>
              <a:ext uri="{FF2B5EF4-FFF2-40B4-BE49-F238E27FC236}">
                <a16:creationId xmlns:a16="http://schemas.microsoft.com/office/drawing/2014/main" id="{61478DB9-78B4-D665-15F0-46C35649609A}"/>
              </a:ext>
            </a:extLst>
          </p:cNvPr>
          <p:cNvSpPr txBox="1"/>
          <p:nvPr/>
        </p:nvSpPr>
        <p:spPr>
          <a:xfrm>
            <a:off x="166417" y="0"/>
            <a:ext cx="3312368" cy="1754326"/>
          </a:xfrm>
          <a:prstGeom prst="rect">
            <a:avLst/>
          </a:prstGeom>
          <a:noFill/>
        </p:spPr>
        <p:txBody>
          <a:bodyPr wrap="square" rtlCol="0">
            <a:spAutoFit/>
          </a:bodyPr>
          <a:lstStyle/>
          <a:p>
            <a:r>
              <a:rPr lang="en-GB" b="1" dirty="0"/>
              <a:t>Data Collection and Management: </a:t>
            </a:r>
          </a:p>
          <a:p>
            <a:r>
              <a:rPr lang="en-GB" dirty="0"/>
              <a:t>BIS gather and store vast amounts of data, which can be </a:t>
            </a:r>
            <a:r>
              <a:rPr lang="en-GB" dirty="0" err="1"/>
              <a:t>analyzed</a:t>
            </a:r>
            <a:r>
              <a:rPr lang="en-GB" dirty="0"/>
              <a:t> to understand trends, patterns, and relationships.</a:t>
            </a:r>
          </a:p>
        </p:txBody>
      </p:sp>
      <p:sp>
        <p:nvSpPr>
          <p:cNvPr id="10" name="TextBox 9">
            <a:extLst>
              <a:ext uri="{FF2B5EF4-FFF2-40B4-BE49-F238E27FC236}">
                <a16:creationId xmlns:a16="http://schemas.microsoft.com/office/drawing/2014/main" id="{B4741A99-005A-88F0-1106-0EEBC24867B1}"/>
              </a:ext>
            </a:extLst>
          </p:cNvPr>
          <p:cNvSpPr txBox="1"/>
          <p:nvPr/>
        </p:nvSpPr>
        <p:spPr>
          <a:xfrm>
            <a:off x="3451653" y="15797"/>
            <a:ext cx="3105319" cy="2031325"/>
          </a:xfrm>
          <a:prstGeom prst="rect">
            <a:avLst/>
          </a:prstGeom>
          <a:noFill/>
        </p:spPr>
        <p:txBody>
          <a:bodyPr wrap="square" rtlCol="0">
            <a:spAutoFit/>
          </a:bodyPr>
          <a:lstStyle/>
          <a:p>
            <a:r>
              <a:rPr lang="en-GB" b="1" dirty="0"/>
              <a:t>Information Processing: </a:t>
            </a:r>
            <a:r>
              <a:rPr lang="en-GB" dirty="0"/>
              <a:t>They convert raw data into meaningful information, which is essential for understanding the current state of business and the environment.</a:t>
            </a:r>
          </a:p>
        </p:txBody>
      </p:sp>
      <p:sp>
        <p:nvSpPr>
          <p:cNvPr id="11" name="TextBox 10">
            <a:extLst>
              <a:ext uri="{FF2B5EF4-FFF2-40B4-BE49-F238E27FC236}">
                <a16:creationId xmlns:a16="http://schemas.microsoft.com/office/drawing/2014/main" id="{365FEA62-7A26-3CFD-0E2C-167E304EFD3A}"/>
              </a:ext>
            </a:extLst>
          </p:cNvPr>
          <p:cNvSpPr txBox="1"/>
          <p:nvPr/>
        </p:nvSpPr>
        <p:spPr>
          <a:xfrm>
            <a:off x="6538737" y="-95984"/>
            <a:ext cx="2605263" cy="2308324"/>
          </a:xfrm>
          <a:prstGeom prst="rect">
            <a:avLst/>
          </a:prstGeom>
          <a:noFill/>
        </p:spPr>
        <p:txBody>
          <a:bodyPr wrap="square" rtlCol="0">
            <a:spAutoFit/>
          </a:bodyPr>
          <a:lstStyle/>
          <a:p>
            <a:r>
              <a:rPr lang="en-GB" b="1" dirty="0"/>
              <a:t>Support for Strategic Decisions: </a:t>
            </a:r>
          </a:p>
          <a:p>
            <a:r>
              <a:rPr lang="en-GB" dirty="0"/>
              <a:t>By providing relevant information, BIS assist in strategic planning and help determine the direction of the organization.</a:t>
            </a:r>
          </a:p>
        </p:txBody>
      </p:sp>
      <p:sp>
        <p:nvSpPr>
          <p:cNvPr id="12" name="TextBox 11">
            <a:extLst>
              <a:ext uri="{FF2B5EF4-FFF2-40B4-BE49-F238E27FC236}">
                <a16:creationId xmlns:a16="http://schemas.microsoft.com/office/drawing/2014/main" id="{26051A29-8237-6544-E5BA-177790F76483}"/>
              </a:ext>
            </a:extLst>
          </p:cNvPr>
          <p:cNvSpPr txBox="1"/>
          <p:nvPr/>
        </p:nvSpPr>
        <p:spPr>
          <a:xfrm>
            <a:off x="103385" y="3212976"/>
            <a:ext cx="2664296" cy="2585323"/>
          </a:xfrm>
          <a:prstGeom prst="rect">
            <a:avLst/>
          </a:prstGeom>
          <a:noFill/>
        </p:spPr>
        <p:txBody>
          <a:bodyPr wrap="square" rtlCol="0">
            <a:spAutoFit/>
          </a:bodyPr>
          <a:lstStyle/>
          <a:p>
            <a:r>
              <a:rPr lang="en-GB" b="1" dirty="0"/>
              <a:t>Real-time Access: </a:t>
            </a:r>
          </a:p>
          <a:p>
            <a:r>
              <a:rPr lang="en-GB" dirty="0"/>
              <a:t>They offer real-time access to information, which is vital for timely decision-making and can significantly affect the responsiveness of the organization to changes.</a:t>
            </a:r>
          </a:p>
        </p:txBody>
      </p:sp>
      <p:sp>
        <p:nvSpPr>
          <p:cNvPr id="13" name="TextBox 12">
            <a:extLst>
              <a:ext uri="{FF2B5EF4-FFF2-40B4-BE49-F238E27FC236}">
                <a16:creationId xmlns:a16="http://schemas.microsoft.com/office/drawing/2014/main" id="{8B5072DC-B1AF-AB68-1EDB-D838F314CBC7}"/>
              </a:ext>
            </a:extLst>
          </p:cNvPr>
          <p:cNvSpPr txBox="1"/>
          <p:nvPr/>
        </p:nvSpPr>
        <p:spPr>
          <a:xfrm>
            <a:off x="3239852" y="3931213"/>
            <a:ext cx="2664296" cy="1754326"/>
          </a:xfrm>
          <a:prstGeom prst="rect">
            <a:avLst/>
          </a:prstGeom>
          <a:noFill/>
        </p:spPr>
        <p:txBody>
          <a:bodyPr wrap="square" rtlCol="0">
            <a:spAutoFit/>
          </a:bodyPr>
          <a:lstStyle/>
          <a:p>
            <a:r>
              <a:rPr lang="en-GB" b="1" dirty="0"/>
              <a:t>Improved Efficiency: </a:t>
            </a:r>
          </a:p>
          <a:p>
            <a:r>
              <a:rPr lang="en-GB" dirty="0"/>
              <a:t>BIS streamline decision-making processes, making them more efficient and less time-consuming.</a:t>
            </a:r>
          </a:p>
        </p:txBody>
      </p:sp>
      <p:sp>
        <p:nvSpPr>
          <p:cNvPr id="14" name="TextBox 13">
            <a:extLst>
              <a:ext uri="{FF2B5EF4-FFF2-40B4-BE49-F238E27FC236}">
                <a16:creationId xmlns:a16="http://schemas.microsoft.com/office/drawing/2014/main" id="{E264905A-DEA6-BC79-443A-6B8A6AD42AD1}"/>
              </a:ext>
            </a:extLst>
          </p:cNvPr>
          <p:cNvSpPr txBox="1"/>
          <p:nvPr/>
        </p:nvSpPr>
        <p:spPr>
          <a:xfrm>
            <a:off x="6121315" y="3660445"/>
            <a:ext cx="2915181" cy="2031325"/>
          </a:xfrm>
          <a:prstGeom prst="rect">
            <a:avLst/>
          </a:prstGeom>
          <a:noFill/>
        </p:spPr>
        <p:txBody>
          <a:bodyPr wrap="square" rtlCol="0">
            <a:spAutoFit/>
          </a:bodyPr>
          <a:lstStyle/>
          <a:p>
            <a:r>
              <a:rPr lang="en-GB" b="1" dirty="0"/>
              <a:t>Enhanced Quality of Decisions: </a:t>
            </a:r>
          </a:p>
          <a:p>
            <a:r>
              <a:rPr lang="en-GB" dirty="0"/>
              <a:t>With accurate and up-to-date information, the quality of decisions improves, leading to better business outcomes.</a:t>
            </a:r>
          </a:p>
        </p:txBody>
      </p:sp>
      <p:cxnSp>
        <p:nvCxnSpPr>
          <p:cNvPr id="16" name="Straight Arrow Connector 15">
            <a:extLst>
              <a:ext uri="{FF2B5EF4-FFF2-40B4-BE49-F238E27FC236}">
                <a16:creationId xmlns:a16="http://schemas.microsoft.com/office/drawing/2014/main" id="{F0FE58AA-4B70-D055-6378-DA705C6423E8}"/>
              </a:ext>
            </a:extLst>
          </p:cNvPr>
          <p:cNvCxnSpPr>
            <a:endCxn id="9" idx="2"/>
          </p:cNvCxnSpPr>
          <p:nvPr/>
        </p:nvCxnSpPr>
        <p:spPr>
          <a:xfrm flipH="1" flipV="1">
            <a:off x="1822601" y="1754326"/>
            <a:ext cx="1629052" cy="95459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3C1DE35-0FDC-82B9-3005-AD41F0C90091}"/>
              </a:ext>
            </a:extLst>
          </p:cNvPr>
          <p:cNvCxnSpPr>
            <a:cxnSpLocks/>
            <a:stCxn id="8" idx="0"/>
          </p:cNvCxnSpPr>
          <p:nvPr/>
        </p:nvCxnSpPr>
        <p:spPr>
          <a:xfrm flipH="1" flipV="1">
            <a:off x="4534979" y="1970182"/>
            <a:ext cx="2160" cy="24215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9FFF3DF7-0C62-1B81-AE5B-2E504E95803C}"/>
              </a:ext>
            </a:extLst>
          </p:cNvPr>
          <p:cNvCxnSpPr>
            <a:stCxn id="8" idx="7"/>
          </p:cNvCxnSpPr>
          <p:nvPr/>
        </p:nvCxnSpPr>
        <p:spPr>
          <a:xfrm flipV="1">
            <a:off x="5377275" y="1340768"/>
            <a:ext cx="1179697" cy="109302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30E1AE8-29F4-F939-DCBB-064B7028F433}"/>
              </a:ext>
            </a:extLst>
          </p:cNvPr>
          <p:cNvCxnSpPr/>
          <p:nvPr/>
        </p:nvCxnSpPr>
        <p:spPr>
          <a:xfrm flipH="1">
            <a:off x="2319062" y="3140968"/>
            <a:ext cx="1029945" cy="5835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73F3B820-E779-1E0B-17CB-DD9F42D31DC5}"/>
              </a:ext>
            </a:extLst>
          </p:cNvPr>
          <p:cNvCxnSpPr/>
          <p:nvPr/>
        </p:nvCxnSpPr>
        <p:spPr>
          <a:xfrm>
            <a:off x="5725271" y="3212976"/>
            <a:ext cx="934961" cy="44746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D22869C6-FF31-F979-F9C8-789F040A92C4}"/>
              </a:ext>
            </a:extLst>
          </p:cNvPr>
          <p:cNvCxnSpPr>
            <a:cxnSpLocks/>
            <a:stCxn id="8" idx="4"/>
          </p:cNvCxnSpPr>
          <p:nvPr/>
        </p:nvCxnSpPr>
        <p:spPr>
          <a:xfrm flipH="1">
            <a:off x="4519708" y="3724508"/>
            <a:ext cx="17431" cy="27699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975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51520" y="-315416"/>
            <a:ext cx="8740612" cy="1143000"/>
          </a:xfrm>
        </p:spPr>
        <p:txBody>
          <a:bodyPr>
            <a:normAutofit/>
          </a:bodyPr>
          <a:lstStyle/>
          <a:p>
            <a:r>
              <a:rPr lang="en-GB" dirty="0"/>
              <a:t>BIS In Decision Making</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51868" y="620688"/>
            <a:ext cx="8840264" cy="5400600"/>
          </a:xfrm>
        </p:spPr>
        <p:txBody>
          <a:bodyPr>
            <a:normAutofit fontScale="77500" lnSpcReduction="20000"/>
          </a:bodyPr>
          <a:lstStyle/>
          <a:p>
            <a:pPr marL="0" indent="0" algn="l">
              <a:lnSpc>
                <a:spcPct val="150000"/>
              </a:lnSpc>
              <a:spcBef>
                <a:spcPts val="0"/>
              </a:spcBef>
              <a:buNone/>
            </a:pPr>
            <a:r>
              <a:rPr lang="en-GB" sz="2300" b="1" i="0" dirty="0">
                <a:solidFill>
                  <a:srgbClr val="0D0D0D"/>
                </a:solidFill>
                <a:effectLst/>
                <a:latin typeface="Arial" panose="020B0604020202020204" pitchFamily="34" charset="0"/>
                <a:cs typeface="Arial" panose="020B0604020202020204" pitchFamily="34" charset="0"/>
              </a:rPr>
              <a:t>Example Scenario:</a:t>
            </a:r>
          </a:p>
          <a:p>
            <a:pPr marL="0" indent="0" algn="l">
              <a:lnSpc>
                <a:spcPct val="150000"/>
              </a:lnSpc>
              <a:spcBef>
                <a:spcPts val="0"/>
              </a:spcBef>
              <a:buNone/>
            </a:pPr>
            <a:r>
              <a:rPr lang="en-GB" sz="2300" b="0" i="0" dirty="0">
                <a:solidFill>
                  <a:srgbClr val="0D0D0D"/>
                </a:solidFill>
                <a:effectLst/>
                <a:latin typeface="Arial" panose="020B0604020202020204" pitchFamily="34" charset="0"/>
                <a:cs typeface="Arial" panose="020B0604020202020204" pitchFamily="34" charset="0"/>
              </a:rPr>
              <a:t>Imagine a retail company using BIS in decision-making:</a:t>
            </a:r>
          </a:p>
          <a:p>
            <a:pPr algn="l">
              <a:lnSpc>
                <a:spcPct val="150000"/>
              </a:lnSpc>
              <a:spcBef>
                <a:spcPts val="0"/>
              </a:spcBef>
              <a:buFont typeface="Wingdings" panose="05000000000000000000" pitchFamily="2" charset="2"/>
              <a:buChar char="Ø"/>
            </a:pPr>
            <a:r>
              <a:rPr lang="en-GB" sz="2300" b="1" i="0" dirty="0">
                <a:solidFill>
                  <a:srgbClr val="0D0D0D"/>
                </a:solidFill>
                <a:effectLst/>
                <a:latin typeface="Arial" panose="020B0604020202020204" pitchFamily="34" charset="0"/>
                <a:cs typeface="Arial" panose="020B0604020202020204" pitchFamily="34" charset="0"/>
              </a:rPr>
              <a:t>TPS</a:t>
            </a:r>
            <a:r>
              <a:rPr lang="en-GB" sz="2300" b="0" i="0" dirty="0">
                <a:solidFill>
                  <a:srgbClr val="0D0D0D"/>
                </a:solidFill>
                <a:effectLst/>
                <a:latin typeface="Arial" panose="020B0604020202020204" pitchFamily="34" charset="0"/>
                <a:cs typeface="Arial" panose="020B0604020202020204" pitchFamily="34" charset="0"/>
              </a:rPr>
              <a:t> record daily sales, inventory levels, and customer transactions.</a:t>
            </a:r>
          </a:p>
          <a:p>
            <a:pPr algn="l">
              <a:lnSpc>
                <a:spcPct val="150000"/>
              </a:lnSpc>
              <a:spcBef>
                <a:spcPts val="0"/>
              </a:spcBef>
              <a:buFont typeface="Wingdings" panose="05000000000000000000" pitchFamily="2" charset="2"/>
              <a:buChar char="Ø"/>
            </a:pPr>
            <a:r>
              <a:rPr lang="en-GB" sz="2300" b="1" i="0" dirty="0">
                <a:solidFill>
                  <a:srgbClr val="0D0D0D"/>
                </a:solidFill>
                <a:effectLst/>
                <a:latin typeface="Arial" panose="020B0604020202020204" pitchFamily="34" charset="0"/>
                <a:cs typeface="Arial" panose="020B0604020202020204" pitchFamily="34" charset="0"/>
              </a:rPr>
              <a:t>MIS</a:t>
            </a:r>
            <a:r>
              <a:rPr lang="en-GB" sz="2300" b="0" i="0" dirty="0">
                <a:solidFill>
                  <a:srgbClr val="0D0D0D"/>
                </a:solidFill>
                <a:effectLst/>
                <a:latin typeface="Arial" panose="020B0604020202020204" pitchFamily="34" charset="0"/>
                <a:cs typeface="Arial" panose="020B0604020202020204" pitchFamily="34" charset="0"/>
              </a:rPr>
              <a:t> generate reports on sales performance by region, product category, and customer demographics.</a:t>
            </a:r>
          </a:p>
          <a:p>
            <a:pPr algn="l">
              <a:lnSpc>
                <a:spcPct val="150000"/>
              </a:lnSpc>
              <a:spcBef>
                <a:spcPts val="0"/>
              </a:spcBef>
              <a:buFont typeface="Wingdings" panose="05000000000000000000" pitchFamily="2" charset="2"/>
              <a:buChar char="Ø"/>
            </a:pPr>
            <a:r>
              <a:rPr lang="en-GB" sz="2300" b="1" i="0" dirty="0">
                <a:solidFill>
                  <a:srgbClr val="0D0D0D"/>
                </a:solidFill>
                <a:effectLst/>
                <a:latin typeface="Arial" panose="020B0604020202020204" pitchFamily="34" charset="0"/>
                <a:cs typeface="Arial" panose="020B0604020202020204" pitchFamily="34" charset="0"/>
              </a:rPr>
              <a:t>DSS</a:t>
            </a:r>
            <a:r>
              <a:rPr lang="en-GB" sz="2300" b="0" i="0" dirty="0">
                <a:solidFill>
                  <a:srgbClr val="0D0D0D"/>
                </a:solidFill>
                <a:effectLst/>
                <a:latin typeface="Arial" panose="020B0604020202020204" pitchFamily="34" charset="0"/>
                <a:cs typeface="Arial" panose="020B0604020202020204" pitchFamily="34" charset="0"/>
              </a:rPr>
              <a:t> allow managers to </a:t>
            </a:r>
            <a:r>
              <a:rPr lang="en-GB" sz="2300" b="0" i="0" dirty="0" err="1">
                <a:solidFill>
                  <a:srgbClr val="0D0D0D"/>
                </a:solidFill>
                <a:effectLst/>
                <a:latin typeface="Arial" panose="020B0604020202020204" pitchFamily="34" charset="0"/>
                <a:cs typeface="Arial" panose="020B0604020202020204" pitchFamily="34" charset="0"/>
              </a:rPr>
              <a:t>analyze</a:t>
            </a:r>
            <a:r>
              <a:rPr lang="en-GB" sz="2300" b="0" i="0" dirty="0">
                <a:solidFill>
                  <a:srgbClr val="0D0D0D"/>
                </a:solidFill>
                <a:effectLst/>
                <a:latin typeface="Arial" panose="020B0604020202020204" pitchFamily="34" charset="0"/>
                <a:cs typeface="Arial" panose="020B0604020202020204" pitchFamily="34" charset="0"/>
              </a:rPr>
              <a:t> the impact of promotional campaigns on sales and adjust strategies accordingly.</a:t>
            </a:r>
          </a:p>
          <a:p>
            <a:pPr algn="l">
              <a:lnSpc>
                <a:spcPct val="150000"/>
              </a:lnSpc>
              <a:spcBef>
                <a:spcPts val="0"/>
              </a:spcBef>
              <a:buFont typeface="Wingdings" panose="05000000000000000000" pitchFamily="2" charset="2"/>
              <a:buChar char="Ø"/>
            </a:pPr>
            <a:r>
              <a:rPr lang="en-GB" sz="2300" b="1" i="0" dirty="0">
                <a:solidFill>
                  <a:srgbClr val="0D0D0D"/>
                </a:solidFill>
                <a:effectLst/>
                <a:latin typeface="Arial" panose="020B0604020202020204" pitchFamily="34" charset="0"/>
                <a:cs typeface="Arial" panose="020B0604020202020204" pitchFamily="34" charset="0"/>
              </a:rPr>
              <a:t>BI</a:t>
            </a:r>
            <a:r>
              <a:rPr lang="en-GB" sz="2300" b="0" i="0" dirty="0">
                <a:solidFill>
                  <a:srgbClr val="0D0D0D"/>
                </a:solidFill>
                <a:effectLst/>
                <a:latin typeface="Arial" panose="020B0604020202020204" pitchFamily="34" charset="0"/>
                <a:cs typeface="Arial" panose="020B0604020202020204" pitchFamily="34" charset="0"/>
              </a:rPr>
              <a:t> tools help identify which products are selling well and which are underperforming.</a:t>
            </a:r>
          </a:p>
          <a:p>
            <a:pPr algn="l">
              <a:lnSpc>
                <a:spcPct val="150000"/>
              </a:lnSpc>
              <a:spcBef>
                <a:spcPts val="0"/>
              </a:spcBef>
              <a:buFont typeface="Wingdings" panose="05000000000000000000" pitchFamily="2" charset="2"/>
              <a:buChar char="Ø"/>
            </a:pPr>
            <a:r>
              <a:rPr lang="en-GB" sz="2300" b="1" i="0" dirty="0">
                <a:solidFill>
                  <a:srgbClr val="0D0D0D"/>
                </a:solidFill>
                <a:effectLst/>
                <a:latin typeface="Arial" panose="020B0604020202020204" pitchFamily="34" charset="0"/>
                <a:cs typeface="Arial" panose="020B0604020202020204" pitchFamily="34" charset="0"/>
              </a:rPr>
              <a:t>EIS</a:t>
            </a:r>
            <a:r>
              <a:rPr lang="en-GB" sz="2300" b="0" i="0" dirty="0">
                <a:solidFill>
                  <a:srgbClr val="0D0D0D"/>
                </a:solidFill>
                <a:effectLst/>
                <a:latin typeface="Arial" panose="020B0604020202020204" pitchFamily="34" charset="0"/>
                <a:cs typeface="Arial" panose="020B0604020202020204" pitchFamily="34" charset="0"/>
              </a:rPr>
              <a:t> provide executives with a dashboard showing overall sales, profit margins, and market share.</a:t>
            </a:r>
          </a:p>
          <a:p>
            <a:pPr algn="l">
              <a:lnSpc>
                <a:spcPct val="150000"/>
              </a:lnSpc>
              <a:spcBef>
                <a:spcPts val="0"/>
              </a:spcBef>
              <a:buFont typeface="Wingdings" panose="05000000000000000000" pitchFamily="2" charset="2"/>
              <a:buChar char="Ø"/>
            </a:pPr>
            <a:r>
              <a:rPr lang="en-GB" sz="2300" b="0" i="0" dirty="0">
                <a:solidFill>
                  <a:srgbClr val="0D0D0D"/>
                </a:solidFill>
                <a:effectLst/>
                <a:latin typeface="Arial" panose="020B0604020202020204" pitchFamily="34" charset="0"/>
                <a:cs typeface="Arial" panose="020B0604020202020204" pitchFamily="34" charset="0"/>
              </a:rPr>
              <a:t>In this scenario, BIS enable the company to optimize inventory, tailor marketing strategies, and make strategic decisions to stay competitive in the market.</a:t>
            </a:r>
          </a:p>
          <a:p>
            <a:pPr marL="0" indent="0">
              <a:lnSpc>
                <a:spcPct val="150000"/>
              </a:lnSpc>
              <a:spcBef>
                <a:spcPts val="0"/>
              </a:spcBef>
              <a:buNone/>
            </a:pPr>
            <a:endParaRPr lang="en-GB" sz="2300" dirty="0">
              <a:latin typeface="Arial" panose="020B0604020202020204" pitchFamily="34" charset="0"/>
              <a:cs typeface="Arial" panose="020B0604020202020204" pitchFamily="34" charset="0"/>
            </a:endParaRPr>
          </a:p>
          <a:p>
            <a:pPr marL="0" indent="0">
              <a:lnSpc>
                <a:spcPct val="150000"/>
              </a:lnSpc>
              <a:spcBef>
                <a:spcPts val="0"/>
              </a:spcBef>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496164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2532</Words>
  <Application>Microsoft Office PowerPoint</Application>
  <PresentationFormat>On-screen Show (4:3)</PresentationFormat>
  <Paragraphs>211</Paragraphs>
  <Slides>38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Aptos</vt:lpstr>
      <vt:lpstr>Arial</vt:lpstr>
      <vt:lpstr>Calibri</vt:lpstr>
      <vt:lpstr>Lato</vt:lpstr>
      <vt:lpstr>Myriad Pro</vt:lpstr>
      <vt:lpstr>Open Sans</vt:lpstr>
      <vt:lpstr>Söhne</vt:lpstr>
      <vt:lpstr>Wingdings</vt:lpstr>
      <vt:lpstr>20140311PresentationUWTSDTemplate</vt:lpstr>
      <vt:lpstr>BSc (Hons) Cloud Computing</vt:lpstr>
      <vt:lpstr>Objectives</vt:lpstr>
      <vt:lpstr>TEAM BUILDING IN BUSINESS ENVIRONMENT</vt:lpstr>
      <vt:lpstr>Team Building In Business Environment</vt:lpstr>
      <vt:lpstr>Team Building In Business Environment</vt:lpstr>
      <vt:lpstr>Team Building Concept</vt:lpstr>
      <vt:lpstr>BUILDING EFFECTIVE TEAMS</vt:lpstr>
      <vt:lpstr>Building Effective Teams</vt:lpstr>
      <vt:lpstr>Building Effective Teams</vt:lpstr>
      <vt:lpstr>Building Effective Teams</vt:lpstr>
      <vt:lpstr>Building Effective Teams</vt:lpstr>
      <vt:lpstr>Building Effective Teams</vt:lpstr>
      <vt:lpstr>Building Effective Teams</vt:lpstr>
      <vt:lpstr>Building Effective Teams</vt:lpstr>
      <vt:lpstr>Building Effective Teams</vt:lpstr>
      <vt:lpstr>BUSINESS INFORMATION SYSTEM</vt:lpstr>
      <vt:lpstr>Components of Business Information Systems</vt:lpstr>
      <vt:lpstr>Importance of Business Information Systems</vt:lpstr>
      <vt:lpstr>TYPES OF BIS</vt:lpstr>
      <vt:lpstr>Transaction Processing System (TPS)</vt:lpstr>
      <vt:lpstr>Transaction Processing System (TPS)</vt:lpstr>
      <vt:lpstr>Management Information System (MIS)</vt:lpstr>
      <vt:lpstr>Management Information System (MIS)</vt:lpstr>
      <vt:lpstr>Decision Support System (DSS)</vt:lpstr>
      <vt:lpstr>Decision Support System (DSS)</vt:lpstr>
      <vt:lpstr>Decision Support System (DSS)</vt:lpstr>
      <vt:lpstr>Executive Information System (EIS)</vt:lpstr>
      <vt:lpstr>Expert System </vt:lpstr>
      <vt:lpstr>Expert System </vt:lpstr>
      <vt:lpstr>Expert System </vt:lpstr>
      <vt:lpstr>Expert System </vt:lpstr>
      <vt:lpstr>Office Automation System (OAS)</vt:lpstr>
      <vt:lpstr>Office Automation System (OAS)</vt:lpstr>
      <vt:lpstr>Office Automation System (OAS)</vt:lpstr>
      <vt:lpstr>BIS IN DECISION MAKING</vt:lpstr>
      <vt:lpstr>PowerPoint Presentation</vt:lpstr>
      <vt:lpstr>BIS In Decision Making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m.shaikh@uwtsd.ac.uk Shaikh</cp:lastModifiedBy>
  <cp:revision>38</cp:revision>
  <dcterms:created xsi:type="dcterms:W3CDTF">2015-04-14T15:21:28Z</dcterms:created>
  <dcterms:modified xsi:type="dcterms:W3CDTF">2024-10-18T00:28:35Z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