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269" r:id="rId3"/>
    <p:sldId id="300" r:id="rId4"/>
    <p:sldId id="287" r:id="rId5"/>
    <p:sldId id="284" r:id="rId6"/>
    <p:sldId id="285" r:id="rId7"/>
    <p:sldId id="303" r:id="rId8"/>
    <p:sldId id="302" r:id="rId9"/>
    <p:sldId id="301" r:id="rId10"/>
    <p:sldId id="319" r:id="rId11"/>
    <p:sldId id="322" r:id="rId12"/>
    <p:sldId id="304" r:id="rId13"/>
    <p:sldId id="323" r:id="rId14"/>
    <p:sldId id="305" r:id="rId15"/>
    <p:sldId id="306" r:id="rId16"/>
    <p:sldId id="317" r:id="rId17"/>
    <p:sldId id="318" r:id="rId18"/>
    <p:sldId id="307" r:id="rId19"/>
    <p:sldId id="321" r:id="rId20"/>
    <p:sldId id="320" r:id="rId21"/>
    <p:sldId id="260" r:id="rId22"/>
    <p:sldId id="308" r:id="rId23"/>
    <p:sldId id="309" r:id="rId24"/>
    <p:sldId id="312" r:id="rId25"/>
    <p:sldId id="310" r:id="rId26"/>
    <p:sldId id="313" r:id="rId27"/>
    <p:sldId id="314" r:id="rId28"/>
    <p:sldId id="324" r:id="rId29"/>
    <p:sldId id="315" r:id="rId30"/>
    <p:sldId id="316" r:id="rId31"/>
    <p:sldId id="311"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56" y="-10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0BA16C-7B58-4931-B48B-DFBE41AB40A8}" type="datetimeFigureOut">
              <a:rPr lang="en-GB" smtClean="0"/>
              <a:pPr/>
              <a:t>21/11/2013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BDAD10-E674-4D32-AA8E-77FDBFCCD42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BDAD10-E674-4D32-AA8E-77FDBFCCD421}"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11/21/2013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11/21/2013</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31.xml.rels><?xml version="1.0" encoding="UTF-8" standalone="yes"?>
<Relationships xmlns="http://schemas.openxmlformats.org/package/2006/relationships"><Relationship Id="rId2" Type="http://schemas.openxmlformats.org/officeDocument/2006/relationships/hyperlink" Target="http://kheper.net/topics/Taoism/microcosmic_orbit.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 Principles </a:t>
            </a:r>
            <a:r>
              <a:rPr lang="en-GB" dirty="0" smtClean="0"/>
              <a:t>of </a:t>
            </a:r>
            <a:r>
              <a:rPr lang="en-GB" dirty="0" smtClean="0"/>
              <a:t>Integration </a:t>
            </a:r>
            <a:endParaRPr lang="en-GB" dirty="0"/>
          </a:p>
        </p:txBody>
      </p:sp>
      <p:sp>
        <p:nvSpPr>
          <p:cNvPr id="3" name="Subtitle 2"/>
          <p:cNvSpPr>
            <a:spLocks noGrp="1"/>
          </p:cNvSpPr>
          <p:nvPr>
            <p:ph type="subTitle" idx="1"/>
          </p:nvPr>
        </p:nvSpPr>
        <p:spPr>
          <a:xfrm>
            <a:off x="1432560" y="1850064"/>
            <a:ext cx="7406640" cy="4626936"/>
          </a:xfrm>
        </p:spPr>
        <p:txBody>
          <a:bodyPr>
            <a:normAutofit/>
          </a:bodyPr>
          <a:lstStyle/>
          <a:p>
            <a:r>
              <a:rPr lang="en-GB" dirty="0" smtClean="0"/>
              <a:t>Life: Jing </a:t>
            </a:r>
            <a:r>
              <a:rPr lang="en-GB" dirty="0" err="1" smtClean="0"/>
              <a:t>Qi</a:t>
            </a:r>
            <a:r>
              <a:rPr lang="en-GB" dirty="0" smtClean="0"/>
              <a:t> </a:t>
            </a:r>
            <a:r>
              <a:rPr lang="en-GB" dirty="0" err="1" smtClean="0"/>
              <a:t>shen</a:t>
            </a:r>
            <a:r>
              <a:rPr lang="en-GB" dirty="0" smtClean="0"/>
              <a:t> (</a:t>
            </a:r>
            <a:r>
              <a:rPr lang="en-GB" dirty="0" err="1" smtClean="0"/>
              <a:t>Qi</a:t>
            </a:r>
            <a:r>
              <a:rPr lang="en-GB" dirty="0" smtClean="0"/>
              <a:t> is the most important because its connection with both material and spirit)</a:t>
            </a:r>
          </a:p>
          <a:p>
            <a:endParaRPr lang="en-GB" dirty="0" smtClean="0"/>
          </a:p>
          <a:p>
            <a:r>
              <a:rPr lang="en-GB" dirty="0" smtClean="0"/>
              <a:t>Healthy </a:t>
            </a:r>
            <a:r>
              <a:rPr lang="en-GB" dirty="0" err="1" smtClean="0"/>
              <a:t>Qi</a:t>
            </a:r>
            <a:r>
              <a:rPr lang="en-GB" dirty="0" smtClean="0"/>
              <a:t> is the harmony of Yin and Yang </a:t>
            </a:r>
          </a:p>
          <a:p>
            <a:endParaRPr lang="en-GB" dirty="0" smtClean="0"/>
          </a:p>
          <a:p>
            <a:r>
              <a:rPr lang="en-GB" dirty="0" smtClean="0"/>
              <a:t>Yin and Yang </a:t>
            </a:r>
            <a:r>
              <a:rPr lang="en-GB" dirty="0" smtClean="0"/>
              <a:t>and Five Phases and Internal Organ </a:t>
            </a:r>
            <a:r>
              <a:rPr lang="en-GB" dirty="0" smtClean="0"/>
              <a:t>Systems, and Meridians (</a:t>
            </a:r>
            <a:r>
              <a:rPr lang="en-GB" dirty="0" err="1" smtClean="0"/>
              <a:t>Qi</a:t>
            </a:r>
            <a:r>
              <a:rPr lang="en-GB" dirty="0" smtClean="0"/>
              <a:t> Channels)</a:t>
            </a:r>
            <a:endParaRPr lang="en-GB" dirty="0" smtClean="0"/>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304800"/>
            <a:ext cx="7498080" cy="1143000"/>
          </a:xfrm>
        </p:spPr>
        <p:txBody>
          <a:bodyPr>
            <a:normAutofit/>
          </a:bodyPr>
          <a:lstStyle/>
          <a:p>
            <a:r>
              <a:rPr lang="en-GB" dirty="0" smtClean="0"/>
              <a:t>Health and </a:t>
            </a:r>
            <a:r>
              <a:rPr lang="en-GB" dirty="0" err="1" smtClean="0"/>
              <a:t>Qi</a:t>
            </a:r>
            <a:r>
              <a:rPr lang="en-GB" dirty="0" smtClean="0"/>
              <a:t> </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10000"/>
          </a:bodyPr>
          <a:lstStyle/>
          <a:p>
            <a:r>
              <a:rPr lang="en-US" dirty="0" smtClean="0"/>
              <a:t>Seen in its most general terms, human life is the accumulation of </a:t>
            </a:r>
            <a:r>
              <a:rPr lang="en-US" dirty="0" err="1" smtClean="0"/>
              <a:t>qi</a:t>
            </a:r>
            <a:r>
              <a:rPr lang="en-US" dirty="0" smtClean="0"/>
              <a:t>, death is its dispersal. </a:t>
            </a:r>
          </a:p>
          <a:p>
            <a:endParaRPr lang="en-US" dirty="0" smtClean="0"/>
          </a:p>
          <a:p>
            <a:r>
              <a:rPr lang="en-US" dirty="0" smtClean="0"/>
              <a:t>After </a:t>
            </a:r>
            <a:r>
              <a:rPr lang="en-US" dirty="0" smtClean="0"/>
              <a:t>receiving a core potential of primordial and prenatal </a:t>
            </a:r>
            <a:r>
              <a:rPr lang="en-US" dirty="0" err="1" smtClean="0"/>
              <a:t>qi</a:t>
            </a:r>
            <a:r>
              <a:rPr lang="en-US" dirty="0" smtClean="0"/>
              <a:t> at birth, people throughout life need to sustain it. </a:t>
            </a:r>
          </a:p>
          <a:p>
            <a:endParaRPr lang="en-US" dirty="0" smtClean="0"/>
          </a:p>
          <a:p>
            <a:r>
              <a:rPr lang="en-US" dirty="0" smtClean="0"/>
              <a:t>They </a:t>
            </a:r>
            <a:r>
              <a:rPr lang="en-US" dirty="0" smtClean="0"/>
              <a:t>do so by drawing postnatal </a:t>
            </a:r>
            <a:r>
              <a:rPr lang="en-US" dirty="0" err="1" smtClean="0"/>
              <a:t>qi</a:t>
            </a:r>
            <a:r>
              <a:rPr lang="en-US" dirty="0" smtClean="0"/>
              <a:t> into the body from air to food, as well as from other people through sexual, emotional and social interaction. </a:t>
            </a:r>
          </a:p>
          <a:p>
            <a:endParaRPr lang="en-GB" sz="2600" dirty="0" smtClean="0"/>
          </a:p>
          <a:p>
            <a:r>
              <a:rPr lang="en-GB" sz="2600" dirty="0" smtClean="0"/>
              <a:t>Livia </a:t>
            </a:r>
            <a:r>
              <a:rPr lang="en-GB" sz="2600" dirty="0" smtClean="0"/>
              <a:t>Kohn, </a:t>
            </a:r>
            <a:r>
              <a:rPr lang="en-GB" sz="2600" i="1" dirty="0" smtClean="0"/>
              <a:t>Chinese Healing Exercises: The Tradition of </a:t>
            </a:r>
            <a:r>
              <a:rPr lang="en-GB" sz="2600" i="1" dirty="0" err="1" smtClean="0"/>
              <a:t>Daoyin</a:t>
            </a:r>
            <a:r>
              <a:rPr lang="en-GB" sz="2600" i="1" dirty="0" smtClean="0"/>
              <a:t>, </a:t>
            </a:r>
            <a:r>
              <a:rPr lang="en-GB" sz="2600" dirty="0" smtClean="0"/>
              <a:t>University of Hawai’i Press, 2008, p.3.</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a:t>
            </a:r>
            <a:r>
              <a:rPr lang="en-GB" dirty="0" err="1" smtClean="0"/>
              <a:t>Qi</a:t>
            </a:r>
            <a:r>
              <a:rPr lang="en-GB" dirty="0" smtClean="0"/>
              <a:t>  2</a:t>
            </a:r>
            <a:endParaRPr lang="en-GB" dirty="0"/>
          </a:p>
        </p:txBody>
      </p:sp>
      <p:sp>
        <p:nvSpPr>
          <p:cNvPr id="3" name="Content Placeholder 2"/>
          <p:cNvSpPr>
            <a:spLocks noGrp="1"/>
          </p:cNvSpPr>
          <p:nvPr>
            <p:ph idx="1"/>
          </p:nvPr>
        </p:nvSpPr>
        <p:spPr/>
        <p:txBody>
          <a:bodyPr>
            <a:normAutofit fontScale="85000" lnSpcReduction="20000"/>
          </a:bodyPr>
          <a:lstStyle/>
          <a:p>
            <a:r>
              <a:rPr lang="en-US" dirty="0" smtClean="0"/>
              <a:t>But they also lose </a:t>
            </a:r>
            <a:r>
              <a:rPr lang="en-US" dirty="0" err="1" smtClean="0"/>
              <a:t>qi</a:t>
            </a:r>
            <a:r>
              <a:rPr lang="en-US" dirty="0" smtClean="0"/>
              <a:t> through breathing bad air, living in polluted areas, overburdening or diminishing their bodies with food and drink, or getting involved in negative emotions and excessive sexual or social interaction. </a:t>
            </a:r>
          </a:p>
          <a:p>
            <a:endParaRPr lang="en-US" dirty="0" smtClean="0"/>
          </a:p>
          <a:p>
            <a:r>
              <a:rPr lang="en-US" dirty="0" smtClean="0"/>
              <a:t>Health </a:t>
            </a:r>
            <a:r>
              <a:rPr lang="en-US" dirty="0" smtClean="0"/>
              <a:t>and long life come through working with </a:t>
            </a:r>
            <a:r>
              <a:rPr lang="en-US" dirty="0" err="1" smtClean="0"/>
              <a:t>qi</a:t>
            </a:r>
            <a:r>
              <a:rPr lang="en-US" dirty="0" smtClean="0"/>
              <a:t> to the best of one’s ability, attaining a state of perfect balance, utmost harmony, and complete self-fulfillment. </a:t>
            </a:r>
          </a:p>
          <a:p>
            <a:r>
              <a:rPr lang="en-US" dirty="0" smtClean="0"/>
              <a:t> </a:t>
            </a:r>
            <a:endParaRPr lang="en-GB" dirty="0" smtClean="0"/>
          </a:p>
          <a:p>
            <a:r>
              <a:rPr lang="en-GB" sz="2200" dirty="0" err="1" smtClean="0"/>
              <a:t>Livia</a:t>
            </a:r>
            <a:r>
              <a:rPr lang="en-GB" sz="2200" dirty="0" smtClean="0"/>
              <a:t> Kohn, </a:t>
            </a:r>
            <a:r>
              <a:rPr lang="en-GB" sz="2200" i="1" dirty="0" smtClean="0"/>
              <a:t>Chinese Healing Exercises: The Tradition of </a:t>
            </a:r>
            <a:r>
              <a:rPr lang="en-GB" sz="2200" i="1" dirty="0" err="1" smtClean="0"/>
              <a:t>Daoyin</a:t>
            </a:r>
            <a:r>
              <a:rPr lang="en-GB" sz="2200" i="1" dirty="0" smtClean="0"/>
              <a:t>, </a:t>
            </a:r>
            <a:r>
              <a:rPr lang="en-GB" sz="2200" dirty="0" smtClean="0"/>
              <a:t>University of Hawai’i Press, 2008, p.3</a:t>
            </a:r>
            <a:endParaRPr lang="en-GB"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Five Elements and Internal organs</a:t>
            </a:r>
            <a:endParaRPr lang="en-GB" dirty="0"/>
          </a:p>
        </p:txBody>
      </p:sp>
      <p:graphicFrame>
        <p:nvGraphicFramePr>
          <p:cNvPr id="4" name="Content Placeholder 3"/>
          <p:cNvGraphicFramePr>
            <a:graphicFrameLocks noGrp="1"/>
          </p:cNvGraphicFramePr>
          <p:nvPr>
            <p:ph idx="1"/>
          </p:nvPr>
        </p:nvGraphicFramePr>
        <p:xfrm>
          <a:off x="1524000" y="1447801"/>
          <a:ext cx="7410450" cy="4731772"/>
        </p:xfrm>
        <a:graphic>
          <a:graphicData uri="http://schemas.openxmlformats.org/drawingml/2006/table">
            <a:tbl>
              <a:tblPr firstRow="1" bandRow="1">
                <a:tableStyleId>{5C22544A-7EE6-4342-B048-85BDC9FD1C3A}</a:tableStyleId>
              </a:tblPr>
              <a:tblGrid>
                <a:gridCol w="3735025"/>
                <a:gridCol w="3675425"/>
              </a:tblGrid>
              <a:tr h="540774">
                <a:tc>
                  <a:txBody>
                    <a:bodyPr/>
                    <a:lstStyle/>
                    <a:p>
                      <a:r>
                        <a:rPr lang="en-GB" dirty="0" smtClean="0"/>
                        <a:t>Meridian</a:t>
                      </a:r>
                      <a:endParaRPr lang="en-GB" dirty="0"/>
                    </a:p>
                  </a:txBody>
                  <a:tcPr/>
                </a:tc>
                <a:tc>
                  <a:txBody>
                    <a:bodyPr/>
                    <a:lstStyle/>
                    <a:p>
                      <a:r>
                        <a:rPr lang="en-GB" dirty="0" smtClean="0"/>
                        <a:t>Elements</a:t>
                      </a:r>
                      <a:endParaRPr lang="en-GB" dirty="0"/>
                    </a:p>
                  </a:txBody>
                  <a:tcPr/>
                </a:tc>
              </a:tr>
              <a:tr h="946354">
                <a:tc>
                  <a:txBody>
                    <a:bodyPr/>
                    <a:lstStyle/>
                    <a:p>
                      <a:r>
                        <a:rPr lang="en-GB" dirty="0" smtClean="0"/>
                        <a:t>Heart,</a:t>
                      </a:r>
                      <a:r>
                        <a:rPr lang="en-GB" baseline="0" dirty="0" smtClean="0"/>
                        <a:t> Small Intestine, Pericardium, Triple Heater</a:t>
                      </a:r>
                      <a:endParaRPr lang="en-GB" dirty="0"/>
                    </a:p>
                  </a:txBody>
                  <a:tcPr/>
                </a:tc>
                <a:tc>
                  <a:txBody>
                    <a:bodyPr/>
                    <a:lstStyle/>
                    <a:p>
                      <a:r>
                        <a:rPr lang="en-GB" dirty="0" smtClean="0"/>
                        <a:t>Fire</a:t>
                      </a:r>
                      <a:endParaRPr lang="en-GB" dirty="0"/>
                    </a:p>
                  </a:txBody>
                  <a:tcPr/>
                </a:tc>
              </a:tr>
              <a:tr h="540774">
                <a:tc>
                  <a:txBody>
                    <a:bodyPr/>
                    <a:lstStyle/>
                    <a:p>
                      <a:r>
                        <a:rPr lang="en-GB" dirty="0" smtClean="0"/>
                        <a:t>Spleen, Stomach</a:t>
                      </a:r>
                      <a:r>
                        <a:rPr lang="en-GB" baseline="0" dirty="0" smtClean="0"/>
                        <a:t> </a:t>
                      </a:r>
                      <a:endParaRPr lang="en-GB" dirty="0"/>
                    </a:p>
                  </a:txBody>
                  <a:tcPr/>
                </a:tc>
                <a:tc>
                  <a:txBody>
                    <a:bodyPr/>
                    <a:lstStyle/>
                    <a:p>
                      <a:r>
                        <a:rPr lang="en-GB" dirty="0" smtClean="0"/>
                        <a:t>Earth</a:t>
                      </a:r>
                      <a:endParaRPr lang="en-GB" dirty="0"/>
                    </a:p>
                  </a:txBody>
                  <a:tcPr/>
                </a:tc>
              </a:tr>
              <a:tr h="540774">
                <a:tc>
                  <a:txBody>
                    <a:bodyPr/>
                    <a:lstStyle/>
                    <a:p>
                      <a:r>
                        <a:rPr lang="en-GB" dirty="0" smtClean="0"/>
                        <a:t>Lung, Large Intestine</a:t>
                      </a:r>
                      <a:endParaRPr lang="en-GB" dirty="0"/>
                    </a:p>
                  </a:txBody>
                  <a:tcPr/>
                </a:tc>
                <a:tc>
                  <a:txBody>
                    <a:bodyPr/>
                    <a:lstStyle/>
                    <a:p>
                      <a:r>
                        <a:rPr lang="en-GB" dirty="0" smtClean="0"/>
                        <a:t>Metal </a:t>
                      </a:r>
                      <a:endParaRPr lang="en-GB" dirty="0"/>
                    </a:p>
                  </a:txBody>
                  <a:tcPr/>
                </a:tc>
              </a:tr>
              <a:tr h="540774">
                <a:tc>
                  <a:txBody>
                    <a:bodyPr/>
                    <a:lstStyle/>
                    <a:p>
                      <a:r>
                        <a:rPr lang="en-GB" dirty="0" smtClean="0"/>
                        <a:t>Kidneys, Bladder</a:t>
                      </a:r>
                      <a:endParaRPr lang="en-GB" dirty="0"/>
                    </a:p>
                  </a:txBody>
                  <a:tcPr/>
                </a:tc>
                <a:tc>
                  <a:txBody>
                    <a:bodyPr/>
                    <a:lstStyle/>
                    <a:p>
                      <a:r>
                        <a:rPr lang="en-GB" dirty="0" smtClean="0"/>
                        <a:t>Water</a:t>
                      </a:r>
                      <a:endParaRPr lang="en-GB" dirty="0"/>
                    </a:p>
                  </a:txBody>
                  <a:tcPr/>
                </a:tc>
              </a:tr>
              <a:tr h="540774">
                <a:tc>
                  <a:txBody>
                    <a:bodyPr/>
                    <a:lstStyle/>
                    <a:p>
                      <a:r>
                        <a:rPr lang="en-GB" dirty="0" smtClean="0"/>
                        <a:t>Liver, Gallbladder</a:t>
                      </a:r>
                      <a:r>
                        <a:rPr lang="en-GB" baseline="0" dirty="0" smtClean="0"/>
                        <a:t> </a:t>
                      </a:r>
                      <a:endParaRPr lang="en-GB" dirty="0"/>
                    </a:p>
                  </a:txBody>
                  <a:tcPr/>
                </a:tc>
                <a:tc>
                  <a:txBody>
                    <a:bodyPr/>
                    <a:lstStyle/>
                    <a:p>
                      <a:r>
                        <a:rPr lang="en-GB" dirty="0" smtClean="0"/>
                        <a:t>Wood </a:t>
                      </a:r>
                      <a:endParaRPr lang="en-GB" dirty="0"/>
                    </a:p>
                  </a:txBody>
                  <a:tcPr/>
                </a:tc>
              </a:tr>
              <a:tr h="540774">
                <a:tc>
                  <a:txBody>
                    <a:bodyPr/>
                    <a:lstStyle/>
                    <a:p>
                      <a:endParaRPr lang="en-GB" dirty="0"/>
                    </a:p>
                  </a:txBody>
                  <a:tcPr/>
                </a:tc>
                <a:tc>
                  <a:txBody>
                    <a:bodyPr/>
                    <a:lstStyle/>
                    <a:p>
                      <a:endParaRPr lang="en-GB" dirty="0"/>
                    </a:p>
                  </a:txBody>
                  <a:tcPr/>
                </a:tc>
              </a:tr>
              <a:tr h="540774">
                <a:tc>
                  <a:txBody>
                    <a:bodyPr/>
                    <a:lstStyle/>
                    <a:p>
                      <a:endParaRPr lang="en-GB" dirty="0"/>
                    </a:p>
                  </a:txBody>
                  <a:tcPr/>
                </a:tc>
                <a:tc>
                  <a:txBody>
                    <a:bodyPr/>
                    <a:lstStyle/>
                    <a:p>
                      <a:endParaRPr lang="en-GB" dirty="0"/>
                    </a:p>
                  </a:txBody>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Integral </a:t>
            </a:r>
            <a:r>
              <a:rPr lang="en-GB" sz="2800" dirty="0" smtClean="0"/>
              <a:t>internal </a:t>
            </a:r>
            <a:r>
              <a:rPr lang="en-GB" sz="2800" dirty="0" smtClean="0"/>
              <a:t>organs systems </a:t>
            </a:r>
            <a:r>
              <a:rPr lang="en-GB" sz="2800" dirty="0" smtClean="0"/>
              <a:t>of human body </a:t>
            </a:r>
            <a:endParaRPr lang="en-GB" sz="2800" dirty="0"/>
          </a:p>
        </p:txBody>
      </p:sp>
      <p:sp>
        <p:nvSpPr>
          <p:cNvPr id="3" name="Content Placeholder 2"/>
          <p:cNvSpPr>
            <a:spLocks noGrp="1"/>
          </p:cNvSpPr>
          <p:nvPr>
            <p:ph idx="1"/>
          </p:nvPr>
        </p:nvSpPr>
        <p:spPr/>
        <p:txBody>
          <a:bodyPr>
            <a:normAutofit fontScale="77500" lnSpcReduction="20000"/>
          </a:bodyPr>
          <a:lstStyle/>
          <a:p>
            <a:r>
              <a:rPr lang="en-GB" dirty="0" smtClean="0"/>
              <a:t>Human body is a holistic organic whole composed by</a:t>
            </a:r>
          </a:p>
          <a:p>
            <a:r>
              <a:rPr lang="zh-CN" altLang="en-US" b="1" dirty="0" smtClean="0"/>
              <a:t>五脏</a:t>
            </a:r>
            <a:r>
              <a:rPr lang="en-GB" dirty="0" smtClean="0"/>
              <a:t> (</a:t>
            </a:r>
            <a:r>
              <a:rPr lang="en-GB" sz="2800" dirty="0" smtClean="0"/>
              <a:t>Heart</a:t>
            </a:r>
            <a:r>
              <a:rPr lang="zh-CN" altLang="en-US" sz="2800" dirty="0" smtClean="0"/>
              <a:t>心</a:t>
            </a:r>
            <a:r>
              <a:rPr lang="en-GB" sz="2800" dirty="0" smtClean="0"/>
              <a:t>, Liver</a:t>
            </a:r>
            <a:r>
              <a:rPr lang="zh-CN" altLang="en-US" sz="2800" dirty="0" smtClean="0"/>
              <a:t>肝</a:t>
            </a:r>
            <a:r>
              <a:rPr lang="en-GB" sz="2800" dirty="0" smtClean="0"/>
              <a:t>, Spleen</a:t>
            </a:r>
            <a:r>
              <a:rPr lang="zh-CN" altLang="en-US" sz="2800" dirty="0" smtClean="0"/>
              <a:t>脾</a:t>
            </a:r>
            <a:r>
              <a:rPr lang="en-GB" sz="2800" dirty="0" smtClean="0"/>
              <a:t>, lungs</a:t>
            </a:r>
            <a:r>
              <a:rPr lang="zh-CN" altLang="en-US" sz="2800" dirty="0" smtClean="0"/>
              <a:t>肺</a:t>
            </a:r>
            <a:r>
              <a:rPr lang="en-GB" sz="2800" dirty="0" smtClean="0"/>
              <a:t>, kidneys</a:t>
            </a:r>
            <a:r>
              <a:rPr lang="zh-CN" altLang="en-US" sz="2800" dirty="0" smtClean="0"/>
              <a:t>肾</a:t>
            </a:r>
            <a:r>
              <a:rPr lang="en-GB" dirty="0" smtClean="0"/>
              <a:t>) system and </a:t>
            </a:r>
          </a:p>
          <a:p>
            <a:r>
              <a:rPr lang="zh-CN" altLang="en-US" b="1" dirty="0" smtClean="0"/>
              <a:t>六腑</a:t>
            </a:r>
            <a:r>
              <a:rPr lang="en-GB" dirty="0" smtClean="0"/>
              <a:t> (</a:t>
            </a:r>
            <a:r>
              <a:rPr lang="en-GB" sz="2800" dirty="0" smtClean="0"/>
              <a:t>Stomach</a:t>
            </a:r>
            <a:r>
              <a:rPr lang="zh-CN" altLang="en-US" sz="2800" dirty="0" smtClean="0"/>
              <a:t>胃</a:t>
            </a:r>
            <a:r>
              <a:rPr lang="en-GB" sz="2800" dirty="0" smtClean="0"/>
              <a:t>, Gallbladder</a:t>
            </a:r>
            <a:r>
              <a:rPr lang="zh-CN" altLang="en-US" sz="2800" dirty="0" smtClean="0"/>
              <a:t>胆囊</a:t>
            </a:r>
            <a:r>
              <a:rPr lang="en-GB" sz="2800" dirty="0" smtClean="0"/>
              <a:t>, Large Intestine</a:t>
            </a:r>
            <a:r>
              <a:rPr lang="zh-CN" altLang="en-US" sz="2800" dirty="0" smtClean="0"/>
              <a:t>大肠</a:t>
            </a:r>
            <a:r>
              <a:rPr lang="en-GB" sz="2800" dirty="0" smtClean="0"/>
              <a:t>, Small Intestine</a:t>
            </a:r>
            <a:r>
              <a:rPr lang="zh-CN" altLang="en-US" sz="2800" dirty="0" smtClean="0"/>
              <a:t>小肠</a:t>
            </a:r>
            <a:r>
              <a:rPr lang="en-GB" sz="2800" dirty="0" smtClean="0"/>
              <a:t>, bladder</a:t>
            </a:r>
            <a:r>
              <a:rPr lang="zh-CN" altLang="en-US" sz="2800" dirty="0" smtClean="0"/>
              <a:t>膀胱</a:t>
            </a:r>
            <a:r>
              <a:rPr lang="en-GB" dirty="0" smtClean="0"/>
              <a:t>, </a:t>
            </a:r>
            <a:r>
              <a:rPr lang="en-GB" sz="3100" dirty="0" smtClean="0"/>
              <a:t>Triple Heater</a:t>
            </a:r>
            <a:r>
              <a:rPr lang="zh-CN" altLang="en-US" sz="3100" dirty="0" smtClean="0"/>
              <a:t>三焦</a:t>
            </a:r>
            <a:r>
              <a:rPr lang="en-GB" dirty="0" smtClean="0"/>
              <a:t>) system</a:t>
            </a:r>
          </a:p>
          <a:p>
            <a:endParaRPr lang="en-GB" dirty="0" smtClean="0"/>
          </a:p>
          <a:p>
            <a:r>
              <a:rPr lang="en-GB" b="1" dirty="0" smtClean="0"/>
              <a:t>Producing relationship of the five organs</a:t>
            </a:r>
            <a:r>
              <a:rPr lang="en-GB" dirty="0" smtClean="0"/>
              <a:t>: </a:t>
            </a:r>
          </a:p>
          <a:p>
            <a:r>
              <a:rPr lang="en-GB" dirty="0" smtClean="0"/>
              <a:t>Liver- Heart- Spleen- Lungs- Kidneys –Liver </a:t>
            </a:r>
          </a:p>
          <a:p>
            <a:endParaRPr lang="en-GB" dirty="0" smtClean="0"/>
          </a:p>
          <a:p>
            <a:r>
              <a:rPr lang="en-GB" b="1" dirty="0" smtClean="0"/>
              <a:t>Control relationships of the 5 organs: </a:t>
            </a:r>
          </a:p>
          <a:p>
            <a:r>
              <a:rPr lang="en-GB" dirty="0" smtClean="0"/>
              <a:t>Liver – Lungs - Heart –Kidneys – Spleen- Liver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relationship between </a:t>
            </a:r>
            <a:r>
              <a:rPr lang="en-GB" sz="2800" dirty="0" err="1" smtClean="0"/>
              <a:t>zang</a:t>
            </a:r>
            <a:r>
              <a:rPr lang="zh-CN" altLang="en-US" sz="2800" dirty="0" smtClean="0"/>
              <a:t>脏</a:t>
            </a:r>
            <a:r>
              <a:rPr lang="en-GB" sz="2800" dirty="0" smtClean="0"/>
              <a:t>and fu</a:t>
            </a:r>
            <a:r>
              <a:rPr lang="zh-CN" altLang="en-US" sz="2800" dirty="0" smtClean="0"/>
              <a:t>腑</a:t>
            </a:r>
            <a:endParaRPr lang="en-GB" sz="2800" dirty="0"/>
          </a:p>
        </p:txBody>
      </p:sp>
      <p:sp>
        <p:nvSpPr>
          <p:cNvPr id="3" name="Content Placeholder 2"/>
          <p:cNvSpPr>
            <a:spLocks noGrp="1"/>
          </p:cNvSpPr>
          <p:nvPr>
            <p:ph idx="1"/>
          </p:nvPr>
        </p:nvSpPr>
        <p:spPr/>
        <p:txBody>
          <a:bodyPr>
            <a:normAutofit fontScale="92500" lnSpcReduction="10000"/>
          </a:bodyPr>
          <a:lstStyle/>
          <a:p>
            <a:r>
              <a:rPr lang="zh-CN" altLang="en-US" dirty="0" smtClean="0"/>
              <a:t>五脏者，所以藏精神血气魂魄者也。</a:t>
            </a:r>
            <a:endParaRPr lang="en-US" altLang="zh-CN" dirty="0" smtClean="0"/>
          </a:p>
          <a:p>
            <a:r>
              <a:rPr lang="zh-CN" altLang="en-US" dirty="0" smtClean="0"/>
              <a:t>六腑者，所以化水谷内行精液者也。</a:t>
            </a:r>
            <a:endParaRPr lang="en-US" altLang="zh-CN" dirty="0" smtClean="0"/>
          </a:p>
          <a:p>
            <a:r>
              <a:rPr lang="en-US" altLang="zh-CN" sz="2000" dirty="0" smtClean="0"/>
              <a:t>《</a:t>
            </a:r>
            <a:r>
              <a:rPr lang="zh-CN" altLang="en-US" sz="2000" dirty="0" smtClean="0"/>
              <a:t>黄帝内经素问灵枢集注</a:t>
            </a:r>
            <a:r>
              <a:rPr lang="en-US" altLang="zh-CN" sz="2000" dirty="0" smtClean="0"/>
              <a:t>•</a:t>
            </a:r>
            <a:r>
              <a:rPr lang="zh-CN" altLang="en-US" sz="2000" dirty="0" smtClean="0"/>
              <a:t>　本藏第４７</a:t>
            </a:r>
            <a:r>
              <a:rPr lang="en-US" altLang="zh-CN" sz="2000" dirty="0" smtClean="0"/>
              <a:t>》</a:t>
            </a:r>
          </a:p>
          <a:p>
            <a:endParaRPr lang="en-US" sz="2000" dirty="0" smtClean="0"/>
          </a:p>
          <a:p>
            <a:r>
              <a:rPr lang="en-GB" altLang="zh-CN" sz="2000" dirty="0" err="1" smtClean="0"/>
              <a:t>Zang</a:t>
            </a:r>
            <a:r>
              <a:rPr lang="en-GB" altLang="zh-CN" sz="2000" dirty="0" smtClean="0"/>
              <a:t> organs are solid organs while Fu organs are hollow ones</a:t>
            </a:r>
          </a:p>
          <a:p>
            <a:r>
              <a:rPr lang="en-GB" altLang="zh-CN" sz="2000" dirty="0" err="1" smtClean="0"/>
              <a:t>Zang</a:t>
            </a:r>
            <a:r>
              <a:rPr lang="en-GB" altLang="zh-CN" sz="2000" dirty="0" smtClean="0"/>
              <a:t> </a:t>
            </a:r>
            <a:r>
              <a:rPr lang="en-GB" altLang="zh-CN" sz="2000" dirty="0" smtClean="0"/>
              <a:t>organs belong to Yin while Fu organs belong to Yang </a:t>
            </a:r>
          </a:p>
          <a:p>
            <a:r>
              <a:rPr lang="en-GB" altLang="zh-CN" sz="2000" dirty="0" err="1" smtClean="0"/>
              <a:t>Zang</a:t>
            </a:r>
            <a:r>
              <a:rPr lang="en-GB" altLang="zh-CN" sz="2000" dirty="0" smtClean="0"/>
              <a:t> organs belong to internal while Fu organs belong to external </a:t>
            </a:r>
          </a:p>
          <a:p>
            <a:r>
              <a:rPr lang="en-GB" altLang="zh-CN" sz="2000" dirty="0" err="1" smtClean="0"/>
              <a:t>Zang</a:t>
            </a:r>
            <a:r>
              <a:rPr lang="en-GB" altLang="zh-CN" sz="2000" dirty="0" smtClean="0"/>
              <a:t> organs in charge of absorbing while Fu organs excrete </a:t>
            </a:r>
            <a:endParaRPr lang="en-US" altLang="zh-CN" sz="2000" dirty="0" smtClean="0"/>
          </a:p>
          <a:p>
            <a:endParaRPr lang="en-US" sz="2000" dirty="0" smtClean="0"/>
          </a:p>
          <a:p>
            <a:r>
              <a:rPr lang="zh-CN" altLang="en-US" sz="2000" dirty="0" smtClean="0"/>
              <a:t>脏腑各有职责</a:t>
            </a:r>
            <a:r>
              <a:rPr lang="en-US" altLang="zh-CN" sz="2000" dirty="0" smtClean="0"/>
              <a:t>,</a:t>
            </a:r>
            <a:r>
              <a:rPr lang="zh-CN" altLang="en-US" sz="2000" dirty="0" smtClean="0"/>
              <a:t>但是通过经络相互联系</a:t>
            </a:r>
            <a:r>
              <a:rPr lang="en-US" altLang="zh-CN" sz="2000" dirty="0" smtClean="0"/>
              <a:t>. </a:t>
            </a:r>
          </a:p>
          <a:p>
            <a:endParaRPr lang="en-US" sz="2000" dirty="0" smtClean="0"/>
          </a:p>
          <a:p>
            <a:r>
              <a:rPr lang="zh-CN" altLang="en-US" sz="2000" dirty="0" smtClean="0"/>
              <a:t>调和阴阳</a:t>
            </a:r>
            <a:r>
              <a:rPr lang="en-US" altLang="zh-CN" sz="2000" dirty="0" smtClean="0"/>
              <a:t>, </a:t>
            </a:r>
            <a:r>
              <a:rPr lang="zh-CN" altLang="en-US" sz="2000" dirty="0" smtClean="0"/>
              <a:t>平衡虚实</a:t>
            </a:r>
            <a:r>
              <a:rPr lang="en-US" altLang="zh-CN" sz="2000" dirty="0" smtClean="0"/>
              <a:t>, </a:t>
            </a:r>
            <a:r>
              <a:rPr lang="zh-CN" altLang="en-US" sz="2000" dirty="0" smtClean="0"/>
              <a:t>和顺脏腑</a:t>
            </a:r>
            <a:r>
              <a:rPr lang="en-US" altLang="zh-CN" sz="2000" dirty="0" smtClean="0"/>
              <a:t>, </a:t>
            </a:r>
            <a:r>
              <a:rPr lang="zh-CN" altLang="en-US" sz="2000" dirty="0" smtClean="0"/>
              <a:t>疏通经络 </a:t>
            </a:r>
            <a:r>
              <a:rPr lang="en-GB" altLang="zh-CN" sz="2000" dirty="0" smtClean="0"/>
              <a:t>(medicine, </a:t>
            </a:r>
            <a:r>
              <a:rPr lang="en-GB" altLang="zh-CN" sz="2000" dirty="0" err="1" smtClean="0"/>
              <a:t>Daoyin</a:t>
            </a:r>
            <a:r>
              <a:rPr lang="en-GB" altLang="zh-CN" sz="2000" dirty="0" smtClean="0"/>
              <a:t> massage, acupuncture, </a:t>
            </a:r>
            <a:r>
              <a:rPr lang="en-GB" altLang="zh-CN" sz="2000" dirty="0" err="1" smtClean="0"/>
              <a:t>Qi</a:t>
            </a:r>
            <a:r>
              <a:rPr lang="en-GB" altLang="zh-CN" sz="2000" dirty="0" smtClean="0"/>
              <a:t> regulation,  and Internal Alchemy) </a:t>
            </a:r>
            <a:r>
              <a:rPr lang="en-US" altLang="zh-CN" sz="2000" dirty="0" smtClean="0"/>
              <a:t>. </a:t>
            </a:r>
            <a:endParaRPr lang="en-GB"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Meridian System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twelve meridian are named according to their corresponding organs, limb positions and yin-yang properties.</a:t>
            </a:r>
          </a:p>
          <a:p>
            <a:endParaRPr lang="en-GB" dirty="0" smtClean="0"/>
          </a:p>
          <a:p>
            <a:r>
              <a:rPr lang="en-GB" dirty="0" smtClean="0"/>
              <a:t>The triple burner and the pericardium meridian do not refer to anatomical structures. They are function unites.</a:t>
            </a:r>
          </a:p>
          <a:p>
            <a:endParaRPr lang="en-GB" dirty="0" smtClean="0"/>
          </a:p>
          <a:p>
            <a:r>
              <a:rPr lang="en-GB" dirty="0" smtClean="0"/>
              <a:t>The organs mentioned here have a much broader meaning then what is typically thought of their function in Western medicine.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8019288" cy="838200"/>
          </a:xfrm>
        </p:spPr>
        <p:txBody>
          <a:bodyPr>
            <a:normAutofit/>
          </a:bodyPr>
          <a:lstStyle/>
          <a:p>
            <a:endParaRPr lang="en-GB" dirty="0"/>
          </a:p>
        </p:txBody>
      </p:sp>
      <p:sp>
        <p:nvSpPr>
          <p:cNvPr id="3" name="Content Placeholder 2"/>
          <p:cNvSpPr>
            <a:spLocks noGrp="1"/>
          </p:cNvSpPr>
          <p:nvPr>
            <p:ph idx="1"/>
          </p:nvPr>
        </p:nvSpPr>
        <p:spPr>
          <a:xfrm>
            <a:off x="1435608" y="1143000"/>
            <a:ext cx="7498080" cy="5410200"/>
          </a:xfrm>
        </p:spPr>
        <p:txBody>
          <a:bodyPr>
            <a:normAutofit/>
          </a:bodyPr>
          <a:lstStyle/>
          <a:p>
            <a:endParaRPr lang="en-GB" sz="1200" dirty="0"/>
          </a:p>
        </p:txBody>
      </p:sp>
      <p:graphicFrame>
        <p:nvGraphicFramePr>
          <p:cNvPr id="4" name="Table 3"/>
          <p:cNvGraphicFramePr>
            <a:graphicFrameLocks noGrp="1"/>
          </p:cNvGraphicFramePr>
          <p:nvPr/>
        </p:nvGraphicFramePr>
        <p:xfrm>
          <a:off x="838200" y="304797"/>
          <a:ext cx="7924800" cy="6457071"/>
        </p:xfrm>
        <a:graphic>
          <a:graphicData uri="http://schemas.openxmlformats.org/drawingml/2006/table">
            <a:tbl>
              <a:tblPr firstRow="1" bandRow="1">
                <a:tableStyleId>{5C22544A-7EE6-4342-B048-85BDC9FD1C3A}</a:tableStyleId>
              </a:tblPr>
              <a:tblGrid>
                <a:gridCol w="1879077"/>
                <a:gridCol w="1879077"/>
                <a:gridCol w="1552280"/>
                <a:gridCol w="2614366"/>
              </a:tblGrid>
              <a:tr h="539487">
                <a:tc>
                  <a:txBody>
                    <a:bodyPr/>
                    <a:lstStyle/>
                    <a:p>
                      <a:r>
                        <a:rPr lang="en-GB" dirty="0" smtClean="0"/>
                        <a:t>Limb position</a:t>
                      </a:r>
                      <a:endParaRPr lang="en-GB" dirty="0"/>
                    </a:p>
                  </a:txBody>
                  <a:tcPr/>
                </a:tc>
                <a:tc>
                  <a:txBody>
                    <a:bodyPr/>
                    <a:lstStyle/>
                    <a:p>
                      <a:r>
                        <a:rPr lang="en-GB" dirty="0" smtClean="0"/>
                        <a:t>Yin/yang</a:t>
                      </a:r>
                      <a:endParaRPr lang="en-GB" dirty="0"/>
                    </a:p>
                  </a:txBody>
                  <a:tcPr/>
                </a:tc>
                <a:tc>
                  <a:txBody>
                    <a:bodyPr/>
                    <a:lstStyle/>
                    <a:p>
                      <a:r>
                        <a:rPr lang="en-GB" dirty="0" smtClean="0"/>
                        <a:t>Property</a:t>
                      </a:r>
                      <a:r>
                        <a:rPr lang="en-GB" baseline="0" dirty="0" smtClean="0"/>
                        <a:t> </a:t>
                      </a:r>
                      <a:endParaRPr lang="en-GB" dirty="0"/>
                    </a:p>
                  </a:txBody>
                  <a:tcPr/>
                </a:tc>
                <a:tc>
                  <a:txBody>
                    <a:bodyPr/>
                    <a:lstStyle/>
                    <a:p>
                      <a:r>
                        <a:rPr lang="en-GB" dirty="0" smtClean="0"/>
                        <a:t>meridian</a:t>
                      </a:r>
                      <a:endParaRPr lang="en-GB" dirty="0"/>
                    </a:p>
                  </a:txBody>
                  <a:tcPr/>
                </a:tc>
              </a:tr>
              <a:tr h="493132">
                <a:tc rowSpan="6">
                  <a:txBody>
                    <a:bodyPr/>
                    <a:lstStyle/>
                    <a:p>
                      <a:r>
                        <a:rPr lang="en-GB" dirty="0" smtClean="0"/>
                        <a:t>Arm </a:t>
                      </a:r>
                      <a:endParaRPr lang="en-GB" dirty="0"/>
                    </a:p>
                  </a:txBody>
                  <a:tcPr/>
                </a:tc>
                <a:tc rowSpan="3">
                  <a:txBody>
                    <a:bodyPr/>
                    <a:lstStyle/>
                    <a:p>
                      <a:r>
                        <a:rPr lang="en-GB" dirty="0" smtClean="0"/>
                        <a:t>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a:t>
                      </a:r>
                      <a:r>
                        <a:rPr lang="en-GB" baseline="0" dirty="0" smtClean="0"/>
                        <a:t>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Lung Meridian</a:t>
                      </a:r>
                      <a:r>
                        <a:rPr lang="en-GB" baseline="0" dirty="0" smtClean="0"/>
                        <a:t> </a:t>
                      </a:r>
                      <a:endParaRPr lang="en-GB" dirty="0"/>
                    </a:p>
                  </a:txBody>
                  <a:tcPr>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Heart Meridian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Pericardium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Large Intestine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smtClean="0"/>
                        <a:t>Tai</a:t>
                      </a:r>
                      <a:r>
                        <a:rPr lang="en-GB" baseline="0" dirty="0" smtClean="0"/>
                        <a:t> Yang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Small</a:t>
                      </a:r>
                      <a:r>
                        <a:rPr lang="en-GB" baseline="0" dirty="0" smtClean="0"/>
                        <a:t> Intestine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Triple Burner Meridian </a:t>
                      </a:r>
                      <a:endParaRPr lang="en-GB" dirty="0"/>
                    </a:p>
                  </a:txBody>
                  <a:tcPr>
                    <a:lnT w="12700" cap="flat" cmpd="sng" algn="ctr">
                      <a:solidFill>
                        <a:schemeClr val="tx1"/>
                      </a:solidFill>
                      <a:prstDash val="solid"/>
                      <a:round/>
                      <a:headEnd type="none" w="med" len="med"/>
                      <a:tailEnd type="none" w="med" len="med"/>
                    </a:lnT>
                  </a:tcPr>
                </a:tc>
              </a:tr>
              <a:tr h="493132">
                <a:tc rowSpan="6">
                  <a:txBody>
                    <a:bodyPr/>
                    <a:lstStyle/>
                    <a:p>
                      <a:r>
                        <a:rPr lang="en-GB" dirty="0" smtClean="0"/>
                        <a:t>Leg </a:t>
                      </a:r>
                      <a:endParaRPr lang="en-GB" dirty="0"/>
                    </a:p>
                  </a:txBody>
                  <a:tcPr/>
                </a:tc>
                <a:tc rowSpan="3">
                  <a:txBody>
                    <a:bodyPr/>
                    <a:lstStyle/>
                    <a:p>
                      <a:r>
                        <a:rPr lang="en-GB" dirty="0" smtClean="0"/>
                        <a:t>Yin </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Spleen Meridian </a:t>
                      </a:r>
                      <a:endParaRPr lang="en-GB" dirty="0"/>
                    </a:p>
                  </a:txBody>
                  <a:tcPr>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Kidney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Liver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Stomach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smtClean="0"/>
                        <a:t>Tai Yang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Bladder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Gall Bladder Meridian </a:t>
                      </a:r>
                      <a:endParaRPr lang="en-GB" dirty="0"/>
                    </a:p>
                  </a:txBody>
                  <a:tcPr>
                    <a:lnT w="12700" cap="flat" cmpd="sng" algn="ctr">
                      <a:solidFill>
                        <a:schemeClr val="tx1"/>
                      </a:solidFill>
                      <a:prstDash val="solid"/>
                      <a:round/>
                      <a:headEnd type="none" w="med" len="med"/>
                      <a:tailEnd type="none" w="med" len="med"/>
                    </a:lnT>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Distribution of the 12 meridians in the Body</a:t>
            </a:r>
            <a:endParaRPr lang="en-GB" sz="2800" b="1" dirty="0"/>
          </a:p>
        </p:txBody>
      </p:sp>
      <p:sp>
        <p:nvSpPr>
          <p:cNvPr id="3" name="Content Placeholder 2"/>
          <p:cNvSpPr>
            <a:spLocks noGrp="1"/>
          </p:cNvSpPr>
          <p:nvPr>
            <p:ph idx="1"/>
          </p:nvPr>
        </p:nvSpPr>
        <p:spPr/>
        <p:txBody>
          <a:bodyPr/>
          <a:lstStyle/>
          <a:p>
            <a:r>
              <a:rPr lang="en-GB" dirty="0" smtClean="0"/>
              <a:t>The 12 meridians have lateral and symmetrical distribution on the head, face, trunk and limbs. </a:t>
            </a:r>
          </a:p>
          <a:p>
            <a:r>
              <a:rPr lang="en-GB" dirty="0" smtClean="0"/>
              <a:t>The Six Yin meridian are distributed on the inner side of the limbs and on the chest and abdomen.</a:t>
            </a:r>
          </a:p>
          <a:p>
            <a:r>
              <a:rPr lang="en-GB" dirty="0" smtClean="0"/>
              <a:t>The Six Yang Meridians are distributed on the outer side of the limbs and on head, face and trunk.</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Autofit/>
          </a:bodyPr>
          <a:lstStyle/>
          <a:p>
            <a:r>
              <a:rPr lang="en-US" sz="2800" b="1" dirty="0" smtClean="0"/>
              <a:t>Yin-Yang and </a:t>
            </a:r>
            <a:r>
              <a:rPr lang="en-GB" sz="2800" b="1" dirty="0" smtClean="0"/>
              <a:t>Five Phases and Internal organs</a:t>
            </a:r>
            <a:endParaRPr lang="en-GB" sz="2800" b="1" dirty="0"/>
          </a:p>
        </p:txBody>
      </p:sp>
      <p:graphicFrame>
        <p:nvGraphicFramePr>
          <p:cNvPr id="4" name="Content Placeholder 3"/>
          <p:cNvGraphicFramePr>
            <a:graphicFrameLocks noGrp="1"/>
          </p:cNvGraphicFramePr>
          <p:nvPr>
            <p:ph idx="1"/>
          </p:nvPr>
        </p:nvGraphicFramePr>
        <p:xfrm>
          <a:off x="609600" y="1676400"/>
          <a:ext cx="7696200" cy="4800600"/>
        </p:xfrm>
        <a:graphic>
          <a:graphicData uri="http://schemas.openxmlformats.org/drawingml/2006/table">
            <a:tbl>
              <a:tblPr firstRow="1" bandRow="1">
                <a:tableStyleId>{5C22544A-7EE6-4342-B048-85BDC9FD1C3A}</a:tableStyleId>
              </a:tblPr>
              <a:tblGrid>
                <a:gridCol w="2819400"/>
                <a:gridCol w="2057400"/>
                <a:gridCol w="2819400"/>
              </a:tblGrid>
              <a:tr h="426720">
                <a:tc>
                  <a:txBody>
                    <a:bodyPr/>
                    <a:lstStyle/>
                    <a:p>
                      <a:r>
                        <a:rPr lang="en-GB" dirty="0" smtClean="0"/>
                        <a:t>Meridian</a:t>
                      </a:r>
                      <a:endParaRPr lang="en-GB" dirty="0"/>
                    </a:p>
                  </a:txBody>
                  <a:tcPr/>
                </a:tc>
                <a:tc>
                  <a:txBody>
                    <a:bodyPr/>
                    <a:lstStyle/>
                    <a:p>
                      <a:r>
                        <a:rPr lang="en-GB" dirty="0" smtClean="0"/>
                        <a:t>Five </a:t>
                      </a:r>
                      <a:r>
                        <a:rPr lang="en-GB" dirty="0" err="1" smtClean="0"/>
                        <a:t>Phaseses</a:t>
                      </a:r>
                      <a:endParaRPr lang="en-GB" dirty="0"/>
                    </a:p>
                  </a:txBody>
                  <a:tcPr>
                    <a:lnR w="12700" cap="flat" cmpd="sng" algn="ctr">
                      <a:solidFill>
                        <a:schemeClr val="tx1"/>
                      </a:solidFill>
                      <a:prstDash val="solid"/>
                      <a:round/>
                      <a:headEnd type="none" w="med" len="med"/>
                      <a:tailEnd type="none" w="med" len="med"/>
                    </a:lnR>
                  </a:tcPr>
                </a:tc>
                <a:tc>
                  <a:txBody>
                    <a:bodyPr/>
                    <a:lstStyle/>
                    <a:p>
                      <a:r>
                        <a:rPr lang="en-GB" dirty="0" smtClean="0"/>
                        <a:t>Yin-Yang</a:t>
                      </a:r>
                      <a:r>
                        <a:rPr lang="en-GB" baseline="0" dirty="0" smtClean="0"/>
                        <a:t> Status</a:t>
                      </a:r>
                      <a:endParaRPr lang="en-GB" dirty="0"/>
                    </a:p>
                  </a:txBody>
                  <a:tcPr>
                    <a:lnL w="12700" cap="flat" cmpd="sng" algn="ctr">
                      <a:solidFill>
                        <a:schemeClr val="tx1"/>
                      </a:solidFill>
                      <a:prstDash val="solid"/>
                      <a:round/>
                      <a:headEnd type="none" w="med" len="med"/>
                      <a:tailEnd type="none" w="med" len="med"/>
                    </a:lnL>
                  </a:tcPr>
                </a:tc>
              </a:tr>
              <a:tr h="1386840">
                <a:tc>
                  <a:txBody>
                    <a:bodyPr/>
                    <a:lstStyle/>
                    <a:p>
                      <a:r>
                        <a:rPr lang="en-GB" dirty="0" smtClean="0"/>
                        <a:t>Heart,</a:t>
                      </a:r>
                      <a:r>
                        <a:rPr lang="en-GB" baseline="0" dirty="0" smtClean="0"/>
                        <a:t> </a:t>
                      </a:r>
                    </a:p>
                    <a:p>
                      <a:r>
                        <a:rPr lang="en-GB" baseline="0" dirty="0" smtClean="0"/>
                        <a:t>Small Intestine, </a:t>
                      </a:r>
                    </a:p>
                    <a:p>
                      <a:r>
                        <a:rPr lang="en-GB" baseline="0" dirty="0" smtClean="0"/>
                        <a:t>Pericardium, </a:t>
                      </a:r>
                    </a:p>
                    <a:p>
                      <a:r>
                        <a:rPr lang="en-GB" baseline="0" dirty="0" smtClean="0"/>
                        <a:t>Triple Heater</a:t>
                      </a:r>
                      <a:endParaRPr lang="en-GB" dirty="0"/>
                    </a:p>
                  </a:txBody>
                  <a:tcPr/>
                </a:tc>
                <a:tc>
                  <a:txBody>
                    <a:bodyPr/>
                    <a:lstStyle/>
                    <a:p>
                      <a:r>
                        <a:rPr lang="en-GB" dirty="0" smtClean="0"/>
                        <a:t>Fire</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Major yang is symbolized by fire</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Liver, </a:t>
                      </a:r>
                    </a:p>
                    <a:p>
                      <a:r>
                        <a:rPr lang="en-GB" dirty="0" smtClean="0"/>
                        <a:t>Gallbladder</a:t>
                      </a:r>
                      <a:r>
                        <a:rPr lang="en-GB" baseline="0" dirty="0" smtClean="0"/>
                        <a:t> </a:t>
                      </a:r>
                      <a:endParaRPr lang="en-GB" dirty="0"/>
                    </a:p>
                  </a:txBody>
                  <a:tcPr/>
                </a:tc>
                <a:tc>
                  <a:txBody>
                    <a:bodyPr/>
                    <a:lstStyle/>
                    <a:p>
                      <a:r>
                        <a:rPr lang="en-GB" dirty="0" smtClean="0"/>
                        <a:t>Wood </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Minor yang is symbolized by wood</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Spleen, </a:t>
                      </a:r>
                    </a:p>
                    <a:p>
                      <a:r>
                        <a:rPr lang="en-GB" dirty="0" smtClean="0"/>
                        <a:t>Stomach</a:t>
                      </a:r>
                      <a:r>
                        <a:rPr lang="en-GB" baseline="0" dirty="0" smtClean="0"/>
                        <a:t> </a:t>
                      </a:r>
                      <a:endParaRPr lang="en-GB" dirty="0"/>
                    </a:p>
                  </a:txBody>
                  <a:tcPr/>
                </a:tc>
                <a:tc>
                  <a:txBody>
                    <a:bodyPr/>
                    <a:lstStyle/>
                    <a:p>
                      <a:r>
                        <a:rPr lang="en-GB" dirty="0" smtClean="0"/>
                        <a:t>Earth</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Yin-yang is symbolized by earth</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Lung, </a:t>
                      </a:r>
                    </a:p>
                    <a:p>
                      <a:r>
                        <a:rPr lang="en-GB" dirty="0" smtClean="0"/>
                        <a:t>Large Intestine</a:t>
                      </a:r>
                      <a:endParaRPr lang="en-GB" dirty="0"/>
                    </a:p>
                  </a:txBody>
                  <a:tcPr/>
                </a:tc>
                <a:tc>
                  <a:txBody>
                    <a:bodyPr/>
                    <a:lstStyle/>
                    <a:p>
                      <a:r>
                        <a:rPr lang="en-GB" dirty="0" smtClean="0"/>
                        <a:t>Metal </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Minor yin is symbolized by metal</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Kidneys, </a:t>
                      </a:r>
                    </a:p>
                    <a:p>
                      <a:r>
                        <a:rPr lang="en-GB" dirty="0" smtClean="0"/>
                        <a:t>Bladder</a:t>
                      </a:r>
                      <a:endParaRPr lang="en-GB" dirty="0"/>
                    </a:p>
                  </a:txBody>
                  <a:tcPr/>
                </a:tc>
                <a:tc>
                  <a:txBody>
                    <a:bodyPr/>
                    <a:lstStyle/>
                    <a:p>
                      <a:r>
                        <a:rPr lang="en-GB" dirty="0" smtClean="0"/>
                        <a:t>Water</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Major yin is symbolized by water</a:t>
                      </a:r>
                      <a:endParaRPr lang="en-GB" dirty="0"/>
                    </a:p>
                  </a:txBody>
                  <a:tcPr>
                    <a:lnL w="12700" cap="flat" cmpd="sng" algn="ctr">
                      <a:solidFill>
                        <a:schemeClr val="tx1"/>
                      </a:solidFill>
                      <a:prstDash val="solid"/>
                      <a:round/>
                      <a:headEnd type="none" w="med" len="med"/>
                      <a:tailEnd type="none" w="med" len="med"/>
                    </a:ln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3074" name="Picture 2"/>
          <p:cNvPicPr>
            <a:picLocks noGrp="1" noChangeAspect="1" noChangeArrowheads="1"/>
          </p:cNvPicPr>
          <p:nvPr>
            <p:ph idx="1"/>
          </p:nvPr>
        </p:nvPicPr>
        <p:blipFill>
          <a:blip r:embed="rId2" cstate="print"/>
          <a:srcRect/>
          <a:stretch>
            <a:fillRect/>
          </a:stretch>
        </p:blipFill>
        <p:spPr bwMode="auto">
          <a:xfrm>
            <a:off x="1656612" y="1371601"/>
            <a:ext cx="7056328" cy="495300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order and arrangement of the three Yang Meridian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Yang Ming (sunlight Yang) has a anterior position </a:t>
            </a:r>
          </a:p>
          <a:p>
            <a:r>
              <a:rPr lang="en-GB" dirty="0" err="1" smtClean="0"/>
              <a:t>Shao</a:t>
            </a:r>
            <a:r>
              <a:rPr lang="en-GB" dirty="0" smtClean="0"/>
              <a:t> Yang (Lesser Yang) has a middle position</a:t>
            </a:r>
          </a:p>
          <a:p>
            <a:r>
              <a:rPr lang="en-GB" dirty="0" smtClean="0"/>
              <a:t>Tai Yang (Greater Yang) has a posterior position </a:t>
            </a:r>
          </a:p>
          <a:p>
            <a:endParaRPr lang="en-GB" dirty="0" smtClean="0"/>
          </a:p>
          <a:p>
            <a:r>
              <a:rPr lang="en-GB" dirty="0" smtClean="0"/>
              <a:t>Reasons: </a:t>
            </a:r>
          </a:p>
          <a:p>
            <a:r>
              <a:rPr lang="en-GB" dirty="0" smtClean="0"/>
              <a:t>1. Since most animals back receive the greatest amount of sunlight, the back or posterior regions is named Tai Yang</a:t>
            </a:r>
          </a:p>
          <a:p>
            <a:r>
              <a:rPr lang="en-GB" dirty="0" smtClean="0"/>
              <a:t>2. The positions of Shan Yang and Yang Ming are located at more anterior regions where less sunlight is received.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a:stretch>
            <a:fillRect/>
          </a:stretch>
        </p:blipFill>
        <p:spPr bwMode="auto">
          <a:xfrm>
            <a:off x="1420448" y="1447800"/>
            <a:ext cx="7723552" cy="510540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Order and arrangement of the Yin Meridian </a:t>
            </a:r>
            <a:endParaRPr lang="en-GB" dirty="0"/>
          </a:p>
        </p:txBody>
      </p:sp>
      <p:sp>
        <p:nvSpPr>
          <p:cNvPr id="3" name="Content Placeholder 2"/>
          <p:cNvSpPr>
            <a:spLocks noGrp="1"/>
          </p:cNvSpPr>
          <p:nvPr>
            <p:ph idx="1"/>
          </p:nvPr>
        </p:nvSpPr>
        <p:spPr/>
        <p:txBody>
          <a:bodyPr>
            <a:normAutofit lnSpcReduction="10000"/>
          </a:bodyPr>
          <a:lstStyle/>
          <a:p>
            <a:r>
              <a:rPr lang="en-GB" dirty="0" smtClean="0"/>
              <a:t>Tai Yin (Greater Yin) has an anterior position</a:t>
            </a:r>
          </a:p>
          <a:p>
            <a:r>
              <a:rPr lang="en-GB" dirty="0" err="1" smtClean="0"/>
              <a:t>Jue</a:t>
            </a:r>
            <a:r>
              <a:rPr lang="en-GB" dirty="0" smtClean="0"/>
              <a:t> Yin (absolute Yin) has a middle position</a:t>
            </a:r>
          </a:p>
          <a:p>
            <a:r>
              <a:rPr lang="en-GB" dirty="0" err="1" smtClean="0"/>
              <a:t>Shao</a:t>
            </a:r>
            <a:r>
              <a:rPr lang="en-GB" dirty="0" smtClean="0"/>
              <a:t> Yin (Lesser Yin) has a posterior position</a:t>
            </a:r>
          </a:p>
          <a:p>
            <a:endParaRPr lang="en-GB" dirty="0" smtClean="0"/>
          </a:p>
          <a:p>
            <a:r>
              <a:rPr lang="en-GB" dirty="0" smtClean="0"/>
              <a:t>All the three have described the variation of Yin </a:t>
            </a:r>
            <a:r>
              <a:rPr lang="en-GB" dirty="0" err="1" smtClean="0"/>
              <a:t>Qi</a:t>
            </a:r>
            <a:r>
              <a:rPr lang="en-GB" dirty="0" smtClean="0"/>
              <a:t> and the degree of darkness at that position.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pathways of the 12 Meridians</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10000"/>
          </a:bodyPr>
          <a:lstStyle/>
          <a:p>
            <a:r>
              <a:rPr lang="en-GB" dirty="0" smtClean="0"/>
              <a:t>According to the Yellow Emperor’s Medical Classics:</a:t>
            </a:r>
          </a:p>
          <a:p>
            <a:r>
              <a:rPr lang="en-GB" dirty="0" smtClean="0"/>
              <a:t>The three yin meridians of arm go from organs to the hands</a:t>
            </a:r>
          </a:p>
          <a:p>
            <a:r>
              <a:rPr lang="en-GB" dirty="0" smtClean="0"/>
              <a:t>The three yang meridians of arm go from the hands to the head.</a:t>
            </a:r>
          </a:p>
          <a:p>
            <a:endParaRPr lang="en-GB" dirty="0" smtClean="0"/>
          </a:p>
          <a:p>
            <a:r>
              <a:rPr lang="en-GB" dirty="0" smtClean="0"/>
              <a:t>The three yang meridians of legs go from the head to the feet. </a:t>
            </a:r>
          </a:p>
          <a:p>
            <a:r>
              <a:rPr lang="en-GB" dirty="0" smtClean="0"/>
              <a:t>The three yin meridians of legs go from the feet to abdomen</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 </a:t>
            </a:r>
            <a:r>
              <a:rPr lang="en-GB" dirty="0" err="1" smtClean="0"/>
              <a:t>Taiyin</a:t>
            </a:r>
            <a:r>
              <a:rPr lang="en-GB" dirty="0" smtClean="0"/>
              <a:t> Spleen Meridian </a:t>
            </a:r>
            <a:endParaRPr lang="en-GB" dirty="0"/>
          </a:p>
        </p:txBody>
      </p:sp>
      <p:pic>
        <p:nvPicPr>
          <p:cNvPr id="4" name="Content Placeholder 3" descr="Spleen meridian ancient.jpg"/>
          <p:cNvPicPr>
            <a:picLocks noGrp="1" noChangeAspect="1"/>
          </p:cNvPicPr>
          <p:nvPr>
            <p:ph idx="1"/>
          </p:nvPr>
        </p:nvPicPr>
        <p:blipFill>
          <a:blip r:embed="rId2" cstate="print"/>
          <a:stretch>
            <a:fillRect/>
          </a:stretch>
        </p:blipFill>
        <p:spPr>
          <a:xfrm>
            <a:off x="4648200" y="1371600"/>
            <a:ext cx="3657600" cy="5207289"/>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Arm Tai Yang Small Intestine Meridian</a:t>
            </a:r>
            <a:endParaRPr lang="en-GB" sz="3200" b="1" dirty="0"/>
          </a:p>
        </p:txBody>
      </p:sp>
      <p:pic>
        <p:nvPicPr>
          <p:cNvPr id="4" name="Content Placeholder 3" descr="Arm Taiyang Small Instine Meridian.jpg"/>
          <p:cNvPicPr>
            <a:picLocks noGrp="1" noChangeAspect="1"/>
          </p:cNvPicPr>
          <p:nvPr>
            <p:ph idx="1"/>
          </p:nvPr>
        </p:nvPicPr>
        <p:blipFill>
          <a:blip r:embed="rId2" cstate="print"/>
          <a:stretch>
            <a:fillRect/>
          </a:stretch>
        </p:blipFill>
        <p:spPr>
          <a:xfrm>
            <a:off x="5562600" y="1387556"/>
            <a:ext cx="2963863" cy="5470444"/>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Exterior –Interior Relationship in the Meridians </a:t>
            </a:r>
            <a:endParaRPr lang="en-GB" dirty="0"/>
          </a:p>
        </p:txBody>
      </p:sp>
      <p:sp>
        <p:nvSpPr>
          <p:cNvPr id="3" name="Content Placeholder 2"/>
          <p:cNvSpPr>
            <a:spLocks noGrp="1"/>
          </p:cNvSpPr>
          <p:nvPr>
            <p:ph idx="1"/>
          </p:nvPr>
        </p:nvSpPr>
        <p:spPr>
          <a:xfrm>
            <a:off x="1143000" y="1447800"/>
            <a:ext cx="7790688" cy="4800600"/>
          </a:xfrm>
        </p:spPr>
        <p:txBody>
          <a:bodyPr>
            <a:normAutofit fontScale="92500" lnSpcReduction="20000"/>
          </a:bodyPr>
          <a:lstStyle/>
          <a:p>
            <a:r>
              <a:rPr lang="en-GB" dirty="0" smtClean="0"/>
              <a:t>Meridians are classified into Yin/Yang meridians according to the yin/yang organs they are connected.</a:t>
            </a:r>
          </a:p>
          <a:p>
            <a:r>
              <a:rPr lang="en-GB" dirty="0" smtClean="0"/>
              <a:t>The interior belongs to yin and the exterior belongs to yang</a:t>
            </a:r>
          </a:p>
          <a:p>
            <a:endParaRPr lang="en-GB" dirty="0" smtClean="0"/>
          </a:p>
          <a:p>
            <a:r>
              <a:rPr lang="en-GB" dirty="0" smtClean="0"/>
              <a:t>Yin </a:t>
            </a:r>
            <a:r>
              <a:rPr lang="en-GB" dirty="0" smtClean="0"/>
              <a:t>organs are thought to have more internal functions and called as internal </a:t>
            </a:r>
            <a:r>
              <a:rPr lang="en-GB" dirty="0" smtClean="0"/>
              <a:t>organs (absorbing and preserving organs)</a:t>
            </a:r>
            <a:endParaRPr lang="en-GB" dirty="0" smtClean="0"/>
          </a:p>
          <a:p>
            <a:r>
              <a:rPr lang="en-GB" dirty="0" smtClean="0"/>
              <a:t>Yang organs have more external functions are considered external </a:t>
            </a:r>
            <a:r>
              <a:rPr lang="en-GB" dirty="0" smtClean="0"/>
              <a:t>organs (digestive and excretory organs).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a:stretch>
            <a:fillRect/>
          </a:stretch>
        </p:blipFill>
        <p:spPr bwMode="auto">
          <a:xfrm>
            <a:off x="5029200" y="1676400"/>
            <a:ext cx="3504762" cy="4685715"/>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Absorbing and Excretory  </a:t>
            </a:r>
            <a:r>
              <a:rPr lang="en-GB" dirty="0" smtClean="0"/>
              <a:t>Relationship in the Meridians </a:t>
            </a:r>
            <a:endParaRPr lang="en-GB" dirty="0"/>
          </a:p>
        </p:txBody>
      </p:sp>
      <p:sp>
        <p:nvSpPr>
          <p:cNvPr id="3" name="Content Placeholder 2"/>
          <p:cNvSpPr>
            <a:spLocks noGrp="1"/>
          </p:cNvSpPr>
          <p:nvPr>
            <p:ph idx="1"/>
          </p:nvPr>
        </p:nvSpPr>
        <p:spPr/>
        <p:txBody>
          <a:bodyPr>
            <a:normAutofit/>
          </a:bodyPr>
          <a:lstStyle/>
          <a:p>
            <a:r>
              <a:rPr lang="en-GB" dirty="0" smtClean="0"/>
              <a:t>Meridians are </a:t>
            </a:r>
            <a:r>
              <a:rPr lang="en-GB" dirty="0" smtClean="0"/>
              <a:t>also classified </a:t>
            </a:r>
            <a:r>
              <a:rPr lang="en-GB" dirty="0" smtClean="0"/>
              <a:t>into Yin/Yang meridians according to the </a:t>
            </a:r>
            <a:r>
              <a:rPr lang="en-GB" dirty="0" smtClean="0"/>
              <a:t>different functions of the organs.</a:t>
            </a:r>
            <a:endParaRPr lang="en-GB" dirty="0" smtClean="0"/>
          </a:p>
          <a:p>
            <a:endParaRPr lang="en-GB" dirty="0" smtClean="0"/>
          </a:p>
          <a:p>
            <a:r>
              <a:rPr lang="en-GB" dirty="0" smtClean="0"/>
              <a:t>The absorbing or preserving organ </a:t>
            </a:r>
            <a:r>
              <a:rPr lang="en-GB" dirty="0" smtClean="0"/>
              <a:t>belongs to yin </a:t>
            </a:r>
            <a:r>
              <a:rPr lang="en-GB" dirty="0" smtClean="0"/>
              <a:t> </a:t>
            </a:r>
          </a:p>
          <a:p>
            <a:endParaRPr lang="en-GB" dirty="0" smtClean="0"/>
          </a:p>
          <a:p>
            <a:r>
              <a:rPr lang="en-GB" dirty="0" smtClean="0"/>
              <a:t>While the digestive or excretory organ belongs </a:t>
            </a:r>
            <a:r>
              <a:rPr lang="en-GB" dirty="0" smtClean="0"/>
              <a:t>to yang</a:t>
            </a:r>
          </a:p>
          <a:p>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t>Yangsheng Principle of Integration </a:t>
            </a:r>
            <a:endParaRPr lang="en-GB" dirty="0"/>
          </a:p>
        </p:txBody>
      </p:sp>
      <p:sp>
        <p:nvSpPr>
          <p:cNvPr id="3" name="Content Placeholder 2"/>
          <p:cNvSpPr>
            <a:spLocks noGrp="1"/>
          </p:cNvSpPr>
          <p:nvPr>
            <p:ph idx="1"/>
          </p:nvPr>
        </p:nvSpPr>
        <p:spPr>
          <a:xfrm>
            <a:off x="1435608" y="1447800"/>
            <a:ext cx="7498080" cy="5181600"/>
          </a:xfrm>
        </p:spPr>
        <p:txBody>
          <a:bodyPr>
            <a:normAutofit fontScale="85000" lnSpcReduction="20000"/>
          </a:bodyPr>
          <a:lstStyle/>
          <a:p>
            <a:r>
              <a:rPr lang="en-GB" dirty="0" smtClean="0"/>
              <a:t>Nurturing the Xing, </a:t>
            </a:r>
            <a:r>
              <a:rPr lang="en-GB" dirty="0" err="1" smtClean="0"/>
              <a:t>Qi</a:t>
            </a:r>
            <a:r>
              <a:rPr lang="en-GB" dirty="0" smtClean="0"/>
              <a:t> and </a:t>
            </a:r>
            <a:r>
              <a:rPr lang="en-GB" dirty="0" err="1" smtClean="0"/>
              <a:t>Shen</a:t>
            </a:r>
            <a:r>
              <a:rPr lang="en-GB" dirty="0" smtClean="0"/>
              <a:t> together</a:t>
            </a:r>
          </a:p>
          <a:p>
            <a:endParaRPr lang="en-GB" dirty="0" smtClean="0"/>
          </a:p>
          <a:p>
            <a:r>
              <a:rPr lang="en-GB" dirty="0" smtClean="0"/>
              <a:t>Cultivation of both </a:t>
            </a:r>
            <a:r>
              <a:rPr lang="en-GB" dirty="0" smtClean="0"/>
              <a:t>Xing </a:t>
            </a:r>
            <a:r>
              <a:rPr lang="en-GB" dirty="0" smtClean="0"/>
              <a:t>(nature) and </a:t>
            </a:r>
            <a:r>
              <a:rPr lang="en-GB" dirty="0" smtClean="0"/>
              <a:t>Ming </a:t>
            </a:r>
            <a:r>
              <a:rPr lang="en-GB" dirty="0" smtClean="0"/>
              <a:t>(destiny )</a:t>
            </a:r>
          </a:p>
          <a:p>
            <a:endParaRPr lang="en-GB" dirty="0" smtClean="0"/>
          </a:p>
          <a:p>
            <a:r>
              <a:rPr lang="en-GB" dirty="0" smtClean="0"/>
              <a:t>Harmony internal organ systems: Dredge the Meridian and Acupuncture channels</a:t>
            </a:r>
          </a:p>
          <a:p>
            <a:endParaRPr lang="en-GB" dirty="0" smtClean="0"/>
          </a:p>
          <a:p>
            <a:r>
              <a:rPr lang="en-GB" dirty="0" smtClean="0"/>
              <a:t>Empty, Tranquil and non-action/ relaxing  </a:t>
            </a:r>
          </a:p>
          <a:p>
            <a:endParaRPr lang="en-GB" dirty="0" smtClean="0"/>
          </a:p>
          <a:p>
            <a:r>
              <a:rPr lang="en-GB" dirty="0" smtClean="0"/>
              <a:t>Reverse the Postnatal to the Congenital  </a:t>
            </a:r>
          </a:p>
          <a:p>
            <a:endParaRPr lang="en-GB" dirty="0" smtClean="0"/>
          </a:p>
          <a:p>
            <a:r>
              <a:rPr lang="en-GB" dirty="0" smtClean="0"/>
              <a:t>Harmony with Natural </a:t>
            </a:r>
          </a:p>
          <a:p>
            <a:endParaRPr lang="en-GB"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Harmony of function </a:t>
            </a:r>
            <a:endParaRPr lang="en-GB" dirty="0"/>
          </a:p>
        </p:txBody>
      </p:sp>
      <p:sp>
        <p:nvSpPr>
          <p:cNvPr id="3" name="Content Placeholder 2"/>
          <p:cNvSpPr>
            <a:spLocks noGrp="1"/>
          </p:cNvSpPr>
          <p:nvPr>
            <p:ph idx="1"/>
          </p:nvPr>
        </p:nvSpPr>
        <p:spPr/>
        <p:txBody>
          <a:bodyPr/>
          <a:lstStyle/>
          <a:p>
            <a:r>
              <a:rPr lang="en-GB" dirty="0" smtClean="0"/>
              <a:t>The physiological function of the body based on the harmonious relationships between the yin and yang organs systems. </a:t>
            </a:r>
          </a:p>
          <a:p>
            <a:endParaRPr lang="en-GB" dirty="0" smtClean="0"/>
          </a:p>
          <a:p>
            <a:r>
              <a:rPr lang="en-GB" dirty="0" smtClean="0"/>
              <a:t>And the harmonious flow of </a:t>
            </a:r>
            <a:r>
              <a:rPr lang="en-GB" dirty="0" err="1" smtClean="0"/>
              <a:t>Qi</a:t>
            </a:r>
            <a:r>
              <a:rPr lang="en-GB" dirty="0" smtClean="0"/>
              <a:t> among the meridian channels in accordance with their own time schedule.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Chart of </a:t>
            </a:r>
            <a:r>
              <a:rPr lang="en-GB" dirty="0" err="1" smtClean="0"/>
              <a:t>Qi</a:t>
            </a:r>
            <a:r>
              <a:rPr lang="en-GB" dirty="0" smtClean="0"/>
              <a:t> flow in Meridians </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Arm Tai Yin Lung Meridian (3-5am)</a:t>
            </a:r>
          </a:p>
          <a:p>
            <a:r>
              <a:rPr lang="en-GB" dirty="0" smtClean="0"/>
              <a:t>Arm Yang Ming Large Intestine Meridian (5-7am)</a:t>
            </a:r>
          </a:p>
          <a:p>
            <a:r>
              <a:rPr lang="en-GB" dirty="0" smtClean="0"/>
              <a:t>Leg Yang Ming Stomach Meridian (7-9am)</a:t>
            </a:r>
          </a:p>
          <a:p>
            <a:r>
              <a:rPr lang="en-GB" dirty="0" smtClean="0"/>
              <a:t>Leg Tai Yin Spleen Meridian (9-11am)</a:t>
            </a:r>
          </a:p>
          <a:p>
            <a:r>
              <a:rPr lang="en-GB" dirty="0" smtClean="0"/>
              <a:t>Arm </a:t>
            </a:r>
            <a:r>
              <a:rPr lang="en-GB" dirty="0" err="1" smtClean="0"/>
              <a:t>Shao</a:t>
            </a:r>
            <a:r>
              <a:rPr lang="en-GB" dirty="0" smtClean="0"/>
              <a:t> Yin Heart Meridian (11am-1pm)</a:t>
            </a:r>
          </a:p>
          <a:p>
            <a:r>
              <a:rPr lang="en-GB" dirty="0" smtClean="0"/>
              <a:t>Arm Tai Yang Small Intestine Meridian (1-3 pm)</a:t>
            </a:r>
          </a:p>
          <a:p>
            <a:r>
              <a:rPr lang="en-GB" dirty="0" smtClean="0"/>
              <a:t>Leg Tai Yang  Bladder Meridian (3-5pm)</a:t>
            </a:r>
          </a:p>
          <a:p>
            <a:r>
              <a:rPr lang="en-GB" dirty="0" smtClean="0"/>
              <a:t>Leg </a:t>
            </a:r>
            <a:r>
              <a:rPr lang="en-GB" dirty="0" err="1" smtClean="0"/>
              <a:t>Shao</a:t>
            </a:r>
            <a:r>
              <a:rPr lang="en-GB" dirty="0" smtClean="0"/>
              <a:t> Yin Kidney meridian (5-7pm)</a:t>
            </a:r>
          </a:p>
          <a:p>
            <a:r>
              <a:rPr lang="en-GB" dirty="0" smtClean="0"/>
              <a:t>Arm </a:t>
            </a:r>
            <a:r>
              <a:rPr lang="en-GB" dirty="0" err="1" smtClean="0"/>
              <a:t>Jue</a:t>
            </a:r>
            <a:r>
              <a:rPr lang="en-GB" dirty="0" smtClean="0"/>
              <a:t> Yin Pericardium Meridian (7-9pm)</a:t>
            </a:r>
          </a:p>
          <a:p>
            <a:r>
              <a:rPr lang="en-GB" dirty="0" smtClean="0"/>
              <a:t>Arm </a:t>
            </a:r>
            <a:r>
              <a:rPr lang="en-GB" dirty="0" err="1" smtClean="0"/>
              <a:t>Shao</a:t>
            </a:r>
            <a:r>
              <a:rPr lang="en-GB" dirty="0" smtClean="0"/>
              <a:t> Yang Triple Burner Meridian (9-11pm)</a:t>
            </a:r>
          </a:p>
          <a:p>
            <a:r>
              <a:rPr lang="en-GB" dirty="0" smtClean="0"/>
              <a:t>Leg </a:t>
            </a:r>
            <a:r>
              <a:rPr lang="en-GB" dirty="0" err="1" smtClean="0"/>
              <a:t>Shao</a:t>
            </a:r>
            <a:r>
              <a:rPr lang="en-GB" dirty="0" smtClean="0"/>
              <a:t> Yang Gall Bladder Meridian (11pm-1am)</a:t>
            </a:r>
          </a:p>
          <a:p>
            <a:r>
              <a:rPr lang="en-GB" dirty="0" smtClean="0"/>
              <a:t>Leg </a:t>
            </a:r>
            <a:r>
              <a:rPr lang="en-GB" dirty="0" err="1" smtClean="0"/>
              <a:t>Jue</a:t>
            </a:r>
            <a:r>
              <a:rPr lang="en-GB" dirty="0" smtClean="0"/>
              <a:t> Yin Liver Meridian (1-3am)</a:t>
            </a:r>
          </a:p>
          <a:p>
            <a:r>
              <a:rPr lang="en-GB" dirty="0" smtClean="0"/>
              <a:t>Arm Tai Yin Lung Meridian (3-5pm)</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Eight Extra Meridians</a:t>
            </a:r>
            <a:endParaRPr lang="en-GB" dirty="0"/>
          </a:p>
        </p:txBody>
      </p:sp>
      <p:sp>
        <p:nvSpPr>
          <p:cNvPr id="3" name="Content Placeholder 2"/>
          <p:cNvSpPr>
            <a:spLocks noGrp="1"/>
          </p:cNvSpPr>
          <p:nvPr>
            <p:ph idx="1"/>
          </p:nvPr>
        </p:nvSpPr>
        <p:spPr>
          <a:xfrm>
            <a:off x="990600" y="1447800"/>
            <a:ext cx="7943088" cy="5410200"/>
          </a:xfrm>
        </p:spPr>
        <p:txBody>
          <a:bodyPr>
            <a:normAutofit fontScale="70000" lnSpcReduction="20000"/>
          </a:bodyPr>
          <a:lstStyle/>
          <a:p>
            <a:r>
              <a:rPr lang="en-GB" dirty="0" smtClean="0"/>
              <a:t>1. </a:t>
            </a:r>
            <a:r>
              <a:rPr lang="en-GB" dirty="0" err="1" smtClean="0"/>
              <a:t>Ren</a:t>
            </a:r>
            <a:r>
              <a:rPr lang="en-GB" dirty="0" smtClean="0"/>
              <a:t> Meridians (Conception Vessel)</a:t>
            </a:r>
          </a:p>
          <a:p>
            <a:endParaRPr lang="en-GB" dirty="0" smtClean="0"/>
          </a:p>
          <a:p>
            <a:r>
              <a:rPr lang="en-GB" dirty="0" smtClean="0"/>
              <a:t>2. Du Meridian (Governing Vessel)</a:t>
            </a:r>
          </a:p>
          <a:p>
            <a:endParaRPr lang="en-GB" dirty="0" smtClean="0"/>
          </a:p>
          <a:p>
            <a:r>
              <a:rPr lang="en-GB" dirty="0" smtClean="0"/>
              <a:t>3. Dai Meridians (Belt Channel)</a:t>
            </a:r>
          </a:p>
          <a:p>
            <a:endParaRPr lang="en-GB" dirty="0" smtClean="0"/>
          </a:p>
          <a:p>
            <a:r>
              <a:rPr lang="en-GB" dirty="0" smtClean="0"/>
              <a:t>4. Chong Meridian (Penetrating Vessel)</a:t>
            </a:r>
          </a:p>
          <a:p>
            <a:endParaRPr lang="en-GB" dirty="0" smtClean="0"/>
          </a:p>
          <a:p>
            <a:r>
              <a:rPr lang="en-GB" dirty="0" smtClean="0"/>
              <a:t>5. Yang Qiao Meridian (Yang Motility Channel)</a:t>
            </a:r>
          </a:p>
          <a:p>
            <a:endParaRPr lang="en-GB" dirty="0" smtClean="0"/>
          </a:p>
          <a:p>
            <a:r>
              <a:rPr lang="en-GB" dirty="0" smtClean="0"/>
              <a:t>6. Yin Qiao Meridian (Yin Motility Channel)</a:t>
            </a:r>
          </a:p>
          <a:p>
            <a:endParaRPr lang="en-GB" dirty="0" smtClean="0"/>
          </a:p>
          <a:p>
            <a:r>
              <a:rPr lang="en-GB" dirty="0" smtClean="0"/>
              <a:t>7. Yang Wei Meridian (Yang Regulating Channel)</a:t>
            </a:r>
          </a:p>
          <a:p>
            <a:endParaRPr lang="en-GB" dirty="0" smtClean="0"/>
          </a:p>
          <a:p>
            <a:r>
              <a:rPr lang="en-GB" dirty="0" smtClean="0"/>
              <a:t>8 Yin Wei Meridian (Yin Regulating Channel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and Du Meridians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For qigong and </a:t>
            </a:r>
            <a:r>
              <a:rPr lang="en-GB" dirty="0" err="1" smtClean="0"/>
              <a:t>Daoist</a:t>
            </a:r>
            <a:r>
              <a:rPr lang="en-GB" dirty="0" smtClean="0"/>
              <a:t> Inner Alchemy practice, the Du, the </a:t>
            </a:r>
            <a:r>
              <a:rPr lang="en-GB" dirty="0" err="1" smtClean="0"/>
              <a:t>Ren</a:t>
            </a:r>
            <a:r>
              <a:rPr lang="en-GB" dirty="0" smtClean="0"/>
              <a:t>, the Chong and the Dai are the most important of the Eight Extraordinary Meridians. </a:t>
            </a:r>
          </a:p>
          <a:p>
            <a:endParaRPr lang="en-GB" dirty="0" smtClean="0"/>
          </a:p>
          <a:p>
            <a:r>
              <a:rPr lang="en-GB" dirty="0" smtClean="0"/>
              <a:t>The Du Mai flows from the tip of the coccyx up the spine, over the head, and ends in the upper part of the mouth. </a:t>
            </a:r>
          </a:p>
          <a:p>
            <a:r>
              <a:rPr lang="en-GB" dirty="0" smtClean="0"/>
              <a:t>The </a:t>
            </a:r>
            <a:r>
              <a:rPr lang="en-GB" dirty="0" err="1" smtClean="0"/>
              <a:t>Ren</a:t>
            </a:r>
            <a:r>
              <a:rPr lang="en-GB" dirty="0" smtClean="0"/>
              <a:t> Mai flows from the perineum up along the front mid-line of our torso, and ends in the lower mouth. </a:t>
            </a:r>
            <a:br>
              <a:rPr lang="en-GB" dirty="0" smtClean="0"/>
            </a:b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Mai and Du Mai</a:t>
            </a:r>
            <a:endParaRPr lang="en-GB" dirty="0"/>
          </a:p>
        </p:txBody>
      </p:sp>
      <p:pic>
        <p:nvPicPr>
          <p:cNvPr id="6" name="Content Placeholder 5" descr="dumai meridian.gif"/>
          <p:cNvPicPr>
            <a:picLocks noGrp="1" noChangeAspect="1"/>
          </p:cNvPicPr>
          <p:nvPr>
            <p:ph idx="1"/>
          </p:nvPr>
        </p:nvPicPr>
        <p:blipFill>
          <a:blip r:embed="rId2" cstate="print"/>
          <a:stretch>
            <a:fillRect/>
          </a:stretch>
        </p:blipFill>
        <p:spPr>
          <a:xfrm>
            <a:off x="4992783" y="1447800"/>
            <a:ext cx="4151217" cy="4905375"/>
          </a:xfrm>
        </p:spPr>
      </p:pic>
      <p:pic>
        <p:nvPicPr>
          <p:cNvPr id="8" name="Picture 7" descr="RenMai.jpg"/>
          <p:cNvPicPr>
            <a:picLocks noChangeAspect="1"/>
          </p:cNvPicPr>
          <p:nvPr/>
        </p:nvPicPr>
        <p:blipFill>
          <a:blip r:embed="rId3" cstate="print"/>
          <a:stretch>
            <a:fillRect/>
          </a:stretch>
        </p:blipFill>
        <p:spPr>
          <a:xfrm>
            <a:off x="0" y="1447800"/>
            <a:ext cx="4953000" cy="51054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Chong Mai and Dai Mai Meridians</a:t>
            </a:r>
            <a:endParaRPr lang="en-GB" dirty="0"/>
          </a:p>
        </p:txBody>
      </p:sp>
      <p:pic>
        <p:nvPicPr>
          <p:cNvPr id="6" name="Content Placeholder 5" descr="chong mai meridian.jpg"/>
          <p:cNvPicPr>
            <a:picLocks noGrp="1" noChangeAspect="1"/>
          </p:cNvPicPr>
          <p:nvPr>
            <p:ph idx="1"/>
          </p:nvPr>
        </p:nvPicPr>
        <p:blipFill>
          <a:blip r:embed="rId2" cstate="print"/>
          <a:stretch>
            <a:fillRect/>
          </a:stretch>
        </p:blipFill>
        <p:spPr>
          <a:xfrm>
            <a:off x="956321" y="1371600"/>
            <a:ext cx="2223596" cy="5486400"/>
          </a:xfrm>
        </p:spPr>
      </p:pic>
      <p:pic>
        <p:nvPicPr>
          <p:cNvPr id="7" name="Picture 6" descr="dai meridian.jpg"/>
          <p:cNvPicPr>
            <a:picLocks noChangeAspect="1"/>
          </p:cNvPicPr>
          <p:nvPr/>
        </p:nvPicPr>
        <p:blipFill>
          <a:blip r:embed="rId3" cstate="print"/>
          <a:stretch>
            <a:fillRect/>
          </a:stretch>
        </p:blipFill>
        <p:spPr>
          <a:xfrm>
            <a:off x="4419600" y="1349317"/>
            <a:ext cx="4038600" cy="5508683"/>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Dai Mai</a:t>
            </a:r>
            <a:endParaRPr lang="en-GB" dirty="0"/>
          </a:p>
        </p:txBody>
      </p:sp>
      <p:sp>
        <p:nvSpPr>
          <p:cNvPr id="3" name="Content Placeholder 2"/>
          <p:cNvSpPr>
            <a:spLocks noGrp="1"/>
          </p:cNvSpPr>
          <p:nvPr>
            <p:ph idx="1"/>
          </p:nvPr>
        </p:nvSpPr>
        <p:spPr/>
        <p:txBody>
          <a:bodyPr/>
          <a:lstStyle/>
          <a:p>
            <a:r>
              <a:rPr lang="en-GB" dirty="0" smtClean="0"/>
              <a:t>The Dai Mai circles the waist, and is the only horizontally-flowing meridian.  As such, it acts as a kind of “belt” - containing the other vertically-flowing meridians. In certain Kan/Li qigong practices, we learn to spiral the Dai Meridian up to connect with the energy of the planets, stars and galaxies, and then down to connect with the core of the earth.</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Yin Qiao and Yang Qiao Meridians </a:t>
            </a:r>
            <a:endParaRPr lang="en-GB" dirty="0"/>
          </a:p>
        </p:txBody>
      </p:sp>
      <p:pic>
        <p:nvPicPr>
          <p:cNvPr id="6" name="Content Placeholder 5" descr="Yang-and-YinQiaoMai.jpg"/>
          <p:cNvPicPr>
            <a:picLocks noGrp="1" noChangeAspect="1"/>
          </p:cNvPicPr>
          <p:nvPr>
            <p:ph idx="1"/>
          </p:nvPr>
        </p:nvPicPr>
        <p:blipFill>
          <a:blip r:embed="rId2" cstate="print"/>
          <a:stretch>
            <a:fillRect/>
          </a:stretch>
        </p:blipFill>
        <p:spPr>
          <a:xfrm>
            <a:off x="5029200" y="1371600"/>
            <a:ext cx="3198465" cy="4800600"/>
          </a:xfrm>
        </p:spPr>
      </p:pic>
      <p:pic>
        <p:nvPicPr>
          <p:cNvPr id="9" name="Picture 8" descr="yang qiao mai colour.jpg"/>
          <p:cNvPicPr>
            <a:picLocks noChangeAspect="1"/>
          </p:cNvPicPr>
          <p:nvPr/>
        </p:nvPicPr>
        <p:blipFill>
          <a:blip r:embed="rId3" cstate="print"/>
          <a:stretch>
            <a:fillRect/>
          </a:stretch>
        </p:blipFill>
        <p:spPr>
          <a:xfrm>
            <a:off x="2209800" y="1447800"/>
            <a:ext cx="2503714" cy="481965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Wei and Yang Wei Meridians </a:t>
            </a:r>
            <a:endParaRPr lang="en-GB" dirty="0"/>
          </a:p>
        </p:txBody>
      </p:sp>
      <p:pic>
        <p:nvPicPr>
          <p:cNvPr id="4" name="Content Placeholder 3" descr="yin wei mai meridian.jpg"/>
          <p:cNvPicPr>
            <a:picLocks noGrp="1" noChangeAspect="1"/>
          </p:cNvPicPr>
          <p:nvPr>
            <p:ph idx="1"/>
          </p:nvPr>
        </p:nvPicPr>
        <p:blipFill>
          <a:blip r:embed="rId2" cstate="print"/>
          <a:stretch>
            <a:fillRect/>
          </a:stretch>
        </p:blipFill>
        <p:spPr>
          <a:xfrm>
            <a:off x="2438400" y="1173726"/>
            <a:ext cx="2819400" cy="5684274"/>
          </a:xfrm>
        </p:spPr>
      </p:pic>
      <p:pic>
        <p:nvPicPr>
          <p:cNvPr id="5" name="Picture 4" descr="yang_wei_mai meridian.jpg"/>
          <p:cNvPicPr>
            <a:picLocks noChangeAspect="1"/>
          </p:cNvPicPr>
          <p:nvPr/>
        </p:nvPicPr>
        <p:blipFill>
          <a:blip r:embed="rId3" cstate="print"/>
          <a:stretch>
            <a:fillRect/>
          </a:stretch>
        </p:blipFill>
        <p:spPr>
          <a:xfrm>
            <a:off x="7010400" y="1295400"/>
            <a:ext cx="1884098" cy="5562600"/>
          </a:xfrm>
          <a:prstGeom prst="rect">
            <a:avLst/>
          </a:prstGeom>
        </p:spPr>
      </p:pic>
      <p:pic>
        <p:nvPicPr>
          <p:cNvPr id="6" name="Picture 5" descr="yin wei mais.jpg"/>
          <p:cNvPicPr>
            <a:picLocks noChangeAspect="1"/>
          </p:cNvPicPr>
          <p:nvPr/>
        </p:nvPicPr>
        <p:blipFill>
          <a:blip r:embed="rId4" cstate="print"/>
          <a:stretch>
            <a:fillRect/>
          </a:stretch>
        </p:blipFill>
        <p:spPr>
          <a:xfrm>
            <a:off x="4267200" y="1905000"/>
            <a:ext cx="3276293" cy="4038600"/>
          </a:xfrm>
          <a:prstGeom prst="rect">
            <a:avLst/>
          </a:prstGeom>
        </p:spPr>
      </p:pic>
      <p:pic>
        <p:nvPicPr>
          <p:cNvPr id="7" name="Picture 6" descr="yangqiao meridian ancient.jpg"/>
          <p:cNvPicPr>
            <a:picLocks noChangeAspect="1"/>
          </p:cNvPicPr>
          <p:nvPr/>
        </p:nvPicPr>
        <p:blipFill>
          <a:blip r:embed="rId5" cstate="print"/>
          <a:stretch>
            <a:fillRect/>
          </a:stretch>
        </p:blipFill>
        <p:spPr>
          <a:xfrm>
            <a:off x="0" y="1371600"/>
            <a:ext cx="2710542" cy="5217793"/>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Du and Chong Meridians</a:t>
            </a:r>
            <a:endParaRPr lang="en-GB" dirty="0"/>
          </a:p>
        </p:txBody>
      </p:sp>
      <p:sp>
        <p:nvSpPr>
          <p:cNvPr id="3" name="Content Placeholder 2"/>
          <p:cNvSpPr>
            <a:spLocks noGrp="1"/>
          </p:cNvSpPr>
          <p:nvPr>
            <p:ph idx="1"/>
          </p:nvPr>
        </p:nvSpPr>
        <p:spPr/>
        <p:txBody>
          <a:bodyPr>
            <a:normAutofit/>
          </a:bodyPr>
          <a:lstStyle/>
          <a:p>
            <a:r>
              <a:rPr lang="en-GB" dirty="0" smtClean="0"/>
              <a:t>In the </a:t>
            </a:r>
            <a:r>
              <a:rPr lang="en-GB" dirty="0" smtClean="0">
                <a:hlinkClick r:id="rId2"/>
              </a:rPr>
              <a:t>Microcosmic Orbit</a:t>
            </a:r>
            <a:r>
              <a:rPr lang="en-GB" dirty="0" smtClean="0"/>
              <a:t> practice, we link the </a:t>
            </a:r>
            <a:r>
              <a:rPr lang="en-GB" dirty="0" err="1" smtClean="0"/>
              <a:t>Ren</a:t>
            </a:r>
            <a:r>
              <a:rPr lang="en-GB" dirty="0" smtClean="0"/>
              <a:t> and the Du meridians into a single continuous circuit – which is how energy circulated when we were in our mother’s womb. </a:t>
            </a:r>
          </a:p>
          <a:p>
            <a:r>
              <a:rPr lang="en-GB" dirty="0" smtClean="0"/>
              <a:t>The Chong Meridian flows vertically deep within the body, along the front of the spine, and is most closely associated with Yuan </a:t>
            </a:r>
            <a:r>
              <a:rPr lang="en-GB" dirty="0" err="1" smtClean="0"/>
              <a:t>Qi</a:t>
            </a:r>
            <a:r>
              <a:rPr lang="en-GB" dirty="0" smtClean="0"/>
              <a:t>. It is our energetic core.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3639</TotalTime>
  <Words>1540</Words>
  <Application>Microsoft Office PowerPoint</Application>
  <PresentationFormat>On-screen Show (4:3)</PresentationFormat>
  <Paragraphs>222</Paragraphs>
  <Slides>31</Slides>
  <Notes>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Solstice</vt:lpstr>
      <vt:lpstr> Principles of Integration </vt:lpstr>
      <vt:lpstr>Health and Qi </vt:lpstr>
      <vt:lpstr>Health and Qi  2</vt:lpstr>
      <vt:lpstr>Five Elements and Internal organs</vt:lpstr>
      <vt:lpstr>Integral internal organs systems of human body </vt:lpstr>
      <vt:lpstr>The relationship between zang脏and fu腑</vt:lpstr>
      <vt:lpstr>Meridian System </vt:lpstr>
      <vt:lpstr>Slide 8</vt:lpstr>
      <vt:lpstr>Distribution of the 12 meridians in the Body</vt:lpstr>
      <vt:lpstr>Yin-Yang and Five Phases and Internal organs</vt:lpstr>
      <vt:lpstr>Slide 11</vt:lpstr>
      <vt:lpstr>The order and arrangement of the three Yang Meridian </vt:lpstr>
      <vt:lpstr>Slide 13</vt:lpstr>
      <vt:lpstr>The Order and arrangement of the Yin Meridian </vt:lpstr>
      <vt:lpstr>The pathways of the 12 Meridians</vt:lpstr>
      <vt:lpstr>Leg Taiyin Spleen Meridian </vt:lpstr>
      <vt:lpstr>Arm Tai Yang Small Intestine Meridian</vt:lpstr>
      <vt:lpstr>Exterior –Interior Relationship in the Meridians </vt:lpstr>
      <vt:lpstr>Slide 19</vt:lpstr>
      <vt:lpstr>Absorbing and Excretory  Relationship in the Meridians </vt:lpstr>
      <vt:lpstr>Yangsheng Principle of Integration </vt:lpstr>
      <vt:lpstr>Health and Harmony of function </vt:lpstr>
      <vt:lpstr>Chart of Qi flow in Meridians </vt:lpstr>
      <vt:lpstr>Eight Extra Meridians</vt:lpstr>
      <vt:lpstr>Ren and Du Meridians </vt:lpstr>
      <vt:lpstr>Ren Mai and Du Mai</vt:lpstr>
      <vt:lpstr>Chong Mai and Dai Mai Meridians</vt:lpstr>
      <vt:lpstr>The Dai Mai</vt:lpstr>
      <vt:lpstr>Yin Qiao and Yang Qiao Meridians </vt:lpstr>
      <vt:lpstr>Yin Wei and Yang Wei Meridians </vt:lpstr>
      <vt:lpstr>Ren, Du and Chong Meridians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 </dc:title>
  <dc:creator/>
  <cp:lastModifiedBy>sh018</cp:lastModifiedBy>
  <cp:revision>240</cp:revision>
  <dcterms:created xsi:type="dcterms:W3CDTF">2006-08-16T00:00:00Z</dcterms:created>
  <dcterms:modified xsi:type="dcterms:W3CDTF">2013-11-21T08:59:48Z</dcterms:modified>
</cp:coreProperties>
</file>