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0" r:id="rId1"/>
  </p:sldMasterIdLst>
  <p:notesMasterIdLst>
    <p:notesMasterId r:id="rId52"/>
  </p:notesMasterIdLst>
  <p:sldIdLst>
    <p:sldId id="257" r:id="rId2"/>
    <p:sldId id="302" r:id="rId3"/>
    <p:sldId id="303" r:id="rId4"/>
    <p:sldId id="304" r:id="rId5"/>
    <p:sldId id="306" r:id="rId6"/>
    <p:sldId id="307" r:id="rId7"/>
    <p:sldId id="308" r:id="rId8"/>
    <p:sldId id="309" r:id="rId9"/>
    <p:sldId id="310" r:id="rId10"/>
    <p:sldId id="311" r:id="rId11"/>
    <p:sldId id="312" r:id="rId12"/>
    <p:sldId id="313" r:id="rId13"/>
    <p:sldId id="390" r:id="rId14"/>
    <p:sldId id="314" r:id="rId15"/>
    <p:sldId id="352" r:id="rId16"/>
    <p:sldId id="315" r:id="rId17"/>
    <p:sldId id="316" r:id="rId18"/>
    <p:sldId id="317" r:id="rId19"/>
    <p:sldId id="353" r:id="rId20"/>
    <p:sldId id="354" r:id="rId21"/>
    <p:sldId id="355" r:id="rId22"/>
    <p:sldId id="356" r:id="rId23"/>
    <p:sldId id="357" r:id="rId24"/>
    <p:sldId id="358" r:id="rId25"/>
    <p:sldId id="359" r:id="rId26"/>
    <p:sldId id="360" r:id="rId27"/>
    <p:sldId id="361" r:id="rId28"/>
    <p:sldId id="362" r:id="rId29"/>
    <p:sldId id="363" r:id="rId30"/>
    <p:sldId id="364" r:id="rId31"/>
    <p:sldId id="365" r:id="rId32"/>
    <p:sldId id="366" r:id="rId33"/>
    <p:sldId id="367" r:id="rId34"/>
    <p:sldId id="368" r:id="rId35"/>
    <p:sldId id="369" r:id="rId36"/>
    <p:sldId id="370" r:id="rId37"/>
    <p:sldId id="371" r:id="rId38"/>
    <p:sldId id="372" r:id="rId39"/>
    <p:sldId id="373" r:id="rId40"/>
    <p:sldId id="374" r:id="rId41"/>
    <p:sldId id="375" r:id="rId42"/>
    <p:sldId id="376" r:id="rId43"/>
    <p:sldId id="377" r:id="rId44"/>
    <p:sldId id="378" r:id="rId45"/>
    <p:sldId id="379" r:id="rId46"/>
    <p:sldId id="380" r:id="rId47"/>
    <p:sldId id="381" r:id="rId48"/>
    <p:sldId id="382" r:id="rId49"/>
    <p:sldId id="349" r:id="rId50"/>
    <p:sldId id="297" r:id="rId5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363646235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70782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7</a:t>
            </a:fld>
            <a:endParaRPr lang="en-GB" altLang="zh-CN"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258147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6DC85BA0-19A4-4742-819D-B98152A1BF9F}" type="slidenum">
              <a:rPr lang="zh-CN" altLang="en-GB" smtClean="0"/>
              <a:pPr/>
              <a:t>9</a:t>
            </a:fld>
            <a:endParaRPr lang="en-GB" altLang="zh-CN"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076187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E5E888F-AD7C-4F6A-A73D-54FB3CBF7A10}" type="slidenum">
              <a:rPr lang="zh-CN" altLang="en-GB" smtClean="0"/>
              <a:pPr/>
              <a:t>12</a:t>
            </a:fld>
            <a:endParaRPr lang="en-GB" altLang="zh-CN"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961965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50</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2535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a:prstGeom prst="rect">
            <a:avLst/>
          </a:prstGeom>
        </p:spPr>
        <p:txBody>
          <a:bodyPr/>
          <a:lstStyle/>
          <a:p>
            <a:endParaRPr lang="en-GB"/>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556792"/>
            <a:ext cx="4038600" cy="5040560"/>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556792"/>
            <a:ext cx="4038600" cy="5040560"/>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r>
              <a:rPr lang="en-GB" smtClean="0"/>
              <a:t>Dr Nik Whitehead</a:t>
            </a:r>
            <a:endParaRPr lang="en-GB"/>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511088"/>
            <a:ext cx="8229600" cy="5014256"/>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www.palgrave.com/studentstudyskills/page/Referencing-and-Avoiding-Plagiaris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dirty="0" smtClean="0"/>
              <a:t>Research Methods</a:t>
            </a:r>
            <a:endParaRPr lang="en-GB" dirty="0"/>
          </a:p>
        </p:txBody>
      </p:sp>
      <p:sp>
        <p:nvSpPr>
          <p:cNvPr id="3075" name="Rectangle 3"/>
          <p:cNvSpPr>
            <a:spLocks noGrp="1" noChangeArrowheads="1"/>
          </p:cNvSpPr>
          <p:nvPr>
            <p:ph type="subTitle" idx="1"/>
          </p:nvPr>
        </p:nvSpPr>
        <p:spPr/>
        <p:txBody>
          <a:bodyPr/>
          <a:lstStyle/>
          <a:p>
            <a:r>
              <a:rPr lang="en-GB" dirty="0" smtClean="0"/>
              <a:t>Aims</a:t>
            </a:r>
            <a:r>
              <a:rPr lang="en-GB" dirty="0" smtClean="0"/>
              <a:t>, Objectives, and </a:t>
            </a:r>
          </a:p>
          <a:p>
            <a:r>
              <a:rPr lang="en-GB" dirty="0" smtClean="0"/>
              <a:t>Literature Reviews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smtClean="0"/>
              <a:t>Research aims and objectives</a:t>
            </a:r>
            <a:endParaRPr lang="en-US" smtClean="0"/>
          </a:p>
        </p:txBody>
      </p:sp>
      <p:sp>
        <p:nvSpPr>
          <p:cNvPr id="8195" name="Rectangle 3"/>
          <p:cNvSpPr>
            <a:spLocks noGrp="1" noChangeArrowheads="1"/>
          </p:cNvSpPr>
          <p:nvPr>
            <p:ph idx="1"/>
          </p:nvPr>
        </p:nvSpPr>
        <p:spPr/>
        <p:txBody>
          <a:bodyPr/>
          <a:lstStyle/>
          <a:p>
            <a:r>
              <a:rPr lang="en-GB" altLang="zh-CN" dirty="0" smtClean="0"/>
              <a:t>Most research topics have one overarching aim </a:t>
            </a:r>
            <a:endParaRPr lang="en-GB" altLang="zh-CN" dirty="0"/>
          </a:p>
          <a:p>
            <a:pPr lvl="1"/>
            <a:r>
              <a:rPr lang="en-GB" altLang="zh-CN" dirty="0" smtClean="0"/>
              <a:t>The broad thing you are trying to achieve</a:t>
            </a:r>
          </a:p>
          <a:p>
            <a:pPr lvl="1"/>
            <a:r>
              <a:rPr lang="en-GB" altLang="zh-CN" dirty="0" smtClean="0"/>
              <a:t>Often mirrored in the title of the research</a:t>
            </a:r>
          </a:p>
          <a:p>
            <a:r>
              <a:rPr lang="en-GB" altLang="zh-CN" dirty="0" smtClean="0"/>
              <a:t>This aim is then broken down into research objectives (typically 3 or 4)</a:t>
            </a:r>
          </a:p>
          <a:p>
            <a:pPr lvl="1"/>
            <a:r>
              <a:rPr lang="en-GB" altLang="zh-CN" dirty="0" smtClean="0"/>
              <a:t>The </a:t>
            </a:r>
            <a:r>
              <a:rPr lang="en-GB" altLang="zh-CN" b="1" dirty="0" smtClean="0"/>
              <a:t>things</a:t>
            </a:r>
            <a:r>
              <a:rPr lang="en-GB" altLang="zh-CN" dirty="0" smtClean="0"/>
              <a:t> </a:t>
            </a:r>
            <a:r>
              <a:rPr lang="en-GB" altLang="zh-CN" b="1" dirty="0" smtClean="0"/>
              <a:t>you will do </a:t>
            </a:r>
            <a:r>
              <a:rPr lang="en-GB" altLang="zh-CN" dirty="0" smtClean="0"/>
              <a:t>to achieve the aim</a:t>
            </a:r>
            <a:endParaRPr lang="en-US"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smtClean="0"/>
              <a:t>Research hypothesis</a:t>
            </a:r>
            <a:endParaRPr lang="en-US" smtClean="0"/>
          </a:p>
        </p:txBody>
      </p:sp>
      <p:sp>
        <p:nvSpPr>
          <p:cNvPr id="9219" name="Rectangle 3"/>
          <p:cNvSpPr>
            <a:spLocks noGrp="1" noChangeArrowheads="1"/>
          </p:cNvSpPr>
          <p:nvPr>
            <p:ph idx="1"/>
          </p:nvPr>
        </p:nvSpPr>
        <p:spPr/>
        <p:txBody>
          <a:bodyPr>
            <a:normAutofit/>
          </a:bodyPr>
          <a:lstStyle/>
          <a:p>
            <a:r>
              <a:rPr lang="en-GB" altLang="zh-CN" smtClean="0"/>
              <a:t>Instead of an aim, you may prefer to use a research hypothesis, which is a statement which needs to be proved or disproved. For example…</a:t>
            </a:r>
          </a:p>
          <a:p>
            <a:endParaRPr lang="en-GB" altLang="zh-CN" smtClean="0"/>
          </a:p>
          <a:p>
            <a:r>
              <a:rPr lang="en-GB" altLang="zh-CN" smtClean="0"/>
              <a:t>Websites created using rich internet applications have better usability than websites developed using HTML</a:t>
            </a:r>
          </a:p>
          <a:p>
            <a:endParaRPr lang="en-GB" altLang="zh-CN" smtClean="0"/>
          </a:p>
          <a:p>
            <a:r>
              <a:rPr lang="en-GB" altLang="zh-CN" smtClean="0"/>
              <a:t>You would then specify the objectives necessary to test that hypothesis</a:t>
            </a:r>
          </a:p>
          <a:p>
            <a:endParaRPr 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smtClean="0"/>
              <a:t>How to phrase research objectives</a:t>
            </a:r>
            <a:endParaRPr lang="en-US" dirty="0" smtClean="0"/>
          </a:p>
        </p:txBody>
      </p:sp>
      <p:sp>
        <p:nvSpPr>
          <p:cNvPr id="10243" name="Rectangle 3"/>
          <p:cNvSpPr>
            <a:spLocks noGrp="1" noChangeArrowheads="1"/>
          </p:cNvSpPr>
          <p:nvPr>
            <p:ph idx="1"/>
          </p:nvPr>
        </p:nvSpPr>
        <p:spPr/>
        <p:txBody>
          <a:bodyPr>
            <a:normAutofit fontScale="77500" lnSpcReduction="20000"/>
          </a:bodyPr>
          <a:lstStyle/>
          <a:p>
            <a:r>
              <a:rPr lang="en-GB" altLang="zh-CN" dirty="0" smtClean="0"/>
              <a:t>The phrasing of objectives must include higher order verbs that indicate that this is level 5 or 6 standard of work.  For example, ‘to evaluate critically…’, ‘to analyse the…’, ‘to design and develop…’, etc.  Don’t use verbs such as ‘list’, ‘state’ because they are too easy to achieve</a:t>
            </a:r>
          </a:p>
          <a:p>
            <a:endParaRPr lang="en-GB" altLang="zh-CN" dirty="0" smtClean="0"/>
          </a:p>
          <a:p>
            <a:r>
              <a:rPr lang="en-GB" altLang="zh-CN" dirty="0" smtClean="0"/>
              <a:t>Research question: Why have organisations introduced project teams for software development?</a:t>
            </a:r>
          </a:p>
          <a:p>
            <a:endParaRPr lang="en-GB" altLang="zh-CN" dirty="0" smtClean="0"/>
          </a:p>
          <a:p>
            <a:r>
              <a:rPr lang="en-GB" altLang="zh-CN" dirty="0" smtClean="0"/>
              <a:t>Research objective: To analyse organisations’ objectives for software development project teams</a:t>
            </a:r>
          </a:p>
          <a:p>
            <a:endParaRPr lang="en-GB" altLang="zh-CN" dirty="0" smtClean="0"/>
          </a:p>
          <a:p>
            <a:r>
              <a:rPr lang="en-GB" altLang="zh-CN" dirty="0" smtClean="0"/>
              <a:t>Research question: How can the effectiveness of software development project teams be measured?</a:t>
            </a:r>
            <a:endParaRPr lang="en-US" dirty="0" smtClean="0"/>
          </a:p>
          <a:p>
            <a:endParaRPr lang="en-GB" altLang="zh-CN" dirty="0" smtClean="0"/>
          </a:p>
          <a:p>
            <a:r>
              <a:rPr lang="en-GB" altLang="zh-CN" dirty="0" smtClean="0"/>
              <a:t>Research objective: To establish suitable effectiveness criteria for software development project teams</a:t>
            </a:r>
            <a:endParaRPr lang="en-US"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smtClean="0"/>
              <a:t>Phrasing research objectives</a:t>
            </a:r>
            <a:endParaRPr lang="en-US" dirty="0" smtClean="0"/>
          </a:p>
        </p:txBody>
      </p:sp>
      <p:sp>
        <p:nvSpPr>
          <p:cNvPr id="12291" name="Rectangle 3"/>
          <p:cNvSpPr>
            <a:spLocks noGrp="1" noChangeArrowheads="1"/>
          </p:cNvSpPr>
          <p:nvPr>
            <p:ph idx="1"/>
          </p:nvPr>
        </p:nvSpPr>
        <p:spPr/>
        <p:txBody>
          <a:bodyPr>
            <a:normAutofit lnSpcReduction="10000"/>
          </a:bodyPr>
          <a:lstStyle/>
          <a:p>
            <a:r>
              <a:rPr lang="en-GB" altLang="zh-CN" dirty="0" smtClean="0"/>
              <a:t>Consider the SMART test.  Are your objectives:</a:t>
            </a:r>
          </a:p>
          <a:p>
            <a:pPr lvl="1"/>
            <a:r>
              <a:rPr lang="en-GB" altLang="zh-CN" dirty="0" smtClean="0"/>
              <a:t>Specific</a:t>
            </a:r>
          </a:p>
          <a:p>
            <a:pPr lvl="2"/>
            <a:r>
              <a:rPr lang="en-GB" altLang="zh-CN" dirty="0" smtClean="0"/>
              <a:t>What precisely do you hope to achieve?</a:t>
            </a:r>
          </a:p>
          <a:p>
            <a:pPr lvl="1"/>
            <a:r>
              <a:rPr lang="en-GB" altLang="zh-CN" dirty="0" smtClean="0"/>
              <a:t>Measurable</a:t>
            </a:r>
          </a:p>
          <a:p>
            <a:pPr lvl="2"/>
            <a:r>
              <a:rPr lang="en-GB" altLang="zh-CN" dirty="0" smtClean="0"/>
              <a:t>How will you determine if you’ve achieved your objectives?</a:t>
            </a:r>
          </a:p>
          <a:p>
            <a:pPr lvl="1"/>
            <a:r>
              <a:rPr lang="en-GB" altLang="zh-CN" dirty="0" smtClean="0"/>
              <a:t>Achievable?</a:t>
            </a:r>
          </a:p>
          <a:p>
            <a:pPr lvl="2"/>
            <a:r>
              <a:rPr lang="en-GB" altLang="zh-CN" dirty="0" smtClean="0"/>
              <a:t>Can it be done</a:t>
            </a:r>
          </a:p>
          <a:p>
            <a:pPr lvl="1"/>
            <a:r>
              <a:rPr lang="en-GB" altLang="zh-CN" dirty="0" smtClean="0"/>
              <a:t>Realistic?</a:t>
            </a:r>
          </a:p>
          <a:p>
            <a:pPr lvl="2"/>
            <a:r>
              <a:rPr lang="en-GB" altLang="zh-CN" dirty="0" smtClean="0"/>
              <a:t>Can </a:t>
            </a:r>
            <a:r>
              <a:rPr lang="en-GB" altLang="zh-CN" u="sng" dirty="0" smtClean="0"/>
              <a:t>you</a:t>
            </a:r>
            <a:r>
              <a:rPr lang="en-GB" altLang="zh-CN" dirty="0" smtClean="0"/>
              <a:t> do it?</a:t>
            </a:r>
          </a:p>
          <a:p>
            <a:pPr lvl="1"/>
            <a:r>
              <a:rPr lang="en-GB" altLang="zh-CN" dirty="0" smtClean="0"/>
              <a:t>Time bound?</a:t>
            </a:r>
          </a:p>
          <a:p>
            <a:pPr lvl="2"/>
            <a:r>
              <a:rPr lang="en-GB" altLang="zh-CN" dirty="0" smtClean="0"/>
              <a:t>Can you deliver the project during the study period?</a:t>
            </a:r>
          </a:p>
          <a:p>
            <a:pPr lvl="1"/>
            <a:endParaRPr lang="en-US"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smtClean="0"/>
              <a:t>Critical Review of Literature </a:t>
            </a:r>
            <a:endParaRPr lang="en-US" dirty="0" smtClean="0"/>
          </a:p>
        </p:txBody>
      </p:sp>
      <p:sp>
        <p:nvSpPr>
          <p:cNvPr id="13315" name="Rectangle 3"/>
          <p:cNvSpPr>
            <a:spLocks noGrp="1" noChangeArrowheads="1"/>
          </p:cNvSpPr>
          <p:nvPr>
            <p:ph idx="1"/>
          </p:nvPr>
        </p:nvSpPr>
        <p:spPr/>
        <p:txBody>
          <a:bodyPr>
            <a:normAutofit fontScale="92500" lnSpcReduction="10000"/>
          </a:bodyPr>
          <a:lstStyle/>
          <a:p>
            <a:r>
              <a:rPr lang="en-GB" altLang="zh-CN" dirty="0" smtClean="0"/>
              <a:t>The aim of a literature review is to provide the conceptual background to your research topic</a:t>
            </a:r>
          </a:p>
          <a:p>
            <a:r>
              <a:rPr lang="en-GB" altLang="zh-CN" dirty="0" smtClean="0"/>
              <a:t>The literature review shows what other people asking similar questions have discovered: </a:t>
            </a:r>
          </a:p>
          <a:p>
            <a:pPr lvl="1"/>
            <a:r>
              <a:rPr lang="en-GB" altLang="zh-CN" dirty="0" smtClean="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a:t>
            </a:r>
            <a:r>
              <a:rPr lang="en-GB" altLang="zh-CN" dirty="0" err="1" smtClean="0"/>
              <a:t>Jankowicz</a:t>
            </a:r>
            <a:r>
              <a:rPr lang="en-GB" altLang="zh-CN" dirty="0" smtClean="0"/>
              <a:t> (2005, p. 161)</a:t>
            </a:r>
          </a:p>
          <a:p>
            <a:r>
              <a:rPr lang="en-GB" altLang="zh-CN" dirty="0" smtClean="0"/>
              <a:t>The review helps you understand the topic under consideration, and provides you with a point of evaluation for your conclusions</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8"/>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2  </a:t>
            </a:r>
            <a:r>
              <a:rPr lang="en-US">
                <a:latin typeface="Arial" charset="0"/>
              </a:rPr>
              <a:t>The literature review process</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4339" name="Picture 23" descr="C03NF001"/>
          <p:cNvPicPr>
            <a:picLocks noChangeAspect="1" noChangeArrowheads="1"/>
          </p:cNvPicPr>
          <p:nvPr/>
        </p:nvPicPr>
        <p:blipFill>
          <a:blip r:embed="rId3"/>
          <a:srcRect/>
          <a:stretch>
            <a:fillRect/>
          </a:stretch>
        </p:blipFill>
        <p:spPr bwMode="auto">
          <a:xfrm>
            <a:off x="2727325" y="422275"/>
            <a:ext cx="3641725" cy="5378450"/>
          </a:xfrm>
          <a:prstGeom prst="rect">
            <a:avLst/>
          </a:prstGeom>
          <a:noFill/>
          <a:ln w="9525">
            <a:noFill/>
            <a:miter lim="800000"/>
            <a:headEnd/>
            <a:tailEnd/>
          </a:ln>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zh-CN" dirty="0" smtClean="0"/>
              <a:t>Literature Review</a:t>
            </a:r>
            <a:endParaRPr lang="en-US" dirty="0" smtClean="0"/>
          </a:p>
        </p:txBody>
      </p:sp>
      <p:sp>
        <p:nvSpPr>
          <p:cNvPr id="15363" name="Rectangle 3"/>
          <p:cNvSpPr>
            <a:spLocks noGrp="1" noChangeArrowheads="1"/>
          </p:cNvSpPr>
          <p:nvPr>
            <p:ph idx="1"/>
          </p:nvPr>
        </p:nvSpPr>
        <p:spPr/>
        <p:txBody>
          <a:bodyPr>
            <a:normAutofit/>
          </a:bodyPr>
          <a:lstStyle/>
          <a:p>
            <a:r>
              <a:rPr lang="en-GB" altLang="zh-CN" dirty="0" smtClean="0"/>
              <a:t>Not a summary, or annotated bibliography</a:t>
            </a:r>
          </a:p>
          <a:p>
            <a:r>
              <a:rPr lang="en-GB" altLang="zh-CN" dirty="0" smtClean="0"/>
              <a:t>Builds up an argument for your particular research</a:t>
            </a:r>
          </a:p>
          <a:p>
            <a:r>
              <a:rPr lang="en-GB" altLang="zh-CN" dirty="0" smtClean="0"/>
              <a:t>There is a mass of secondary literature available </a:t>
            </a:r>
          </a:p>
          <a:p>
            <a:pPr lvl="1"/>
            <a:r>
              <a:rPr lang="en-GB" altLang="zh-CN" dirty="0" smtClean="0"/>
              <a:t>Begin with </a:t>
            </a:r>
            <a:r>
              <a:rPr lang="en-GB" altLang="zh-CN" b="1" dirty="0" smtClean="0"/>
              <a:t>general</a:t>
            </a:r>
            <a:r>
              <a:rPr lang="en-GB" altLang="zh-CN" dirty="0" smtClean="0"/>
              <a:t> texts before moving to more </a:t>
            </a:r>
            <a:r>
              <a:rPr lang="en-GB" altLang="zh-CN" b="1" dirty="0" smtClean="0"/>
              <a:t>specific</a:t>
            </a:r>
            <a:r>
              <a:rPr lang="en-GB" altLang="zh-CN" dirty="0" smtClean="0"/>
              <a:t> material (macro and micro)</a:t>
            </a:r>
          </a:p>
          <a:p>
            <a:r>
              <a:rPr lang="en-GB" altLang="zh-CN" dirty="0" smtClean="0"/>
              <a:t>Use a range of sources &amp; viewpoints (e.g. academic, governmental, industrial sources)</a:t>
            </a:r>
          </a:p>
          <a:p>
            <a:r>
              <a:rPr lang="en-GB" altLang="zh-CN" dirty="0" smtClean="0"/>
              <a:t>Use a range of types of source – journals, books, conference papers, internet articles, industry, etc.</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8450" y="5884863"/>
            <a:ext cx="8534400" cy="366712"/>
          </a:xfrm>
          <a:prstGeom prst="rect">
            <a:avLst/>
          </a:prstGeom>
          <a:noFill/>
          <a:ln w="9525">
            <a:noFill/>
            <a:miter lim="800000"/>
            <a:headEnd/>
            <a:tailEnd/>
          </a:ln>
        </p:spPr>
        <p:txBody>
          <a:bodyPr>
            <a:spAutoFit/>
          </a:bodyPr>
          <a:lstStyle/>
          <a:p>
            <a:pPr>
              <a:spcBef>
                <a:spcPct val="50000"/>
              </a:spcBef>
            </a:pPr>
            <a:r>
              <a:rPr lang="en-US">
                <a:latin typeface="Arial" charset="0"/>
              </a:rPr>
              <a:t>Figure 3 Literature sources available (Saunders et al 2007)</a:t>
            </a:r>
          </a:p>
        </p:txBody>
      </p:sp>
      <p:pic>
        <p:nvPicPr>
          <p:cNvPr id="16387" name="Picture 4" descr="C03NF002"/>
          <p:cNvPicPr>
            <a:picLocks noChangeAspect="1" noChangeArrowheads="1"/>
          </p:cNvPicPr>
          <p:nvPr/>
        </p:nvPicPr>
        <p:blipFill>
          <a:blip r:embed="rId3"/>
          <a:srcRect/>
          <a:stretch>
            <a:fillRect/>
          </a:stretch>
        </p:blipFill>
        <p:spPr bwMode="auto">
          <a:xfrm>
            <a:off x="436563" y="1192213"/>
            <a:ext cx="8251825" cy="45466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4  </a:t>
            </a:r>
            <a:r>
              <a:rPr lang="en-US">
                <a:latin typeface="Arial" charset="0"/>
              </a:rPr>
              <a:t>Types of secondary data</a:t>
            </a:r>
          </a:p>
          <a:p>
            <a:pPr>
              <a:spcBef>
                <a:spcPct val="50000"/>
              </a:spcBef>
            </a:pPr>
            <a:r>
              <a:rPr lang="en-US" sz="800" i="1">
                <a:latin typeface="Arial" charset="0"/>
              </a:rPr>
              <a:t>Source</a:t>
            </a:r>
            <a:r>
              <a:rPr lang="en-US" sz="800">
                <a:latin typeface="Arial" charset="0"/>
              </a:rPr>
              <a:t>: © Mark Saunders, Philip Lewis and Adrian Thornhill, 2007</a:t>
            </a:r>
          </a:p>
        </p:txBody>
      </p:sp>
      <p:pic>
        <p:nvPicPr>
          <p:cNvPr id="17411" name="Picture 3" descr="C08NF001"/>
          <p:cNvPicPr>
            <a:picLocks noChangeAspect="1" noChangeArrowheads="1"/>
          </p:cNvPicPr>
          <p:nvPr/>
        </p:nvPicPr>
        <p:blipFill>
          <a:blip r:embed="rId2"/>
          <a:srcRect/>
          <a:stretch>
            <a:fillRect/>
          </a:stretch>
        </p:blipFill>
        <p:spPr bwMode="auto">
          <a:xfrm>
            <a:off x="1120775" y="422275"/>
            <a:ext cx="6865938" cy="5424488"/>
          </a:xfrm>
          <a:prstGeom prst="rect">
            <a:avLst/>
          </a:prstGeom>
          <a:noFill/>
          <a:ln w="9525">
            <a:noFill/>
            <a:miter lim="800000"/>
            <a:headEnd/>
            <a:tailEnd/>
          </a:ln>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5  </a:t>
            </a:r>
            <a:r>
              <a:rPr lang="en-US">
                <a:latin typeface="Arial" charset="0"/>
              </a:rPr>
              <a:t>Evaluating potential secondary data sources</a:t>
            </a:r>
          </a:p>
          <a:p>
            <a:pPr>
              <a:spcBef>
                <a:spcPct val="50000"/>
              </a:spcBef>
            </a:pP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a:p>
            <a:pPr>
              <a:spcBef>
                <a:spcPct val="50000"/>
              </a:spcBef>
            </a:pPr>
            <a:endParaRPr lang="en-US" sz="800">
              <a:latin typeface="Arial" charset="0"/>
            </a:endParaRPr>
          </a:p>
        </p:txBody>
      </p:sp>
      <p:pic>
        <p:nvPicPr>
          <p:cNvPr id="18435" name="Picture 3" descr="C08NF002"/>
          <p:cNvPicPr>
            <a:picLocks noChangeAspect="1" noChangeArrowheads="1"/>
          </p:cNvPicPr>
          <p:nvPr/>
        </p:nvPicPr>
        <p:blipFill>
          <a:blip r:embed="rId2"/>
          <a:srcRect/>
          <a:stretch>
            <a:fillRect/>
          </a:stretch>
        </p:blipFill>
        <p:spPr bwMode="auto">
          <a:xfrm>
            <a:off x="1198563" y="431800"/>
            <a:ext cx="6699250" cy="5386388"/>
          </a:xfrm>
          <a:prstGeom prst="rect">
            <a:avLst/>
          </a:prstGeom>
          <a:noFill/>
          <a:ln w="9525">
            <a:noFill/>
            <a:miter lim="800000"/>
            <a:headEnd/>
            <a:tailEnd/>
          </a:ln>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1026"/>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6  </a:t>
            </a:r>
            <a:r>
              <a:rPr lang="en-US">
                <a:latin typeface="Arial" charset="0"/>
              </a:rPr>
              <a:t>Searching the Internet</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9459" name="Picture 1028" descr="C03NF003"/>
          <p:cNvPicPr>
            <a:picLocks noChangeAspect="1" noChangeArrowheads="1"/>
          </p:cNvPicPr>
          <p:nvPr/>
        </p:nvPicPr>
        <p:blipFill>
          <a:blip r:embed="rId3"/>
          <a:srcRect/>
          <a:stretch>
            <a:fillRect/>
          </a:stretch>
        </p:blipFill>
        <p:spPr bwMode="auto">
          <a:xfrm>
            <a:off x="2478088" y="415925"/>
            <a:ext cx="4138612" cy="5416550"/>
          </a:xfrm>
          <a:prstGeom prst="rect">
            <a:avLst/>
          </a:prstGeom>
          <a:noFill/>
          <a:ln w="9525">
            <a:noFill/>
            <a:miter lim="800000"/>
            <a:headEnd/>
            <a:tailEnd/>
          </a:ln>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Effective Referencing</a:t>
            </a:r>
            <a:endParaRPr lang="en-GB" dirty="0"/>
          </a:p>
        </p:txBody>
      </p:sp>
      <p:sp>
        <p:nvSpPr>
          <p:cNvPr id="5" name="Text Placeholder 4"/>
          <p:cNvSpPr>
            <a:spLocks noGrp="1"/>
          </p:cNvSpPr>
          <p:nvPr>
            <p:ph type="body" idx="1"/>
          </p:nvPr>
        </p:nvSpPr>
        <p:spPr/>
        <p:txBody>
          <a:bodyPr/>
          <a:lstStyle/>
          <a:p>
            <a:endParaRPr lang="en-GB"/>
          </a:p>
        </p:txBody>
      </p:sp>
      <p:sp>
        <p:nvSpPr>
          <p:cNvPr id="3" name="Slide Number Placeholder 2"/>
          <p:cNvSpPr>
            <a:spLocks noGrp="1"/>
          </p:cNvSpPr>
          <p:nvPr>
            <p:ph type="sldNum" sz="quarter" idx="12"/>
          </p:nvPr>
        </p:nvSpPr>
        <p:spPr/>
        <p:txBody>
          <a:bodyPr/>
          <a:lstStyle/>
          <a:p>
            <a:fld id="{F912FDC1-C426-46F0-A50A-E2690F78E5D8}" type="slidenum">
              <a:rPr lang="en-GB" smtClean="0"/>
              <a:pPr/>
              <a:t>13</a:t>
            </a:fld>
            <a:endParaRPr lang="en-GB"/>
          </a:p>
        </p:txBody>
      </p:sp>
    </p:spTree>
    <p:extLst>
      <p:ext uri="{BB962C8B-B14F-4D97-AF65-F5344CB8AC3E}">
        <p14:creationId xmlns:p14="http://schemas.microsoft.com/office/powerpoint/2010/main" val="2871210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altLang="zh-CN" dirty="0" smtClean="0"/>
              <a:t>Using references </a:t>
            </a:r>
            <a:endParaRPr lang="en-US" dirty="0" smtClean="0"/>
          </a:p>
        </p:txBody>
      </p:sp>
      <p:sp>
        <p:nvSpPr>
          <p:cNvPr id="20483" name="Rectangle 3"/>
          <p:cNvSpPr>
            <a:spLocks noGrp="1" noChangeArrowheads="1"/>
          </p:cNvSpPr>
          <p:nvPr>
            <p:ph idx="1"/>
          </p:nvPr>
        </p:nvSpPr>
        <p:spPr/>
        <p:txBody>
          <a:bodyPr>
            <a:normAutofit/>
          </a:bodyPr>
          <a:lstStyle/>
          <a:p>
            <a:r>
              <a:rPr lang="en-GB" altLang="zh-CN" dirty="0" smtClean="0"/>
              <a:t>The steps to avoid mistakes and hours spent chasing references at the end of the dissertation are simple and obvious, yet often ignored.</a:t>
            </a:r>
          </a:p>
          <a:p>
            <a:r>
              <a:rPr lang="en-GB" altLang="zh-CN" dirty="0" smtClean="0"/>
              <a:t>Always keep notes tidy and file them systematically</a:t>
            </a:r>
          </a:p>
          <a:p>
            <a:r>
              <a:rPr lang="en-GB" altLang="zh-CN" dirty="0" smtClean="0"/>
              <a:t>Understand what information you need to include in a bibliography and always put a full bibliographical reference on every note taken </a:t>
            </a:r>
            <a:endParaRPr lang="en-GB" altLang="zh-CN" dirty="0"/>
          </a:p>
          <a:p>
            <a:pPr lvl="1"/>
            <a:r>
              <a:rPr lang="en-GB" altLang="zh-CN" dirty="0" smtClean="0"/>
              <a:t>Include the page numbers of the reference</a:t>
            </a:r>
          </a:p>
          <a:p>
            <a:pPr lvl="1"/>
            <a:r>
              <a:rPr lang="en-GB" altLang="zh-CN" dirty="0" smtClean="0"/>
              <a:t>Keep a card index of all references.</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references</a:t>
            </a:r>
            <a:endParaRPr lang="en-GB" dirty="0"/>
          </a:p>
        </p:txBody>
      </p:sp>
      <p:sp>
        <p:nvSpPr>
          <p:cNvPr id="3" name="Content Placeholder 2"/>
          <p:cNvSpPr>
            <a:spLocks noGrp="1"/>
          </p:cNvSpPr>
          <p:nvPr>
            <p:ph idx="1"/>
          </p:nvPr>
        </p:nvSpPr>
        <p:spPr/>
        <p:txBody>
          <a:bodyPr/>
          <a:lstStyle/>
          <a:p>
            <a:r>
              <a:rPr lang="en-GB" altLang="zh-CN" dirty="0"/>
              <a:t>If you copy a quotation into your notes for later use in your dissertation be sure to do so fully and without </a:t>
            </a:r>
            <a:r>
              <a:rPr lang="en-GB" altLang="zh-CN" dirty="0" smtClean="0"/>
              <a:t>abbreviations</a:t>
            </a:r>
          </a:p>
          <a:p>
            <a:pPr lvl="1"/>
            <a:r>
              <a:rPr lang="en-GB" altLang="zh-CN" dirty="0" smtClean="0"/>
              <a:t>You </a:t>
            </a:r>
            <a:r>
              <a:rPr lang="en-GB" altLang="zh-CN" dirty="0"/>
              <a:t>can always abbreviate </a:t>
            </a:r>
            <a:r>
              <a:rPr lang="en-GB" altLang="zh-CN" dirty="0" smtClean="0"/>
              <a:t>later</a:t>
            </a:r>
          </a:p>
          <a:p>
            <a:pPr lvl="1"/>
            <a:r>
              <a:rPr lang="en-GB" altLang="zh-CN" dirty="0" smtClean="0"/>
              <a:t>Check </a:t>
            </a:r>
            <a:r>
              <a:rPr lang="en-GB" altLang="zh-CN" dirty="0"/>
              <a:t>the quote thoroughly to make sure that you have not misrepresented the author's </a:t>
            </a:r>
            <a:r>
              <a:rPr lang="en-GB" altLang="zh-CN" dirty="0" smtClean="0"/>
              <a:t>views</a:t>
            </a:r>
          </a:p>
          <a:p>
            <a:pPr lvl="1"/>
            <a:r>
              <a:rPr lang="en-GB" altLang="zh-CN" dirty="0" smtClean="0"/>
              <a:t>Remember </a:t>
            </a:r>
            <a:r>
              <a:rPr lang="en-GB" altLang="zh-CN" dirty="0"/>
              <a:t>to record the specific page </a:t>
            </a:r>
            <a:r>
              <a:rPr lang="en-GB" altLang="zh-CN" dirty="0" smtClean="0"/>
              <a:t>number(s) </a:t>
            </a:r>
            <a:r>
              <a:rPr lang="en-GB" altLang="zh-CN" dirty="0"/>
              <a:t>the quote comes </a:t>
            </a:r>
            <a:r>
              <a:rPr lang="en-GB" altLang="zh-CN" dirty="0" smtClean="0"/>
              <a:t>from</a:t>
            </a:r>
            <a:endParaRPr lang="en-GB" altLang="zh-CN" dirty="0"/>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15</a:t>
            </a:fld>
            <a:endParaRPr lang="en-GB"/>
          </a:p>
        </p:txBody>
      </p:sp>
    </p:spTree>
    <p:extLst>
      <p:ext uri="{BB962C8B-B14F-4D97-AF65-F5344CB8AC3E}">
        <p14:creationId xmlns:p14="http://schemas.microsoft.com/office/powerpoint/2010/main" val="2195120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smtClean="0"/>
              <a:t>Using references</a:t>
            </a:r>
            <a:endParaRPr lang="en-US" dirty="0" smtClean="0"/>
          </a:p>
        </p:txBody>
      </p:sp>
      <p:sp>
        <p:nvSpPr>
          <p:cNvPr id="21507" name="Rectangle 3"/>
          <p:cNvSpPr>
            <a:spLocks noGrp="1" noChangeArrowheads="1"/>
          </p:cNvSpPr>
          <p:nvPr>
            <p:ph idx="1"/>
          </p:nvPr>
        </p:nvSpPr>
        <p:spPr/>
        <p:txBody>
          <a:bodyPr>
            <a:normAutofit fontScale="92500"/>
          </a:bodyPr>
          <a:lstStyle/>
          <a:p>
            <a:r>
              <a:rPr lang="en-GB" altLang="zh-CN" dirty="0" smtClean="0"/>
              <a:t>Be particularly careful when you copy statistical tables</a:t>
            </a:r>
          </a:p>
          <a:p>
            <a:pPr lvl="1"/>
            <a:r>
              <a:rPr lang="en-GB" altLang="zh-CN" dirty="0" smtClean="0"/>
              <a:t>Set them out neatly in the notes and check every figure</a:t>
            </a:r>
          </a:p>
          <a:p>
            <a:r>
              <a:rPr lang="en-GB" altLang="zh-CN" dirty="0" smtClean="0"/>
              <a:t>If you are doing any statistical calculations, be particularly careful to set out the worksheets tidily and with plenty of spaces</a:t>
            </a:r>
          </a:p>
          <a:p>
            <a:pPr lvl="1"/>
            <a:r>
              <a:rPr lang="en-GB" altLang="zh-CN" dirty="0" smtClean="0"/>
              <a:t>Check all calculations when you first make them</a:t>
            </a:r>
          </a:p>
          <a:p>
            <a:r>
              <a:rPr lang="en-GB" altLang="zh-CN" dirty="0" smtClean="0"/>
              <a:t>Do not over-use direct quotes from authors and always discuss quotes that you do use</a:t>
            </a:r>
          </a:p>
          <a:p>
            <a:r>
              <a:rPr lang="en-GB" altLang="zh-CN" dirty="0" smtClean="0"/>
              <a:t>Take time to clearly structure your review</a:t>
            </a:r>
          </a:p>
          <a:p>
            <a:pPr lvl="1"/>
            <a:r>
              <a:rPr lang="en-GB" altLang="zh-CN" dirty="0" smtClean="0"/>
              <a:t>Coherent and logical sequence of sub headings</a:t>
            </a:r>
          </a:p>
          <a:p>
            <a:pPr lvl="1"/>
            <a:r>
              <a:rPr lang="en-GB" altLang="zh-CN" dirty="0" smtClean="0"/>
              <a:t>Suitable summaries</a:t>
            </a:r>
            <a:endParaRPr lang="en-US" dirty="0" smtClean="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smtClean="0"/>
              <a:t>Critical analysis</a:t>
            </a:r>
            <a:endParaRPr lang="en-US" smtClean="0"/>
          </a:p>
        </p:txBody>
      </p:sp>
      <p:sp>
        <p:nvSpPr>
          <p:cNvPr id="22531" name="Rectangle 3"/>
          <p:cNvSpPr>
            <a:spLocks noGrp="1" noChangeArrowheads="1"/>
          </p:cNvSpPr>
          <p:nvPr>
            <p:ph idx="1"/>
          </p:nvPr>
        </p:nvSpPr>
        <p:spPr/>
        <p:txBody>
          <a:bodyPr>
            <a:normAutofit/>
          </a:bodyPr>
          <a:lstStyle/>
          <a:p>
            <a:r>
              <a:rPr lang="en-GB" altLang="zh-CN" dirty="0" smtClean="0"/>
              <a:t>Students often fail to be analytical or evaluative and try to compensate with a greater amount of information instead</a:t>
            </a:r>
          </a:p>
          <a:p>
            <a:pPr lvl="1"/>
            <a:r>
              <a:rPr lang="en-GB" altLang="zh-CN" dirty="0" smtClean="0"/>
              <a:t>Quantity is no substitute for quality of analysis.</a:t>
            </a:r>
          </a:p>
          <a:p>
            <a:r>
              <a:rPr lang="en-GB" altLang="zh-CN" dirty="0" smtClean="0"/>
              <a:t>The review should not be a simple recitation or list of what other authors have written</a:t>
            </a:r>
          </a:p>
          <a:p>
            <a:pPr lvl="1"/>
            <a:r>
              <a:rPr lang="en-GB" altLang="zh-CN" dirty="0" smtClean="0"/>
              <a:t>Link ideas</a:t>
            </a:r>
          </a:p>
          <a:p>
            <a:pPr lvl="1"/>
            <a:r>
              <a:rPr lang="en-GB" altLang="zh-CN" dirty="0"/>
              <a:t>C</a:t>
            </a:r>
            <a:r>
              <a:rPr lang="en-GB" altLang="zh-CN" dirty="0" smtClean="0"/>
              <a:t>ompare and contrast the material</a:t>
            </a:r>
          </a:p>
          <a:p>
            <a:pPr lvl="1"/>
            <a:r>
              <a:rPr lang="en-GB" altLang="zh-CN" dirty="0" smtClean="0"/>
              <a:t>Look for trends or themes</a:t>
            </a:r>
          </a:p>
          <a:p>
            <a:r>
              <a:rPr lang="en-GB" altLang="zh-CN" dirty="0" smtClean="0"/>
              <a:t>Literature cited must be up-to-date</a:t>
            </a:r>
          </a:p>
          <a:p>
            <a:endParaRPr lang="en-US"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zh-CN" dirty="0" smtClean="0"/>
              <a:t>Critical literature reviews should… </a:t>
            </a:r>
            <a:endParaRPr lang="en-US" dirty="0" smtClean="0"/>
          </a:p>
        </p:txBody>
      </p:sp>
      <p:sp>
        <p:nvSpPr>
          <p:cNvPr id="23555" name="Rectangle 3"/>
          <p:cNvSpPr>
            <a:spLocks noGrp="1" noChangeArrowheads="1"/>
          </p:cNvSpPr>
          <p:nvPr>
            <p:ph idx="1"/>
          </p:nvPr>
        </p:nvSpPr>
        <p:spPr/>
        <p:txBody>
          <a:bodyPr>
            <a:normAutofit/>
          </a:bodyPr>
          <a:lstStyle/>
          <a:p>
            <a:r>
              <a:rPr lang="en-GB" altLang="zh-CN" dirty="0" smtClean="0"/>
              <a:t>Refer to &amp; assess research by recognised experts in the chosen topic area</a:t>
            </a:r>
          </a:p>
          <a:p>
            <a:r>
              <a:rPr lang="en-GB" altLang="zh-CN" dirty="0" smtClean="0"/>
              <a:t>Consider &amp; discuss research that supports and opposes your idea</a:t>
            </a:r>
          </a:p>
          <a:p>
            <a:r>
              <a:rPr lang="en-GB" altLang="zh-CN" dirty="0" smtClean="0"/>
              <a:t>Make reasoned judgements regarding the value of others’ research, showing clearly how it relates to your research</a:t>
            </a:r>
          </a:p>
          <a:p>
            <a:r>
              <a:rPr lang="en-GB" altLang="zh-CN" dirty="0" smtClean="0"/>
              <a:t>Justify your arguments with valid evidence in a logical manner</a:t>
            </a:r>
          </a:p>
          <a:p>
            <a:r>
              <a:rPr lang="en-GB" altLang="zh-CN" dirty="0" smtClean="0"/>
              <a:t>Distinguish clearly between fact and opinion</a:t>
            </a:r>
            <a:endParaRPr lang="en-US"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en-GB"/>
              <a:t>Citation</a:t>
            </a:r>
          </a:p>
        </p:txBody>
      </p:sp>
      <p:sp>
        <p:nvSpPr>
          <p:cNvPr id="67587" name="Rectangle 3"/>
          <p:cNvSpPr>
            <a:spLocks noGrp="1" noChangeArrowheads="1"/>
          </p:cNvSpPr>
          <p:nvPr>
            <p:ph idx="1"/>
          </p:nvPr>
        </p:nvSpPr>
        <p:spPr/>
        <p:txBody>
          <a:bodyPr/>
          <a:lstStyle/>
          <a:p>
            <a:r>
              <a:rPr lang="en-GB" dirty="0"/>
              <a:t>Defined as:</a:t>
            </a:r>
          </a:p>
          <a:p>
            <a:pPr lvl="1"/>
            <a:r>
              <a:rPr lang="en-GB" dirty="0"/>
              <a:t>the acknowledgement of information obtained from a document you have read or the act of quoting </a:t>
            </a:r>
            <a:r>
              <a:rPr lang="en-GB" dirty="0" smtClean="0"/>
              <a:t>text</a:t>
            </a:r>
            <a:endParaRPr lang="en-GB" dirty="0"/>
          </a:p>
          <a:p>
            <a:r>
              <a:rPr lang="en-GB" dirty="0"/>
              <a:t>Done by providing the </a:t>
            </a:r>
            <a:r>
              <a:rPr lang="en-GB" b="1" dirty="0">
                <a:solidFill>
                  <a:srgbClr val="FF0000"/>
                </a:solidFill>
              </a:rPr>
              <a:t>r</a:t>
            </a:r>
            <a:r>
              <a:rPr lang="en-GB" b="1" dirty="0" smtClean="0">
                <a:solidFill>
                  <a:srgbClr val="FF0000"/>
                </a:solidFill>
              </a:rPr>
              <a:t>eference</a:t>
            </a:r>
            <a:r>
              <a:rPr lang="en-GB" dirty="0" smtClean="0"/>
              <a:t> </a:t>
            </a:r>
            <a:r>
              <a:rPr lang="en-GB" dirty="0"/>
              <a:t>to the </a:t>
            </a:r>
            <a:r>
              <a:rPr lang="en-GB" dirty="0" smtClean="0"/>
              <a:t>source of the material</a:t>
            </a:r>
            <a:endParaRPr lang="en-GB" dirty="0"/>
          </a:p>
          <a:p>
            <a:r>
              <a:rPr lang="en-GB" dirty="0"/>
              <a:t>The reference allows the reader to find the original source </a:t>
            </a:r>
          </a:p>
        </p:txBody>
      </p:sp>
    </p:spTree>
    <p:extLst>
      <p:ext uri="{BB962C8B-B14F-4D97-AF65-F5344CB8AC3E}">
        <p14:creationId xmlns:p14="http://schemas.microsoft.com/office/powerpoint/2010/main" val="2179864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a:bodyPr>
          <a:lstStyle/>
          <a:p>
            <a:r>
              <a:rPr lang="en-GB"/>
              <a:t>Why Referencing?</a:t>
            </a:r>
          </a:p>
        </p:txBody>
      </p:sp>
      <p:sp>
        <p:nvSpPr>
          <p:cNvPr id="68611" name="Rectangle 3"/>
          <p:cNvSpPr>
            <a:spLocks noGrp="1" noChangeArrowheads="1"/>
          </p:cNvSpPr>
          <p:nvPr>
            <p:ph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1808699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en-GB"/>
              <a:t>Secondary </a:t>
            </a:r>
            <a:r>
              <a:rPr lang="en-GB" smtClean="0"/>
              <a:t>Referencing</a:t>
            </a:r>
            <a:endParaRPr lang="en-GB" dirty="0"/>
          </a:p>
        </p:txBody>
      </p:sp>
      <p:sp>
        <p:nvSpPr>
          <p:cNvPr id="69635" name="Rectangle 3"/>
          <p:cNvSpPr>
            <a:spLocks noGrp="1" noChangeArrowheads="1"/>
          </p:cNvSpPr>
          <p:nvPr>
            <p:ph idx="1"/>
          </p:nvPr>
        </p:nvSpPr>
        <p:spPr/>
        <p:txBody>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a:t>Should </a:t>
            </a:r>
            <a:r>
              <a:rPr lang="en-GB" sz="2800" b="1" dirty="0">
                <a:solidFill>
                  <a:srgbClr val="FF0000"/>
                </a:solidFill>
              </a:rPr>
              <a:t>not normally be used</a:t>
            </a:r>
            <a:r>
              <a:rPr lang="en-GB" sz="2800" dirty="0"/>
              <a:t> in Masters </a:t>
            </a:r>
            <a:r>
              <a:rPr lang="en-GB" sz="2800" dirty="0" smtClean="0"/>
              <a:t>or higher level work, and used sparingly at Undergraduate</a:t>
            </a:r>
            <a:endParaRPr lang="en-GB" sz="2800" dirty="0"/>
          </a:p>
          <a:p>
            <a:r>
              <a:rPr lang="en-GB" sz="2800" dirty="0"/>
              <a:t>Always use the original document if at all possible – </a:t>
            </a:r>
            <a:r>
              <a:rPr lang="en-GB" sz="2800" dirty="0" smtClean="0"/>
              <a:t>inter-library loans and online sources help</a:t>
            </a:r>
            <a:endParaRPr lang="en-GB" sz="2800" dirty="0"/>
          </a:p>
        </p:txBody>
      </p:sp>
    </p:spTree>
    <p:extLst>
      <p:ext uri="{BB962C8B-B14F-4D97-AF65-F5344CB8AC3E}">
        <p14:creationId xmlns:p14="http://schemas.microsoft.com/office/powerpoint/2010/main" val="3943597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r>
              <a:rPr lang="en-GB"/>
              <a:t>When and Where?</a:t>
            </a:r>
          </a:p>
        </p:txBody>
      </p:sp>
      <p:sp>
        <p:nvSpPr>
          <p:cNvPr id="70659" name="Rectangle 3"/>
          <p:cNvSpPr>
            <a:spLocks noGrp="1" noChangeArrowheads="1"/>
          </p:cNvSpPr>
          <p:nvPr>
            <p:ph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2531050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r>
              <a:rPr lang="en-GB"/>
              <a:t>Why?</a:t>
            </a:r>
          </a:p>
        </p:txBody>
      </p:sp>
      <p:sp>
        <p:nvSpPr>
          <p:cNvPr id="71683" name="Rectangle 3"/>
          <p:cNvSpPr>
            <a:spLocks noGrp="1" noChangeArrowheads="1"/>
          </p:cNvSpPr>
          <p:nvPr>
            <p:ph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2337636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normAutofit/>
          </a:bodyPr>
          <a:lstStyle/>
          <a:p>
            <a:r>
              <a:rPr lang="en-GB"/>
              <a:t>Plagiarism</a:t>
            </a:r>
          </a:p>
        </p:txBody>
      </p:sp>
      <p:sp>
        <p:nvSpPr>
          <p:cNvPr id="72707" name="Rectangle 3"/>
          <p:cNvSpPr>
            <a:spLocks noGrp="1" noChangeArrowheads="1"/>
          </p:cNvSpPr>
          <p:nvPr>
            <p:ph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a:t>
            </a:r>
            <a:r>
              <a:rPr lang="en-GB" dirty="0" smtClean="0"/>
              <a:t>misconduct</a:t>
            </a:r>
          </a:p>
          <a:p>
            <a:r>
              <a:rPr lang="en-GB" dirty="0" smtClean="0"/>
              <a:t>For </a:t>
            </a:r>
            <a:r>
              <a:rPr lang="en-GB" dirty="0"/>
              <a:t>full details see the University </a:t>
            </a:r>
            <a:r>
              <a:rPr lang="en-GB" dirty="0" smtClean="0"/>
              <a:t>website</a:t>
            </a:r>
            <a:endParaRPr lang="en-GB" dirty="0"/>
          </a:p>
        </p:txBody>
      </p:sp>
    </p:spTree>
    <p:extLst>
      <p:ext uri="{BB962C8B-B14F-4D97-AF65-F5344CB8AC3E}">
        <p14:creationId xmlns:p14="http://schemas.microsoft.com/office/powerpoint/2010/main" val="2760336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Turnitin</a:t>
            </a:r>
            <a:r>
              <a:rPr lang="en-GB" dirty="0" smtClean="0"/>
              <a:t> and Plagiarism</a:t>
            </a:r>
            <a:endParaRPr lang="en-GB" dirty="0"/>
          </a:p>
        </p:txBody>
      </p:sp>
      <p:sp>
        <p:nvSpPr>
          <p:cNvPr id="3" name="Content Placeholder 2"/>
          <p:cNvSpPr>
            <a:spLocks noGrp="1"/>
          </p:cNvSpPr>
          <p:nvPr>
            <p:ph idx="1"/>
          </p:nvPr>
        </p:nvSpPr>
        <p:spPr/>
        <p:txBody>
          <a:bodyPr>
            <a:normAutofit lnSpcReduction="10000"/>
          </a:bodyPr>
          <a:lstStyle/>
          <a:p>
            <a:r>
              <a:rPr lang="en-GB" dirty="0" smtClean="0"/>
              <a:t>The </a:t>
            </a:r>
            <a:r>
              <a:rPr lang="en-GB" dirty="0" err="1" smtClean="0"/>
              <a:t>Turnitin</a:t>
            </a:r>
            <a:r>
              <a:rPr lang="en-GB" dirty="0" smtClean="0"/>
              <a:t> software assesses any submitted work against prior items in its database</a:t>
            </a:r>
          </a:p>
          <a:p>
            <a:pPr lvl="1"/>
            <a:r>
              <a:rPr lang="en-GB" dirty="0"/>
              <a:t>20+ billion web pages</a:t>
            </a:r>
          </a:p>
          <a:p>
            <a:pPr lvl="1"/>
            <a:r>
              <a:rPr lang="en-GB" dirty="0"/>
              <a:t>220+ million student papers – including work already submitted for that assignment</a:t>
            </a:r>
          </a:p>
          <a:p>
            <a:pPr lvl="1"/>
            <a:r>
              <a:rPr lang="en-GB" dirty="0"/>
              <a:t>90,000+ </a:t>
            </a:r>
            <a:r>
              <a:rPr lang="en-GB" dirty="0" smtClean="0"/>
              <a:t>publications</a:t>
            </a:r>
          </a:p>
          <a:p>
            <a:r>
              <a:rPr lang="en-GB" dirty="0" smtClean="0"/>
              <a:t>If your work scores more than 15% similarity to any combination of the items, we investigate further</a:t>
            </a:r>
          </a:p>
          <a:p>
            <a:r>
              <a:rPr lang="en-GB" dirty="0" smtClean="0"/>
              <a:t>Cited quotations don’t count</a:t>
            </a:r>
          </a:p>
          <a:p>
            <a:r>
              <a:rPr lang="en-GB" dirty="0" smtClean="0"/>
              <a:t>Poor citation and referencing is plagiarism</a:t>
            </a:r>
          </a:p>
          <a:p>
            <a:pPr lvl="1"/>
            <a:r>
              <a:rPr lang="en-GB" dirty="0" smtClean="0"/>
              <a:t>Don’t care if it is accident, incompetence or crime</a:t>
            </a:r>
            <a:endParaRPr lang="en-GB" dirty="0"/>
          </a:p>
        </p:txBody>
      </p:sp>
    </p:spTree>
    <p:extLst>
      <p:ext uri="{BB962C8B-B14F-4D97-AF65-F5344CB8AC3E}">
        <p14:creationId xmlns:p14="http://schemas.microsoft.com/office/powerpoint/2010/main" val="236160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Turnitin</a:t>
            </a:r>
            <a:endParaRPr lang="en-GB" dirty="0"/>
          </a:p>
        </p:txBody>
      </p:sp>
      <p:sp>
        <p:nvSpPr>
          <p:cNvPr id="3" name="Content Placeholder 2"/>
          <p:cNvSpPr>
            <a:spLocks noGrp="1"/>
          </p:cNvSpPr>
          <p:nvPr>
            <p:ph idx="1"/>
          </p:nvPr>
        </p:nvSpPr>
        <p:spPr>
          <a:xfrm>
            <a:off x="457200" y="1481328"/>
            <a:ext cx="8229600" cy="4805192"/>
          </a:xfrm>
        </p:spPr>
        <p:txBody>
          <a:bodyPr>
            <a:normAutofit lnSpcReduction="10000"/>
          </a:bodyPr>
          <a:lstStyle/>
          <a:p>
            <a:r>
              <a:rPr lang="en-GB" dirty="0" smtClean="0"/>
              <a:t>The University uses software called </a:t>
            </a:r>
            <a:r>
              <a:rPr lang="en-GB" b="1" dirty="0" err="1" smtClean="0"/>
              <a:t>Turnitin</a:t>
            </a:r>
            <a:r>
              <a:rPr lang="en-GB" dirty="0" smtClean="0"/>
              <a:t> to check assessments for unfair practice</a:t>
            </a:r>
          </a:p>
          <a:p>
            <a:r>
              <a:rPr lang="en-GB" b="1" dirty="0" err="1" smtClean="0"/>
              <a:t>Turnitin</a:t>
            </a:r>
            <a:r>
              <a:rPr lang="en-GB" dirty="0" smtClean="0"/>
              <a:t>* checks each submitted piece of work against</a:t>
            </a:r>
          </a:p>
          <a:p>
            <a:pPr lvl="1"/>
            <a:r>
              <a:rPr lang="en-GB" dirty="0" smtClean="0"/>
              <a:t>20+ billion web pages</a:t>
            </a:r>
          </a:p>
          <a:p>
            <a:pPr lvl="1"/>
            <a:r>
              <a:rPr lang="en-GB" dirty="0" smtClean="0"/>
              <a:t>220+ million student papers – including work already submitted for that assignment</a:t>
            </a:r>
          </a:p>
          <a:p>
            <a:pPr lvl="1"/>
            <a:r>
              <a:rPr lang="en-GB" dirty="0" smtClean="0"/>
              <a:t>90,000+ publications</a:t>
            </a:r>
          </a:p>
          <a:p>
            <a:r>
              <a:rPr lang="en-GB" dirty="0" smtClean="0"/>
              <a:t>It then generates a report that highlights any sections that appear as if they may have been copied</a:t>
            </a:r>
            <a:endParaRPr lang="en-GB" dirty="0"/>
          </a:p>
        </p:txBody>
      </p:sp>
      <p:sp>
        <p:nvSpPr>
          <p:cNvPr id="4" name="TextBox 3"/>
          <p:cNvSpPr txBox="1"/>
          <p:nvPr/>
        </p:nvSpPr>
        <p:spPr>
          <a:xfrm>
            <a:off x="5786446" y="6429396"/>
            <a:ext cx="3259226" cy="307777"/>
          </a:xfrm>
          <a:prstGeom prst="rect">
            <a:avLst/>
          </a:prstGeom>
          <a:noFill/>
        </p:spPr>
        <p:txBody>
          <a:bodyPr wrap="none" rtlCol="0">
            <a:spAutoFit/>
          </a:bodyPr>
          <a:lstStyle/>
          <a:p>
            <a:r>
              <a:rPr lang="en-GB" sz="1400" dirty="0" smtClean="0"/>
              <a:t>* http://submit.ac.uk/en_gb/home</a:t>
            </a:r>
            <a:endParaRPr lang="en-GB" sz="1400" dirty="0"/>
          </a:p>
        </p:txBody>
      </p:sp>
    </p:spTree>
    <p:extLst>
      <p:ext uri="{BB962C8B-B14F-4D97-AF65-F5344CB8AC3E}">
        <p14:creationId xmlns:p14="http://schemas.microsoft.com/office/powerpoint/2010/main" val="4288135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571472" y="285728"/>
            <a:ext cx="8241866" cy="6286544"/>
          </a:xfrm>
          <a:prstGeom prst="rect">
            <a:avLst/>
          </a:prstGeom>
          <a:noFill/>
          <a:ln w="9525">
            <a:noFill/>
            <a:miter lim="800000"/>
            <a:headEnd/>
            <a:tailEnd/>
          </a:ln>
          <a:effectLst/>
        </p:spPr>
      </p:pic>
    </p:spTree>
    <p:extLst>
      <p:ext uri="{BB962C8B-B14F-4D97-AF65-F5344CB8AC3E}">
        <p14:creationId xmlns:p14="http://schemas.microsoft.com/office/powerpoint/2010/main" val="2398549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500033" y="357166"/>
            <a:ext cx="8246285" cy="6239445"/>
          </a:xfrm>
          <a:prstGeom prst="rect">
            <a:avLst/>
          </a:prstGeom>
          <a:noFill/>
          <a:ln w="9525">
            <a:noFill/>
            <a:miter lim="800000"/>
            <a:headEnd/>
            <a:tailEnd/>
          </a:ln>
          <a:effectLst/>
        </p:spPr>
      </p:pic>
    </p:spTree>
    <p:extLst>
      <p:ext uri="{BB962C8B-B14F-4D97-AF65-F5344CB8AC3E}">
        <p14:creationId xmlns:p14="http://schemas.microsoft.com/office/powerpoint/2010/main" val="4197263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r>
              <a:rPr lang="en-GB" altLang="en-US" smtClean="0"/>
              <a:t>Plagiarism Quick Guide</a:t>
            </a:r>
          </a:p>
        </p:txBody>
      </p:sp>
      <p:sp>
        <p:nvSpPr>
          <p:cNvPr id="3" name="Content Placeholder 2"/>
          <p:cNvSpPr>
            <a:spLocks noGrp="1"/>
          </p:cNvSpPr>
          <p:nvPr>
            <p:ph idx="1"/>
          </p:nvPr>
        </p:nvSpPr>
        <p:spPr/>
        <p:txBody>
          <a:bodyPr/>
          <a:lstStyle/>
          <a:p>
            <a:pPr>
              <a:defRPr/>
            </a:pPr>
            <a:r>
              <a:rPr lang="en-GB" dirty="0" smtClean="0"/>
              <a:t>There is a nicely written briefing at:</a:t>
            </a:r>
          </a:p>
          <a:p>
            <a:pPr marL="0" indent="0">
              <a:buFontTx/>
              <a:buNone/>
              <a:defRPr/>
            </a:pPr>
            <a:endParaRPr lang="en-GB" dirty="0" smtClean="0"/>
          </a:p>
          <a:p>
            <a:pPr marL="0" indent="0">
              <a:buFontTx/>
              <a:buNone/>
              <a:defRPr/>
            </a:pPr>
            <a:r>
              <a:rPr lang="en-GB" dirty="0" smtClean="0">
                <a:hlinkClick r:id="rId2"/>
              </a:rPr>
              <a:t>http://www.palgrave.com/studentstudyskills/page/Referencing-and-Avoiding-Plagiarism/</a:t>
            </a:r>
            <a:endParaRPr lang="en-GB" dirty="0" smtClean="0"/>
          </a:p>
          <a:p>
            <a:pPr marL="0" indent="0">
              <a:buFontTx/>
              <a:buNone/>
              <a:defRPr/>
            </a:pPr>
            <a:endParaRPr lang="en-GB" dirty="0"/>
          </a:p>
        </p:txBody>
      </p:sp>
    </p:spTree>
    <p:extLst>
      <p:ext uri="{BB962C8B-B14F-4D97-AF65-F5344CB8AC3E}">
        <p14:creationId xmlns:p14="http://schemas.microsoft.com/office/powerpoint/2010/main" val="33340029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UWTSD uses the Vancouver numerical referencing system (the IEEE version)</a:t>
            </a:r>
          </a:p>
          <a:p>
            <a:r>
              <a:rPr lang="en-GB" dirty="0" smtClean="0"/>
              <a:t>The system which uses numbers, in order of appearance in the text</a:t>
            </a:r>
          </a:p>
          <a:p>
            <a:r>
              <a:rPr lang="en-GB" dirty="0" smtClean="0"/>
              <a:t>More, and examples, later </a:t>
            </a:r>
            <a:endParaRPr lang="en-GB" dirty="0"/>
          </a:p>
        </p:txBody>
      </p:sp>
    </p:spTree>
    <p:extLst>
      <p:ext uri="{BB962C8B-B14F-4D97-AF65-F5344CB8AC3E}">
        <p14:creationId xmlns:p14="http://schemas.microsoft.com/office/powerpoint/2010/main" val="2942991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Benefits of Referencing for the Student</a:t>
            </a:r>
            <a:endParaRPr lang="en-GB" sz="3200" dirty="0"/>
          </a:p>
        </p:txBody>
      </p:sp>
      <p:sp>
        <p:nvSpPr>
          <p:cNvPr id="3" name="Content Placeholder 2"/>
          <p:cNvSpPr>
            <a:spLocks noGrp="1"/>
          </p:cNvSpPr>
          <p:nvPr>
            <p:ph idx="1"/>
          </p:nvPr>
        </p:nvSpPr>
        <p:spPr/>
        <p:txBody>
          <a:bodyPr>
            <a:normAutofit/>
          </a:bodyPr>
          <a:lstStyle/>
          <a:p>
            <a:r>
              <a:rPr lang="en-GB" dirty="0" smtClean="0"/>
              <a:t>Proves that the work has a factual/academic basis</a:t>
            </a:r>
          </a:p>
          <a:p>
            <a:pPr lvl="1"/>
            <a:r>
              <a:rPr lang="en-GB" dirty="0" smtClean="0"/>
              <a:t>Shows the variety of sources you have used </a:t>
            </a:r>
          </a:p>
          <a:p>
            <a:pPr lvl="1"/>
            <a:r>
              <a:rPr lang="en-GB" dirty="0" smtClean="0"/>
              <a:t>Shows that you have used relevant sources</a:t>
            </a:r>
          </a:p>
          <a:p>
            <a:pPr lvl="1"/>
            <a:r>
              <a:rPr lang="en-GB" dirty="0" smtClean="0"/>
              <a:t>Supports the ideas and arguments that you discuss in your work</a:t>
            </a:r>
          </a:p>
          <a:p>
            <a:pPr lvl="1"/>
            <a:r>
              <a:rPr lang="en-GB" dirty="0" smtClean="0"/>
              <a:t>Shows initiative and independent thought</a:t>
            </a:r>
          </a:p>
          <a:p>
            <a:pPr lvl="1"/>
            <a:r>
              <a:rPr lang="en-GB" dirty="0" smtClean="0"/>
              <a:t>Shows depth of reading</a:t>
            </a:r>
          </a:p>
          <a:p>
            <a:pPr lvl="1"/>
            <a:r>
              <a:rPr lang="en-GB" dirty="0" smtClean="0"/>
              <a:t>Shows ability to judge if information read is relevant</a:t>
            </a:r>
          </a:p>
          <a:p>
            <a:pPr lvl="1"/>
            <a:r>
              <a:rPr lang="en-GB" b="1" dirty="0" smtClean="0">
                <a:solidFill>
                  <a:srgbClr val="FF0000"/>
                </a:solidFill>
              </a:rPr>
              <a:t>Will help you to gain more marks</a:t>
            </a:r>
            <a:endParaRPr lang="en-GB" dirty="0" smtClean="0">
              <a:solidFill>
                <a:srgbClr val="FF0000"/>
              </a:solidFill>
            </a:endParaRPr>
          </a:p>
        </p:txBody>
      </p:sp>
    </p:spTree>
    <p:extLst>
      <p:ext uri="{BB962C8B-B14F-4D97-AF65-F5344CB8AC3E}">
        <p14:creationId xmlns:p14="http://schemas.microsoft.com/office/powerpoint/2010/main" val="2763010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Benefits Cont.</a:t>
            </a:r>
            <a:endParaRPr lang="en-GB" dirty="0"/>
          </a:p>
        </p:txBody>
      </p:sp>
      <p:sp>
        <p:nvSpPr>
          <p:cNvPr id="3" name="Content Placeholder 2"/>
          <p:cNvSpPr>
            <a:spLocks noGrp="1"/>
          </p:cNvSpPr>
          <p:nvPr>
            <p:ph idx="1"/>
          </p:nvPr>
        </p:nvSpPr>
        <p:spPr/>
        <p:txBody>
          <a:bodyPr>
            <a:normAutofit/>
          </a:bodyPr>
          <a:lstStyle/>
          <a:p>
            <a:r>
              <a:rPr lang="en-GB" dirty="0" smtClean="0"/>
              <a:t>Allows the reader to identify and retrieve the sources for their own use</a:t>
            </a:r>
          </a:p>
          <a:p>
            <a:pPr lvl="1"/>
            <a:r>
              <a:rPr lang="en-GB" dirty="0" smtClean="0"/>
              <a:t>May be several sources with similar titles</a:t>
            </a:r>
          </a:p>
          <a:p>
            <a:pPr lvl="1"/>
            <a:r>
              <a:rPr lang="en-GB" dirty="0" smtClean="0"/>
              <a:t>Helps tutor to find the information easily</a:t>
            </a:r>
          </a:p>
          <a:p>
            <a:pPr lvl="1"/>
            <a:r>
              <a:rPr lang="en-GB" dirty="0" smtClean="0"/>
              <a:t>Helps you to retrace the sources you have used in the past, for future assignments.</a:t>
            </a:r>
          </a:p>
          <a:p>
            <a:r>
              <a:rPr lang="en-GB" dirty="0" smtClean="0"/>
              <a:t>Avoids </a:t>
            </a:r>
            <a:r>
              <a:rPr lang="en-GB" b="1" dirty="0" smtClean="0">
                <a:solidFill>
                  <a:srgbClr val="FF0000"/>
                </a:solidFill>
              </a:rPr>
              <a:t>plagiarism</a:t>
            </a:r>
            <a:r>
              <a:rPr lang="en-GB" dirty="0" smtClean="0"/>
              <a:t>!</a:t>
            </a:r>
          </a:p>
        </p:txBody>
      </p:sp>
    </p:spTree>
    <p:extLst>
      <p:ext uri="{BB962C8B-B14F-4D97-AF65-F5344CB8AC3E}">
        <p14:creationId xmlns:p14="http://schemas.microsoft.com/office/powerpoint/2010/main" val="2520314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Citations in Text</a:t>
            </a:r>
            <a:endParaRPr lang="en-GB" dirty="0"/>
          </a:p>
        </p:txBody>
      </p:sp>
      <p:sp>
        <p:nvSpPr>
          <p:cNvPr id="3" name="Content Placeholder 2"/>
          <p:cNvSpPr>
            <a:spLocks noGrp="1"/>
          </p:cNvSpPr>
          <p:nvPr>
            <p:ph idx="1"/>
          </p:nvPr>
        </p:nvSpPr>
        <p:spPr/>
        <p:txBody>
          <a:bodyPr>
            <a:normAutofit/>
          </a:bodyPr>
          <a:lstStyle/>
          <a:p>
            <a:r>
              <a:rPr lang="en-GB" dirty="0" smtClean="0"/>
              <a:t>A citation generally requires only the name of the author(s) and the number of the reference. E.g.:</a:t>
            </a:r>
          </a:p>
          <a:p>
            <a:r>
              <a:rPr lang="en-GB" dirty="0" smtClean="0"/>
              <a:t>One author of one work:</a:t>
            </a:r>
          </a:p>
          <a:p>
            <a:pPr lvl="1"/>
            <a:r>
              <a:rPr lang="en-GB" dirty="0" smtClean="0"/>
              <a:t>As Williams [1] suggests, 'It would be dangerous to assume that students already know how to reference when they arrive in University.'</a:t>
            </a:r>
          </a:p>
          <a:p>
            <a:r>
              <a:rPr lang="en-GB" dirty="0" smtClean="0"/>
              <a:t>Two or three authors of one work:</a:t>
            </a:r>
          </a:p>
          <a:p>
            <a:pPr lvl="1"/>
            <a:r>
              <a:rPr lang="en-GB" dirty="0" smtClean="0"/>
              <a:t>Robbins and Renaldo [2] recently stated ...</a:t>
            </a:r>
          </a:p>
          <a:p>
            <a:r>
              <a:rPr lang="en-GB" dirty="0" smtClean="0"/>
              <a:t>Four or more authors of one work:</a:t>
            </a:r>
          </a:p>
          <a:p>
            <a:pPr lvl="1"/>
            <a:r>
              <a:rPr lang="en-GB" dirty="0" smtClean="0"/>
              <a:t>Charles et al [3] contend that…</a:t>
            </a:r>
          </a:p>
          <a:p>
            <a:endParaRPr lang="en-GB" dirty="0"/>
          </a:p>
        </p:txBody>
      </p:sp>
    </p:spTree>
    <p:extLst>
      <p:ext uri="{BB962C8B-B14F-4D97-AF65-F5344CB8AC3E}">
        <p14:creationId xmlns:p14="http://schemas.microsoft.com/office/powerpoint/2010/main" val="35621799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Citations, Author Not Named</a:t>
            </a:r>
            <a:endParaRPr lang="en-GB" dirty="0"/>
          </a:p>
        </p:txBody>
      </p:sp>
      <p:sp>
        <p:nvSpPr>
          <p:cNvPr id="3" name="Content Placeholder 2"/>
          <p:cNvSpPr>
            <a:spLocks noGrp="1"/>
          </p:cNvSpPr>
          <p:nvPr>
            <p:ph idx="1"/>
          </p:nvPr>
        </p:nvSpPr>
        <p:spPr/>
        <p:txBody>
          <a:bodyPr>
            <a:normAutofit/>
          </a:bodyPr>
          <a:lstStyle/>
          <a:p>
            <a:r>
              <a:rPr lang="en-GB" dirty="0" smtClean="0"/>
              <a:t>If the authors are not mentioned in the text, numbers are used to indicate the texts being referred to:</a:t>
            </a:r>
          </a:p>
          <a:p>
            <a:pPr lvl="1"/>
            <a:r>
              <a:rPr lang="en-GB" dirty="0" smtClean="0"/>
              <a:t>A body of evidence contends that …[4-6].</a:t>
            </a:r>
          </a:p>
          <a:p>
            <a:endParaRPr lang="en-GB" dirty="0" smtClean="0"/>
          </a:p>
          <a:p>
            <a:r>
              <a:rPr lang="en-GB" dirty="0" smtClean="0"/>
              <a:t>Where possible, try to use author names within the text as this flags to the reader that you are citing the right sources</a:t>
            </a:r>
          </a:p>
        </p:txBody>
      </p:sp>
    </p:spTree>
    <p:extLst>
      <p:ext uri="{BB962C8B-B14F-4D97-AF65-F5344CB8AC3E}">
        <p14:creationId xmlns:p14="http://schemas.microsoft.com/office/powerpoint/2010/main" val="13482826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Multiple References to a Source</a:t>
            </a:r>
            <a:endParaRPr lang="en-GB" dirty="0"/>
          </a:p>
        </p:txBody>
      </p:sp>
      <p:sp>
        <p:nvSpPr>
          <p:cNvPr id="3" name="Content Placeholder 2"/>
          <p:cNvSpPr>
            <a:spLocks noGrp="1"/>
          </p:cNvSpPr>
          <p:nvPr>
            <p:ph idx="1"/>
          </p:nvPr>
        </p:nvSpPr>
        <p:spPr/>
        <p:txBody>
          <a:bodyPr>
            <a:normAutofit/>
          </a:bodyPr>
          <a:lstStyle/>
          <a:p>
            <a:r>
              <a:rPr lang="en-GB" dirty="0" smtClean="0"/>
              <a:t>If you refer to an item of work more than once, you should use the first number given to that piece of work</a:t>
            </a:r>
          </a:p>
          <a:p>
            <a:pPr lvl="1"/>
            <a:r>
              <a:rPr lang="en-GB" dirty="0" smtClean="0"/>
              <a:t>i.e. there will only need to be one entry in the reference list </a:t>
            </a:r>
          </a:p>
          <a:p>
            <a:r>
              <a:rPr lang="en-GB" dirty="0" smtClean="0"/>
              <a:t>If particular parts of the document are cited page numbers should be given after the numerals (3, pp. 23-24)</a:t>
            </a:r>
          </a:p>
          <a:p>
            <a:r>
              <a:rPr lang="en-GB" dirty="0" smtClean="0"/>
              <a:t>You will see Superscripts</a:t>
            </a:r>
            <a:r>
              <a:rPr lang="en-GB" baseline="30000" dirty="0" smtClean="0"/>
              <a:t>7</a:t>
            </a:r>
            <a:r>
              <a:rPr lang="en-GB" dirty="0" smtClean="0"/>
              <a:t>, Brackets (8) or Square Brackets [9] used around reference numbers</a:t>
            </a:r>
          </a:p>
          <a:p>
            <a:endParaRPr lang="en-GB" dirty="0"/>
          </a:p>
        </p:txBody>
      </p:sp>
    </p:spTree>
    <p:extLst>
      <p:ext uri="{BB962C8B-B14F-4D97-AF65-F5344CB8AC3E}">
        <p14:creationId xmlns:p14="http://schemas.microsoft.com/office/powerpoint/2010/main" val="40632800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 Quotations</a:t>
            </a:r>
            <a:endParaRPr lang="en-GB" dirty="0"/>
          </a:p>
        </p:txBody>
      </p:sp>
      <p:sp>
        <p:nvSpPr>
          <p:cNvPr id="3" name="Content Placeholder 2"/>
          <p:cNvSpPr>
            <a:spLocks noGrp="1"/>
          </p:cNvSpPr>
          <p:nvPr>
            <p:ph idx="1"/>
          </p:nvPr>
        </p:nvSpPr>
        <p:spPr/>
        <p:txBody>
          <a:bodyPr>
            <a:normAutofit lnSpcReduction="10000"/>
          </a:bodyPr>
          <a:lstStyle/>
          <a:p>
            <a:r>
              <a:rPr lang="en-GB" dirty="0" smtClean="0"/>
              <a:t>This is where you quote somebody and use their exact words in order to support your point of view or argument</a:t>
            </a:r>
          </a:p>
          <a:p>
            <a:pPr lvl="1"/>
            <a:r>
              <a:rPr lang="en-GB" dirty="0" smtClean="0"/>
              <a:t>Use single inverted commas  ‘ ……’</a:t>
            </a:r>
          </a:p>
          <a:p>
            <a:pPr lvl="1"/>
            <a:r>
              <a:rPr lang="en-GB" dirty="0" smtClean="0"/>
              <a:t>Introduce the quote - e.g. As </a:t>
            </a:r>
            <a:r>
              <a:rPr lang="en-GB" dirty="0" err="1" smtClean="0"/>
              <a:t>Edworthy</a:t>
            </a:r>
            <a:r>
              <a:rPr lang="en-GB" dirty="0" smtClean="0"/>
              <a:t> [6, p. 23] argues ‘…….’</a:t>
            </a:r>
          </a:p>
          <a:p>
            <a:pPr lvl="1"/>
            <a:r>
              <a:rPr lang="en-GB" dirty="0" smtClean="0"/>
              <a:t>Use exact wording and punctuation</a:t>
            </a:r>
          </a:p>
          <a:p>
            <a:pPr lvl="1"/>
            <a:r>
              <a:rPr lang="en-GB" dirty="0" smtClean="0"/>
              <a:t>Use three dots (…) if you omit some of the original words – also known as ellipsis</a:t>
            </a:r>
          </a:p>
          <a:p>
            <a:pPr lvl="1"/>
            <a:r>
              <a:rPr lang="en-GB" dirty="0" smtClean="0"/>
              <a:t>Use square brackets if you insert words of your own</a:t>
            </a:r>
          </a:p>
          <a:p>
            <a:pPr lvl="1"/>
            <a:r>
              <a:rPr lang="en-GB" dirty="0" smtClean="0"/>
              <a:t>Include page number(s)</a:t>
            </a:r>
          </a:p>
          <a:p>
            <a:endParaRPr lang="en-GB" dirty="0"/>
          </a:p>
        </p:txBody>
      </p:sp>
    </p:spTree>
    <p:extLst>
      <p:ext uri="{BB962C8B-B14F-4D97-AF65-F5344CB8AC3E}">
        <p14:creationId xmlns:p14="http://schemas.microsoft.com/office/powerpoint/2010/main" val="20904730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Quotations</a:t>
            </a:r>
            <a:endParaRPr lang="en-GB" dirty="0"/>
          </a:p>
        </p:txBody>
      </p:sp>
      <p:sp>
        <p:nvSpPr>
          <p:cNvPr id="3" name="Content Placeholder 2"/>
          <p:cNvSpPr>
            <a:spLocks noGrp="1"/>
          </p:cNvSpPr>
          <p:nvPr>
            <p:ph idx="1"/>
          </p:nvPr>
        </p:nvSpPr>
        <p:spPr/>
        <p:txBody>
          <a:bodyPr>
            <a:normAutofit/>
          </a:bodyPr>
          <a:lstStyle/>
          <a:p>
            <a:r>
              <a:rPr lang="en-GB" dirty="0" smtClean="0"/>
              <a:t>If the quotation is short, include it as part of the text</a:t>
            </a:r>
          </a:p>
          <a:p>
            <a:r>
              <a:rPr lang="en-GB" dirty="0" smtClean="0"/>
              <a:t>Example</a:t>
            </a:r>
          </a:p>
          <a:p>
            <a:pPr lvl="1"/>
            <a:r>
              <a:rPr lang="en-GB" i="1" dirty="0" smtClean="0"/>
              <a:t>There has been some debate as to the actual causes of stress in teaching. However, as </a:t>
            </a:r>
            <a:r>
              <a:rPr lang="en-GB" i="1" dirty="0" err="1" smtClean="0"/>
              <a:t>Edworthy</a:t>
            </a:r>
            <a:r>
              <a:rPr lang="en-GB" i="1" dirty="0" smtClean="0"/>
              <a:t> argues ‘the main cause of stress in teaching is not related to the teaching itself’ [6, p.23].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1888076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Quotations</a:t>
            </a:r>
            <a:endParaRPr lang="en-GB" dirty="0"/>
          </a:p>
        </p:txBody>
      </p:sp>
      <p:sp>
        <p:nvSpPr>
          <p:cNvPr id="3" name="Content Placeholder 2"/>
          <p:cNvSpPr>
            <a:spLocks noGrp="1"/>
          </p:cNvSpPr>
          <p:nvPr>
            <p:ph idx="1"/>
          </p:nvPr>
        </p:nvSpPr>
        <p:spPr/>
        <p:txBody>
          <a:bodyPr>
            <a:normAutofit/>
          </a:bodyPr>
          <a:lstStyle/>
          <a:p>
            <a:r>
              <a:rPr lang="en-GB" dirty="0" smtClean="0"/>
              <a:t>For a long quotation:</a:t>
            </a:r>
          </a:p>
          <a:p>
            <a:pPr lvl="1"/>
            <a:r>
              <a:rPr lang="en-GB" dirty="0" smtClean="0"/>
              <a:t>Begin on a new line</a:t>
            </a:r>
          </a:p>
          <a:p>
            <a:pPr lvl="1"/>
            <a:r>
              <a:rPr lang="en-GB" dirty="0" smtClean="0"/>
              <a:t>Indent one tab space for whole quotation</a:t>
            </a:r>
          </a:p>
          <a:p>
            <a:pPr lvl="1"/>
            <a:r>
              <a:rPr lang="en-GB" dirty="0" smtClean="0"/>
              <a:t>Use single spacing </a:t>
            </a:r>
          </a:p>
          <a:p>
            <a:pPr marL="0" indent="0">
              <a:buNone/>
            </a:pPr>
            <a:endParaRPr lang="en-GB" dirty="0" smtClean="0"/>
          </a:p>
          <a:p>
            <a:pPr marL="0" indent="0">
              <a:buNone/>
            </a:pPr>
            <a:r>
              <a:rPr lang="en-GB" dirty="0" smtClean="0"/>
              <a:t>For example:</a:t>
            </a:r>
          </a:p>
          <a:p>
            <a:pPr marL="0" indent="0">
              <a:buNone/>
            </a:pPr>
            <a:r>
              <a:rPr lang="en-GB" dirty="0" smtClean="0"/>
              <a:t>Jones [4, p. 45] suggests that</a:t>
            </a:r>
          </a:p>
          <a:p>
            <a:pPr marL="0" indent="0">
              <a:buNone/>
            </a:pPr>
            <a:r>
              <a:rPr lang="en-GB" dirty="0" smtClean="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17806352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Types of References</a:t>
            </a:r>
            <a:endParaRPr lang="en-GB" dirty="0"/>
          </a:p>
        </p:txBody>
      </p:sp>
      <p:sp>
        <p:nvSpPr>
          <p:cNvPr id="3" name="Content Placeholder 2"/>
          <p:cNvSpPr>
            <a:spLocks noGrp="1"/>
          </p:cNvSpPr>
          <p:nvPr>
            <p:ph idx="1"/>
          </p:nvPr>
        </p:nvSpPr>
        <p:spPr/>
        <p:txBody>
          <a:bodyPr>
            <a:normAutofit/>
          </a:bodyPr>
          <a:lstStyle/>
          <a:p>
            <a:r>
              <a:rPr lang="en-GB" dirty="0" smtClean="0"/>
              <a:t>Some of the sources you may need reference include:</a:t>
            </a:r>
          </a:p>
          <a:p>
            <a:pPr lvl="1"/>
            <a:r>
              <a:rPr lang="en-GB" dirty="0" smtClean="0"/>
              <a:t>Books </a:t>
            </a:r>
          </a:p>
          <a:p>
            <a:pPr lvl="1"/>
            <a:r>
              <a:rPr lang="en-GB" dirty="0" smtClean="0"/>
              <a:t>A chapter from a set of edited readings </a:t>
            </a:r>
          </a:p>
          <a:p>
            <a:pPr lvl="1"/>
            <a:r>
              <a:rPr lang="en-GB" dirty="0" smtClean="0"/>
              <a:t>Secondary references </a:t>
            </a:r>
          </a:p>
          <a:p>
            <a:pPr lvl="1"/>
            <a:r>
              <a:rPr lang="en-GB" dirty="0" smtClean="0"/>
              <a:t>Journal articles </a:t>
            </a:r>
          </a:p>
          <a:p>
            <a:pPr lvl="1"/>
            <a:r>
              <a:rPr lang="en-GB" dirty="0" smtClean="0"/>
              <a:t>Conference papers </a:t>
            </a:r>
          </a:p>
          <a:p>
            <a:pPr lvl="1"/>
            <a:r>
              <a:rPr lang="en-GB" dirty="0" smtClean="0"/>
              <a:t>Theses and dissertations</a:t>
            </a:r>
          </a:p>
          <a:p>
            <a:pPr lvl="1"/>
            <a:r>
              <a:rPr lang="en-GB" dirty="0" smtClean="0"/>
              <a:t>Online sources (e.g. an article in an electronic journal)</a:t>
            </a:r>
          </a:p>
          <a:p>
            <a:endParaRPr lang="en-GB" dirty="0"/>
          </a:p>
        </p:txBody>
      </p:sp>
    </p:spTree>
    <p:extLst>
      <p:ext uri="{BB962C8B-B14F-4D97-AF65-F5344CB8AC3E}">
        <p14:creationId xmlns:p14="http://schemas.microsoft.com/office/powerpoint/2010/main" val="39667439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Books</a:t>
            </a:r>
            <a:endParaRPr lang="en-GB" dirty="0"/>
          </a:p>
        </p:txBody>
      </p:sp>
      <p:sp>
        <p:nvSpPr>
          <p:cNvPr id="3" name="Content Placeholder 2"/>
          <p:cNvSpPr>
            <a:spLocks noGrp="1"/>
          </p:cNvSpPr>
          <p:nvPr>
            <p:ph idx="1"/>
          </p:nvPr>
        </p:nvSpPr>
        <p:spPr/>
        <p:txBody>
          <a:bodyPr>
            <a:normAutofit/>
          </a:bodyPr>
          <a:lstStyle/>
          <a:p>
            <a:r>
              <a:rPr lang="en-GB" dirty="0" smtClean="0"/>
              <a:t>Author(s) or editor(s) of book, Title of book: and sub-title if there is one (in italics). Edition (if not the first). Place of publication: Publisher, Year of publication. 	</a:t>
            </a:r>
          </a:p>
          <a:p>
            <a:r>
              <a:rPr lang="en-GB" dirty="0" smtClean="0"/>
              <a:t>Example entry in References list</a:t>
            </a:r>
          </a:p>
          <a:p>
            <a:pPr marL="457200" lvl="1" indent="0">
              <a:buNone/>
            </a:pPr>
            <a:r>
              <a:rPr lang="en-GB" dirty="0" smtClean="0"/>
              <a:t>[1]  W. Bush, Jr. and G. Brown, Errors in Running a Country, 9th ed., Parliament Press, London, 2008</a:t>
            </a:r>
          </a:p>
          <a:p>
            <a:endParaRPr lang="en-GB" dirty="0" smtClean="0"/>
          </a:p>
          <a:p>
            <a:endParaRPr lang="en-GB" dirty="0"/>
          </a:p>
        </p:txBody>
      </p:sp>
    </p:spTree>
    <p:extLst>
      <p:ext uri="{BB962C8B-B14F-4D97-AF65-F5344CB8AC3E}">
        <p14:creationId xmlns:p14="http://schemas.microsoft.com/office/powerpoint/2010/main" val="2030863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from Edited Readings</a:t>
            </a:r>
            <a:endParaRPr lang="en-GB" dirty="0"/>
          </a:p>
        </p:txBody>
      </p:sp>
      <p:sp>
        <p:nvSpPr>
          <p:cNvPr id="3" name="Content Placeholder 2"/>
          <p:cNvSpPr>
            <a:spLocks noGrp="1"/>
          </p:cNvSpPr>
          <p:nvPr>
            <p:ph idx="1"/>
          </p:nvPr>
        </p:nvSpPr>
        <p:spPr/>
        <p:txBody>
          <a:bodyPr>
            <a:normAutofit/>
          </a:bodyPr>
          <a:lstStyle/>
          <a:p>
            <a:r>
              <a:rPr lang="en-GB" dirty="0" smtClean="0"/>
              <a:t>Author(s) of chapter, "Title of chapter" (in quotes), in Title of book (in italics), Edition (if not the first). Editor(s) of book,. Place of publication: Publisher, Year of publication, Pages covered by chapter.</a:t>
            </a:r>
          </a:p>
          <a:p>
            <a:endParaRPr lang="en-GB" dirty="0" smtClean="0"/>
          </a:p>
          <a:p>
            <a:r>
              <a:rPr lang="en-GB" dirty="0" smtClean="0"/>
              <a:t>Example</a:t>
            </a:r>
          </a:p>
          <a:p>
            <a:pPr marL="457200" lvl="1" indent="0">
              <a:buNone/>
            </a:pPr>
            <a:r>
              <a:rPr lang="en-GB" dirty="0" smtClean="0"/>
              <a:t>[2]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15238771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Secondary References</a:t>
            </a:r>
            <a:endParaRPr lang="en-GB" dirty="0"/>
          </a:p>
        </p:txBody>
      </p:sp>
      <p:sp>
        <p:nvSpPr>
          <p:cNvPr id="3" name="Content Placeholder 2"/>
          <p:cNvSpPr>
            <a:spLocks noGrp="1"/>
          </p:cNvSpPr>
          <p:nvPr>
            <p:ph idx="1"/>
          </p:nvPr>
        </p:nvSpPr>
        <p:spPr/>
        <p:txBody>
          <a:bodyPr>
            <a:normAutofit/>
          </a:bodyPr>
          <a:lstStyle/>
          <a:p>
            <a:r>
              <a:rPr lang="en-GB" dirty="0" smtClean="0"/>
              <a:t>A work that has not been read in the original, but has been summarised or discussed in some other work which you have studied, is known as a secondary reference.</a:t>
            </a:r>
          </a:p>
          <a:p>
            <a:r>
              <a:rPr lang="en-GB" dirty="0" smtClean="0"/>
              <a:t>Example within text:</a:t>
            </a:r>
          </a:p>
          <a:p>
            <a:pPr marL="457200" lvl="1" indent="0">
              <a:buNone/>
            </a:pPr>
            <a:r>
              <a:rPr lang="en-GB" dirty="0" smtClean="0"/>
              <a:t>The exact nature of the problem was identified by Howell and McManus, cited in Stanley [3].</a:t>
            </a:r>
          </a:p>
          <a:p>
            <a:r>
              <a:rPr lang="en-GB" dirty="0" smtClean="0"/>
              <a:t>Example within the reference list:</a:t>
            </a:r>
          </a:p>
          <a:p>
            <a:pPr marL="457200" lvl="1" indent="0">
              <a:buNone/>
            </a:pPr>
            <a:r>
              <a:rPr lang="en-GB" dirty="0" smtClean="0"/>
              <a:t>[3] Stanley, R. T., Principles of Emerging Technologies, Harlow: Prentice Hall, 2004, p. 49.</a:t>
            </a:r>
          </a:p>
          <a:p>
            <a:endParaRPr lang="en-GB" dirty="0"/>
          </a:p>
        </p:txBody>
      </p:sp>
    </p:spTree>
    <p:extLst>
      <p:ext uri="{BB962C8B-B14F-4D97-AF65-F5344CB8AC3E}">
        <p14:creationId xmlns:p14="http://schemas.microsoft.com/office/powerpoint/2010/main" val="23403000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Journal Articles</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article" (in quotes), Title of Journal (in italics), Volume number (and issue number if there is one), Pages covered by article, Date of Publication. </a:t>
            </a:r>
          </a:p>
          <a:p>
            <a:r>
              <a:rPr lang="en-GB" dirty="0" smtClean="0"/>
              <a:t>Example</a:t>
            </a:r>
          </a:p>
          <a:p>
            <a:pPr marL="457200" lvl="1" indent="0">
              <a:buNone/>
            </a:pPr>
            <a:r>
              <a:rPr lang="en-GB" dirty="0" smtClean="0"/>
              <a:t>[4]  T. Rogers, “Following on from Yesterday: The Internet Now”, Computing Weekly, vol. 3, no. 2, pp. 13-19, Jan. 2008</a:t>
            </a:r>
          </a:p>
          <a:p>
            <a:endParaRPr lang="en-GB" dirty="0"/>
          </a:p>
        </p:txBody>
      </p:sp>
    </p:spTree>
    <p:extLst>
      <p:ext uri="{BB962C8B-B14F-4D97-AF65-F5344CB8AC3E}">
        <p14:creationId xmlns:p14="http://schemas.microsoft.com/office/powerpoint/2010/main" val="22473252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Published</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paper" (in quotes), in Title of proceedings (in italics), location and date of conference, pages covered by article</a:t>
            </a:r>
          </a:p>
          <a:p>
            <a:r>
              <a:rPr lang="en-GB" dirty="0" smtClean="0"/>
              <a:t>Example</a:t>
            </a:r>
          </a:p>
          <a:p>
            <a:pPr marL="457200" lvl="1" indent="0">
              <a:buNone/>
            </a:pPr>
            <a:r>
              <a:rPr lang="en-GB" dirty="0" smtClean="0"/>
              <a:t>[5]  R. Brown and J. Hale, “Iterative Learning and the Future Classroom”, in </a:t>
            </a:r>
            <a:r>
              <a:rPr lang="en-GB" i="1" dirty="0" smtClean="0"/>
              <a:t>Teaching and Learning Conference</a:t>
            </a:r>
            <a:r>
              <a:rPr lang="en-GB" dirty="0" smtClean="0"/>
              <a:t>, London, May 2002, pp. 33-59</a:t>
            </a:r>
          </a:p>
        </p:txBody>
      </p:sp>
    </p:spTree>
    <p:extLst>
      <p:ext uri="{BB962C8B-B14F-4D97-AF65-F5344CB8AC3E}">
        <p14:creationId xmlns:p14="http://schemas.microsoft.com/office/powerpoint/2010/main" val="1622254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Unpublished</a:t>
            </a:r>
            <a:endParaRPr lang="en-GB" dirty="0"/>
          </a:p>
        </p:txBody>
      </p:sp>
      <p:sp>
        <p:nvSpPr>
          <p:cNvPr id="3" name="Content Placeholder 2"/>
          <p:cNvSpPr>
            <a:spLocks noGrp="1"/>
          </p:cNvSpPr>
          <p:nvPr>
            <p:ph idx="1"/>
          </p:nvPr>
        </p:nvSpPr>
        <p:spPr/>
        <p:txBody>
          <a:bodyPr>
            <a:normAutofit/>
          </a:bodyPr>
          <a:lstStyle/>
          <a:p>
            <a:r>
              <a:rPr lang="en-GB" dirty="0" smtClean="0"/>
              <a:t>Author(s) of paper, "Title of paper" in quotes, presented at Title of conference, Location, date of conference. </a:t>
            </a:r>
          </a:p>
          <a:p>
            <a:r>
              <a:rPr lang="en-GB" dirty="0" smtClean="0"/>
              <a:t>Example</a:t>
            </a:r>
          </a:p>
          <a:p>
            <a:pPr marL="457200" lvl="1" indent="0">
              <a:buNone/>
            </a:pPr>
            <a:r>
              <a:rPr lang="en-GB" dirty="0" smtClean="0"/>
              <a:t>[6]  F. Connors and J. </a:t>
            </a:r>
            <a:r>
              <a:rPr lang="en-GB" dirty="0" err="1" smtClean="0"/>
              <a:t>Orian</a:t>
            </a:r>
            <a:r>
              <a:rPr lang="en-GB" dirty="0" smtClean="0"/>
              <a:t>, “Problems of Surfing”, presented at The Internet Today, London, UK, Nov. 1999</a:t>
            </a:r>
          </a:p>
          <a:p>
            <a:endParaRPr lang="en-GB" dirty="0"/>
          </a:p>
        </p:txBody>
      </p:sp>
    </p:spTree>
    <p:extLst>
      <p:ext uri="{BB962C8B-B14F-4D97-AF65-F5344CB8AC3E}">
        <p14:creationId xmlns:p14="http://schemas.microsoft.com/office/powerpoint/2010/main" val="32487082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Theses</a:t>
            </a:r>
            <a:r>
              <a:rPr lang="en-GB" dirty="0"/>
              <a:t> </a:t>
            </a:r>
            <a:r>
              <a:rPr lang="en-GB" dirty="0" smtClean="0"/>
              <a:t>and Dissertations</a:t>
            </a:r>
            <a:endParaRPr lang="en-GB" dirty="0"/>
          </a:p>
        </p:txBody>
      </p:sp>
      <p:sp>
        <p:nvSpPr>
          <p:cNvPr id="3" name="Content Placeholder 2"/>
          <p:cNvSpPr>
            <a:spLocks noGrp="1"/>
          </p:cNvSpPr>
          <p:nvPr>
            <p:ph idx="1"/>
          </p:nvPr>
        </p:nvSpPr>
        <p:spPr/>
        <p:txBody>
          <a:bodyPr>
            <a:normAutofit/>
          </a:bodyPr>
          <a:lstStyle/>
          <a:p>
            <a:r>
              <a:rPr lang="en-GB" dirty="0" smtClean="0"/>
              <a:t>Author of thesis, "Title of thesis" (in quotes), Qualification and type of report, University/Institution, Year of award.</a:t>
            </a:r>
          </a:p>
          <a:p>
            <a:r>
              <a:rPr lang="en-GB" dirty="0" smtClean="0"/>
              <a:t>Example</a:t>
            </a:r>
          </a:p>
          <a:p>
            <a:pPr marL="457200" lvl="1" indent="0">
              <a:buNone/>
            </a:pPr>
            <a:r>
              <a:rPr lang="en-GB" dirty="0" smtClean="0"/>
              <a:t>[7]  B. Masters, “Virtual Reality is Here”, Ph.D. dissertation, Warwick University, UK, 2005</a:t>
            </a:r>
          </a:p>
          <a:p>
            <a:endParaRPr lang="en-GB" dirty="0"/>
          </a:p>
        </p:txBody>
      </p:sp>
    </p:spTree>
    <p:extLst>
      <p:ext uri="{BB962C8B-B14F-4D97-AF65-F5344CB8AC3E}">
        <p14:creationId xmlns:p14="http://schemas.microsoft.com/office/powerpoint/2010/main" val="14719839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Online Sources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An online source may not always contain clear author or publisher details. Try to describe it in the same way you would describe a similar printed publication</a:t>
            </a:r>
          </a:p>
          <a:p>
            <a:r>
              <a:rPr lang="en-GB" dirty="0" smtClean="0"/>
              <a:t>The date of access is included since an online source may change between the time you cite it and the time it is accessed by a reader</a:t>
            </a:r>
          </a:p>
          <a:p>
            <a:r>
              <a:rPr lang="en-GB" dirty="0" smtClean="0"/>
              <a:t>Author(s), "Title of source“, Organization/Publisher/Date. [Online]. Available: access information. [Accessed: Date of access – Month. Date, Year] </a:t>
            </a:r>
          </a:p>
          <a:p>
            <a:r>
              <a:rPr lang="en-GB" dirty="0" smtClean="0"/>
              <a:t>Examples</a:t>
            </a:r>
          </a:p>
          <a:p>
            <a:pPr marL="457200" lvl="1" indent="0">
              <a:buNone/>
            </a:pPr>
            <a:r>
              <a:rPr lang="en-GB" dirty="0" smtClean="0"/>
              <a:t>[8]  “The Economics of the Internet”, The Business Journal Online, May, 2006. [Online]. Available: http://www.business-journal.com/LateMay06.html. [Accessed: March 2, 2014] </a:t>
            </a:r>
          </a:p>
          <a:p>
            <a:pPr marL="457200" lvl="1" indent="0">
              <a:buNone/>
            </a:pPr>
            <a:r>
              <a:rPr lang="en-GB" dirty="0" smtClean="0"/>
              <a:t>[9]  S. </a:t>
            </a:r>
            <a:r>
              <a:rPr lang="en-GB" dirty="0" err="1" smtClean="0"/>
              <a:t>McCanne</a:t>
            </a:r>
            <a:r>
              <a:rPr lang="en-GB" dirty="0" smtClean="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29066537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 Summary</a:t>
            </a:r>
            <a:endParaRPr lang="en-GB" dirty="0"/>
          </a:p>
        </p:txBody>
      </p:sp>
      <p:sp>
        <p:nvSpPr>
          <p:cNvPr id="3" name="Content Placeholder 2"/>
          <p:cNvSpPr>
            <a:spLocks noGrp="1"/>
          </p:cNvSpPr>
          <p:nvPr>
            <p:ph idx="1"/>
          </p:nvPr>
        </p:nvSpPr>
        <p:spPr/>
        <p:txBody>
          <a:bodyPr>
            <a:normAutofit/>
          </a:bodyPr>
          <a:lstStyle/>
          <a:p>
            <a:r>
              <a:rPr lang="en-GB" dirty="0" smtClean="0"/>
              <a:t>Learn to reference</a:t>
            </a:r>
          </a:p>
          <a:p>
            <a:r>
              <a:rPr lang="en-GB" dirty="0" smtClean="0"/>
              <a:t>Do it assiduously</a:t>
            </a:r>
          </a:p>
          <a:p>
            <a:r>
              <a:rPr lang="en-GB" dirty="0" smtClean="0"/>
              <a:t>It is your chance to prove to the lecturer</a:t>
            </a:r>
          </a:p>
          <a:p>
            <a:pPr lvl="1"/>
            <a:r>
              <a:rPr lang="en-GB" dirty="0" smtClean="0"/>
              <a:t>You have done the necessary reading</a:t>
            </a:r>
          </a:p>
          <a:p>
            <a:pPr lvl="1"/>
            <a:r>
              <a:rPr lang="en-GB" dirty="0" smtClean="0"/>
              <a:t>You have understood the domain</a:t>
            </a:r>
          </a:p>
          <a:p>
            <a:pPr lvl="1"/>
            <a:r>
              <a:rPr lang="en-GB" dirty="0" smtClean="0"/>
              <a:t>You have the discrimination to choose good sources</a:t>
            </a:r>
          </a:p>
          <a:p>
            <a:pPr lvl="1"/>
            <a:r>
              <a:rPr lang="en-GB" dirty="0" smtClean="0"/>
              <a:t>You are academically competent</a:t>
            </a:r>
          </a:p>
          <a:p>
            <a:r>
              <a:rPr lang="en-GB" dirty="0" smtClean="0"/>
              <a:t>All of which leads to </a:t>
            </a:r>
            <a:r>
              <a:rPr lang="en-GB" b="1" dirty="0" smtClean="0">
                <a:solidFill>
                  <a:srgbClr val="FF0000"/>
                </a:solidFill>
              </a:rPr>
              <a:t>GOOD GRADES!</a:t>
            </a:r>
            <a:endParaRPr lang="en-GB" dirty="0"/>
          </a:p>
        </p:txBody>
      </p:sp>
    </p:spTree>
    <p:extLst>
      <p:ext uri="{BB962C8B-B14F-4D97-AF65-F5344CB8AC3E}">
        <p14:creationId xmlns:p14="http://schemas.microsoft.com/office/powerpoint/2010/main" val="40030283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mtClean="0"/>
              <a:t>Software to aid referencing </a:t>
            </a:r>
            <a:endParaRPr lang="en-US" smtClean="0"/>
          </a:p>
        </p:txBody>
      </p:sp>
      <p:sp>
        <p:nvSpPr>
          <p:cNvPr id="41987" name="Rectangle 3"/>
          <p:cNvSpPr>
            <a:spLocks noGrp="1" noChangeArrowheads="1"/>
          </p:cNvSpPr>
          <p:nvPr>
            <p:ph idx="1"/>
          </p:nvPr>
        </p:nvSpPr>
        <p:spPr/>
        <p:txBody>
          <a:bodyPr>
            <a:normAutofit/>
          </a:bodyPr>
          <a:lstStyle/>
          <a:p>
            <a:r>
              <a:rPr lang="en-US" dirty="0" smtClean="0"/>
              <a:t>Free reference managers</a:t>
            </a:r>
          </a:p>
          <a:p>
            <a:pPr lvl="1"/>
            <a:r>
              <a:rPr lang="en-US" dirty="0" err="1" smtClean="0"/>
              <a:t>Zotero,Mendeley</a:t>
            </a:r>
            <a:r>
              <a:rPr lang="en-US" dirty="0" smtClean="0"/>
              <a:t>, </a:t>
            </a:r>
            <a:r>
              <a:rPr lang="en-US" dirty="0" err="1" smtClean="0"/>
              <a:t>BibDesk</a:t>
            </a:r>
            <a:endParaRPr lang="en-US" dirty="0" smtClean="0"/>
          </a:p>
          <a:p>
            <a:r>
              <a:rPr lang="en-US" dirty="0" smtClean="0"/>
              <a:t>Other reference managers</a:t>
            </a:r>
          </a:p>
          <a:p>
            <a:pPr lvl="1"/>
            <a:r>
              <a:rPr lang="en-US" dirty="0" smtClean="0"/>
              <a:t>EndNote (web-based EndNote Basic is free)</a:t>
            </a:r>
          </a:p>
          <a:p>
            <a:r>
              <a:rPr lang="en-US" dirty="0" smtClean="0"/>
              <a:t>These allow you to build a store of references that can be sorted, searched and automatically inserted into documents</a:t>
            </a:r>
          </a:p>
          <a:p>
            <a:r>
              <a:rPr lang="en-US" dirty="0" smtClean="0"/>
              <a:t>It takes a little time to set up but can save a lot of time if you use the same references regularly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session: Reading Journal Papers</a:t>
            </a:r>
          </a:p>
          <a:p>
            <a:endParaRPr lang="en-GB" dirty="0" smtClean="0"/>
          </a:p>
          <a:p>
            <a:endParaRPr lang="en-GB" dirty="0" smtClean="0"/>
          </a:p>
        </p:txBody>
      </p:sp>
      <p:sp>
        <p:nvSpPr>
          <p:cNvPr id="6" name="Slide Number Placeholder 5"/>
          <p:cNvSpPr>
            <a:spLocks noGrp="1"/>
          </p:cNvSpPr>
          <p:nvPr>
            <p:ph type="sldNum" sz="quarter" idx="12"/>
          </p:nvPr>
        </p:nvSpPr>
        <p:spPr/>
        <p:txBody>
          <a:bodyPr/>
          <a:lstStyle/>
          <a:p>
            <a:fld id="{82B0CEF5-A40A-470B-BA13-25B297AB4A9C}" type="slidenum">
              <a:rPr lang="en-GB" smtClean="0"/>
              <a:pPr/>
              <a:t>50</a:t>
            </a:fld>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1092</TotalTime>
  <Words>2735</Words>
  <Application>Microsoft Office PowerPoint</Application>
  <PresentationFormat>On-screen Show (4:3)</PresentationFormat>
  <Paragraphs>271</Paragraphs>
  <Slides>50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宋体</vt:lpstr>
      <vt:lpstr>Arial</vt:lpstr>
      <vt:lpstr>方正姚体</vt:lpstr>
      <vt:lpstr>Georgia</vt:lpstr>
      <vt:lpstr>Trebuchet MS</vt:lpstr>
      <vt:lpstr>Wingdings 2</vt:lpstr>
      <vt:lpstr>Urban</vt:lpstr>
      <vt:lpstr>Research Methods</vt:lpstr>
      <vt:lpstr>Research aims and objectives</vt:lpstr>
      <vt:lpstr>Research hypothesis</vt:lpstr>
      <vt:lpstr>How to phrase research objectives</vt:lpstr>
      <vt:lpstr>Phrasing research objectives</vt:lpstr>
      <vt:lpstr>Critical Review of Literature </vt:lpstr>
      <vt:lpstr>PowerPoint Presentation</vt:lpstr>
      <vt:lpstr>Literature Review</vt:lpstr>
      <vt:lpstr>PowerPoint Presentation</vt:lpstr>
      <vt:lpstr>PowerPoint Presentation</vt:lpstr>
      <vt:lpstr>PowerPoint Presentation</vt:lpstr>
      <vt:lpstr>PowerPoint Presentation</vt:lpstr>
      <vt:lpstr>Effective Referencing</vt:lpstr>
      <vt:lpstr>Using references </vt:lpstr>
      <vt:lpstr>Using references</vt:lpstr>
      <vt:lpstr>Using references</vt:lpstr>
      <vt:lpstr>Critical analysis</vt:lpstr>
      <vt:lpstr>Critical literature reviews should… </vt:lpstr>
      <vt:lpstr>Citation</vt:lpstr>
      <vt:lpstr>Why Referencing?</vt:lpstr>
      <vt:lpstr>Secondary Referencing</vt:lpstr>
      <vt:lpstr>When and Where?</vt:lpstr>
      <vt:lpstr>Why?</vt:lpstr>
      <vt:lpstr>Plagiarism</vt:lpstr>
      <vt:lpstr>Turnitin and Plagiarism</vt:lpstr>
      <vt:lpstr>Turnitin</vt:lpstr>
      <vt:lpstr>PowerPoint Presentation</vt:lpstr>
      <vt:lpstr>PowerPoint Presentation</vt:lpstr>
      <vt:lpstr>Plagiarism Quick Guide</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In Summary</vt:lpstr>
      <vt:lpstr>Software to aid referencing </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Mabrouka Abuhmida</cp:lastModifiedBy>
  <cp:revision>123</cp:revision>
  <dcterms:created xsi:type="dcterms:W3CDTF">2006-01-28T12:00:35Z</dcterms:created>
  <dcterms:modified xsi:type="dcterms:W3CDTF">2019-02-04T21:49:56Z</dcterms:modified>
</cp:coreProperties>
</file>