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8" r:id="rId6"/>
    <p:sldId id="266" r:id="rId7"/>
    <p:sldId id="267" r:id="rId8"/>
    <p:sldId id="260" r:id="rId9"/>
    <p:sldId id="268" r:id="rId10"/>
    <p:sldId id="269" r:id="rId11"/>
    <p:sldId id="265" r:id="rId12"/>
    <p:sldId id="270" r:id="rId13"/>
    <p:sldId id="27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9271A0-D5C4-6D6B-1A59-881CB93A7DD4}" v="10" dt="2025-04-21T19:03:01.688"/>
    <p1510:client id="{D8355EEB-AADB-4E53-AA10-794FF3BF5F74}" v="1" dt="2025-04-21T19:04:36.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D8C27-155A-4B72-A1BE-47D97747125B}" type="datetimeFigureOut">
              <a:t>4/21/2025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1460A-CC6F-4AF4-93A2-60B8F44F3DDF}" type="slidenum">
              <a:t>‹#›</a:t>
            </a:fld>
            <a:endParaRPr lang="en-GB"/>
          </a:p>
        </p:txBody>
      </p:sp>
    </p:spTree>
    <p:extLst>
      <p:ext uri="{BB962C8B-B14F-4D97-AF65-F5344CB8AC3E}">
        <p14:creationId xmlns:p14="http://schemas.microsoft.com/office/powerpoint/2010/main" val="51320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poverty is on the increase, our group has proposed a sustainable concept in school to help struggling families. </a:t>
            </a:r>
          </a:p>
        </p:txBody>
      </p:sp>
      <p:sp>
        <p:nvSpPr>
          <p:cNvPr id="4" name="Slide Number Placeholder 3"/>
          <p:cNvSpPr>
            <a:spLocks noGrp="1"/>
          </p:cNvSpPr>
          <p:nvPr>
            <p:ph type="sldNum" sz="quarter" idx="5"/>
          </p:nvPr>
        </p:nvSpPr>
        <p:spPr/>
        <p:txBody>
          <a:bodyPr/>
          <a:lstStyle/>
          <a:p>
            <a:fld id="{7511460A-CC6F-4AF4-93A2-60B8F44F3DDF}" type="slidenum">
              <a:rPr lang="en-GB"/>
              <a:t>1</a:t>
            </a:fld>
            <a:endParaRPr lang="en-GB"/>
          </a:p>
        </p:txBody>
      </p:sp>
    </p:spTree>
    <p:extLst>
      <p:ext uri="{BB962C8B-B14F-4D97-AF65-F5344CB8AC3E}">
        <p14:creationId xmlns:p14="http://schemas.microsoft.com/office/powerpoint/2010/main" val="1550798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definition of poverty is a long-term state of not having sufficient resources to afford food, reasonable living conditions or amenities or to participate in activities  which are taken for granted by others in society (Child Poverty Strategy for Wales, 2024). Children living in poverty are anticipated to have poorer health outcomes including poor physical and mental health difficulties, larger attainment gaps, according to (Gannon et al, 2018) are more likely to enter care, subsequently enter the criminal justice system. </a:t>
            </a:r>
            <a:endParaRPr lang="en-GB">
              <a:ea typeface="Calibri"/>
              <a:cs typeface="Calibri"/>
            </a:endParaRPr>
          </a:p>
        </p:txBody>
      </p:sp>
      <p:sp>
        <p:nvSpPr>
          <p:cNvPr id="4" name="Slide Number Placeholder 3"/>
          <p:cNvSpPr>
            <a:spLocks noGrp="1"/>
          </p:cNvSpPr>
          <p:nvPr>
            <p:ph type="sldNum" sz="quarter" idx="5"/>
          </p:nvPr>
        </p:nvSpPr>
        <p:spPr/>
        <p:txBody>
          <a:bodyPr/>
          <a:lstStyle/>
          <a:p>
            <a:fld id="{7511460A-CC6F-4AF4-93A2-60B8F44F3DDF}" type="slidenum">
              <a:rPr lang="en-GB"/>
              <a:t>2</a:t>
            </a:fld>
            <a:endParaRPr lang="en-GB"/>
          </a:p>
        </p:txBody>
      </p:sp>
    </p:spTree>
    <p:extLst>
      <p:ext uri="{BB962C8B-B14F-4D97-AF65-F5344CB8AC3E}">
        <p14:creationId xmlns:p14="http://schemas.microsoft.com/office/powerpoint/2010/main" val="3258527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Relative Poverty is when a person or household's income is significantly lower than the median income within society. Meaning they are poor in comparison to others, but still may have access to basic necessities. </a:t>
            </a:r>
            <a:r>
              <a:rPr lang="en-US"/>
              <a:t>Pettinger (2024). </a:t>
            </a:r>
            <a:r>
              <a:rPr lang="en-US" dirty="0"/>
              <a:t>Often there is an intergenerational transfer to poverty when opportunities are limited, perpetuating a cycle of disadvantage. </a:t>
            </a:r>
            <a:r>
              <a:rPr lang="en-US"/>
              <a:t>(Dickerson and Popli, 2015). </a:t>
            </a:r>
            <a:r>
              <a:rPr lang="en-US" dirty="0"/>
              <a:t>Persistent poverty and family background effect children's cognitive development and educational attainment as maintained by Piaget (Aubrey and Riley 2019). Opportunities for children's healthy development is crucial to determine thriving adult outcome. </a:t>
            </a:r>
          </a:p>
        </p:txBody>
      </p:sp>
      <p:sp>
        <p:nvSpPr>
          <p:cNvPr id="4" name="Slide Number Placeholder 3"/>
          <p:cNvSpPr>
            <a:spLocks noGrp="1"/>
          </p:cNvSpPr>
          <p:nvPr>
            <p:ph type="sldNum" sz="quarter" idx="5"/>
          </p:nvPr>
        </p:nvSpPr>
        <p:spPr/>
        <p:txBody>
          <a:bodyPr/>
          <a:lstStyle/>
          <a:p>
            <a:fld id="{7511460A-CC6F-4AF4-93A2-60B8F44F3DDF}" type="slidenum">
              <a:rPr lang="en-GB"/>
              <a:t>3</a:t>
            </a:fld>
            <a:endParaRPr lang="en-GB"/>
          </a:p>
        </p:txBody>
      </p:sp>
    </p:spTree>
    <p:extLst>
      <p:ext uri="{BB962C8B-B14F-4D97-AF65-F5344CB8AC3E}">
        <p14:creationId xmlns:p14="http://schemas.microsoft.com/office/powerpoint/2010/main" val="55478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Absolute poverty is the lack of minimum income needed to meet  basic needs, like food, shelter, healthcare according to Maslow (Bates, 2019). It is measured against a fixed standard of living, not relative to others in society. Pettinger, (2019). Several influences that are instrumental to people entering and remaining in poverty are social immobility, stressful living conditions, poor education, and lack of opportunities. (Buck and Deutsch, 2024). Even though there is a range of government programs that assist individuals and families who fall below the poverty line (UNICEF-Article 26), more needs to be done!</a:t>
            </a:r>
          </a:p>
        </p:txBody>
      </p:sp>
      <p:sp>
        <p:nvSpPr>
          <p:cNvPr id="4" name="Slide Number Placeholder 3"/>
          <p:cNvSpPr>
            <a:spLocks noGrp="1"/>
          </p:cNvSpPr>
          <p:nvPr>
            <p:ph type="sldNum" sz="quarter" idx="5"/>
          </p:nvPr>
        </p:nvSpPr>
        <p:spPr/>
        <p:txBody>
          <a:bodyPr/>
          <a:lstStyle/>
          <a:p>
            <a:fld id="{7511460A-CC6F-4AF4-93A2-60B8F44F3DDF}" type="slidenum">
              <a:rPr lang="en-GB"/>
              <a:t>4</a:t>
            </a:fld>
            <a:endParaRPr lang="en-GB"/>
          </a:p>
        </p:txBody>
      </p:sp>
    </p:spTree>
    <p:extLst>
      <p:ext uri="{BB962C8B-B14F-4D97-AF65-F5344CB8AC3E}">
        <p14:creationId xmlns:p14="http://schemas.microsoft.com/office/powerpoint/2010/main" val="2223006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Charles Booth was a social researcher and reformer. His survey of social conditions in 20th- century  London found that around 30% of Londoner's lived 'in poverty or in want'. Booth found the substantial cause of poverty was not, inept dereliction by imprudent lower classes, but by low pay for full-time work, or inability to get regular work despite best </a:t>
            </a:r>
            <a:r>
              <a:rPr lang="en-US" dirty="0" err="1">
                <a:ea typeface="Calibri"/>
                <a:cs typeface="Calibri"/>
              </a:rPr>
              <a:t>endeavours</a:t>
            </a:r>
            <a:r>
              <a:rPr lang="en-US" dirty="0">
                <a:ea typeface="Calibri"/>
                <a:cs typeface="Calibri"/>
              </a:rPr>
              <a:t>. Seebohm Rowntree discovered that 28% of Yorks population lived in  obvious 'want or squalor' and subsequently surveyed other towns that determined comparable results. </a:t>
            </a:r>
            <a:r>
              <a:rPr lang="en-US">
                <a:ea typeface="Calibri"/>
                <a:cs typeface="Calibri"/>
              </a:rPr>
              <a:t>(Thane,</a:t>
            </a:r>
            <a:r>
              <a:rPr lang="en-US" dirty="0">
                <a:ea typeface="Calibri"/>
                <a:cs typeface="Calibri"/>
              </a:rPr>
              <a:t> </a:t>
            </a:r>
            <a:r>
              <a:rPr lang="en-US">
                <a:ea typeface="Calibri"/>
                <a:cs typeface="Calibri"/>
              </a:rPr>
              <a:t>2018). </a:t>
            </a:r>
            <a:r>
              <a:rPr lang="en-US" dirty="0">
                <a:ea typeface="Calibri"/>
                <a:cs typeface="Calibri"/>
              </a:rPr>
              <a:t>    </a:t>
            </a:r>
          </a:p>
        </p:txBody>
      </p:sp>
      <p:sp>
        <p:nvSpPr>
          <p:cNvPr id="4" name="Slide Number Placeholder 3"/>
          <p:cNvSpPr>
            <a:spLocks noGrp="1"/>
          </p:cNvSpPr>
          <p:nvPr>
            <p:ph type="sldNum" sz="quarter" idx="5"/>
          </p:nvPr>
        </p:nvSpPr>
        <p:spPr/>
        <p:txBody>
          <a:bodyPr/>
          <a:lstStyle/>
          <a:p>
            <a:fld id="{7511460A-CC6F-4AF4-93A2-60B8F44F3DDF}" type="slidenum">
              <a:t>5</a:t>
            </a:fld>
            <a:endParaRPr lang="en-GB"/>
          </a:p>
        </p:txBody>
      </p:sp>
    </p:spTree>
    <p:extLst>
      <p:ext uri="{BB962C8B-B14F-4D97-AF65-F5344CB8AC3E}">
        <p14:creationId xmlns:p14="http://schemas.microsoft.com/office/powerpoint/2010/main" val="182242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revelation of poverty caused such consternation that it led to the first measures of what became the Welfare State: free school meals in 1906, old age pensions in 1908, national health insurance and national unemployment insurance in 1911. These government measures reduced poverty and inequality. Even though these measures were put into place the extent and causes of poverty are much the same now as in 1900. (Thane, 2018). It wasn't until 1924, Eglantyne Jebb, founder of the save the children Fund coined children's rights by implementing economic freedom and protection from exploitation. (</a:t>
            </a:r>
            <a:r>
              <a:rPr lang="en-US" err="1"/>
              <a:t>Unicef</a:t>
            </a:r>
            <a:r>
              <a:rPr lang="en-US"/>
              <a:t>, History of Child's Rights).</a:t>
            </a:r>
          </a:p>
        </p:txBody>
      </p:sp>
      <p:sp>
        <p:nvSpPr>
          <p:cNvPr id="4" name="Slide Number Placeholder 3"/>
          <p:cNvSpPr>
            <a:spLocks noGrp="1"/>
          </p:cNvSpPr>
          <p:nvPr>
            <p:ph type="sldNum" sz="quarter" idx="5"/>
          </p:nvPr>
        </p:nvSpPr>
        <p:spPr/>
        <p:txBody>
          <a:bodyPr/>
          <a:lstStyle/>
          <a:p>
            <a:fld id="{7511460A-CC6F-4AF4-93A2-60B8F44F3DDF}" type="slidenum">
              <a:rPr lang="en-GB"/>
              <a:t>6</a:t>
            </a:fld>
            <a:endParaRPr lang="en-GB"/>
          </a:p>
        </p:txBody>
      </p:sp>
    </p:spTree>
    <p:extLst>
      <p:ext uri="{BB962C8B-B14F-4D97-AF65-F5344CB8AC3E}">
        <p14:creationId xmlns:p14="http://schemas.microsoft.com/office/powerpoint/2010/main" val="152784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Inequality is strongly linked to financial instability. Child poverty in the UK is significantly higher than in other progressive economic countries, with almost a third of children living in relative income poverty, compounded by welfare cuts, the combined impacts of austerity, the UK's exit from the European Union, Covid 19, high inflation and global instability. (Foster and Borrett, 2024). Why are these figures comparable to the 1900's? It is the product of policies, laws, and unequal distribution of wealth and power. </a:t>
            </a:r>
          </a:p>
        </p:txBody>
      </p:sp>
      <p:sp>
        <p:nvSpPr>
          <p:cNvPr id="4" name="Slide Number Placeholder 3"/>
          <p:cNvSpPr>
            <a:spLocks noGrp="1"/>
          </p:cNvSpPr>
          <p:nvPr>
            <p:ph type="sldNum" sz="quarter" idx="5"/>
          </p:nvPr>
        </p:nvSpPr>
        <p:spPr/>
        <p:txBody>
          <a:bodyPr/>
          <a:lstStyle/>
          <a:p>
            <a:fld id="{7511460A-CC6F-4AF4-93A2-60B8F44F3DDF}" type="slidenum">
              <a:rPr lang="en-GB"/>
              <a:t>7</a:t>
            </a:fld>
            <a:endParaRPr lang="en-GB"/>
          </a:p>
        </p:txBody>
      </p:sp>
    </p:spTree>
    <p:extLst>
      <p:ext uri="{BB962C8B-B14F-4D97-AF65-F5344CB8AC3E}">
        <p14:creationId xmlns:p14="http://schemas.microsoft.com/office/powerpoint/2010/main" val="3948161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the cost of daily necessities like food and bills are rising faster than household incomes, low-income families spend a considerable percentage of their earnings on these essentials often leaving them in debt. Francis-Devine (2024) This in conjunction with tax increases and welfare cuts is having a detrimental effect on families facing economic hardship. According to a policy paper (Tackling Child Poverty: Developing our Strategy (HTML) 2024), they seek to listen to the voices of children and families living in poverty and work with </a:t>
            </a:r>
            <a:r>
              <a:rPr lang="en-US" err="1"/>
              <a:t>organisations</a:t>
            </a:r>
            <a:r>
              <a:rPr lang="en-US"/>
              <a:t> and charities to reverse trending factors contributing to poverty. What more can we do to help?   </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511460A-CC6F-4AF4-93A2-60B8F44F3DDF}" type="slidenum">
              <a:rPr lang="en-GB"/>
              <a:t>8</a:t>
            </a:fld>
            <a:endParaRPr lang="en-GB"/>
          </a:p>
        </p:txBody>
      </p:sp>
    </p:spTree>
    <p:extLst>
      <p:ext uri="{BB962C8B-B14F-4D97-AF65-F5344CB8AC3E}">
        <p14:creationId xmlns:p14="http://schemas.microsoft.com/office/powerpoint/2010/main" val="3497436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hyperlink" Target="https://opentextbc.ca/postconfederation/chapter/poverty-1867-1945/" TargetMode="External"/><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pt.wikipedia.org/wiki/Refei%C3%A7%C3%A3o_escolar" TargetMode="External"/><Relationship Id="rId5" Type="http://schemas.openxmlformats.org/officeDocument/2006/relationships/image" Target="../media/image1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hyperlink" Target="http://www.progressive-charlestown.com/2013/11/bossing-poor-around.html" TargetMode="External"/><Relationship Id="rId5" Type="http://schemas.openxmlformats.org/officeDocument/2006/relationships/image" Target="../media/image13.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us.boell.org/2016/11/30/macroeconomics-and-sovereign-debt" TargetMode="Externa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hyperlink" Target="https://upload,wikipedia/commons/thumb/8/8b/SchoolLunch.jpg/440px-SchoolLunch.jpg" TargetMode="External"/><Relationship Id="rId3" Type="http://schemas.openxmlformats.org/officeDocument/2006/relationships/hyperlink" Target="https://www.gov.uk/government/publications/tackling-child-poverty-developing-our-strategy/tackling-child-poverty-developing-our-strategy-html" TargetMode="External"/><Relationship Id="rId7" Type="http://schemas.openxmlformats.org/officeDocument/2006/relationships/hyperlink" Target="https://opentextbc.ca/postconfederation/wp-content/uploads/sites/104/2015/09/s0372_ss0032_it0246.jpg" TargetMode="External"/><Relationship Id="rId2" Type="http://schemas.openxmlformats.org/officeDocument/2006/relationships/hyperlink" Target="https://www.j-humansciences.com/ojs/index.php/ijhs/article/view/3043" TargetMode="External"/><Relationship Id="rId1" Type="http://schemas.openxmlformats.org/officeDocument/2006/relationships/slideLayout" Target="../slideLayouts/slideLayout2.xml"/><Relationship Id="rId6" Type="http://schemas.openxmlformats.org/officeDocument/2006/relationships/hyperlink" Target="https://www.economicshelp.org/blog/glossary/definition-of-absolute-and-relative-poverty/" TargetMode="External"/><Relationship Id="rId5" Type="http://schemas.openxmlformats.org/officeDocument/2006/relationships/hyperlink" Target="https://commonslibrary.parliament.uk/research-briefings/CBP-10100/" TargetMode="External"/><Relationship Id="rId10" Type="http://schemas.openxmlformats.org/officeDocument/2006/relationships/hyperlink" Target="https://www.gov.wales/child-poverty-strategy-wales-2024-html" TargetMode="External"/><Relationship Id="rId4" Type="http://schemas.openxmlformats.org/officeDocument/2006/relationships/hyperlink" Target="https://www.ft.com/content/55072b2c-539d-4511-98d6-0761fd3a0882" TargetMode="External"/><Relationship Id="rId9" Type="http://schemas.openxmlformats.org/officeDocument/2006/relationships/hyperlink" Target="https://www.unicef.org/child-rights-convention/convention-text-childrens-version"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 effect white cut-outs and one blue cutout">
            <a:extLst>
              <a:ext uri="{FF2B5EF4-FFF2-40B4-BE49-F238E27FC236}">
                <a16:creationId xmlns:a16="http://schemas.microsoft.com/office/drawing/2014/main" id="{A61563FF-4449-4F74-227E-B57E97C0E203}"/>
              </a:ext>
            </a:extLst>
          </p:cNvPr>
          <p:cNvPicPr>
            <a:picLocks noChangeAspect="1"/>
          </p:cNvPicPr>
          <p:nvPr/>
        </p:nvPicPr>
        <p:blipFill>
          <a:blip r:embed="rId5">
            <a:alphaModFix amt="50000"/>
          </a:blip>
          <a:srcRect t="15666" r="-2" b="-2"/>
          <a:stretch/>
        </p:blipFill>
        <p:spPr>
          <a:xfrm>
            <a:off x="20" y="8627"/>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Poverty and Inequality -Contemporary Challenges – Making a Difference</a:t>
            </a:r>
          </a:p>
        </p:txBody>
      </p:sp>
      <p:sp>
        <p:nvSpPr>
          <p:cNvPr id="3" name="Subtitle 2"/>
          <p:cNvSpPr>
            <a:spLocks noGrp="1"/>
          </p:cNvSpPr>
          <p:nvPr>
            <p:ph type="subTitle" idx="1"/>
          </p:nvPr>
        </p:nvSpPr>
        <p:spPr>
          <a:xfrm>
            <a:off x="1524000" y="4159404"/>
            <a:ext cx="9144000" cy="1731441"/>
          </a:xfrm>
        </p:spPr>
        <p:txBody>
          <a:bodyPr vert="horz" lIns="91440" tIns="45720" rIns="91440" bIns="45720" rtlCol="0" anchor="t">
            <a:normAutofit/>
          </a:bodyPr>
          <a:lstStyle/>
          <a:p>
            <a:r>
              <a:rPr lang="en-GB" sz="1100">
                <a:solidFill>
                  <a:srgbClr val="FFFFFF"/>
                </a:solidFill>
              </a:rPr>
              <a:t>Clair Evans – 2416451</a:t>
            </a:r>
          </a:p>
          <a:p>
            <a:r>
              <a:rPr lang="en-GB" sz="1100">
                <a:solidFill>
                  <a:srgbClr val="FFFFFF"/>
                </a:solidFill>
              </a:rPr>
              <a:t>Rebecca Jones – 2416233</a:t>
            </a:r>
          </a:p>
          <a:p>
            <a:r>
              <a:rPr lang="en-GB" sz="1100">
                <a:solidFill>
                  <a:srgbClr val="FFFFFF"/>
                </a:solidFill>
              </a:rPr>
              <a:t>Elizabeth Watkins – 2412672</a:t>
            </a:r>
          </a:p>
          <a:p>
            <a:r>
              <a:rPr lang="en-GB" sz="1100">
                <a:solidFill>
                  <a:srgbClr val="FFFFFF"/>
                </a:solidFill>
              </a:rPr>
              <a:t>ECIE4010</a:t>
            </a:r>
          </a:p>
          <a:p>
            <a:endParaRPr lang="en-GB" sz="1600">
              <a:solidFill>
                <a:srgbClr val="FF0000"/>
              </a:solidFill>
            </a:endParaRPr>
          </a:p>
        </p:txBody>
      </p:sp>
      <p:pic>
        <p:nvPicPr>
          <p:cNvPr id="16" name="Video 15">
            <a:hlinkClick r:id="" action="ppaction://media"/>
            <a:extLst>
              <a:ext uri="{FF2B5EF4-FFF2-40B4-BE49-F238E27FC236}">
                <a16:creationId xmlns:a16="http://schemas.microsoft.com/office/drawing/2014/main" id="{6EFC732C-950F-21EC-2E6D-ADAC8D300D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11000" advClick="0" advTm="18000">
        <p159:morph option="byObject"/>
      </p:transition>
    </mc:Choice>
    <mc:Fallback xmlns="">
      <p:transition spd="slow" advClick="0" advTm="18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8543D-48B8-2523-0D9D-C3FAFFBE85F2}"/>
              </a:ext>
            </a:extLst>
          </p:cNvPr>
          <p:cNvSpPr>
            <a:spLocks noGrp="1"/>
          </p:cNvSpPr>
          <p:nvPr>
            <p:ph type="title"/>
          </p:nvPr>
        </p:nvSpPr>
        <p:spPr>
          <a:xfrm>
            <a:off x="1137035" y="609600"/>
            <a:ext cx="3595678" cy="1330839"/>
          </a:xfrm>
        </p:spPr>
        <p:txBody>
          <a:bodyPr>
            <a:normAutofit/>
          </a:bodyPr>
          <a:lstStyle/>
          <a:p>
            <a:r>
              <a:rPr lang="en-GB"/>
              <a:t>What is Poverty?</a:t>
            </a:r>
          </a:p>
        </p:txBody>
      </p:sp>
      <p:pic>
        <p:nvPicPr>
          <p:cNvPr id="4" name="Content Placeholder 3" descr="Girl going to school">
            <a:extLst>
              <a:ext uri="{FF2B5EF4-FFF2-40B4-BE49-F238E27FC236}">
                <a16:creationId xmlns:a16="http://schemas.microsoft.com/office/drawing/2014/main" id="{CE13BE3C-08B0-E78F-872D-41D42171483B}"/>
              </a:ext>
            </a:extLst>
          </p:cNvPr>
          <p:cNvPicPr>
            <a:picLocks noChangeAspect="1"/>
          </p:cNvPicPr>
          <p:nvPr/>
        </p:nvPicPr>
        <p:blipFill>
          <a:blip r:embed="rId5"/>
          <a:srcRect l="7796" r="24867"/>
          <a:stretch/>
        </p:blipFill>
        <p:spPr>
          <a:xfrm>
            <a:off x="3735238" y="1"/>
            <a:ext cx="8445039"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pic>
        <p:nvPicPr>
          <p:cNvPr id="28" name="Video 27">
            <a:hlinkClick r:id="" action="ppaction://media"/>
            <a:extLst>
              <a:ext uri="{FF2B5EF4-FFF2-40B4-BE49-F238E27FC236}">
                <a16:creationId xmlns:a16="http://schemas.microsoft.com/office/drawing/2014/main" id="{3779B211-93D4-BBC3-07DA-E383AE19CA6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3243380"/>
      </p:ext>
    </p:extLst>
  </p:cSld>
  <p:clrMapOvr>
    <a:masterClrMapping/>
  </p:clrMapOvr>
  <mc:AlternateContent xmlns:mc="http://schemas.openxmlformats.org/markup-compatibility/2006" xmlns:p14="http://schemas.microsoft.com/office/powerpoint/2010/main">
    <mc:Choice Requires="p14">
      <p:transition spd="med" p14:dur="700" advClick="0" advTm="33000">
        <p:fade/>
      </p:transition>
    </mc:Choice>
    <mc:Fallback xmlns="">
      <p:transition spd="med" advClick="0" advTm="3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ld wrinkled hands with some coins">
            <a:extLst>
              <a:ext uri="{FF2B5EF4-FFF2-40B4-BE49-F238E27FC236}">
                <a16:creationId xmlns:a16="http://schemas.microsoft.com/office/drawing/2014/main" id="{83C7CB0B-CD73-0E48-592F-9D1F43D251A2}"/>
              </a:ext>
            </a:extLst>
          </p:cNvPr>
          <p:cNvPicPr>
            <a:picLocks noChangeAspect="1"/>
          </p:cNvPicPr>
          <p:nvPr/>
        </p:nvPicPr>
        <p:blipFill>
          <a:blip r:embed="rId5"/>
          <a:srcRect r="-2" b="15241"/>
          <a:stretch/>
        </p:blipFill>
        <p:spPr>
          <a:xfrm>
            <a:off x="13158" y="18656"/>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196B649D-F05D-E94A-C15A-971B2BD88844}"/>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Relative Poverty</a:t>
            </a: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Video 24">
            <a:hlinkClick r:id="" action="ppaction://media"/>
            <a:extLst>
              <a:ext uri="{FF2B5EF4-FFF2-40B4-BE49-F238E27FC236}">
                <a16:creationId xmlns:a16="http://schemas.microsoft.com/office/drawing/2014/main" id="{7AB012D0-F4EE-6697-B0FD-162BF71860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206" r="21206"/>
          <a:stretch>
            <a:fillRect/>
          </a:stretch>
        </p:blipFill>
        <p:spPr>
          <a:xfrm rot="10800000" flipV="1">
            <a:off x="9742659" y="4416465"/>
            <a:ext cx="2443416" cy="2386681"/>
          </a:xfrm>
          <a:prstGeom prst="rect">
            <a:avLst/>
          </a:prstGeom>
        </p:spPr>
      </p:pic>
    </p:spTree>
    <p:extLst>
      <p:ext uri="{BB962C8B-B14F-4D97-AF65-F5344CB8AC3E}">
        <p14:creationId xmlns:p14="http://schemas.microsoft.com/office/powerpoint/2010/main" val="3381251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39000">
        <p159:morph option="byObject"/>
      </p:transition>
    </mc:Choice>
    <mc:Fallback xmlns="">
      <p:transition spd="slow" advClick="0"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42C54-8BC8-E64A-558A-5B6712187977}"/>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a:solidFill>
                  <a:schemeClr val="tx1">
                    <a:lumMod val="85000"/>
                    <a:lumOff val="15000"/>
                  </a:schemeClr>
                </a:solidFill>
              </a:rPr>
              <a:t>Absolute Poverty</a:t>
            </a:r>
          </a:p>
        </p:txBody>
      </p:sp>
      <p:pic>
        <p:nvPicPr>
          <p:cNvPr id="5" name="Picture 4" descr="Figures of houses in different position and sizes">
            <a:extLst>
              <a:ext uri="{FF2B5EF4-FFF2-40B4-BE49-F238E27FC236}">
                <a16:creationId xmlns:a16="http://schemas.microsoft.com/office/drawing/2014/main" id="{585BB4F0-8E2C-6940-B1E7-6DF16B30D344}"/>
              </a:ext>
            </a:extLst>
          </p:cNvPr>
          <p:cNvPicPr>
            <a:picLocks noChangeAspect="1"/>
          </p:cNvPicPr>
          <p:nvPr/>
        </p:nvPicPr>
        <p:blipFill>
          <a:blip r:embed="rId5"/>
          <a:srcRect t="691" r="-2" b="13473"/>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pic>
        <p:nvPicPr>
          <p:cNvPr id="19" name="Video 18">
            <a:hlinkClick r:id="" action="ppaction://media"/>
            <a:extLst>
              <a:ext uri="{FF2B5EF4-FFF2-40B4-BE49-F238E27FC236}">
                <a16:creationId xmlns:a16="http://schemas.microsoft.com/office/drawing/2014/main" id="{ECE8A6E6-32F9-E1C8-29A0-B90D9F42AA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138336" y="4804336"/>
            <a:ext cx="2057400" cy="2057400"/>
          </a:xfrm>
          <a:prstGeom prst="ellipse">
            <a:avLst/>
          </a:prstGeom>
        </p:spPr>
      </p:pic>
    </p:spTree>
    <p:extLst>
      <p:ext uri="{BB962C8B-B14F-4D97-AF65-F5344CB8AC3E}">
        <p14:creationId xmlns:p14="http://schemas.microsoft.com/office/powerpoint/2010/main" val="474259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39000">
        <p159:morph option="byObject"/>
      </p:transition>
    </mc:Choice>
    <mc:Fallback xmlns="">
      <p:transition spd="slow" advClick="0"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a room&#10;&#10;AI-generated content may be incorrect.">
            <a:extLst>
              <a:ext uri="{FF2B5EF4-FFF2-40B4-BE49-F238E27FC236}">
                <a16:creationId xmlns:a16="http://schemas.microsoft.com/office/drawing/2014/main" id="{04ED5806-82A1-55A8-50CE-2091CAA764E0}"/>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rcRect t="2175"/>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9B180-59FC-CC8C-B562-B4FB723600DD}"/>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Historical Inequality</a:t>
            </a:r>
          </a:p>
        </p:txBody>
      </p:sp>
      <p:sp>
        <p:nvSpPr>
          <p:cNvPr id="5" name="TextBox 4">
            <a:extLst>
              <a:ext uri="{FF2B5EF4-FFF2-40B4-BE49-F238E27FC236}">
                <a16:creationId xmlns:a16="http://schemas.microsoft.com/office/drawing/2014/main" id="{D3DDDA61-641C-6BBF-62CB-D2106E1F28A9}"/>
              </a:ext>
            </a:extLst>
          </p:cNvPr>
          <p:cNvSpPr txBox="1"/>
          <p:nvPr/>
        </p:nvSpPr>
        <p:spPr>
          <a:xfrm>
            <a:off x="838200" y="2434201"/>
            <a:ext cx="6389542" cy="361380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a:lnSpc>
                <a:spcPct val="90000"/>
              </a:lnSpc>
              <a:spcAft>
                <a:spcPts val="600"/>
              </a:spcAft>
            </a:pPr>
            <a:r>
              <a:rPr lang="en-US" sz="1600"/>
              <a:t>     </a:t>
            </a:r>
            <a:r>
              <a:rPr lang="en-US" sz="1000"/>
              <a:t>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a:lnSpc>
                <a:spcPct val="90000"/>
              </a:lnSpc>
              <a:spcAft>
                <a:spcPts val="600"/>
              </a:spcAft>
            </a:pPr>
            <a:endParaRPr lang="en-US" sz="1000">
              <a:solidFill>
                <a:srgbClr val="FF0000"/>
              </a:solidFill>
            </a:endParaRPr>
          </a:p>
          <a:p>
            <a:pPr>
              <a:lnSpc>
                <a:spcPct val="90000"/>
              </a:lnSpc>
              <a:spcAft>
                <a:spcPts val="600"/>
              </a:spcAft>
            </a:pPr>
            <a:endParaRPr lang="en-US" sz="1600">
              <a:solidFill>
                <a:srgbClr val="FF0000"/>
              </a:solidFill>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pic>
        <p:nvPicPr>
          <p:cNvPr id="11" name="Video 10">
            <a:hlinkClick r:id="" action="ppaction://media"/>
            <a:extLst>
              <a:ext uri="{FF2B5EF4-FFF2-40B4-BE49-F238E27FC236}">
                <a16:creationId xmlns:a16="http://schemas.microsoft.com/office/drawing/2014/main" id="{6A92CC96-87BF-C870-DFAB-0E119AE8C5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31368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39000">
        <p159:morph option="byObject"/>
      </p:transition>
    </mc:Choice>
    <mc:Fallback xmlns="">
      <p:transition spd="slow" advClick="0"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descr="A group of children eating at a table&#10;&#10;AI-generated content may be incorrect.">
            <a:extLst>
              <a:ext uri="{FF2B5EF4-FFF2-40B4-BE49-F238E27FC236}">
                <a16:creationId xmlns:a16="http://schemas.microsoft.com/office/drawing/2014/main" id="{840E995E-EA64-A62C-C379-6FB4074235B1}"/>
              </a:ext>
            </a:extLst>
          </p:cNvPr>
          <p:cNvPicPr>
            <a:picLocks noChangeAspect="1"/>
          </p:cNvPicPr>
          <p:nvPr/>
        </p:nvPicPr>
        <p:blipFill>
          <a:blip r:embed="rId5">
            <a:extLst>
              <a:ext uri="{837473B0-CC2E-450A-ABE3-18F120FF3D39}">
                <a1611:picAttrSrcUrl xmlns:a1611="http://schemas.microsoft.com/office/drawing/2016/11/main" r:id="rId6"/>
              </a:ext>
            </a:extLst>
          </a:blip>
          <a:srcRect t="5750"/>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390A3-821D-FA9E-4905-DEBE07E7BCFF}"/>
              </a:ext>
            </a:extLst>
          </p:cNvPr>
          <p:cNvSpPr>
            <a:spLocks noGrp="1"/>
          </p:cNvSpPr>
          <p:nvPr>
            <p:ph type="title"/>
          </p:nvPr>
        </p:nvSpPr>
        <p:spPr>
          <a:xfrm>
            <a:off x="7531610" y="365125"/>
            <a:ext cx="3822189" cy="1899912"/>
          </a:xfrm>
        </p:spPr>
        <p:txBody>
          <a:bodyPr>
            <a:normAutofit/>
          </a:bodyPr>
          <a:lstStyle/>
          <a:p>
            <a:r>
              <a:rPr lang="en-GB" sz="4000"/>
              <a:t>Cause of Action</a:t>
            </a:r>
            <a:endParaRPr lang="en-US" sz="4000"/>
          </a:p>
        </p:txBody>
      </p:sp>
      <p:pic>
        <p:nvPicPr>
          <p:cNvPr id="15" name="Video 14">
            <a:hlinkClick r:id="" action="ppaction://media"/>
            <a:extLst>
              <a:ext uri="{FF2B5EF4-FFF2-40B4-BE49-F238E27FC236}">
                <a16:creationId xmlns:a16="http://schemas.microsoft.com/office/drawing/2014/main" id="{C3A59800-2F26-8319-1065-870B6C65E5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7481" r="17481"/>
          <a:stretch>
            <a:fillRect/>
          </a:stretch>
        </p:blipFill>
        <p:spPr>
          <a:xfrm>
            <a:off x="8164964" y="3935882"/>
            <a:ext cx="3191986" cy="2760667"/>
          </a:xfrm>
          <a:prstGeom prst="rect">
            <a:avLst/>
          </a:prstGeom>
        </p:spPr>
      </p:pic>
    </p:spTree>
    <p:extLst>
      <p:ext uri="{BB962C8B-B14F-4D97-AF65-F5344CB8AC3E}">
        <p14:creationId xmlns:p14="http://schemas.microsoft.com/office/powerpoint/2010/main" val="608521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41000">
        <p159:morph option="byObject"/>
      </p:transition>
    </mc:Choice>
    <mc:Fallback xmlns="">
      <p:transition spd="slow" advClick="0" advTm="4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DF166-CC07-21FD-B6A5-714C098D3051}"/>
              </a:ext>
            </a:extLst>
          </p:cNvPr>
          <p:cNvSpPr>
            <a:spLocks noGrp="1"/>
          </p:cNvSpPr>
          <p:nvPr>
            <p:ph type="title"/>
          </p:nvPr>
        </p:nvSpPr>
        <p:spPr>
          <a:xfrm>
            <a:off x="7320466" y="609600"/>
            <a:ext cx="4140014" cy="1330839"/>
          </a:xfrm>
        </p:spPr>
        <p:txBody>
          <a:bodyPr>
            <a:normAutofit/>
          </a:bodyPr>
          <a:lstStyle/>
          <a:p>
            <a:r>
              <a:rPr lang="en-GB"/>
              <a:t>Contemporary Inequality</a:t>
            </a:r>
            <a:endParaRPr lang="en-US"/>
          </a:p>
        </p:txBody>
      </p:sp>
      <p:pic>
        <p:nvPicPr>
          <p:cNvPr id="5" name="Content Placeholder 44" descr="Cartoon of a cartoon of a person standing on a large scale with a person standing on a large scale with money and a person standing on a large scale with a person standing on it with a box&#10;&#10;AI-generated content may be incorrect.">
            <a:extLst>
              <a:ext uri="{FF2B5EF4-FFF2-40B4-BE49-F238E27FC236}">
                <a16:creationId xmlns:a16="http://schemas.microsoft.com/office/drawing/2014/main" id="{BE6BB733-B417-07C4-995F-9A176BCBD726}"/>
              </a:ext>
            </a:extLst>
          </p:cNvPr>
          <p:cNvPicPr>
            <a:picLocks noChangeAspect="1"/>
          </p:cNvPicPr>
          <p:nvPr/>
        </p:nvPicPr>
        <p:blipFill>
          <a:blip r:embed="rId5">
            <a:extLst>
              <a:ext uri="{837473B0-CC2E-450A-ABE3-18F120FF3D39}">
                <a1611:picAttrSrcUrl xmlns:a1611="http://schemas.microsoft.com/office/drawing/2016/11/main" r:id="rId6"/>
              </a:ext>
            </a:extLst>
          </a:blip>
          <a:srcRect l="18348" r="11960"/>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pic>
        <p:nvPicPr>
          <p:cNvPr id="9" name="Video 8">
            <a:hlinkClick r:id="" action="ppaction://media"/>
            <a:extLst>
              <a:ext uri="{FF2B5EF4-FFF2-40B4-BE49-F238E27FC236}">
                <a16:creationId xmlns:a16="http://schemas.microsoft.com/office/drawing/2014/main" id="{F3254AAA-4F8F-36E9-D5D1-C7A3FCA1E91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01217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39000">
        <p159:morph option="byObject"/>
      </p:transition>
    </mc:Choice>
    <mc:Fallback xmlns="">
      <p:transition spd="slow" advClick="0"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4A168FE2-E5BD-1C1F-D29D-97DDC646586B}"/>
              </a:ext>
            </a:extLst>
          </p:cNvPr>
          <p:cNvSpPr>
            <a:spLocks noGrp="1"/>
          </p:cNvSpPr>
          <p:nvPr>
            <p:ph type="title"/>
          </p:nvPr>
        </p:nvSpPr>
        <p:spPr>
          <a:xfrm>
            <a:off x="1246824" y="643467"/>
            <a:ext cx="4772975" cy="1800526"/>
          </a:xfrm>
        </p:spPr>
        <p:txBody>
          <a:bodyPr>
            <a:normAutofit/>
          </a:bodyPr>
          <a:lstStyle/>
          <a:p>
            <a:r>
              <a:rPr lang="en-GB"/>
              <a:t>Cost of Living</a:t>
            </a:r>
            <a:endParaRPr lang="en-US"/>
          </a:p>
        </p:txBody>
      </p:sp>
      <p:sp>
        <p:nvSpPr>
          <p:cNvPr id="3" name="Content Placeholder 2">
            <a:extLst>
              <a:ext uri="{FF2B5EF4-FFF2-40B4-BE49-F238E27FC236}">
                <a16:creationId xmlns:a16="http://schemas.microsoft.com/office/drawing/2014/main" id="{157B4E24-58B0-949E-723C-1C1D7E424F9B}"/>
              </a:ext>
            </a:extLst>
          </p:cNvPr>
          <p:cNvSpPr>
            <a:spLocks noGrp="1"/>
          </p:cNvSpPr>
          <p:nvPr>
            <p:ph idx="1"/>
          </p:nvPr>
        </p:nvSpPr>
        <p:spPr>
          <a:xfrm>
            <a:off x="1246824" y="2623381"/>
            <a:ext cx="4772974" cy="3553581"/>
          </a:xfrm>
        </p:spPr>
        <p:txBody>
          <a:bodyPr vert="horz" lIns="91440" tIns="45720" rIns="91440" bIns="45720" rtlCol="0">
            <a:normAutofit/>
          </a:bodyPr>
          <a:lstStyle/>
          <a:p>
            <a:pPr marL="0" indent="0">
              <a:buNone/>
            </a:pPr>
            <a:r>
              <a:rPr lang="en-GB" sz="2000"/>
              <a:t>A difference between a child thriving or just surviving</a:t>
            </a:r>
          </a:p>
          <a:p>
            <a:pPr marL="0" indent="0">
              <a:buNone/>
            </a:pPr>
            <a:endParaRPr lang="en-GB" sz="2000"/>
          </a:p>
        </p:txBody>
      </p:sp>
      <p:pic>
        <p:nvPicPr>
          <p:cNvPr id="14" name="Video 13">
            <a:hlinkClick r:id="" action="ppaction://media"/>
            <a:extLst>
              <a:ext uri="{FF2B5EF4-FFF2-40B4-BE49-F238E27FC236}">
                <a16:creationId xmlns:a16="http://schemas.microsoft.com/office/drawing/2014/main" id="{995C46E2-4C23-9552-6D64-950C169FF5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3212" r="23212"/>
          <a:stretch>
            <a:fillRect/>
          </a:stretch>
        </p:blipFill>
        <p:spPr>
          <a:xfrm>
            <a:off x="9029202" y="3733801"/>
            <a:ext cx="2545005" cy="2672004"/>
          </a:xfrm>
          <a:prstGeom prst="rect">
            <a:avLst/>
          </a:prstGeom>
        </p:spPr>
      </p:pic>
      <p:pic>
        <p:nvPicPr>
          <p:cNvPr id="5" name="Picture 4" descr="A person with a chain and a ball&#10;&#10;AI-generated content may be incorrect.">
            <a:extLst>
              <a:ext uri="{FF2B5EF4-FFF2-40B4-BE49-F238E27FC236}">
                <a16:creationId xmlns:a16="http://schemas.microsoft.com/office/drawing/2014/main" id="{9FF86448-9649-1967-0720-286C07350604}"/>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657878" y="434533"/>
            <a:ext cx="4313988" cy="2568754"/>
          </a:xfrm>
          <a:prstGeom prst="rect">
            <a:avLst/>
          </a:prstGeom>
        </p:spPr>
      </p:pic>
    </p:spTree>
    <p:extLst>
      <p:ext uri="{BB962C8B-B14F-4D97-AF65-F5344CB8AC3E}">
        <p14:creationId xmlns:p14="http://schemas.microsoft.com/office/powerpoint/2010/main" val="33496404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advClick="0" advTm="39000">
        <p159:morph option="byObject"/>
      </p:transition>
    </mc:Choice>
    <mc:Fallback xmlns="">
      <p:transition spd="slow" advClick="0" advTm="39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96D55A-CC7F-EF92-A3F2-EC2DC08BA798}"/>
              </a:ext>
            </a:extLst>
          </p:cNvPr>
          <p:cNvSpPr>
            <a:spLocks noGrp="1"/>
          </p:cNvSpPr>
          <p:nvPr>
            <p:ph idx="1"/>
          </p:nvPr>
        </p:nvSpPr>
        <p:spPr>
          <a:xfrm>
            <a:off x="838200" y="1555994"/>
            <a:ext cx="10515600" cy="4351338"/>
          </a:xfrm>
        </p:spPr>
        <p:txBody>
          <a:bodyPr vert="horz" lIns="91440" tIns="45720" rIns="91440" bIns="45720" rtlCol="0" anchor="t">
            <a:normAutofit fontScale="85000" lnSpcReduction="20000"/>
          </a:bodyPr>
          <a:lstStyle/>
          <a:p>
            <a:pPr>
              <a:buNone/>
            </a:pPr>
            <a:r>
              <a:rPr lang="en-GB" sz="1800">
                <a:latin typeface="Times New Roman"/>
                <a:cs typeface="Times New Roman"/>
              </a:rPr>
              <a:t>Reference list</a:t>
            </a:r>
            <a:endParaRPr lang="en-US"/>
          </a:p>
          <a:p>
            <a:pPr>
              <a:buNone/>
            </a:pPr>
            <a:r>
              <a:rPr lang="en-GB" sz="1200">
                <a:latin typeface="Times New Roman"/>
                <a:cs typeface="Times New Roman"/>
              </a:rPr>
              <a:t>Aubrey, K. and Riley, A. (2019). </a:t>
            </a:r>
            <a:r>
              <a:rPr lang="en-GB" sz="1200" i="1">
                <a:latin typeface="Times New Roman"/>
                <a:cs typeface="Times New Roman"/>
              </a:rPr>
              <a:t>Understanding and Using Educational Theories</a:t>
            </a:r>
            <a:r>
              <a:rPr lang="en-GB" sz="1200">
                <a:latin typeface="Times New Roman"/>
                <a:cs typeface="Times New Roman"/>
              </a:rPr>
              <a:t>. 2nd ed. London: Sage Publications.</a:t>
            </a:r>
            <a:endParaRPr lang="en-GB"/>
          </a:p>
          <a:p>
            <a:pPr>
              <a:buNone/>
            </a:pPr>
            <a:r>
              <a:rPr lang="en-GB" sz="1200">
                <a:latin typeface="Times New Roman"/>
                <a:cs typeface="Times New Roman"/>
              </a:rPr>
              <a:t>Bates, B. (2019). </a:t>
            </a:r>
            <a:r>
              <a:rPr lang="en-GB" sz="1200" i="1">
                <a:latin typeface="Times New Roman"/>
                <a:cs typeface="Times New Roman"/>
              </a:rPr>
              <a:t>Learning Theories Simplified : ... and How to Apply Them to teaching.</a:t>
            </a:r>
            <a:r>
              <a:rPr lang="en-GB" sz="1200">
                <a:latin typeface="Times New Roman"/>
                <a:cs typeface="Times New Roman"/>
              </a:rPr>
              <a:t> 2nd ed. London: Sage.</a:t>
            </a:r>
            <a:endParaRPr lang="en-GB"/>
          </a:p>
          <a:p>
            <a:pPr>
              <a:buNone/>
            </a:pPr>
            <a:r>
              <a:rPr lang="en-GB" sz="1200">
                <a:latin typeface="Times New Roman"/>
                <a:cs typeface="Times New Roman"/>
              </a:rPr>
              <a:t>Buck, R. and Deutsch, J. (2024). </a:t>
            </a:r>
            <a:r>
              <a:rPr lang="en-GB" sz="1200" i="1">
                <a:latin typeface="Times New Roman"/>
                <a:cs typeface="Times New Roman"/>
              </a:rPr>
              <a:t>Effects of Poverty on Education</a:t>
            </a:r>
            <a:r>
              <a:rPr lang="en-GB" sz="1200">
                <a:latin typeface="Times New Roman"/>
                <a:cs typeface="Times New Roman"/>
              </a:rPr>
              <a:t>. [online] Journal of Human Sciences 11 (2):1139. Available at: </a:t>
            </a:r>
            <a:r>
              <a:rPr lang="en-GB" sz="1200">
                <a:latin typeface="Times New Roman"/>
                <a:cs typeface="Times New Roman"/>
                <a:hlinkClick r:id="rId2"/>
              </a:rPr>
              <a:t>https://www.j-humansciences.com/ojs/index.php/ijhs/article/view/3043</a:t>
            </a:r>
            <a:r>
              <a:rPr lang="en-GB" sz="1200">
                <a:latin typeface="Times New Roman"/>
                <a:cs typeface="Times New Roman"/>
              </a:rPr>
              <a:t>.</a:t>
            </a:r>
            <a:endParaRPr lang="en-GB"/>
          </a:p>
          <a:p>
            <a:pPr>
              <a:buNone/>
            </a:pPr>
            <a:r>
              <a:rPr lang="en-GB" sz="1200">
                <a:latin typeface="Times New Roman"/>
                <a:cs typeface="Times New Roman"/>
              </a:rPr>
              <a:t>Cabinet Office (2024). </a:t>
            </a:r>
            <a:r>
              <a:rPr lang="en-GB" sz="1200" i="1">
                <a:latin typeface="Times New Roman"/>
                <a:cs typeface="Times New Roman"/>
              </a:rPr>
              <a:t>Tackling Child Poverty: Developing Our Strategy (HTML)</a:t>
            </a:r>
            <a:r>
              <a:rPr lang="en-GB" sz="1200">
                <a:latin typeface="Times New Roman"/>
                <a:cs typeface="Times New Roman"/>
              </a:rPr>
              <a:t>. [online] GOV.UK. Available at: </a:t>
            </a:r>
            <a:r>
              <a:rPr lang="en-GB" sz="1200">
                <a:latin typeface="Times New Roman"/>
                <a:cs typeface="Times New Roman"/>
                <a:hlinkClick r:id="rId3"/>
              </a:rPr>
              <a:t>https://www.gov.uk/government/publications/tackling-child-poverty-developing-our-strategy/tackling-child-poverty-developing-our-strategy-html</a:t>
            </a:r>
            <a:r>
              <a:rPr lang="en-GB" sz="1200">
                <a:latin typeface="Times New Roman"/>
                <a:cs typeface="Times New Roman"/>
              </a:rPr>
              <a:t>.</a:t>
            </a:r>
            <a:endParaRPr lang="en-GB"/>
          </a:p>
          <a:p>
            <a:pPr>
              <a:buNone/>
            </a:pPr>
            <a:r>
              <a:rPr lang="en-GB" sz="1200">
                <a:latin typeface="Times New Roman"/>
                <a:cs typeface="Times New Roman"/>
              </a:rPr>
              <a:t>Dickerson, A. and Popli, G.K. (2015). Persistent Poverty and children’s Cognitive development: Evidence from the UK Millennium Cohort Study. </a:t>
            </a:r>
            <a:r>
              <a:rPr lang="en-GB" sz="1200" i="1">
                <a:latin typeface="Times New Roman"/>
                <a:cs typeface="Times New Roman"/>
              </a:rPr>
              <a:t>Journal of the Royal Statistical Society: Series a (Statistics in Society)</a:t>
            </a:r>
            <a:r>
              <a:rPr lang="en-GB" sz="1200">
                <a:latin typeface="Times New Roman"/>
                <a:cs typeface="Times New Roman"/>
              </a:rPr>
              <a:t>, 179(2), pp.535–558. </a:t>
            </a:r>
            <a:r>
              <a:rPr lang="en-GB" sz="1200" err="1">
                <a:latin typeface="Times New Roman"/>
                <a:cs typeface="Times New Roman"/>
              </a:rPr>
              <a:t>doi:https</a:t>
            </a:r>
            <a:r>
              <a:rPr lang="en-GB" sz="1200">
                <a:latin typeface="Times New Roman"/>
                <a:cs typeface="Times New Roman"/>
              </a:rPr>
              <a:t>://doi.org/10.1111/rssa.12128.</a:t>
            </a:r>
            <a:endParaRPr lang="en-GB"/>
          </a:p>
          <a:p>
            <a:pPr>
              <a:buNone/>
            </a:pPr>
            <a:r>
              <a:rPr lang="en-GB" sz="1200">
                <a:latin typeface="Times New Roman"/>
                <a:cs typeface="Times New Roman"/>
              </a:rPr>
              <a:t>Foster, P. and Borrett, A. (2024). How the UK is Falling Behind on Tackling Child Poverty. </a:t>
            </a:r>
            <a:r>
              <a:rPr lang="en-GB" sz="1200" i="1">
                <a:latin typeface="Times New Roman"/>
                <a:cs typeface="Times New Roman"/>
              </a:rPr>
              <a:t>Financial Times Limited</a:t>
            </a:r>
            <a:r>
              <a:rPr lang="en-GB" sz="1200">
                <a:latin typeface="Times New Roman"/>
                <a:cs typeface="Times New Roman"/>
              </a:rPr>
              <a:t>. [online] 17 Mar. Available at: </a:t>
            </a:r>
            <a:r>
              <a:rPr lang="en-GB" sz="1200">
                <a:latin typeface="Times New Roman"/>
                <a:cs typeface="Times New Roman"/>
                <a:hlinkClick r:id="rId4"/>
              </a:rPr>
              <a:t>https://www.ft.com/content/55072b2c-539d-4511-98d6-0761fd3a0882</a:t>
            </a:r>
            <a:r>
              <a:rPr lang="en-GB" sz="1200">
                <a:latin typeface="Times New Roman"/>
                <a:cs typeface="Times New Roman"/>
              </a:rPr>
              <a:t>.</a:t>
            </a:r>
            <a:endParaRPr lang="en-GB"/>
          </a:p>
          <a:p>
            <a:pPr>
              <a:buNone/>
            </a:pPr>
            <a:r>
              <a:rPr lang="en-GB" sz="1200">
                <a:latin typeface="Times New Roman"/>
                <a:cs typeface="Times New Roman"/>
              </a:rPr>
              <a:t>Francis-Devine, B. (2024). </a:t>
            </a:r>
            <a:r>
              <a:rPr lang="en-GB" sz="1200" i="1">
                <a:latin typeface="Times New Roman"/>
                <a:cs typeface="Times New Roman"/>
              </a:rPr>
              <a:t>High Cost of living: Impact on Households</a:t>
            </a:r>
            <a:r>
              <a:rPr lang="en-GB" sz="1200">
                <a:latin typeface="Times New Roman"/>
                <a:cs typeface="Times New Roman"/>
              </a:rPr>
              <a:t>. [online] House of Commons Library. Available at: </a:t>
            </a:r>
            <a:r>
              <a:rPr lang="en-GB" sz="1200">
                <a:latin typeface="Times New Roman"/>
                <a:cs typeface="Times New Roman"/>
                <a:hlinkClick r:id="rId5"/>
              </a:rPr>
              <a:t>https://commonslibrary.parliament.uk/research-briefings/CBP-10100/</a:t>
            </a:r>
            <a:r>
              <a:rPr lang="en-GB" sz="1200">
                <a:latin typeface="Times New Roman"/>
                <a:cs typeface="Times New Roman"/>
              </a:rPr>
              <a:t>.</a:t>
            </a:r>
            <a:endParaRPr lang="en-GB"/>
          </a:p>
          <a:p>
            <a:pPr>
              <a:buNone/>
            </a:pPr>
            <a:r>
              <a:rPr lang="en-GB" sz="1200">
                <a:latin typeface="Times New Roman"/>
                <a:cs typeface="Times New Roman"/>
              </a:rPr>
              <a:t>Gannon, S., Hattam, R. and Sawyer, W. (2018). </a:t>
            </a:r>
            <a:r>
              <a:rPr lang="en-GB" sz="1200" i="1">
                <a:latin typeface="Times New Roman"/>
                <a:cs typeface="Times New Roman"/>
              </a:rPr>
              <a:t>Resisting Educational Inequality Reframing Policy and Practice in Schools Serving Vulnerable Communities</a:t>
            </a:r>
            <a:r>
              <a:rPr lang="en-GB" sz="1200">
                <a:latin typeface="Times New Roman"/>
                <a:cs typeface="Times New Roman"/>
              </a:rPr>
              <a:t>. Abingdon, Oxon ; New York, Ny: Routledge, . Routledge.</a:t>
            </a:r>
            <a:endParaRPr lang="en-GB"/>
          </a:p>
          <a:p>
            <a:pPr>
              <a:buNone/>
            </a:pPr>
            <a:r>
              <a:rPr lang="en-GB" sz="1200">
                <a:latin typeface="Times New Roman"/>
                <a:cs typeface="Times New Roman"/>
              </a:rPr>
              <a:t>Pettinger, T. (2019). </a:t>
            </a:r>
            <a:r>
              <a:rPr lang="en-GB" sz="1200" i="1">
                <a:latin typeface="Times New Roman"/>
                <a:cs typeface="Times New Roman"/>
              </a:rPr>
              <a:t>Definition of Absolute and Relative Poverty | Economics Help</a:t>
            </a:r>
            <a:r>
              <a:rPr lang="en-GB" sz="1200">
                <a:latin typeface="Times New Roman"/>
                <a:cs typeface="Times New Roman"/>
              </a:rPr>
              <a:t>. [online] Economicshelp.org. Available at: </a:t>
            </a:r>
            <a:r>
              <a:rPr lang="en-GB" sz="1200">
                <a:latin typeface="Times New Roman"/>
                <a:cs typeface="Times New Roman"/>
                <a:hlinkClick r:id="rId6"/>
              </a:rPr>
              <a:t>https://www.economicshelp.org/blog/glossary/definition-of-absolute-and-relative-poverty/</a:t>
            </a:r>
            <a:r>
              <a:rPr lang="en-GB" sz="1200">
                <a:latin typeface="Times New Roman"/>
                <a:cs typeface="Times New Roman"/>
              </a:rPr>
              <a:t>.</a:t>
            </a:r>
            <a:endParaRPr lang="en-GB"/>
          </a:p>
          <a:p>
            <a:pPr>
              <a:buNone/>
            </a:pPr>
            <a:r>
              <a:rPr lang="en-GB" sz="1200" err="1">
                <a:latin typeface="Times New Roman"/>
                <a:cs typeface="Times New Roman"/>
              </a:rPr>
              <a:t>PhotoAuthor</a:t>
            </a:r>
            <a:r>
              <a:rPr lang="en-GB" sz="1200">
                <a:latin typeface="Times New Roman"/>
                <a:cs typeface="Times New Roman"/>
              </a:rPr>
              <a:t>, I.I. (n.d.). </a:t>
            </a:r>
            <a:r>
              <a:rPr lang="en-GB" sz="1200" i="1">
                <a:latin typeface="Times New Roman"/>
                <a:cs typeface="Times New Roman"/>
              </a:rPr>
              <a:t>Historical Poverty</a:t>
            </a:r>
            <a:r>
              <a:rPr lang="en-GB" sz="1200">
                <a:latin typeface="Times New Roman"/>
                <a:cs typeface="Times New Roman"/>
              </a:rPr>
              <a:t>. </a:t>
            </a:r>
            <a:r>
              <a:rPr lang="en-GB" sz="1200" i="1">
                <a:latin typeface="Times New Roman"/>
                <a:cs typeface="Times New Roman"/>
              </a:rPr>
              <a:t>CCYYSA</a:t>
            </a:r>
            <a:r>
              <a:rPr lang="en-GB" sz="1200">
                <a:latin typeface="Times New Roman"/>
                <a:cs typeface="Times New Roman"/>
              </a:rPr>
              <a:t>. Available at: </a:t>
            </a:r>
            <a:r>
              <a:rPr lang="en-GB" sz="1200">
                <a:latin typeface="Times New Roman"/>
                <a:cs typeface="Times New Roman"/>
                <a:hlinkClick r:id="rId7"/>
              </a:rPr>
              <a:t>https://opentextbc.ca/postconfederation/wp-content/uploads/sites/104/2015/09/s0372_ss0032_it0246.jpg</a:t>
            </a:r>
            <a:r>
              <a:rPr lang="en-GB" sz="1200">
                <a:latin typeface="Times New Roman"/>
                <a:cs typeface="Times New Roman"/>
              </a:rPr>
              <a:t>.</a:t>
            </a:r>
            <a:endParaRPr lang="en-GB"/>
          </a:p>
          <a:p>
            <a:pPr>
              <a:buNone/>
            </a:pPr>
            <a:r>
              <a:rPr lang="en-GB" sz="1200">
                <a:latin typeface="Times New Roman"/>
                <a:cs typeface="Times New Roman"/>
              </a:rPr>
              <a:t>PhotpAuthor (n.d.). </a:t>
            </a:r>
            <a:r>
              <a:rPr lang="en-GB" sz="1200" i="1">
                <a:latin typeface="Times New Roman"/>
                <a:cs typeface="Times New Roman"/>
              </a:rPr>
              <a:t>Cause of Action</a:t>
            </a:r>
            <a:r>
              <a:rPr lang="en-GB" sz="1200">
                <a:latin typeface="Times New Roman"/>
                <a:cs typeface="Times New Roman"/>
              </a:rPr>
              <a:t>. [online] Internet Image. Available at: </a:t>
            </a:r>
            <a:r>
              <a:rPr lang="en-GB" sz="1200">
                <a:latin typeface="Times New Roman"/>
                <a:cs typeface="Times New Roman"/>
                <a:hlinkClick r:id="rId8"/>
              </a:rPr>
              <a:t>https://upload,wikipedia/commons/thumb/8/8b/SchoolLunch.jpg/440px-SchoolLunch.jpg</a:t>
            </a:r>
            <a:r>
              <a:rPr lang="en-GB" sz="1200">
                <a:latin typeface="Times New Roman"/>
                <a:cs typeface="Times New Roman"/>
              </a:rPr>
              <a:t>.</a:t>
            </a:r>
            <a:endParaRPr lang="en-GB"/>
          </a:p>
          <a:p>
            <a:pPr>
              <a:buNone/>
            </a:pPr>
            <a:r>
              <a:rPr lang="en-GB" sz="1200">
                <a:latin typeface="Times New Roman"/>
                <a:cs typeface="Times New Roman"/>
              </a:rPr>
              <a:t>Thane, P. (2018). </a:t>
            </a:r>
            <a:r>
              <a:rPr lang="en-GB" sz="1200" i="1">
                <a:latin typeface="Times New Roman"/>
                <a:cs typeface="Times New Roman"/>
              </a:rPr>
              <a:t>Divided Kingdom</a:t>
            </a:r>
            <a:r>
              <a:rPr lang="en-GB" sz="1200">
                <a:latin typeface="Times New Roman"/>
                <a:cs typeface="Times New Roman"/>
              </a:rPr>
              <a:t>. Cambridge University Press.</a:t>
            </a:r>
            <a:endParaRPr lang="en-GB"/>
          </a:p>
          <a:p>
            <a:pPr>
              <a:buNone/>
            </a:pPr>
            <a:r>
              <a:rPr lang="en-GB" sz="1200">
                <a:latin typeface="Times New Roman"/>
                <a:cs typeface="Times New Roman"/>
              </a:rPr>
              <a:t>UNICEF (n.d.). </a:t>
            </a:r>
            <a:r>
              <a:rPr lang="en-GB" sz="1200" i="1">
                <a:latin typeface="Times New Roman"/>
                <a:cs typeface="Times New Roman"/>
              </a:rPr>
              <a:t>The Convention on the Rights of the Child: the Children’s Version</a:t>
            </a:r>
            <a:r>
              <a:rPr lang="en-GB" sz="1200">
                <a:latin typeface="Times New Roman"/>
                <a:cs typeface="Times New Roman"/>
              </a:rPr>
              <a:t>. [online] UNICEF. Available at: </a:t>
            </a:r>
            <a:r>
              <a:rPr lang="en-GB" sz="1200">
                <a:latin typeface="Times New Roman"/>
                <a:cs typeface="Times New Roman"/>
                <a:hlinkClick r:id="rId9"/>
              </a:rPr>
              <a:t>https://www.unicef.org/child-rights-convention/convention-text-childrens-version</a:t>
            </a:r>
            <a:r>
              <a:rPr lang="en-GB" sz="1200">
                <a:latin typeface="Times New Roman"/>
                <a:cs typeface="Times New Roman"/>
              </a:rPr>
              <a:t>.</a:t>
            </a:r>
            <a:endParaRPr lang="en-GB"/>
          </a:p>
          <a:p>
            <a:pPr>
              <a:buNone/>
            </a:pPr>
            <a:r>
              <a:rPr lang="en-GB" sz="1200">
                <a:latin typeface="Times New Roman"/>
                <a:cs typeface="Times New Roman"/>
              </a:rPr>
              <a:t>Webster, P. and Neal, K. (2022). The ‘Cost of Living Crisis’. </a:t>
            </a:r>
            <a:r>
              <a:rPr lang="en-GB" sz="1200" i="1">
                <a:latin typeface="Times New Roman"/>
                <a:cs typeface="Times New Roman"/>
              </a:rPr>
              <a:t>Journal of Public Health</a:t>
            </a:r>
            <a:r>
              <a:rPr lang="en-GB" sz="1200">
                <a:latin typeface="Times New Roman"/>
                <a:cs typeface="Times New Roman"/>
              </a:rPr>
              <a:t>, [online] 44(3), pp.475–476. </a:t>
            </a:r>
            <a:r>
              <a:rPr lang="en-GB" sz="1200" err="1">
                <a:latin typeface="Times New Roman"/>
                <a:cs typeface="Times New Roman"/>
              </a:rPr>
              <a:t>doi:https</a:t>
            </a:r>
            <a:r>
              <a:rPr lang="en-GB" sz="1200">
                <a:latin typeface="Times New Roman"/>
                <a:cs typeface="Times New Roman"/>
              </a:rPr>
              <a:t>://doi.org/10.1093/</a:t>
            </a:r>
            <a:r>
              <a:rPr lang="en-GB" sz="1200" err="1">
                <a:latin typeface="Times New Roman"/>
                <a:cs typeface="Times New Roman"/>
              </a:rPr>
              <a:t>pubmed</a:t>
            </a:r>
            <a:r>
              <a:rPr lang="en-GB" sz="1200">
                <a:latin typeface="Times New Roman"/>
                <a:cs typeface="Times New Roman"/>
              </a:rPr>
              <a:t>/fdac080.</a:t>
            </a:r>
            <a:endParaRPr lang="en-GB"/>
          </a:p>
          <a:p>
            <a:pPr>
              <a:buNone/>
            </a:pPr>
            <a:r>
              <a:rPr lang="en-GB" sz="1200">
                <a:latin typeface="Times New Roman"/>
                <a:cs typeface="Times New Roman"/>
              </a:rPr>
              <a:t>Welsh Government. (2024). </a:t>
            </a:r>
            <a:r>
              <a:rPr lang="en-GB" sz="1200" i="1">
                <a:latin typeface="Times New Roman"/>
                <a:cs typeface="Times New Roman"/>
              </a:rPr>
              <a:t>Child Poverty Strategies for Wales</a:t>
            </a:r>
            <a:r>
              <a:rPr lang="en-GB" sz="1200">
                <a:latin typeface="Times New Roman"/>
                <a:cs typeface="Times New Roman"/>
              </a:rPr>
              <a:t>. [online] Available at: </a:t>
            </a:r>
            <a:r>
              <a:rPr lang="en-GB" sz="1200">
                <a:latin typeface="Times New Roman"/>
                <a:cs typeface="Times New Roman"/>
                <a:hlinkClick r:id="rId10"/>
              </a:rPr>
              <a:t>https://www.gov.wales/child-poverty-strategy-wales-2024-html</a:t>
            </a:r>
            <a:r>
              <a:rPr lang="en-GB" sz="1200">
                <a:latin typeface="Times New Roman"/>
                <a:cs typeface="Times New Roman"/>
              </a:rPr>
              <a:t>.</a:t>
            </a:r>
            <a:endParaRPr lang="en-GB"/>
          </a:p>
          <a:p>
            <a:pPr marL="0" indent="0">
              <a:buNone/>
            </a:pPr>
            <a:endParaRPr lang="en-GB"/>
          </a:p>
        </p:txBody>
      </p:sp>
    </p:spTree>
    <p:extLst>
      <p:ext uri="{BB962C8B-B14F-4D97-AF65-F5344CB8AC3E}">
        <p14:creationId xmlns:p14="http://schemas.microsoft.com/office/powerpoint/2010/main" val="572663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1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FE4BE1-E178-39CD-CFC1-613FE5EEEC58}"/>
              </a:ext>
            </a:extLst>
          </p:cNvPr>
          <p:cNvSpPr>
            <a:spLocks noGrp="1"/>
          </p:cNvSpPr>
          <p:nvPr>
            <p:ph idx="1"/>
          </p:nvPr>
        </p:nvSpPr>
        <p:spPr/>
        <p:txBody>
          <a:bodyPr vert="horz" lIns="91440" tIns="45720" rIns="91440" bIns="45720" rtlCol="0" anchor="t">
            <a:normAutofit lnSpcReduction="10000"/>
          </a:bodyPr>
          <a:lstStyle/>
          <a:p>
            <a:r>
              <a:rPr lang="en-GB" sz="1200" dirty="0">
                <a:latin typeface="Calibri"/>
                <a:ea typeface="Calibri"/>
                <a:cs typeface="Calibri"/>
              </a:rPr>
              <a:t>As poverty is on the increase, our group has proposed a sustainable concept in school to help struggling families. A definition of poverty is a long-term state of not having sufficient resources to afford food, reasonable living conditions or amenities or to participate in activities which are taken for granted by others in society (Child Poverty Strategy for Wales, 2024). Children living in poverty are anticipated to have poorer health outcomes including poor physical and mental health difficulties, larger attainment gaps, according to (Gannon et al, 2018) are more likely to enter care, subsequently enter the criminal justice system. Relative Poverty is when a person or household's income is significantly lower than the median income within society. Meaning they are poor in comparison to others but still may have access to basic necessities, Pettinger (2024). Often there is an intergenerational transfer to poverty when opportunities are limited, perpetuating a cycle of disadvantage (Dickerson and Popli, 2015). Persistent poverty and family background effect children's cognitive development and educational attainment as maintained by Piaget (Aubrey and Riley 2019). Opportunities for children's healthy development is crucial to determine thriving adult outcome. Absolute poverty is the lack of minimum income needed to meet basic needs, like food, shelter, healthcare according to Maslow’s Hierarchy of Needs (Bates, 2019). It is measured against a fixed standard of living, not relative to others in society, Pettinger, (2019). Several influences that are instrumental to people entering and remaining in poverty are social immobility, stressful living conditions, poor education, and lack of opportunities (Buck and Deutsch, 2024). Even though there is a range of government programs that assist individuals and families who fall below the poverty line (UNICEF-Article 26), more needs to be done! Charles Booth was a social researcher and reformer. His survey of social conditions in 20th- century London found that around 30% of Londoner's lived 'in poverty or in want'. Booth found the substantial cause of poverty was not, inept dereliction by imprudent lower classes, but by low pay for full-time work, or inability to get regular work despite best endeavours. Seebohm Rowntree discovered that 28% of Yorks population lived in obvious 'want or squalor' and subsequently surveyed other towns that determined comparable results (Thane, 2018). This revelation of poverty caused such consternation that it led to the first measures of what became the Welfare State: free school meals in 1906, old age pensions in 1908, national health insurance and national unemployment insurance in 1911. These government measures reduced poverty and inequality. Even though these measures were put into place the extent and causes of poverty are much the same now as in 1900 (Thane, 2018). It wasn't until 1924, Eglantyne Jebb, founder of the save the children Fund coined children's rights by implementing economic freedom and protection from exploitation (UNICEF, History of Child's Rights). Inequality is strongly linked to financial instability. Child poverty in the UK is significantly higher than in other progressive economic countries, with almost a third of children living in relative income poverty, compounded by welfare cuts, the combined impacts of austerity, the UK's exit from the European Union, Covid 19, high inflation and global instability (Foster and Borrett, 2024). Why are these figures comparable to the 1900's? It is the product of policies, laws, and unequal distribution of wealth and power. As the cost of daily necessities like food and bills are rising faster than household incomes, low-income families spend a considerable percentage of their earnings on these essentials often leaving them in debt, Francis-Devine (2024) This in conjunction with tax increases and welfare cuts is having a detrimental effect on families facing economic hardship. According to a policy paper (Tackling Child Poverty: Developing our Strategy (HTML) 2024), they seek to listen to the voices of children and families living in poverty and work with organisations and charities to reverse trending factors contributing to poverty. What more can we do to help?    </a:t>
            </a:r>
          </a:p>
        </p:txBody>
      </p:sp>
      <p:sp>
        <p:nvSpPr>
          <p:cNvPr id="4" name="TextBox 3">
            <a:extLst>
              <a:ext uri="{FF2B5EF4-FFF2-40B4-BE49-F238E27FC236}">
                <a16:creationId xmlns:a16="http://schemas.microsoft.com/office/drawing/2014/main" id="{552460A6-69EA-C2C5-3F7D-BE89A914F887}"/>
              </a:ext>
            </a:extLst>
          </p:cNvPr>
          <p:cNvSpPr txBox="1"/>
          <p:nvPr/>
        </p:nvSpPr>
        <p:spPr>
          <a:xfrm>
            <a:off x="1153099" y="-3672"/>
            <a:ext cx="9142163" cy="12071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2180"/>
              </a:lnSpc>
            </a:pPr>
            <a:r>
              <a:rPr lang="en-GB" sz="1600">
                <a:cs typeface="Segoe UI"/>
              </a:rPr>
              <a:t>Group Presentation</a:t>
            </a:r>
            <a:r>
              <a:rPr lang="en-GB" sz="1600"/>
              <a:t> </a:t>
            </a:r>
          </a:p>
          <a:p>
            <a:pPr algn="ctr">
              <a:lnSpc>
                <a:spcPts val="2180"/>
              </a:lnSpc>
            </a:pPr>
            <a:r>
              <a:rPr lang="en-GB" sz="1600">
                <a:cs typeface="Segoe UI"/>
              </a:rPr>
              <a:t>Poverty and Inequality</a:t>
            </a:r>
            <a:r>
              <a:rPr lang="en-GB" sz="1600"/>
              <a:t> </a:t>
            </a:r>
          </a:p>
          <a:p>
            <a:pPr algn="ctr">
              <a:lnSpc>
                <a:spcPts val="2180"/>
              </a:lnSpc>
            </a:pPr>
            <a:r>
              <a:rPr lang="en-GB" sz="1600">
                <a:cs typeface="Segoe UI"/>
              </a:rPr>
              <a:t>Contemporary Challenges – Making a Difference</a:t>
            </a:r>
            <a:r>
              <a:rPr lang="en-GB" sz="1600"/>
              <a:t> </a:t>
            </a:r>
          </a:p>
          <a:p>
            <a:pPr algn="ctr">
              <a:lnSpc>
                <a:spcPts val="2180"/>
              </a:lnSpc>
            </a:pPr>
            <a:r>
              <a:rPr lang="en-GB" sz="1600">
                <a:cs typeface="Segoe UI"/>
              </a:rPr>
              <a:t>Introduction – Part One by Rebecca Jones 2416233</a:t>
            </a:r>
            <a:r>
              <a:rPr lang="en-GB" sz="1600"/>
              <a:t> </a:t>
            </a:r>
          </a:p>
        </p:txBody>
      </p:sp>
    </p:spTree>
    <p:extLst>
      <p:ext uri="{BB962C8B-B14F-4D97-AF65-F5344CB8AC3E}">
        <p14:creationId xmlns:p14="http://schemas.microsoft.com/office/powerpoint/2010/main" val="1138410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1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bed78ec7d17314bdca8d2d224decaf22">
  <xsd:schema xmlns:xsd="http://www.w3.org/2001/XMLSchema" xmlns:xs="http://www.w3.org/2001/XMLSchema" xmlns:p="http://schemas.microsoft.com/office/2006/metadata/properties" xmlns:ns3="0085e1a2-9cbf-4b92-866b-21f3c89040b6" targetNamespace="http://schemas.microsoft.com/office/2006/metadata/properties" ma:root="true" ma:fieldsID="63547ec497871174bf030c1328c3fbad"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42AEFE33-B9ED-4A38-9223-F8610C50B55F}">
  <ds:schemaRefs>
    <ds:schemaRef ds:uri="http://schemas.microsoft.com/sharepoint/v3/contenttype/forms"/>
  </ds:schemaRefs>
</ds:datastoreItem>
</file>

<file path=customXml/itemProps2.xml><?xml version="1.0" encoding="utf-8"?>
<ds:datastoreItem xmlns:ds="http://schemas.openxmlformats.org/officeDocument/2006/customXml" ds:itemID="{27048379-4503-4CC7-BC37-3DBEB92680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C98895B-51F5-4112-8368-0C244E7BA6DC}">
  <ds:schemaRefs>
    <ds:schemaRef ds:uri="http://schemas.microsoft.com/office/infopath/2007/PartnerControls"/>
    <ds:schemaRef ds:uri="http://purl.org/dc/dcmitype/"/>
    <ds:schemaRef ds:uri="http://purl.org/dc/terms/"/>
    <ds:schemaRef ds:uri="http://schemas.microsoft.com/office/2006/documentManagement/types"/>
    <ds:schemaRef ds:uri="http://purl.org/dc/elements/1.1/"/>
    <ds:schemaRef ds:uri="0085e1a2-9cbf-4b92-866b-21f3c89040b6"/>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23</TotalTime>
  <Words>2170</Words>
  <Application>Microsoft Office PowerPoint</Application>
  <PresentationFormat>Widescreen</PresentationFormat>
  <Paragraphs>71</Paragraphs>
  <Slides>10</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Segoe UI</vt:lpstr>
      <vt:lpstr>Times New Roman</vt:lpstr>
      <vt:lpstr>office theme</vt:lpstr>
      <vt:lpstr>Poverty and Inequality -Contemporary Challenges – Making a Difference</vt:lpstr>
      <vt:lpstr>What is Poverty?</vt:lpstr>
      <vt:lpstr>Relative Poverty</vt:lpstr>
      <vt:lpstr>Absolute Poverty</vt:lpstr>
      <vt:lpstr>Historical Inequality</vt:lpstr>
      <vt:lpstr>Cause of Action</vt:lpstr>
      <vt:lpstr>Contemporary Inequality</vt:lpstr>
      <vt:lpstr>Cost of Living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jones</dc:creator>
  <cp:lastModifiedBy>Rebecca Jones (2416233)</cp:lastModifiedBy>
  <cp:revision>3</cp:revision>
  <dcterms:created xsi:type="dcterms:W3CDTF">2025-02-17T19:28:29Z</dcterms:created>
  <dcterms:modified xsi:type="dcterms:W3CDTF">2025-04-21T19:04:36Z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