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72" r:id="rId4"/>
  </p:sldMasterIdLst>
  <p:sldIdLst>
    <p:sldId id="257" r:id="rId5"/>
    <p:sldId id="261" r:id="rId6"/>
    <p:sldId id="265" r:id="rId7"/>
    <p:sldId id="274" r:id="rId8"/>
    <p:sldId id="266" r:id="rId9"/>
    <p:sldId id="273" r:id="rId10"/>
    <p:sldId id="264" r:id="rId11"/>
    <p:sldId id="279" r:id="rId12"/>
    <p:sldId id="272" r:id="rId13"/>
    <p:sldId id="281" r:id="rId14"/>
    <p:sldId id="280" r:id="rId15"/>
    <p:sldId id="28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70BF64-7D75-4020-B605-C163404D6EAE}"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US"/>
        </a:p>
      </dgm:t>
    </dgm:pt>
    <dgm:pt modelId="{9802CCF8-4E72-437F-95A9-E33205EB8AE1}">
      <dgm:prSet/>
      <dgm:spPr/>
      <dgm:t>
        <a:bodyPr/>
        <a:lstStyle/>
        <a:p>
          <a:r>
            <a:rPr lang="en-US">
              <a:highlight>
                <a:srgbClr val="000000"/>
              </a:highlight>
            </a:rPr>
            <a:t>Contents.</a:t>
          </a:r>
        </a:p>
      </dgm:t>
    </dgm:pt>
    <dgm:pt modelId="{E540342D-11D8-4C48-8192-4F6336E5CA6F}" type="parTrans" cxnId="{206C9B80-881F-4921-B8B1-8E2F0DFDA070}">
      <dgm:prSet/>
      <dgm:spPr/>
      <dgm:t>
        <a:bodyPr/>
        <a:lstStyle/>
        <a:p>
          <a:endParaRPr lang="en-US"/>
        </a:p>
      </dgm:t>
    </dgm:pt>
    <dgm:pt modelId="{B9C8DBFF-69A9-48B9-BF75-D839D9D842FE}" type="sibTrans" cxnId="{206C9B80-881F-4921-B8B1-8E2F0DFDA070}">
      <dgm:prSet/>
      <dgm:spPr/>
      <dgm:t>
        <a:bodyPr/>
        <a:lstStyle/>
        <a:p>
          <a:endParaRPr lang="en-US"/>
        </a:p>
      </dgm:t>
    </dgm:pt>
    <dgm:pt modelId="{6DDC2EAE-BA8D-4D14-BC3F-AC67BF66508A}">
      <dgm:prSet/>
      <dgm:spPr/>
      <dgm:t>
        <a:bodyPr/>
        <a:lstStyle/>
        <a:p>
          <a:r>
            <a:rPr lang="en-US">
              <a:highlight>
                <a:srgbClr val="000000"/>
              </a:highlight>
            </a:rPr>
            <a:t>Introduction.</a:t>
          </a:r>
        </a:p>
      </dgm:t>
    </dgm:pt>
    <dgm:pt modelId="{8DF90051-C3F5-444A-8B33-657B50797D7D}" type="parTrans" cxnId="{824C4EE6-C485-4159-AFB1-05ABCBE3DCCD}">
      <dgm:prSet/>
      <dgm:spPr/>
      <dgm:t>
        <a:bodyPr/>
        <a:lstStyle/>
        <a:p>
          <a:endParaRPr lang="en-US"/>
        </a:p>
      </dgm:t>
    </dgm:pt>
    <dgm:pt modelId="{3172916E-8CD2-4253-9E3A-6643161FC6D4}" type="sibTrans" cxnId="{824C4EE6-C485-4159-AFB1-05ABCBE3DCCD}">
      <dgm:prSet/>
      <dgm:spPr/>
      <dgm:t>
        <a:bodyPr/>
        <a:lstStyle/>
        <a:p>
          <a:endParaRPr lang="en-US"/>
        </a:p>
      </dgm:t>
    </dgm:pt>
    <dgm:pt modelId="{582F49A9-3D9A-4222-8A45-7DDA84B8A388}">
      <dgm:prSet/>
      <dgm:spPr/>
      <dgm:t>
        <a:bodyPr/>
        <a:lstStyle/>
        <a:p>
          <a:r>
            <a:rPr lang="en-US">
              <a:highlight>
                <a:srgbClr val="000000"/>
              </a:highlight>
            </a:rPr>
            <a:t>The child</a:t>
          </a:r>
        </a:p>
      </dgm:t>
    </dgm:pt>
    <dgm:pt modelId="{4BF0CCDC-790B-474A-9C49-AAD017C3CB7C}" type="parTrans" cxnId="{6345C34D-F62B-4F40-90A9-52A38D39C0DB}">
      <dgm:prSet/>
      <dgm:spPr/>
      <dgm:t>
        <a:bodyPr/>
        <a:lstStyle/>
        <a:p>
          <a:endParaRPr lang="en-US"/>
        </a:p>
      </dgm:t>
    </dgm:pt>
    <dgm:pt modelId="{D21F0688-7072-4C01-8D6C-1C98E0A615F2}" type="sibTrans" cxnId="{6345C34D-F62B-4F40-90A9-52A38D39C0DB}">
      <dgm:prSet/>
      <dgm:spPr/>
      <dgm:t>
        <a:bodyPr/>
        <a:lstStyle/>
        <a:p>
          <a:endParaRPr lang="en-US"/>
        </a:p>
      </dgm:t>
    </dgm:pt>
    <dgm:pt modelId="{C5F1FD2E-785E-4893-9784-FBBAE44DCED9}">
      <dgm:prSet/>
      <dgm:spPr/>
      <dgm:t>
        <a:bodyPr/>
        <a:lstStyle/>
        <a:p>
          <a:r>
            <a:rPr lang="en-US">
              <a:highlight>
                <a:srgbClr val="000000"/>
              </a:highlight>
            </a:rPr>
            <a:t>Family and environmental factors.</a:t>
          </a:r>
        </a:p>
      </dgm:t>
    </dgm:pt>
    <dgm:pt modelId="{18810BAE-0BC9-4EA9-96F8-AA556875CBA7}" type="parTrans" cxnId="{AF3E268C-4219-425E-BE72-9C9CC05B8894}">
      <dgm:prSet/>
      <dgm:spPr/>
      <dgm:t>
        <a:bodyPr/>
        <a:lstStyle/>
        <a:p>
          <a:endParaRPr lang="en-US"/>
        </a:p>
      </dgm:t>
    </dgm:pt>
    <dgm:pt modelId="{89B754B0-D8AF-4F75-9C11-10BA45C8B898}" type="sibTrans" cxnId="{AF3E268C-4219-425E-BE72-9C9CC05B8894}">
      <dgm:prSet/>
      <dgm:spPr/>
      <dgm:t>
        <a:bodyPr/>
        <a:lstStyle/>
        <a:p>
          <a:endParaRPr lang="en-US"/>
        </a:p>
      </dgm:t>
    </dgm:pt>
    <dgm:pt modelId="{2C13389C-14EB-4A67-B47A-06932BB98DC3}">
      <dgm:prSet/>
      <dgm:spPr/>
      <dgm:t>
        <a:bodyPr/>
        <a:lstStyle/>
        <a:p>
          <a:pPr rtl="0"/>
          <a:r>
            <a:rPr lang="en-US">
              <a:highlight>
                <a:srgbClr val="000000"/>
              </a:highlight>
            </a:rPr>
            <a:t>Implications</a:t>
          </a:r>
          <a:r>
            <a:rPr lang="en-US">
              <a:highlight>
                <a:srgbClr val="000000"/>
              </a:highlight>
              <a:latin typeface="Century Gothic" panose="020B0502020202020204"/>
            </a:rPr>
            <a:t> </a:t>
          </a:r>
          <a:endParaRPr lang="en-US">
            <a:highlight>
              <a:srgbClr val="000000"/>
            </a:highlight>
          </a:endParaRPr>
        </a:p>
      </dgm:t>
    </dgm:pt>
    <dgm:pt modelId="{8B11EC5A-2989-49ED-8895-98932F68D74D}" type="parTrans" cxnId="{625A35C8-9E1C-45C1-BC3F-6FF4AECB9C15}">
      <dgm:prSet/>
      <dgm:spPr/>
      <dgm:t>
        <a:bodyPr/>
        <a:lstStyle/>
        <a:p>
          <a:endParaRPr lang="en-US"/>
        </a:p>
      </dgm:t>
    </dgm:pt>
    <dgm:pt modelId="{52342BF5-319A-4D44-AB93-62CEF1BC30F2}" type="sibTrans" cxnId="{625A35C8-9E1C-45C1-BC3F-6FF4AECB9C15}">
      <dgm:prSet/>
      <dgm:spPr/>
      <dgm:t>
        <a:bodyPr/>
        <a:lstStyle/>
        <a:p>
          <a:endParaRPr lang="en-US"/>
        </a:p>
      </dgm:t>
    </dgm:pt>
    <dgm:pt modelId="{1440AFCA-44C1-4066-AEAE-AE8839924DB3}">
      <dgm:prSet/>
      <dgm:spPr/>
      <dgm:t>
        <a:bodyPr/>
        <a:lstStyle/>
        <a:p>
          <a:r>
            <a:rPr lang="en-US">
              <a:highlight>
                <a:srgbClr val="000000"/>
              </a:highlight>
            </a:rPr>
            <a:t>Risk factors.</a:t>
          </a:r>
        </a:p>
      </dgm:t>
    </dgm:pt>
    <dgm:pt modelId="{BDD9F5B4-FE52-4FF8-BCE5-87EC47227D60}" type="parTrans" cxnId="{A9FF94DE-2EEA-4C8E-B342-5C5AC2875A70}">
      <dgm:prSet/>
      <dgm:spPr/>
      <dgm:t>
        <a:bodyPr/>
        <a:lstStyle/>
        <a:p>
          <a:endParaRPr lang="en-US"/>
        </a:p>
      </dgm:t>
    </dgm:pt>
    <dgm:pt modelId="{B8968C25-3F57-43F5-8F55-6290791032A8}" type="sibTrans" cxnId="{A9FF94DE-2EEA-4C8E-B342-5C5AC2875A70}">
      <dgm:prSet/>
      <dgm:spPr/>
      <dgm:t>
        <a:bodyPr/>
        <a:lstStyle/>
        <a:p>
          <a:endParaRPr lang="en-US"/>
        </a:p>
      </dgm:t>
    </dgm:pt>
    <dgm:pt modelId="{380DDDFD-1F58-4E39-8D48-582D2B6617C9}">
      <dgm:prSet/>
      <dgm:spPr/>
      <dgm:t>
        <a:bodyPr/>
        <a:lstStyle/>
        <a:p>
          <a:r>
            <a:rPr lang="en-US">
              <a:highlight>
                <a:srgbClr val="000000"/>
              </a:highlight>
            </a:rPr>
            <a:t>Options/recommendations available.</a:t>
          </a:r>
        </a:p>
      </dgm:t>
    </dgm:pt>
    <dgm:pt modelId="{048514F3-AED1-44DE-9A44-C037C7874969}" type="parTrans" cxnId="{26E909C2-D33E-4A6F-AD90-178B36DC1CBF}">
      <dgm:prSet/>
      <dgm:spPr/>
      <dgm:t>
        <a:bodyPr/>
        <a:lstStyle/>
        <a:p>
          <a:endParaRPr lang="en-US"/>
        </a:p>
      </dgm:t>
    </dgm:pt>
    <dgm:pt modelId="{96CFEC06-D683-45DA-8DBB-D420DC796500}" type="sibTrans" cxnId="{26E909C2-D33E-4A6F-AD90-178B36DC1CBF}">
      <dgm:prSet/>
      <dgm:spPr/>
      <dgm:t>
        <a:bodyPr/>
        <a:lstStyle/>
        <a:p>
          <a:endParaRPr lang="en-US"/>
        </a:p>
      </dgm:t>
    </dgm:pt>
    <dgm:pt modelId="{2E833EDE-07BF-436B-ABF9-AD9ED6508932}">
      <dgm:prSet/>
      <dgm:spPr/>
      <dgm:t>
        <a:bodyPr/>
        <a:lstStyle/>
        <a:p>
          <a:r>
            <a:rPr lang="en-US">
              <a:highlight>
                <a:srgbClr val="000000"/>
              </a:highlight>
            </a:rPr>
            <a:t>Teams/Services.</a:t>
          </a:r>
        </a:p>
      </dgm:t>
    </dgm:pt>
    <dgm:pt modelId="{0F35D913-7A3E-4DFF-81AF-38EC8DE430E1}" type="parTrans" cxnId="{E11550F5-4152-4EFD-A57F-E20FE71EF719}">
      <dgm:prSet/>
      <dgm:spPr/>
      <dgm:t>
        <a:bodyPr/>
        <a:lstStyle/>
        <a:p>
          <a:endParaRPr lang="en-US"/>
        </a:p>
      </dgm:t>
    </dgm:pt>
    <dgm:pt modelId="{D9AFAE24-2F10-432A-9A94-4F8E36EF2629}" type="sibTrans" cxnId="{E11550F5-4152-4EFD-A57F-E20FE71EF719}">
      <dgm:prSet/>
      <dgm:spPr/>
      <dgm:t>
        <a:bodyPr/>
        <a:lstStyle/>
        <a:p>
          <a:endParaRPr lang="en-US"/>
        </a:p>
      </dgm:t>
    </dgm:pt>
    <dgm:pt modelId="{A1EB11DC-A07E-49F5-8612-C2872FC9663E}">
      <dgm:prSet/>
      <dgm:spPr/>
      <dgm:t>
        <a:bodyPr/>
        <a:lstStyle/>
        <a:p>
          <a:r>
            <a:rPr lang="en-US">
              <a:highlight>
                <a:srgbClr val="000000"/>
              </a:highlight>
            </a:rPr>
            <a:t>Policies.</a:t>
          </a:r>
        </a:p>
      </dgm:t>
    </dgm:pt>
    <dgm:pt modelId="{F48B2727-C093-4ED2-B00D-9B8735420A94}" type="parTrans" cxnId="{65DDE380-F408-44C5-8BA8-8346B6CEF4B6}">
      <dgm:prSet/>
      <dgm:spPr/>
      <dgm:t>
        <a:bodyPr/>
        <a:lstStyle/>
        <a:p>
          <a:endParaRPr lang="en-US"/>
        </a:p>
      </dgm:t>
    </dgm:pt>
    <dgm:pt modelId="{148F873D-D860-4F7B-B78B-65B0BC8FF155}" type="sibTrans" cxnId="{65DDE380-F408-44C5-8BA8-8346B6CEF4B6}">
      <dgm:prSet/>
      <dgm:spPr/>
      <dgm:t>
        <a:bodyPr/>
        <a:lstStyle/>
        <a:p>
          <a:endParaRPr lang="en-US"/>
        </a:p>
      </dgm:t>
    </dgm:pt>
    <dgm:pt modelId="{D4056579-781C-4DE9-BBE1-1E310673F1BD}">
      <dgm:prSet/>
      <dgm:spPr/>
      <dgm:t>
        <a:bodyPr/>
        <a:lstStyle/>
        <a:p>
          <a:r>
            <a:rPr lang="en-US">
              <a:highlight>
                <a:srgbClr val="000000"/>
              </a:highlight>
            </a:rPr>
            <a:t>Conclusion.</a:t>
          </a:r>
        </a:p>
      </dgm:t>
    </dgm:pt>
    <dgm:pt modelId="{39BDA58C-D5E9-4E1B-AAB3-DC0C5220AA4F}" type="parTrans" cxnId="{5C7366A0-637B-45AC-8170-75E85D5D4E02}">
      <dgm:prSet/>
      <dgm:spPr/>
      <dgm:t>
        <a:bodyPr/>
        <a:lstStyle/>
        <a:p>
          <a:endParaRPr lang="en-US"/>
        </a:p>
      </dgm:t>
    </dgm:pt>
    <dgm:pt modelId="{523562F7-7A88-4D86-923E-0D2158385BC6}" type="sibTrans" cxnId="{5C7366A0-637B-45AC-8170-75E85D5D4E02}">
      <dgm:prSet/>
      <dgm:spPr/>
      <dgm:t>
        <a:bodyPr/>
        <a:lstStyle/>
        <a:p>
          <a:endParaRPr lang="en-US"/>
        </a:p>
      </dgm:t>
    </dgm:pt>
    <dgm:pt modelId="{FB784174-688D-4358-9F44-D29621E1FED1}">
      <dgm:prSet/>
      <dgm:spPr/>
      <dgm:t>
        <a:bodyPr/>
        <a:lstStyle/>
        <a:p>
          <a:r>
            <a:rPr lang="en-US">
              <a:highlight>
                <a:srgbClr val="000000"/>
              </a:highlight>
            </a:rPr>
            <a:t>References.</a:t>
          </a:r>
        </a:p>
      </dgm:t>
    </dgm:pt>
    <dgm:pt modelId="{414CD74D-6B6A-487A-91F6-5B8544046C9F}" type="parTrans" cxnId="{F24A5CA2-84D0-45F6-B71F-93E6C7909A5F}">
      <dgm:prSet/>
      <dgm:spPr/>
      <dgm:t>
        <a:bodyPr/>
        <a:lstStyle/>
        <a:p>
          <a:endParaRPr lang="en-US"/>
        </a:p>
      </dgm:t>
    </dgm:pt>
    <dgm:pt modelId="{BA351483-8AC6-46DF-B775-53482F7D9863}" type="sibTrans" cxnId="{F24A5CA2-84D0-45F6-B71F-93E6C7909A5F}">
      <dgm:prSet/>
      <dgm:spPr/>
      <dgm:t>
        <a:bodyPr/>
        <a:lstStyle/>
        <a:p>
          <a:endParaRPr lang="en-US"/>
        </a:p>
      </dgm:t>
    </dgm:pt>
    <dgm:pt modelId="{8FF2466A-A6B2-4FF4-A6CA-A9F86D5DC112}" type="pres">
      <dgm:prSet presAssocID="{4E70BF64-7D75-4020-B605-C163404D6EAE}" presName="vert0" presStyleCnt="0">
        <dgm:presLayoutVars>
          <dgm:dir/>
          <dgm:animOne val="branch"/>
          <dgm:animLvl val="lvl"/>
        </dgm:presLayoutVars>
      </dgm:prSet>
      <dgm:spPr/>
    </dgm:pt>
    <dgm:pt modelId="{EC286392-E5C6-4056-A2D2-422CB57081EC}" type="pres">
      <dgm:prSet presAssocID="{9802CCF8-4E72-437F-95A9-E33205EB8AE1}" presName="thickLine" presStyleLbl="alignNode1" presStyleIdx="0" presStyleCnt="1"/>
      <dgm:spPr/>
    </dgm:pt>
    <dgm:pt modelId="{21EF94DE-2816-46F0-B06C-52F6C795AE32}" type="pres">
      <dgm:prSet presAssocID="{9802CCF8-4E72-437F-95A9-E33205EB8AE1}" presName="horz1" presStyleCnt="0"/>
      <dgm:spPr/>
    </dgm:pt>
    <dgm:pt modelId="{67095D12-8FB3-4459-AA10-B8122B75BAE6}" type="pres">
      <dgm:prSet presAssocID="{9802CCF8-4E72-437F-95A9-E33205EB8AE1}" presName="tx1" presStyleLbl="revTx" presStyleIdx="0" presStyleCnt="11"/>
      <dgm:spPr/>
    </dgm:pt>
    <dgm:pt modelId="{749DF39B-4529-4818-9779-2DCC62190454}" type="pres">
      <dgm:prSet presAssocID="{9802CCF8-4E72-437F-95A9-E33205EB8AE1}" presName="vert1" presStyleCnt="0"/>
      <dgm:spPr/>
    </dgm:pt>
    <dgm:pt modelId="{197FDCB3-2F4B-4AE0-93D4-EE6DAACA9C39}" type="pres">
      <dgm:prSet presAssocID="{6DDC2EAE-BA8D-4D14-BC3F-AC67BF66508A}" presName="vertSpace2a" presStyleCnt="0"/>
      <dgm:spPr/>
    </dgm:pt>
    <dgm:pt modelId="{3B869A66-9DBC-4580-8F98-9239163DFE82}" type="pres">
      <dgm:prSet presAssocID="{6DDC2EAE-BA8D-4D14-BC3F-AC67BF66508A}" presName="horz2" presStyleCnt="0"/>
      <dgm:spPr/>
    </dgm:pt>
    <dgm:pt modelId="{2885CA27-0422-4D46-9364-E77AFC380187}" type="pres">
      <dgm:prSet presAssocID="{6DDC2EAE-BA8D-4D14-BC3F-AC67BF66508A}" presName="horzSpace2" presStyleCnt="0"/>
      <dgm:spPr/>
    </dgm:pt>
    <dgm:pt modelId="{634A5C8C-B663-42E1-A7D8-7469D45A3C5F}" type="pres">
      <dgm:prSet presAssocID="{6DDC2EAE-BA8D-4D14-BC3F-AC67BF66508A}" presName="tx2" presStyleLbl="revTx" presStyleIdx="1" presStyleCnt="11"/>
      <dgm:spPr/>
    </dgm:pt>
    <dgm:pt modelId="{41490F50-BB25-406F-91B6-5DF01E3265BF}" type="pres">
      <dgm:prSet presAssocID="{6DDC2EAE-BA8D-4D14-BC3F-AC67BF66508A}" presName="vert2" presStyleCnt="0"/>
      <dgm:spPr/>
    </dgm:pt>
    <dgm:pt modelId="{134720A9-22B6-422B-AF85-E40FBDD40DAD}" type="pres">
      <dgm:prSet presAssocID="{6DDC2EAE-BA8D-4D14-BC3F-AC67BF66508A}" presName="thinLine2b" presStyleLbl="callout" presStyleIdx="0" presStyleCnt="10"/>
      <dgm:spPr/>
    </dgm:pt>
    <dgm:pt modelId="{1A2AA613-6DD0-4AE7-8140-2F73BB29CBDA}" type="pres">
      <dgm:prSet presAssocID="{6DDC2EAE-BA8D-4D14-BC3F-AC67BF66508A}" presName="vertSpace2b" presStyleCnt="0"/>
      <dgm:spPr/>
    </dgm:pt>
    <dgm:pt modelId="{94AD673A-B980-40A2-839C-2454AD9B2596}" type="pres">
      <dgm:prSet presAssocID="{582F49A9-3D9A-4222-8A45-7DDA84B8A388}" presName="horz2" presStyleCnt="0"/>
      <dgm:spPr/>
    </dgm:pt>
    <dgm:pt modelId="{7988EC37-89CC-4203-B68E-44D27D172278}" type="pres">
      <dgm:prSet presAssocID="{582F49A9-3D9A-4222-8A45-7DDA84B8A388}" presName="horzSpace2" presStyleCnt="0"/>
      <dgm:spPr/>
    </dgm:pt>
    <dgm:pt modelId="{CA3FBDB0-9E77-45C5-A59E-1C14411D6F20}" type="pres">
      <dgm:prSet presAssocID="{582F49A9-3D9A-4222-8A45-7DDA84B8A388}" presName="tx2" presStyleLbl="revTx" presStyleIdx="2" presStyleCnt="11"/>
      <dgm:spPr/>
    </dgm:pt>
    <dgm:pt modelId="{44F04EEB-4C81-4E26-9F0A-164B56CE3596}" type="pres">
      <dgm:prSet presAssocID="{582F49A9-3D9A-4222-8A45-7DDA84B8A388}" presName="vert2" presStyleCnt="0"/>
      <dgm:spPr/>
    </dgm:pt>
    <dgm:pt modelId="{C13C54CD-1B3D-482E-96BE-90EEE355D561}" type="pres">
      <dgm:prSet presAssocID="{582F49A9-3D9A-4222-8A45-7DDA84B8A388}" presName="thinLine2b" presStyleLbl="callout" presStyleIdx="1" presStyleCnt="10"/>
      <dgm:spPr/>
    </dgm:pt>
    <dgm:pt modelId="{0B7CF187-8AA8-490D-B2D0-DEFCFF551683}" type="pres">
      <dgm:prSet presAssocID="{582F49A9-3D9A-4222-8A45-7DDA84B8A388}" presName="vertSpace2b" presStyleCnt="0"/>
      <dgm:spPr/>
    </dgm:pt>
    <dgm:pt modelId="{188A0759-D09D-48A5-8FB3-0DF596065621}" type="pres">
      <dgm:prSet presAssocID="{C5F1FD2E-785E-4893-9784-FBBAE44DCED9}" presName="horz2" presStyleCnt="0"/>
      <dgm:spPr/>
    </dgm:pt>
    <dgm:pt modelId="{B0633B3E-0320-4C0D-BBEA-E35931DC4D76}" type="pres">
      <dgm:prSet presAssocID="{C5F1FD2E-785E-4893-9784-FBBAE44DCED9}" presName="horzSpace2" presStyleCnt="0"/>
      <dgm:spPr/>
    </dgm:pt>
    <dgm:pt modelId="{F9C82F8D-6EE1-4270-995F-E2C48B224A1B}" type="pres">
      <dgm:prSet presAssocID="{C5F1FD2E-785E-4893-9784-FBBAE44DCED9}" presName="tx2" presStyleLbl="revTx" presStyleIdx="3" presStyleCnt="11"/>
      <dgm:spPr/>
    </dgm:pt>
    <dgm:pt modelId="{FE6E557D-0A08-48DA-8650-FC61871AA1EE}" type="pres">
      <dgm:prSet presAssocID="{C5F1FD2E-785E-4893-9784-FBBAE44DCED9}" presName="vert2" presStyleCnt="0"/>
      <dgm:spPr/>
    </dgm:pt>
    <dgm:pt modelId="{3C858EF9-9D90-4BD9-A9BE-32064670B42D}" type="pres">
      <dgm:prSet presAssocID="{C5F1FD2E-785E-4893-9784-FBBAE44DCED9}" presName="thinLine2b" presStyleLbl="callout" presStyleIdx="2" presStyleCnt="10"/>
      <dgm:spPr/>
    </dgm:pt>
    <dgm:pt modelId="{D8C228FE-78CF-4FAC-86F4-8127283E56BB}" type="pres">
      <dgm:prSet presAssocID="{C5F1FD2E-785E-4893-9784-FBBAE44DCED9}" presName="vertSpace2b" presStyleCnt="0"/>
      <dgm:spPr/>
    </dgm:pt>
    <dgm:pt modelId="{64698C72-973B-40B0-8D33-AE1658D79C26}" type="pres">
      <dgm:prSet presAssocID="{2C13389C-14EB-4A67-B47A-06932BB98DC3}" presName="horz2" presStyleCnt="0"/>
      <dgm:spPr/>
    </dgm:pt>
    <dgm:pt modelId="{4472F655-4729-47B7-A189-31D4B6BFFFEE}" type="pres">
      <dgm:prSet presAssocID="{2C13389C-14EB-4A67-B47A-06932BB98DC3}" presName="horzSpace2" presStyleCnt="0"/>
      <dgm:spPr/>
    </dgm:pt>
    <dgm:pt modelId="{643D0057-A4B4-4ABF-AA6E-819833AC920F}" type="pres">
      <dgm:prSet presAssocID="{2C13389C-14EB-4A67-B47A-06932BB98DC3}" presName="tx2" presStyleLbl="revTx" presStyleIdx="4" presStyleCnt="11"/>
      <dgm:spPr/>
    </dgm:pt>
    <dgm:pt modelId="{A7CD3029-4922-47E5-B136-9A943A1B5DAB}" type="pres">
      <dgm:prSet presAssocID="{2C13389C-14EB-4A67-B47A-06932BB98DC3}" presName="vert2" presStyleCnt="0"/>
      <dgm:spPr/>
    </dgm:pt>
    <dgm:pt modelId="{02CA9634-F506-4C3F-900C-F3E952E3558E}" type="pres">
      <dgm:prSet presAssocID="{2C13389C-14EB-4A67-B47A-06932BB98DC3}" presName="thinLine2b" presStyleLbl="callout" presStyleIdx="3" presStyleCnt="10"/>
      <dgm:spPr/>
    </dgm:pt>
    <dgm:pt modelId="{F21C3193-B0B1-470B-9428-0C88660CAFEC}" type="pres">
      <dgm:prSet presAssocID="{2C13389C-14EB-4A67-B47A-06932BB98DC3}" presName="vertSpace2b" presStyleCnt="0"/>
      <dgm:spPr/>
    </dgm:pt>
    <dgm:pt modelId="{BAF6F3AC-2C73-400C-951E-FD258DB82F57}" type="pres">
      <dgm:prSet presAssocID="{1440AFCA-44C1-4066-AEAE-AE8839924DB3}" presName="horz2" presStyleCnt="0"/>
      <dgm:spPr/>
    </dgm:pt>
    <dgm:pt modelId="{DEF31178-E439-49CD-89D2-163D598D830C}" type="pres">
      <dgm:prSet presAssocID="{1440AFCA-44C1-4066-AEAE-AE8839924DB3}" presName="horzSpace2" presStyleCnt="0"/>
      <dgm:spPr/>
    </dgm:pt>
    <dgm:pt modelId="{AE89E4C7-CF79-4DFA-BFB6-4A8FB44DD051}" type="pres">
      <dgm:prSet presAssocID="{1440AFCA-44C1-4066-AEAE-AE8839924DB3}" presName="tx2" presStyleLbl="revTx" presStyleIdx="5" presStyleCnt="11"/>
      <dgm:spPr/>
    </dgm:pt>
    <dgm:pt modelId="{08C40FBE-FC88-4ED5-81A1-CEA2CBD70AAE}" type="pres">
      <dgm:prSet presAssocID="{1440AFCA-44C1-4066-AEAE-AE8839924DB3}" presName="vert2" presStyleCnt="0"/>
      <dgm:spPr/>
    </dgm:pt>
    <dgm:pt modelId="{D2CCE8B6-2993-4A3A-AADD-AE632BFA2CD1}" type="pres">
      <dgm:prSet presAssocID="{1440AFCA-44C1-4066-AEAE-AE8839924DB3}" presName="thinLine2b" presStyleLbl="callout" presStyleIdx="4" presStyleCnt="10"/>
      <dgm:spPr/>
    </dgm:pt>
    <dgm:pt modelId="{C69A0D52-4F8C-4237-BA7F-944B535E774D}" type="pres">
      <dgm:prSet presAssocID="{1440AFCA-44C1-4066-AEAE-AE8839924DB3}" presName="vertSpace2b" presStyleCnt="0"/>
      <dgm:spPr/>
    </dgm:pt>
    <dgm:pt modelId="{E6096102-8B3A-420D-A9F2-E41776337814}" type="pres">
      <dgm:prSet presAssocID="{380DDDFD-1F58-4E39-8D48-582D2B6617C9}" presName="horz2" presStyleCnt="0"/>
      <dgm:spPr/>
    </dgm:pt>
    <dgm:pt modelId="{5E64DE05-D060-4A06-A1E2-8200CC9FA591}" type="pres">
      <dgm:prSet presAssocID="{380DDDFD-1F58-4E39-8D48-582D2B6617C9}" presName="horzSpace2" presStyleCnt="0"/>
      <dgm:spPr/>
    </dgm:pt>
    <dgm:pt modelId="{DF90B837-9D04-4259-BC78-8D65F227A1C4}" type="pres">
      <dgm:prSet presAssocID="{380DDDFD-1F58-4E39-8D48-582D2B6617C9}" presName="tx2" presStyleLbl="revTx" presStyleIdx="6" presStyleCnt="11"/>
      <dgm:spPr/>
    </dgm:pt>
    <dgm:pt modelId="{92270466-B52D-4162-A234-57B879D9653B}" type="pres">
      <dgm:prSet presAssocID="{380DDDFD-1F58-4E39-8D48-582D2B6617C9}" presName="vert2" presStyleCnt="0"/>
      <dgm:spPr/>
    </dgm:pt>
    <dgm:pt modelId="{087CE6F8-15C2-478D-A6A7-ED9FFB0D5E8E}" type="pres">
      <dgm:prSet presAssocID="{380DDDFD-1F58-4E39-8D48-582D2B6617C9}" presName="thinLine2b" presStyleLbl="callout" presStyleIdx="5" presStyleCnt="10"/>
      <dgm:spPr/>
    </dgm:pt>
    <dgm:pt modelId="{BB18B1F4-51C9-4FF1-BB43-6861D810EF4F}" type="pres">
      <dgm:prSet presAssocID="{380DDDFD-1F58-4E39-8D48-582D2B6617C9}" presName="vertSpace2b" presStyleCnt="0"/>
      <dgm:spPr/>
    </dgm:pt>
    <dgm:pt modelId="{8C6562F7-AF04-4BB5-A28D-E2569A747B6C}" type="pres">
      <dgm:prSet presAssocID="{2E833EDE-07BF-436B-ABF9-AD9ED6508932}" presName="horz2" presStyleCnt="0"/>
      <dgm:spPr/>
    </dgm:pt>
    <dgm:pt modelId="{B2F71A51-9E3E-4335-AA64-6591CB22DD63}" type="pres">
      <dgm:prSet presAssocID="{2E833EDE-07BF-436B-ABF9-AD9ED6508932}" presName="horzSpace2" presStyleCnt="0"/>
      <dgm:spPr/>
    </dgm:pt>
    <dgm:pt modelId="{1C18A020-AE17-4823-9E74-DCF23A2E2CFB}" type="pres">
      <dgm:prSet presAssocID="{2E833EDE-07BF-436B-ABF9-AD9ED6508932}" presName="tx2" presStyleLbl="revTx" presStyleIdx="7" presStyleCnt="11"/>
      <dgm:spPr/>
    </dgm:pt>
    <dgm:pt modelId="{1763B5AF-67B5-4600-B6CC-0C9B9DAF8B04}" type="pres">
      <dgm:prSet presAssocID="{2E833EDE-07BF-436B-ABF9-AD9ED6508932}" presName="vert2" presStyleCnt="0"/>
      <dgm:spPr/>
    </dgm:pt>
    <dgm:pt modelId="{554DB0F8-FF75-4170-B003-F5609E5A616F}" type="pres">
      <dgm:prSet presAssocID="{2E833EDE-07BF-436B-ABF9-AD9ED6508932}" presName="thinLine2b" presStyleLbl="callout" presStyleIdx="6" presStyleCnt="10"/>
      <dgm:spPr/>
    </dgm:pt>
    <dgm:pt modelId="{CBADA2EB-1B83-4BE6-88E6-A51EFFFACBF0}" type="pres">
      <dgm:prSet presAssocID="{2E833EDE-07BF-436B-ABF9-AD9ED6508932}" presName="vertSpace2b" presStyleCnt="0"/>
      <dgm:spPr/>
    </dgm:pt>
    <dgm:pt modelId="{D9D73360-83F2-4401-A32F-097F8FB0434B}" type="pres">
      <dgm:prSet presAssocID="{A1EB11DC-A07E-49F5-8612-C2872FC9663E}" presName="horz2" presStyleCnt="0"/>
      <dgm:spPr/>
    </dgm:pt>
    <dgm:pt modelId="{15365912-EB01-428A-A566-72C9D3C67D9F}" type="pres">
      <dgm:prSet presAssocID="{A1EB11DC-A07E-49F5-8612-C2872FC9663E}" presName="horzSpace2" presStyleCnt="0"/>
      <dgm:spPr/>
    </dgm:pt>
    <dgm:pt modelId="{FD8B3082-4352-412A-AF04-C913E8AF0031}" type="pres">
      <dgm:prSet presAssocID="{A1EB11DC-A07E-49F5-8612-C2872FC9663E}" presName="tx2" presStyleLbl="revTx" presStyleIdx="8" presStyleCnt="11"/>
      <dgm:spPr/>
    </dgm:pt>
    <dgm:pt modelId="{1CF5C614-7B5D-47DB-ABF2-68A98F3D7CB2}" type="pres">
      <dgm:prSet presAssocID="{A1EB11DC-A07E-49F5-8612-C2872FC9663E}" presName="vert2" presStyleCnt="0"/>
      <dgm:spPr/>
    </dgm:pt>
    <dgm:pt modelId="{31EF7498-4DDC-4AAB-8BF9-F2063E1DF7A1}" type="pres">
      <dgm:prSet presAssocID="{A1EB11DC-A07E-49F5-8612-C2872FC9663E}" presName="thinLine2b" presStyleLbl="callout" presStyleIdx="7" presStyleCnt="10"/>
      <dgm:spPr/>
    </dgm:pt>
    <dgm:pt modelId="{19A3FEAA-5C78-4CFB-A12A-19962ABF90D2}" type="pres">
      <dgm:prSet presAssocID="{A1EB11DC-A07E-49F5-8612-C2872FC9663E}" presName="vertSpace2b" presStyleCnt="0"/>
      <dgm:spPr/>
    </dgm:pt>
    <dgm:pt modelId="{251BBD1F-C65A-4CC0-988F-400D2CC1F1E9}" type="pres">
      <dgm:prSet presAssocID="{D4056579-781C-4DE9-BBE1-1E310673F1BD}" presName="horz2" presStyleCnt="0"/>
      <dgm:spPr/>
    </dgm:pt>
    <dgm:pt modelId="{5757BCCF-235D-46D3-A08A-E2E0E224944F}" type="pres">
      <dgm:prSet presAssocID="{D4056579-781C-4DE9-BBE1-1E310673F1BD}" presName="horzSpace2" presStyleCnt="0"/>
      <dgm:spPr/>
    </dgm:pt>
    <dgm:pt modelId="{56A1628F-D754-4112-924D-B9C92C0E7A7B}" type="pres">
      <dgm:prSet presAssocID="{D4056579-781C-4DE9-BBE1-1E310673F1BD}" presName="tx2" presStyleLbl="revTx" presStyleIdx="9" presStyleCnt="11"/>
      <dgm:spPr/>
    </dgm:pt>
    <dgm:pt modelId="{9C3F6E57-BFCC-450E-83A0-BFEE4A3A2779}" type="pres">
      <dgm:prSet presAssocID="{D4056579-781C-4DE9-BBE1-1E310673F1BD}" presName="vert2" presStyleCnt="0"/>
      <dgm:spPr/>
    </dgm:pt>
    <dgm:pt modelId="{A3085E6A-4C74-4247-8363-EDD80ECB5D72}" type="pres">
      <dgm:prSet presAssocID="{D4056579-781C-4DE9-BBE1-1E310673F1BD}" presName="thinLine2b" presStyleLbl="callout" presStyleIdx="8" presStyleCnt="10"/>
      <dgm:spPr/>
    </dgm:pt>
    <dgm:pt modelId="{18993C7D-A0BC-44C7-A7A2-06721F91285D}" type="pres">
      <dgm:prSet presAssocID="{D4056579-781C-4DE9-BBE1-1E310673F1BD}" presName="vertSpace2b" presStyleCnt="0"/>
      <dgm:spPr/>
    </dgm:pt>
    <dgm:pt modelId="{A0153FFC-C060-4A66-8E60-4A170E2F3C16}" type="pres">
      <dgm:prSet presAssocID="{FB784174-688D-4358-9F44-D29621E1FED1}" presName="horz2" presStyleCnt="0"/>
      <dgm:spPr/>
    </dgm:pt>
    <dgm:pt modelId="{40177D75-FD7D-4C32-B5C2-45A83A7B1DD7}" type="pres">
      <dgm:prSet presAssocID="{FB784174-688D-4358-9F44-D29621E1FED1}" presName="horzSpace2" presStyleCnt="0"/>
      <dgm:spPr/>
    </dgm:pt>
    <dgm:pt modelId="{15345D89-C540-44BE-B09F-F9D469FD19F1}" type="pres">
      <dgm:prSet presAssocID="{FB784174-688D-4358-9F44-D29621E1FED1}" presName="tx2" presStyleLbl="revTx" presStyleIdx="10" presStyleCnt="11"/>
      <dgm:spPr/>
    </dgm:pt>
    <dgm:pt modelId="{3702B7B3-DC71-4E10-9F6F-348D3F423AB2}" type="pres">
      <dgm:prSet presAssocID="{FB784174-688D-4358-9F44-D29621E1FED1}" presName="vert2" presStyleCnt="0"/>
      <dgm:spPr/>
    </dgm:pt>
    <dgm:pt modelId="{04F6E5EF-E199-4ED6-B894-4B2498D1C7F1}" type="pres">
      <dgm:prSet presAssocID="{FB784174-688D-4358-9F44-D29621E1FED1}" presName="thinLine2b" presStyleLbl="callout" presStyleIdx="9" presStyleCnt="10"/>
      <dgm:spPr/>
    </dgm:pt>
    <dgm:pt modelId="{08593952-A12F-4C1F-A004-847130C4F008}" type="pres">
      <dgm:prSet presAssocID="{FB784174-688D-4358-9F44-D29621E1FED1}" presName="vertSpace2b" presStyleCnt="0"/>
      <dgm:spPr/>
    </dgm:pt>
  </dgm:ptLst>
  <dgm:cxnLst>
    <dgm:cxn modelId="{84E5E81B-D570-481F-B506-F5E2DE1843D6}" type="presOf" srcId="{A1EB11DC-A07E-49F5-8612-C2872FC9663E}" destId="{FD8B3082-4352-412A-AF04-C913E8AF0031}" srcOrd="0" destOrd="0" presId="urn:microsoft.com/office/officeart/2008/layout/LinedList"/>
    <dgm:cxn modelId="{B4F43B3D-37A8-4958-A9A7-F0D9B006DB91}" type="presOf" srcId="{9802CCF8-4E72-437F-95A9-E33205EB8AE1}" destId="{67095D12-8FB3-4459-AA10-B8122B75BAE6}" srcOrd="0" destOrd="0" presId="urn:microsoft.com/office/officeart/2008/layout/LinedList"/>
    <dgm:cxn modelId="{6345C34D-F62B-4F40-90A9-52A38D39C0DB}" srcId="{9802CCF8-4E72-437F-95A9-E33205EB8AE1}" destId="{582F49A9-3D9A-4222-8A45-7DDA84B8A388}" srcOrd="1" destOrd="0" parTransId="{4BF0CCDC-790B-474A-9C49-AAD017C3CB7C}" sibTransId="{D21F0688-7072-4C01-8D6C-1C98E0A615F2}"/>
    <dgm:cxn modelId="{D158BD77-3A7F-460E-8244-91A98891C777}" type="presOf" srcId="{4E70BF64-7D75-4020-B605-C163404D6EAE}" destId="{8FF2466A-A6B2-4FF4-A6CA-A9F86D5DC112}" srcOrd="0" destOrd="0" presId="urn:microsoft.com/office/officeart/2008/layout/LinedList"/>
    <dgm:cxn modelId="{206C9B80-881F-4921-B8B1-8E2F0DFDA070}" srcId="{4E70BF64-7D75-4020-B605-C163404D6EAE}" destId="{9802CCF8-4E72-437F-95A9-E33205EB8AE1}" srcOrd="0" destOrd="0" parTransId="{E540342D-11D8-4C48-8192-4F6336E5CA6F}" sibTransId="{B9C8DBFF-69A9-48B9-BF75-D839D9D842FE}"/>
    <dgm:cxn modelId="{65DDE380-F408-44C5-8BA8-8346B6CEF4B6}" srcId="{9802CCF8-4E72-437F-95A9-E33205EB8AE1}" destId="{A1EB11DC-A07E-49F5-8612-C2872FC9663E}" srcOrd="7" destOrd="0" parTransId="{F48B2727-C093-4ED2-B00D-9B8735420A94}" sibTransId="{148F873D-D860-4F7B-B78B-65B0BC8FF155}"/>
    <dgm:cxn modelId="{B8EC2B84-FEF3-4E32-84A4-77134A8FEBCF}" type="presOf" srcId="{C5F1FD2E-785E-4893-9784-FBBAE44DCED9}" destId="{F9C82F8D-6EE1-4270-995F-E2C48B224A1B}" srcOrd="0" destOrd="0" presId="urn:microsoft.com/office/officeart/2008/layout/LinedList"/>
    <dgm:cxn modelId="{AF3E268C-4219-425E-BE72-9C9CC05B8894}" srcId="{9802CCF8-4E72-437F-95A9-E33205EB8AE1}" destId="{C5F1FD2E-785E-4893-9784-FBBAE44DCED9}" srcOrd="2" destOrd="0" parTransId="{18810BAE-0BC9-4EA9-96F8-AA556875CBA7}" sibTransId="{89B754B0-D8AF-4F75-9C11-10BA45C8B898}"/>
    <dgm:cxn modelId="{16504E93-3DD3-49E9-86BA-A9830E27F645}" type="presOf" srcId="{2C13389C-14EB-4A67-B47A-06932BB98DC3}" destId="{643D0057-A4B4-4ABF-AA6E-819833AC920F}" srcOrd="0" destOrd="0" presId="urn:microsoft.com/office/officeart/2008/layout/LinedList"/>
    <dgm:cxn modelId="{D281C39D-5E1A-46B0-9F79-F6465DC9566E}" type="presOf" srcId="{6DDC2EAE-BA8D-4D14-BC3F-AC67BF66508A}" destId="{634A5C8C-B663-42E1-A7D8-7469D45A3C5F}" srcOrd="0" destOrd="0" presId="urn:microsoft.com/office/officeart/2008/layout/LinedList"/>
    <dgm:cxn modelId="{35C2179F-52EE-4454-A4A1-A07A0FC76F1A}" type="presOf" srcId="{1440AFCA-44C1-4066-AEAE-AE8839924DB3}" destId="{AE89E4C7-CF79-4DFA-BFB6-4A8FB44DD051}" srcOrd="0" destOrd="0" presId="urn:microsoft.com/office/officeart/2008/layout/LinedList"/>
    <dgm:cxn modelId="{5C7366A0-637B-45AC-8170-75E85D5D4E02}" srcId="{9802CCF8-4E72-437F-95A9-E33205EB8AE1}" destId="{D4056579-781C-4DE9-BBE1-1E310673F1BD}" srcOrd="8" destOrd="0" parTransId="{39BDA58C-D5E9-4E1B-AAB3-DC0C5220AA4F}" sibTransId="{523562F7-7A88-4D86-923E-0D2158385BC6}"/>
    <dgm:cxn modelId="{F24A5CA2-84D0-45F6-B71F-93E6C7909A5F}" srcId="{9802CCF8-4E72-437F-95A9-E33205EB8AE1}" destId="{FB784174-688D-4358-9F44-D29621E1FED1}" srcOrd="9" destOrd="0" parTransId="{414CD74D-6B6A-487A-91F6-5B8544046C9F}" sibTransId="{BA351483-8AC6-46DF-B775-53482F7D9863}"/>
    <dgm:cxn modelId="{4BEC44A7-6638-4D48-B8C9-90F9E95BEF34}" type="presOf" srcId="{FB784174-688D-4358-9F44-D29621E1FED1}" destId="{15345D89-C540-44BE-B09F-F9D469FD19F1}" srcOrd="0" destOrd="0" presId="urn:microsoft.com/office/officeart/2008/layout/LinedList"/>
    <dgm:cxn modelId="{26E909C2-D33E-4A6F-AD90-178B36DC1CBF}" srcId="{9802CCF8-4E72-437F-95A9-E33205EB8AE1}" destId="{380DDDFD-1F58-4E39-8D48-582D2B6617C9}" srcOrd="5" destOrd="0" parTransId="{048514F3-AED1-44DE-9A44-C037C7874969}" sibTransId="{96CFEC06-D683-45DA-8DBB-D420DC796500}"/>
    <dgm:cxn modelId="{625A35C8-9E1C-45C1-BC3F-6FF4AECB9C15}" srcId="{9802CCF8-4E72-437F-95A9-E33205EB8AE1}" destId="{2C13389C-14EB-4A67-B47A-06932BB98DC3}" srcOrd="3" destOrd="0" parTransId="{8B11EC5A-2989-49ED-8895-98932F68D74D}" sibTransId="{52342BF5-319A-4D44-AB93-62CEF1BC30F2}"/>
    <dgm:cxn modelId="{256DC7C9-CBC4-439C-9D37-C08D47221AC5}" type="presOf" srcId="{582F49A9-3D9A-4222-8A45-7DDA84B8A388}" destId="{CA3FBDB0-9E77-45C5-A59E-1C14411D6F20}" srcOrd="0" destOrd="0" presId="urn:microsoft.com/office/officeart/2008/layout/LinedList"/>
    <dgm:cxn modelId="{BC59EBDA-90D6-45AF-A9E5-E1F46929356B}" type="presOf" srcId="{380DDDFD-1F58-4E39-8D48-582D2B6617C9}" destId="{DF90B837-9D04-4259-BC78-8D65F227A1C4}" srcOrd="0" destOrd="0" presId="urn:microsoft.com/office/officeart/2008/layout/LinedList"/>
    <dgm:cxn modelId="{62E025DD-2BD2-45A0-9D99-5EF8A377792F}" type="presOf" srcId="{2E833EDE-07BF-436B-ABF9-AD9ED6508932}" destId="{1C18A020-AE17-4823-9E74-DCF23A2E2CFB}" srcOrd="0" destOrd="0" presId="urn:microsoft.com/office/officeart/2008/layout/LinedList"/>
    <dgm:cxn modelId="{A9FF94DE-2EEA-4C8E-B342-5C5AC2875A70}" srcId="{9802CCF8-4E72-437F-95A9-E33205EB8AE1}" destId="{1440AFCA-44C1-4066-AEAE-AE8839924DB3}" srcOrd="4" destOrd="0" parTransId="{BDD9F5B4-FE52-4FF8-BCE5-87EC47227D60}" sibTransId="{B8968C25-3F57-43F5-8F55-6290791032A8}"/>
    <dgm:cxn modelId="{824C4EE6-C485-4159-AFB1-05ABCBE3DCCD}" srcId="{9802CCF8-4E72-437F-95A9-E33205EB8AE1}" destId="{6DDC2EAE-BA8D-4D14-BC3F-AC67BF66508A}" srcOrd="0" destOrd="0" parTransId="{8DF90051-C3F5-444A-8B33-657B50797D7D}" sibTransId="{3172916E-8CD2-4253-9E3A-6643161FC6D4}"/>
    <dgm:cxn modelId="{E11550F5-4152-4EFD-A57F-E20FE71EF719}" srcId="{9802CCF8-4E72-437F-95A9-E33205EB8AE1}" destId="{2E833EDE-07BF-436B-ABF9-AD9ED6508932}" srcOrd="6" destOrd="0" parTransId="{0F35D913-7A3E-4DFF-81AF-38EC8DE430E1}" sibTransId="{D9AFAE24-2F10-432A-9A94-4F8E36EF2629}"/>
    <dgm:cxn modelId="{3CE624F7-99D0-4762-B62A-2EC0A6F53CCC}" type="presOf" srcId="{D4056579-781C-4DE9-BBE1-1E310673F1BD}" destId="{56A1628F-D754-4112-924D-B9C92C0E7A7B}" srcOrd="0" destOrd="0" presId="urn:microsoft.com/office/officeart/2008/layout/LinedList"/>
    <dgm:cxn modelId="{756E2D9C-D429-4CD3-8A14-7C3AC22C51DF}" type="presParOf" srcId="{8FF2466A-A6B2-4FF4-A6CA-A9F86D5DC112}" destId="{EC286392-E5C6-4056-A2D2-422CB57081EC}" srcOrd="0" destOrd="0" presId="urn:microsoft.com/office/officeart/2008/layout/LinedList"/>
    <dgm:cxn modelId="{4E3749D8-A338-4E4B-A81A-55FFB63BDC11}" type="presParOf" srcId="{8FF2466A-A6B2-4FF4-A6CA-A9F86D5DC112}" destId="{21EF94DE-2816-46F0-B06C-52F6C795AE32}" srcOrd="1" destOrd="0" presId="urn:microsoft.com/office/officeart/2008/layout/LinedList"/>
    <dgm:cxn modelId="{DE142D64-D607-4E57-93EB-4FFB3C83834B}" type="presParOf" srcId="{21EF94DE-2816-46F0-B06C-52F6C795AE32}" destId="{67095D12-8FB3-4459-AA10-B8122B75BAE6}" srcOrd="0" destOrd="0" presId="urn:microsoft.com/office/officeart/2008/layout/LinedList"/>
    <dgm:cxn modelId="{10A4A0CE-1136-4A15-ACEA-BDD880672EFC}" type="presParOf" srcId="{21EF94DE-2816-46F0-B06C-52F6C795AE32}" destId="{749DF39B-4529-4818-9779-2DCC62190454}" srcOrd="1" destOrd="0" presId="urn:microsoft.com/office/officeart/2008/layout/LinedList"/>
    <dgm:cxn modelId="{C660E79C-2EEB-448D-BFDB-A8716B4BAFC6}" type="presParOf" srcId="{749DF39B-4529-4818-9779-2DCC62190454}" destId="{197FDCB3-2F4B-4AE0-93D4-EE6DAACA9C39}" srcOrd="0" destOrd="0" presId="urn:microsoft.com/office/officeart/2008/layout/LinedList"/>
    <dgm:cxn modelId="{5121846C-7DC0-4C6C-B02F-793FA03AC1AE}" type="presParOf" srcId="{749DF39B-4529-4818-9779-2DCC62190454}" destId="{3B869A66-9DBC-4580-8F98-9239163DFE82}" srcOrd="1" destOrd="0" presId="urn:microsoft.com/office/officeart/2008/layout/LinedList"/>
    <dgm:cxn modelId="{6721F08C-F0B2-4355-90E2-B73980F9AA7C}" type="presParOf" srcId="{3B869A66-9DBC-4580-8F98-9239163DFE82}" destId="{2885CA27-0422-4D46-9364-E77AFC380187}" srcOrd="0" destOrd="0" presId="urn:microsoft.com/office/officeart/2008/layout/LinedList"/>
    <dgm:cxn modelId="{949B866C-A4EF-45D2-9C98-679981A58278}" type="presParOf" srcId="{3B869A66-9DBC-4580-8F98-9239163DFE82}" destId="{634A5C8C-B663-42E1-A7D8-7469D45A3C5F}" srcOrd="1" destOrd="0" presId="urn:microsoft.com/office/officeart/2008/layout/LinedList"/>
    <dgm:cxn modelId="{E5F940D8-4C0F-4261-9170-072320408F55}" type="presParOf" srcId="{3B869A66-9DBC-4580-8F98-9239163DFE82}" destId="{41490F50-BB25-406F-91B6-5DF01E3265BF}" srcOrd="2" destOrd="0" presId="urn:microsoft.com/office/officeart/2008/layout/LinedList"/>
    <dgm:cxn modelId="{57265C65-686B-4AA0-8A04-C59B95EA5B68}" type="presParOf" srcId="{749DF39B-4529-4818-9779-2DCC62190454}" destId="{134720A9-22B6-422B-AF85-E40FBDD40DAD}" srcOrd="2" destOrd="0" presId="urn:microsoft.com/office/officeart/2008/layout/LinedList"/>
    <dgm:cxn modelId="{E5952C0A-16B4-46CC-BE00-AD4007418290}" type="presParOf" srcId="{749DF39B-4529-4818-9779-2DCC62190454}" destId="{1A2AA613-6DD0-4AE7-8140-2F73BB29CBDA}" srcOrd="3" destOrd="0" presId="urn:microsoft.com/office/officeart/2008/layout/LinedList"/>
    <dgm:cxn modelId="{16C3276E-F5AD-4E90-8C30-50C462CC0BD1}" type="presParOf" srcId="{749DF39B-4529-4818-9779-2DCC62190454}" destId="{94AD673A-B980-40A2-839C-2454AD9B2596}" srcOrd="4" destOrd="0" presId="urn:microsoft.com/office/officeart/2008/layout/LinedList"/>
    <dgm:cxn modelId="{76C5257E-DCAF-4A1F-883C-7FBD670D62F6}" type="presParOf" srcId="{94AD673A-B980-40A2-839C-2454AD9B2596}" destId="{7988EC37-89CC-4203-B68E-44D27D172278}" srcOrd="0" destOrd="0" presId="urn:microsoft.com/office/officeart/2008/layout/LinedList"/>
    <dgm:cxn modelId="{07326771-2038-413F-BBA7-BD27048CC9DB}" type="presParOf" srcId="{94AD673A-B980-40A2-839C-2454AD9B2596}" destId="{CA3FBDB0-9E77-45C5-A59E-1C14411D6F20}" srcOrd="1" destOrd="0" presId="urn:microsoft.com/office/officeart/2008/layout/LinedList"/>
    <dgm:cxn modelId="{E6CBDEFB-99C4-4AE3-8AF1-0533E9E694F6}" type="presParOf" srcId="{94AD673A-B980-40A2-839C-2454AD9B2596}" destId="{44F04EEB-4C81-4E26-9F0A-164B56CE3596}" srcOrd="2" destOrd="0" presId="urn:microsoft.com/office/officeart/2008/layout/LinedList"/>
    <dgm:cxn modelId="{A3ACDD27-FDEB-49CC-A5D2-7ABC1BF806D4}" type="presParOf" srcId="{749DF39B-4529-4818-9779-2DCC62190454}" destId="{C13C54CD-1B3D-482E-96BE-90EEE355D561}" srcOrd="5" destOrd="0" presId="urn:microsoft.com/office/officeart/2008/layout/LinedList"/>
    <dgm:cxn modelId="{6C3329D3-6A4F-41A1-91DA-0B4962809E20}" type="presParOf" srcId="{749DF39B-4529-4818-9779-2DCC62190454}" destId="{0B7CF187-8AA8-490D-B2D0-DEFCFF551683}" srcOrd="6" destOrd="0" presId="urn:microsoft.com/office/officeart/2008/layout/LinedList"/>
    <dgm:cxn modelId="{1BF7E4DD-6206-41CF-A626-3DB374593BA8}" type="presParOf" srcId="{749DF39B-4529-4818-9779-2DCC62190454}" destId="{188A0759-D09D-48A5-8FB3-0DF596065621}" srcOrd="7" destOrd="0" presId="urn:microsoft.com/office/officeart/2008/layout/LinedList"/>
    <dgm:cxn modelId="{1E4149CC-D1C6-49C7-B78E-9679A5A5348E}" type="presParOf" srcId="{188A0759-D09D-48A5-8FB3-0DF596065621}" destId="{B0633B3E-0320-4C0D-BBEA-E35931DC4D76}" srcOrd="0" destOrd="0" presId="urn:microsoft.com/office/officeart/2008/layout/LinedList"/>
    <dgm:cxn modelId="{F49C0F3E-4ADF-4001-BE93-C749962BEFFD}" type="presParOf" srcId="{188A0759-D09D-48A5-8FB3-0DF596065621}" destId="{F9C82F8D-6EE1-4270-995F-E2C48B224A1B}" srcOrd="1" destOrd="0" presId="urn:microsoft.com/office/officeart/2008/layout/LinedList"/>
    <dgm:cxn modelId="{459AB978-25B3-4D39-970C-583467C3A8DE}" type="presParOf" srcId="{188A0759-D09D-48A5-8FB3-0DF596065621}" destId="{FE6E557D-0A08-48DA-8650-FC61871AA1EE}" srcOrd="2" destOrd="0" presId="urn:microsoft.com/office/officeart/2008/layout/LinedList"/>
    <dgm:cxn modelId="{576EB50B-196F-4D13-9130-4FCB862998D6}" type="presParOf" srcId="{749DF39B-4529-4818-9779-2DCC62190454}" destId="{3C858EF9-9D90-4BD9-A9BE-32064670B42D}" srcOrd="8" destOrd="0" presId="urn:microsoft.com/office/officeart/2008/layout/LinedList"/>
    <dgm:cxn modelId="{FBD282C8-B56A-46AA-A319-FD2D23C45804}" type="presParOf" srcId="{749DF39B-4529-4818-9779-2DCC62190454}" destId="{D8C228FE-78CF-4FAC-86F4-8127283E56BB}" srcOrd="9" destOrd="0" presId="urn:microsoft.com/office/officeart/2008/layout/LinedList"/>
    <dgm:cxn modelId="{A6C8CB52-7A52-4A93-AA22-05BC1F6FD974}" type="presParOf" srcId="{749DF39B-4529-4818-9779-2DCC62190454}" destId="{64698C72-973B-40B0-8D33-AE1658D79C26}" srcOrd="10" destOrd="0" presId="urn:microsoft.com/office/officeart/2008/layout/LinedList"/>
    <dgm:cxn modelId="{3B3D90A3-6131-4BF9-9355-70BD9C1BA6F2}" type="presParOf" srcId="{64698C72-973B-40B0-8D33-AE1658D79C26}" destId="{4472F655-4729-47B7-A189-31D4B6BFFFEE}" srcOrd="0" destOrd="0" presId="urn:microsoft.com/office/officeart/2008/layout/LinedList"/>
    <dgm:cxn modelId="{E3D77890-7609-4B83-980F-9681AC5875BB}" type="presParOf" srcId="{64698C72-973B-40B0-8D33-AE1658D79C26}" destId="{643D0057-A4B4-4ABF-AA6E-819833AC920F}" srcOrd="1" destOrd="0" presId="urn:microsoft.com/office/officeart/2008/layout/LinedList"/>
    <dgm:cxn modelId="{D0C27261-B6A9-4C3E-A389-BBAC003C13B1}" type="presParOf" srcId="{64698C72-973B-40B0-8D33-AE1658D79C26}" destId="{A7CD3029-4922-47E5-B136-9A943A1B5DAB}" srcOrd="2" destOrd="0" presId="urn:microsoft.com/office/officeart/2008/layout/LinedList"/>
    <dgm:cxn modelId="{93C77A15-86D0-4030-B432-D9F1E9AF91BB}" type="presParOf" srcId="{749DF39B-4529-4818-9779-2DCC62190454}" destId="{02CA9634-F506-4C3F-900C-F3E952E3558E}" srcOrd="11" destOrd="0" presId="urn:microsoft.com/office/officeart/2008/layout/LinedList"/>
    <dgm:cxn modelId="{6FEC4CE5-B65E-4A87-931E-89B0E6BE8A00}" type="presParOf" srcId="{749DF39B-4529-4818-9779-2DCC62190454}" destId="{F21C3193-B0B1-470B-9428-0C88660CAFEC}" srcOrd="12" destOrd="0" presId="urn:microsoft.com/office/officeart/2008/layout/LinedList"/>
    <dgm:cxn modelId="{58266B9F-B024-4F57-9C18-F16D313DB460}" type="presParOf" srcId="{749DF39B-4529-4818-9779-2DCC62190454}" destId="{BAF6F3AC-2C73-400C-951E-FD258DB82F57}" srcOrd="13" destOrd="0" presId="urn:microsoft.com/office/officeart/2008/layout/LinedList"/>
    <dgm:cxn modelId="{F6ECF094-6F34-4531-B594-40279D533404}" type="presParOf" srcId="{BAF6F3AC-2C73-400C-951E-FD258DB82F57}" destId="{DEF31178-E439-49CD-89D2-163D598D830C}" srcOrd="0" destOrd="0" presId="urn:microsoft.com/office/officeart/2008/layout/LinedList"/>
    <dgm:cxn modelId="{D2F22B55-5969-4F5B-BF42-DAC3A0D64FF9}" type="presParOf" srcId="{BAF6F3AC-2C73-400C-951E-FD258DB82F57}" destId="{AE89E4C7-CF79-4DFA-BFB6-4A8FB44DD051}" srcOrd="1" destOrd="0" presId="urn:microsoft.com/office/officeart/2008/layout/LinedList"/>
    <dgm:cxn modelId="{AD4488AA-3510-45E1-933F-385BB9B56CF9}" type="presParOf" srcId="{BAF6F3AC-2C73-400C-951E-FD258DB82F57}" destId="{08C40FBE-FC88-4ED5-81A1-CEA2CBD70AAE}" srcOrd="2" destOrd="0" presId="urn:microsoft.com/office/officeart/2008/layout/LinedList"/>
    <dgm:cxn modelId="{07305ACE-DEE9-4A9E-8B70-2383DC7EB4EB}" type="presParOf" srcId="{749DF39B-4529-4818-9779-2DCC62190454}" destId="{D2CCE8B6-2993-4A3A-AADD-AE632BFA2CD1}" srcOrd="14" destOrd="0" presId="urn:microsoft.com/office/officeart/2008/layout/LinedList"/>
    <dgm:cxn modelId="{B945C5F3-297A-4378-B58A-E64D27CECE74}" type="presParOf" srcId="{749DF39B-4529-4818-9779-2DCC62190454}" destId="{C69A0D52-4F8C-4237-BA7F-944B535E774D}" srcOrd="15" destOrd="0" presId="urn:microsoft.com/office/officeart/2008/layout/LinedList"/>
    <dgm:cxn modelId="{AC4E0D9D-9CEF-4487-ADB5-1CDFCB359284}" type="presParOf" srcId="{749DF39B-4529-4818-9779-2DCC62190454}" destId="{E6096102-8B3A-420D-A9F2-E41776337814}" srcOrd="16" destOrd="0" presId="urn:microsoft.com/office/officeart/2008/layout/LinedList"/>
    <dgm:cxn modelId="{F84CACB8-D7E6-4FB0-8C25-FAB2DD7D451F}" type="presParOf" srcId="{E6096102-8B3A-420D-A9F2-E41776337814}" destId="{5E64DE05-D060-4A06-A1E2-8200CC9FA591}" srcOrd="0" destOrd="0" presId="urn:microsoft.com/office/officeart/2008/layout/LinedList"/>
    <dgm:cxn modelId="{0143B228-3CE6-45B1-9F97-04BD66580E80}" type="presParOf" srcId="{E6096102-8B3A-420D-A9F2-E41776337814}" destId="{DF90B837-9D04-4259-BC78-8D65F227A1C4}" srcOrd="1" destOrd="0" presId="urn:microsoft.com/office/officeart/2008/layout/LinedList"/>
    <dgm:cxn modelId="{6C69CC97-4941-4846-A90F-E1402E7EB57B}" type="presParOf" srcId="{E6096102-8B3A-420D-A9F2-E41776337814}" destId="{92270466-B52D-4162-A234-57B879D9653B}" srcOrd="2" destOrd="0" presId="urn:microsoft.com/office/officeart/2008/layout/LinedList"/>
    <dgm:cxn modelId="{3DB0DA8B-409F-492E-A6C3-6D3B5BFA5E1E}" type="presParOf" srcId="{749DF39B-4529-4818-9779-2DCC62190454}" destId="{087CE6F8-15C2-478D-A6A7-ED9FFB0D5E8E}" srcOrd="17" destOrd="0" presId="urn:microsoft.com/office/officeart/2008/layout/LinedList"/>
    <dgm:cxn modelId="{2B934159-E40E-4AD4-BD14-28995B5B468F}" type="presParOf" srcId="{749DF39B-4529-4818-9779-2DCC62190454}" destId="{BB18B1F4-51C9-4FF1-BB43-6861D810EF4F}" srcOrd="18" destOrd="0" presId="urn:microsoft.com/office/officeart/2008/layout/LinedList"/>
    <dgm:cxn modelId="{4D3CBE42-84E6-45ED-B375-5F7876EDB918}" type="presParOf" srcId="{749DF39B-4529-4818-9779-2DCC62190454}" destId="{8C6562F7-AF04-4BB5-A28D-E2569A747B6C}" srcOrd="19" destOrd="0" presId="urn:microsoft.com/office/officeart/2008/layout/LinedList"/>
    <dgm:cxn modelId="{C4AAA200-5C6D-473D-BAEE-EBBADAEE0426}" type="presParOf" srcId="{8C6562F7-AF04-4BB5-A28D-E2569A747B6C}" destId="{B2F71A51-9E3E-4335-AA64-6591CB22DD63}" srcOrd="0" destOrd="0" presId="urn:microsoft.com/office/officeart/2008/layout/LinedList"/>
    <dgm:cxn modelId="{8494E0C0-D0E4-4508-BCBC-7EACC51CD9C6}" type="presParOf" srcId="{8C6562F7-AF04-4BB5-A28D-E2569A747B6C}" destId="{1C18A020-AE17-4823-9E74-DCF23A2E2CFB}" srcOrd="1" destOrd="0" presId="urn:microsoft.com/office/officeart/2008/layout/LinedList"/>
    <dgm:cxn modelId="{D0C586DB-4368-457D-B5CD-26BDD3179D31}" type="presParOf" srcId="{8C6562F7-AF04-4BB5-A28D-E2569A747B6C}" destId="{1763B5AF-67B5-4600-B6CC-0C9B9DAF8B04}" srcOrd="2" destOrd="0" presId="urn:microsoft.com/office/officeart/2008/layout/LinedList"/>
    <dgm:cxn modelId="{25A958B1-59DA-4AF3-825C-FDEA9A8F20D2}" type="presParOf" srcId="{749DF39B-4529-4818-9779-2DCC62190454}" destId="{554DB0F8-FF75-4170-B003-F5609E5A616F}" srcOrd="20" destOrd="0" presId="urn:microsoft.com/office/officeart/2008/layout/LinedList"/>
    <dgm:cxn modelId="{97845C32-CE9B-4C1B-85F9-24FD558BB415}" type="presParOf" srcId="{749DF39B-4529-4818-9779-2DCC62190454}" destId="{CBADA2EB-1B83-4BE6-88E6-A51EFFFACBF0}" srcOrd="21" destOrd="0" presId="urn:microsoft.com/office/officeart/2008/layout/LinedList"/>
    <dgm:cxn modelId="{66614226-505F-4A92-8256-71436523583E}" type="presParOf" srcId="{749DF39B-4529-4818-9779-2DCC62190454}" destId="{D9D73360-83F2-4401-A32F-097F8FB0434B}" srcOrd="22" destOrd="0" presId="urn:microsoft.com/office/officeart/2008/layout/LinedList"/>
    <dgm:cxn modelId="{F18B182B-E0F3-4A85-8F09-935D04C72B92}" type="presParOf" srcId="{D9D73360-83F2-4401-A32F-097F8FB0434B}" destId="{15365912-EB01-428A-A566-72C9D3C67D9F}" srcOrd="0" destOrd="0" presId="urn:microsoft.com/office/officeart/2008/layout/LinedList"/>
    <dgm:cxn modelId="{D184BAF8-0394-405A-B77A-767847A24490}" type="presParOf" srcId="{D9D73360-83F2-4401-A32F-097F8FB0434B}" destId="{FD8B3082-4352-412A-AF04-C913E8AF0031}" srcOrd="1" destOrd="0" presId="urn:microsoft.com/office/officeart/2008/layout/LinedList"/>
    <dgm:cxn modelId="{71829780-C752-47F7-A482-C30938CC8D45}" type="presParOf" srcId="{D9D73360-83F2-4401-A32F-097F8FB0434B}" destId="{1CF5C614-7B5D-47DB-ABF2-68A98F3D7CB2}" srcOrd="2" destOrd="0" presId="urn:microsoft.com/office/officeart/2008/layout/LinedList"/>
    <dgm:cxn modelId="{CD5D2E55-7278-4E7F-A01A-783454F5D402}" type="presParOf" srcId="{749DF39B-4529-4818-9779-2DCC62190454}" destId="{31EF7498-4DDC-4AAB-8BF9-F2063E1DF7A1}" srcOrd="23" destOrd="0" presId="urn:microsoft.com/office/officeart/2008/layout/LinedList"/>
    <dgm:cxn modelId="{33D6330A-D576-4352-9544-7FB88DB60511}" type="presParOf" srcId="{749DF39B-4529-4818-9779-2DCC62190454}" destId="{19A3FEAA-5C78-4CFB-A12A-19962ABF90D2}" srcOrd="24" destOrd="0" presId="urn:microsoft.com/office/officeart/2008/layout/LinedList"/>
    <dgm:cxn modelId="{42743EF8-270E-4A25-B273-EBD0F1F91696}" type="presParOf" srcId="{749DF39B-4529-4818-9779-2DCC62190454}" destId="{251BBD1F-C65A-4CC0-988F-400D2CC1F1E9}" srcOrd="25" destOrd="0" presId="urn:microsoft.com/office/officeart/2008/layout/LinedList"/>
    <dgm:cxn modelId="{8647B446-FD5B-47EA-A6B7-156BBEAF0A20}" type="presParOf" srcId="{251BBD1F-C65A-4CC0-988F-400D2CC1F1E9}" destId="{5757BCCF-235D-46D3-A08A-E2E0E224944F}" srcOrd="0" destOrd="0" presId="urn:microsoft.com/office/officeart/2008/layout/LinedList"/>
    <dgm:cxn modelId="{632A9EFD-9EA0-47B6-A6E5-A068B8CD643A}" type="presParOf" srcId="{251BBD1F-C65A-4CC0-988F-400D2CC1F1E9}" destId="{56A1628F-D754-4112-924D-B9C92C0E7A7B}" srcOrd="1" destOrd="0" presId="urn:microsoft.com/office/officeart/2008/layout/LinedList"/>
    <dgm:cxn modelId="{092ED415-3BAB-4726-8199-6D7202240E83}" type="presParOf" srcId="{251BBD1F-C65A-4CC0-988F-400D2CC1F1E9}" destId="{9C3F6E57-BFCC-450E-83A0-BFEE4A3A2779}" srcOrd="2" destOrd="0" presId="urn:microsoft.com/office/officeart/2008/layout/LinedList"/>
    <dgm:cxn modelId="{8B599036-15A3-4AE2-8F59-BCD105591739}" type="presParOf" srcId="{749DF39B-4529-4818-9779-2DCC62190454}" destId="{A3085E6A-4C74-4247-8363-EDD80ECB5D72}" srcOrd="26" destOrd="0" presId="urn:microsoft.com/office/officeart/2008/layout/LinedList"/>
    <dgm:cxn modelId="{AB975936-D5D1-4A2D-9771-0A358CAA2BFC}" type="presParOf" srcId="{749DF39B-4529-4818-9779-2DCC62190454}" destId="{18993C7D-A0BC-44C7-A7A2-06721F91285D}" srcOrd="27" destOrd="0" presId="urn:microsoft.com/office/officeart/2008/layout/LinedList"/>
    <dgm:cxn modelId="{C3B3ACA2-DD3A-4C6C-B8E3-C19A78A04DBB}" type="presParOf" srcId="{749DF39B-4529-4818-9779-2DCC62190454}" destId="{A0153FFC-C060-4A66-8E60-4A170E2F3C16}" srcOrd="28" destOrd="0" presId="urn:microsoft.com/office/officeart/2008/layout/LinedList"/>
    <dgm:cxn modelId="{93DE70AA-DB85-42A4-8451-335732E2745A}" type="presParOf" srcId="{A0153FFC-C060-4A66-8E60-4A170E2F3C16}" destId="{40177D75-FD7D-4C32-B5C2-45A83A7B1DD7}" srcOrd="0" destOrd="0" presId="urn:microsoft.com/office/officeart/2008/layout/LinedList"/>
    <dgm:cxn modelId="{0FD08263-2B2A-44FA-862F-22F732C37C96}" type="presParOf" srcId="{A0153FFC-C060-4A66-8E60-4A170E2F3C16}" destId="{15345D89-C540-44BE-B09F-F9D469FD19F1}" srcOrd="1" destOrd="0" presId="urn:microsoft.com/office/officeart/2008/layout/LinedList"/>
    <dgm:cxn modelId="{AB95C198-3CA8-409C-8292-561B500A73B8}" type="presParOf" srcId="{A0153FFC-C060-4A66-8E60-4A170E2F3C16}" destId="{3702B7B3-DC71-4E10-9F6F-348D3F423AB2}" srcOrd="2" destOrd="0" presId="urn:microsoft.com/office/officeart/2008/layout/LinedList"/>
    <dgm:cxn modelId="{27D8CBEF-708E-430D-A6BF-4E0F97C5E4E7}" type="presParOf" srcId="{749DF39B-4529-4818-9779-2DCC62190454}" destId="{04F6E5EF-E199-4ED6-B894-4B2498D1C7F1}" srcOrd="29" destOrd="0" presId="urn:microsoft.com/office/officeart/2008/layout/LinedList"/>
    <dgm:cxn modelId="{5804AED9-5E56-4234-98A6-9EA91482DBFA}" type="presParOf" srcId="{749DF39B-4529-4818-9779-2DCC62190454}" destId="{08593952-A12F-4C1F-A004-847130C4F008}" srcOrd="30"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FB1D97-1E56-4C83-B0BF-252CDB10388C}" type="doc">
      <dgm:prSet loTypeId="urn:microsoft.com/office/officeart/2005/8/layout/default" loCatId="list" qsTypeId="urn:microsoft.com/office/officeart/2005/8/quickstyle/simple2" qsCatId="simple" csTypeId="urn:microsoft.com/office/officeart/2005/8/colors/accent3_2" csCatId="accent3" phldr="1"/>
      <dgm:spPr/>
      <dgm:t>
        <a:bodyPr/>
        <a:lstStyle/>
        <a:p>
          <a:endParaRPr lang="en-US"/>
        </a:p>
      </dgm:t>
    </dgm:pt>
    <dgm:pt modelId="{19C60482-C367-4CFD-88DA-D698D7861651}">
      <dgm:prSet/>
      <dgm:spPr/>
      <dgm:t>
        <a:bodyPr/>
        <a:lstStyle/>
        <a:p>
          <a:r>
            <a:rPr lang="en-US"/>
            <a:t>Provide a safe environment for the child.</a:t>
          </a:r>
        </a:p>
      </dgm:t>
    </dgm:pt>
    <dgm:pt modelId="{3DCDE67E-AD20-4F31-B5BF-C2B89D961C18}" type="parTrans" cxnId="{1B9F3C09-7340-4DC2-AB71-F6433089021F}">
      <dgm:prSet/>
      <dgm:spPr/>
      <dgm:t>
        <a:bodyPr/>
        <a:lstStyle/>
        <a:p>
          <a:endParaRPr lang="en-US"/>
        </a:p>
      </dgm:t>
    </dgm:pt>
    <dgm:pt modelId="{058DC409-A91C-46ED-AB00-69295FE81D27}" type="sibTrans" cxnId="{1B9F3C09-7340-4DC2-AB71-F6433089021F}">
      <dgm:prSet/>
      <dgm:spPr/>
      <dgm:t>
        <a:bodyPr/>
        <a:lstStyle/>
        <a:p>
          <a:endParaRPr lang="en-US"/>
        </a:p>
      </dgm:t>
    </dgm:pt>
    <dgm:pt modelId="{22C39A9C-5670-47C9-8D2F-3A698FA030A5}">
      <dgm:prSet/>
      <dgm:spPr/>
      <dgm:t>
        <a:bodyPr/>
        <a:lstStyle/>
        <a:p>
          <a:pPr rtl="0"/>
          <a:r>
            <a:rPr lang="en-US">
              <a:latin typeface="Century Gothic" panose="020B0502020202020204"/>
            </a:rPr>
            <a:t> Social services</a:t>
          </a:r>
          <a:r>
            <a:rPr lang="en-US"/>
            <a:t> </a:t>
          </a:r>
          <a:r>
            <a:rPr lang="en-US">
              <a:latin typeface="Century Gothic" panose="020B0502020202020204"/>
            </a:rPr>
            <a:t>should</a:t>
          </a:r>
          <a:r>
            <a:rPr lang="en-US"/>
            <a:t> assess the situation and decide what</a:t>
          </a:r>
          <a:r>
            <a:rPr lang="en-US">
              <a:latin typeface="Century Gothic" panose="020B0502020202020204"/>
            </a:rPr>
            <a:t> </a:t>
          </a:r>
          <a:r>
            <a:rPr lang="en-US"/>
            <a:t> to do. They could assign a social worker who will find what is happening and what help the family </a:t>
          </a:r>
          <a:r>
            <a:rPr lang="en-US">
              <a:latin typeface="Century Gothic" panose="020B0502020202020204"/>
            </a:rPr>
            <a:t>needs</a:t>
          </a:r>
          <a:r>
            <a:rPr lang="en-US"/>
            <a:t>.( Housing Benefits, Universal Credit, Child Benefit).</a:t>
          </a:r>
          <a:r>
            <a:rPr lang="en-US">
              <a:latin typeface="Century Gothic" panose="020B0502020202020204"/>
            </a:rPr>
            <a:t> </a:t>
          </a:r>
        </a:p>
        <a:p>
          <a:pPr rtl="0"/>
          <a:r>
            <a:rPr lang="en-US">
              <a:latin typeface="Century Gothic" panose="020B0502020202020204"/>
            </a:rPr>
            <a:t>(Childline no date).</a:t>
          </a:r>
          <a:endParaRPr lang="en-US" dirty="0">
            <a:latin typeface="Century Gothic" panose="020B0502020202020204"/>
          </a:endParaRPr>
        </a:p>
      </dgm:t>
    </dgm:pt>
    <dgm:pt modelId="{3672A560-D1DE-449A-9000-DF33094EF8CD}" type="parTrans" cxnId="{6A3C06AA-A057-4383-8A8B-ED4928FBF937}">
      <dgm:prSet/>
      <dgm:spPr/>
      <dgm:t>
        <a:bodyPr/>
        <a:lstStyle/>
        <a:p>
          <a:endParaRPr lang="en-US"/>
        </a:p>
      </dgm:t>
    </dgm:pt>
    <dgm:pt modelId="{85B99733-2A5D-4548-96FB-8BE5D894EBCA}" type="sibTrans" cxnId="{6A3C06AA-A057-4383-8A8B-ED4928FBF937}">
      <dgm:prSet/>
      <dgm:spPr/>
      <dgm:t>
        <a:bodyPr/>
        <a:lstStyle/>
        <a:p>
          <a:endParaRPr lang="en-US"/>
        </a:p>
      </dgm:t>
    </dgm:pt>
    <dgm:pt modelId="{E3CA4E9C-D465-4D04-B206-0FCE179188E6}">
      <dgm:prSet/>
      <dgm:spPr/>
      <dgm:t>
        <a:bodyPr/>
        <a:lstStyle/>
        <a:p>
          <a:pPr rtl="0"/>
          <a:r>
            <a:rPr lang="en-US"/>
            <a:t>Parents </a:t>
          </a:r>
          <a:r>
            <a:rPr lang="en-US">
              <a:latin typeface="Century Gothic" panose="020B0502020202020204"/>
            </a:rPr>
            <a:t>and teachers</a:t>
          </a:r>
          <a:r>
            <a:rPr lang="en-US"/>
            <a:t> should develop a good communication.</a:t>
          </a:r>
          <a:endParaRPr lang="en-US" dirty="0"/>
        </a:p>
      </dgm:t>
    </dgm:pt>
    <dgm:pt modelId="{77FB992A-9BE8-4363-901F-DA248E5A849A}" type="parTrans" cxnId="{EF354647-E182-45CF-B57F-761CCF7D2449}">
      <dgm:prSet/>
      <dgm:spPr/>
      <dgm:t>
        <a:bodyPr/>
        <a:lstStyle/>
        <a:p>
          <a:endParaRPr lang="en-US"/>
        </a:p>
      </dgm:t>
    </dgm:pt>
    <dgm:pt modelId="{87622088-1892-4767-A50A-674F28DF4B7E}" type="sibTrans" cxnId="{EF354647-E182-45CF-B57F-761CCF7D2449}">
      <dgm:prSet/>
      <dgm:spPr/>
      <dgm:t>
        <a:bodyPr/>
        <a:lstStyle/>
        <a:p>
          <a:endParaRPr lang="en-US"/>
        </a:p>
      </dgm:t>
    </dgm:pt>
    <dgm:pt modelId="{2E32C53C-FDD5-4D31-8991-33E4A3477509}">
      <dgm:prSet phldr="0"/>
      <dgm:spPr/>
      <dgm:t>
        <a:bodyPr/>
        <a:lstStyle/>
        <a:p>
          <a:pPr rtl="0"/>
          <a:r>
            <a:rPr lang="en-US">
              <a:latin typeface="Century Gothic" panose="020B0502020202020204"/>
            </a:rPr>
            <a:t>Safeguarding and all organisation that work with the child should  ensure that the child is  protected and safe.</a:t>
          </a:r>
          <a:endParaRPr lang="en-US" dirty="0"/>
        </a:p>
      </dgm:t>
    </dgm:pt>
    <dgm:pt modelId="{B5599D42-C1C7-449B-A90A-725A21FBCB96}" type="parTrans" cxnId="{DC823D10-2E4A-4E76-95E7-2F4074D29AB4}">
      <dgm:prSet/>
      <dgm:spPr/>
      <dgm:t>
        <a:bodyPr/>
        <a:lstStyle/>
        <a:p>
          <a:endParaRPr lang="en-US"/>
        </a:p>
      </dgm:t>
    </dgm:pt>
    <dgm:pt modelId="{370FBF46-BF04-4116-B2A9-7C704C5F271D}" type="sibTrans" cxnId="{DC823D10-2E4A-4E76-95E7-2F4074D29AB4}">
      <dgm:prSet/>
      <dgm:spPr/>
      <dgm:t>
        <a:bodyPr/>
        <a:lstStyle/>
        <a:p>
          <a:endParaRPr lang="en-US"/>
        </a:p>
      </dgm:t>
    </dgm:pt>
    <dgm:pt modelId="{CD905CE8-4B87-4319-B47B-4653443815F2}">
      <dgm:prSet phldr="0"/>
      <dgm:spPr/>
      <dgm:t>
        <a:bodyPr/>
        <a:lstStyle/>
        <a:p>
          <a:pPr rtl="0"/>
          <a:r>
            <a:rPr lang="en-US">
              <a:latin typeface="Century Gothic" panose="020B0502020202020204"/>
            </a:rPr>
            <a:t>Alcohol support  services.</a:t>
          </a:r>
        </a:p>
      </dgm:t>
    </dgm:pt>
    <dgm:pt modelId="{1F8F0C25-3697-4C25-AADB-C9C949C80DF8}" type="parTrans" cxnId="{1E86A3F0-36A8-4C5C-8D75-2EEE2795FE81}">
      <dgm:prSet/>
      <dgm:spPr/>
      <dgm:t>
        <a:bodyPr/>
        <a:lstStyle/>
        <a:p>
          <a:endParaRPr lang="en-GB"/>
        </a:p>
      </dgm:t>
    </dgm:pt>
    <dgm:pt modelId="{DA3B86B3-419C-4D9D-9451-DF73A9139F5A}" type="sibTrans" cxnId="{1E86A3F0-36A8-4C5C-8D75-2EEE2795FE81}">
      <dgm:prSet/>
      <dgm:spPr/>
      <dgm:t>
        <a:bodyPr/>
        <a:lstStyle/>
        <a:p>
          <a:endParaRPr lang="en-US"/>
        </a:p>
      </dgm:t>
    </dgm:pt>
    <dgm:pt modelId="{29BD709E-1437-4734-A6F2-2472021754BA}">
      <dgm:prSet phldr="0"/>
      <dgm:spPr/>
      <dgm:t>
        <a:bodyPr/>
        <a:lstStyle/>
        <a:p>
          <a:pPr rtl="0"/>
          <a:r>
            <a:rPr lang="en-US">
              <a:latin typeface="Century Gothic" panose="020B0502020202020204"/>
            </a:rPr>
            <a:t>Social services  must do regular visits for further improvement of the situation.</a:t>
          </a:r>
        </a:p>
        <a:p>
          <a:pPr rtl="0"/>
          <a:r>
            <a:rPr lang="en-US">
              <a:latin typeface="Century Gothic" panose="020B0502020202020204"/>
            </a:rPr>
            <a:t>( McLeod, S.A. 2018).</a:t>
          </a:r>
          <a:endParaRPr lang="en-US" dirty="0">
            <a:latin typeface="Century Gothic" panose="020B0502020202020204"/>
          </a:endParaRPr>
        </a:p>
      </dgm:t>
    </dgm:pt>
    <dgm:pt modelId="{F7678512-FB13-4172-B97D-4B0B784F2DEC}" type="parTrans" cxnId="{0772CB51-0CAF-4C43-84F4-C5A68DDD606B}">
      <dgm:prSet/>
      <dgm:spPr/>
      <dgm:t>
        <a:bodyPr/>
        <a:lstStyle/>
        <a:p>
          <a:endParaRPr lang="en-GB"/>
        </a:p>
      </dgm:t>
    </dgm:pt>
    <dgm:pt modelId="{7DBB9A6C-37D4-4C01-9B03-94B880739434}" type="sibTrans" cxnId="{0772CB51-0CAF-4C43-84F4-C5A68DDD606B}">
      <dgm:prSet/>
      <dgm:spPr/>
      <dgm:t>
        <a:bodyPr/>
        <a:lstStyle/>
        <a:p>
          <a:endParaRPr lang="en-US"/>
        </a:p>
      </dgm:t>
    </dgm:pt>
    <dgm:pt modelId="{FBD7C3E4-ABEE-4DEB-9FA3-8ECB35CF9D03}" type="pres">
      <dgm:prSet presAssocID="{FCFB1D97-1E56-4C83-B0BF-252CDB10388C}" presName="diagram" presStyleCnt="0">
        <dgm:presLayoutVars>
          <dgm:dir/>
          <dgm:resizeHandles val="exact"/>
        </dgm:presLayoutVars>
      </dgm:prSet>
      <dgm:spPr/>
    </dgm:pt>
    <dgm:pt modelId="{38C3B2DC-0660-4359-97DD-11E4E20712C6}" type="pres">
      <dgm:prSet presAssocID="{19C60482-C367-4CFD-88DA-D698D7861651}" presName="node" presStyleLbl="node1" presStyleIdx="0" presStyleCnt="6">
        <dgm:presLayoutVars>
          <dgm:bulletEnabled val="1"/>
        </dgm:presLayoutVars>
      </dgm:prSet>
      <dgm:spPr/>
    </dgm:pt>
    <dgm:pt modelId="{0B9B4AFE-F529-4C98-86B2-DA1047C6CCD6}" type="pres">
      <dgm:prSet presAssocID="{058DC409-A91C-46ED-AB00-69295FE81D27}" presName="sibTrans" presStyleCnt="0"/>
      <dgm:spPr/>
    </dgm:pt>
    <dgm:pt modelId="{34583EF6-0947-4D25-B834-3E0938B293CA}" type="pres">
      <dgm:prSet presAssocID="{22C39A9C-5670-47C9-8D2F-3A698FA030A5}" presName="node" presStyleLbl="node1" presStyleIdx="1" presStyleCnt="6">
        <dgm:presLayoutVars>
          <dgm:bulletEnabled val="1"/>
        </dgm:presLayoutVars>
      </dgm:prSet>
      <dgm:spPr/>
    </dgm:pt>
    <dgm:pt modelId="{83388E21-99B3-4674-882B-40F890912387}" type="pres">
      <dgm:prSet presAssocID="{85B99733-2A5D-4548-96FB-8BE5D894EBCA}" presName="sibTrans" presStyleCnt="0"/>
      <dgm:spPr/>
    </dgm:pt>
    <dgm:pt modelId="{5E23CDD7-4859-4B61-A1E7-5E7E6BBFA2B4}" type="pres">
      <dgm:prSet presAssocID="{E3CA4E9C-D465-4D04-B206-0FCE179188E6}" presName="node" presStyleLbl="node1" presStyleIdx="2" presStyleCnt="6">
        <dgm:presLayoutVars>
          <dgm:bulletEnabled val="1"/>
        </dgm:presLayoutVars>
      </dgm:prSet>
      <dgm:spPr/>
    </dgm:pt>
    <dgm:pt modelId="{A6575464-0B32-4324-ACC7-66BD17B82EBB}" type="pres">
      <dgm:prSet presAssocID="{87622088-1892-4767-A50A-674F28DF4B7E}" presName="sibTrans" presStyleCnt="0"/>
      <dgm:spPr/>
    </dgm:pt>
    <dgm:pt modelId="{AE09F6DC-8DA9-4D82-BEAC-55CF6A5F4205}" type="pres">
      <dgm:prSet presAssocID="{2E32C53C-FDD5-4D31-8991-33E4A3477509}" presName="node" presStyleLbl="node1" presStyleIdx="3" presStyleCnt="6">
        <dgm:presLayoutVars>
          <dgm:bulletEnabled val="1"/>
        </dgm:presLayoutVars>
      </dgm:prSet>
      <dgm:spPr/>
    </dgm:pt>
    <dgm:pt modelId="{8061012F-B313-4395-8FF9-16D8F9891487}" type="pres">
      <dgm:prSet presAssocID="{370FBF46-BF04-4116-B2A9-7C704C5F271D}" presName="sibTrans" presStyleCnt="0"/>
      <dgm:spPr/>
    </dgm:pt>
    <dgm:pt modelId="{755C0A05-1F0D-40E5-B7A6-67BD8CF0915F}" type="pres">
      <dgm:prSet presAssocID="{CD905CE8-4B87-4319-B47B-4653443815F2}" presName="node" presStyleLbl="node1" presStyleIdx="4" presStyleCnt="6">
        <dgm:presLayoutVars>
          <dgm:bulletEnabled val="1"/>
        </dgm:presLayoutVars>
      </dgm:prSet>
      <dgm:spPr/>
    </dgm:pt>
    <dgm:pt modelId="{F1F3637A-242F-473F-962A-45240D7453D5}" type="pres">
      <dgm:prSet presAssocID="{DA3B86B3-419C-4D9D-9451-DF73A9139F5A}" presName="sibTrans" presStyleCnt="0"/>
      <dgm:spPr/>
    </dgm:pt>
    <dgm:pt modelId="{BAB7C2C0-FE49-4BC2-A07F-30B9F6668F25}" type="pres">
      <dgm:prSet presAssocID="{29BD709E-1437-4734-A6F2-2472021754BA}" presName="node" presStyleLbl="node1" presStyleIdx="5" presStyleCnt="6">
        <dgm:presLayoutVars>
          <dgm:bulletEnabled val="1"/>
        </dgm:presLayoutVars>
      </dgm:prSet>
      <dgm:spPr/>
    </dgm:pt>
  </dgm:ptLst>
  <dgm:cxnLst>
    <dgm:cxn modelId="{1B9F3C09-7340-4DC2-AB71-F6433089021F}" srcId="{FCFB1D97-1E56-4C83-B0BF-252CDB10388C}" destId="{19C60482-C367-4CFD-88DA-D698D7861651}" srcOrd="0" destOrd="0" parTransId="{3DCDE67E-AD20-4F31-B5BF-C2B89D961C18}" sibTransId="{058DC409-A91C-46ED-AB00-69295FE81D27}"/>
    <dgm:cxn modelId="{DC823D10-2E4A-4E76-95E7-2F4074D29AB4}" srcId="{FCFB1D97-1E56-4C83-B0BF-252CDB10388C}" destId="{2E32C53C-FDD5-4D31-8991-33E4A3477509}" srcOrd="3" destOrd="0" parTransId="{B5599D42-C1C7-449B-A90A-725A21FBCB96}" sibTransId="{370FBF46-BF04-4116-B2A9-7C704C5F271D}"/>
    <dgm:cxn modelId="{11E67418-31E9-40BC-B1C7-AD122A92FDF7}" type="presOf" srcId="{29BD709E-1437-4734-A6F2-2472021754BA}" destId="{BAB7C2C0-FE49-4BC2-A07F-30B9F6668F25}" srcOrd="0" destOrd="0" presId="urn:microsoft.com/office/officeart/2005/8/layout/default"/>
    <dgm:cxn modelId="{EF354647-E182-45CF-B57F-761CCF7D2449}" srcId="{FCFB1D97-1E56-4C83-B0BF-252CDB10388C}" destId="{E3CA4E9C-D465-4D04-B206-0FCE179188E6}" srcOrd="2" destOrd="0" parTransId="{77FB992A-9BE8-4363-901F-DA248E5A849A}" sibTransId="{87622088-1892-4767-A50A-674F28DF4B7E}"/>
    <dgm:cxn modelId="{60A3F74C-B5E6-469F-AA05-78BDDA9BF2E0}" type="presOf" srcId="{2E32C53C-FDD5-4D31-8991-33E4A3477509}" destId="{AE09F6DC-8DA9-4D82-BEAC-55CF6A5F4205}" srcOrd="0" destOrd="0" presId="urn:microsoft.com/office/officeart/2005/8/layout/default"/>
    <dgm:cxn modelId="{6FC8C04F-A8F4-47ED-8124-4AF7F4FF0591}" type="presOf" srcId="{CD905CE8-4B87-4319-B47B-4653443815F2}" destId="{755C0A05-1F0D-40E5-B7A6-67BD8CF0915F}" srcOrd="0" destOrd="0" presId="urn:microsoft.com/office/officeart/2005/8/layout/default"/>
    <dgm:cxn modelId="{0772CB51-0CAF-4C43-84F4-C5A68DDD606B}" srcId="{FCFB1D97-1E56-4C83-B0BF-252CDB10388C}" destId="{29BD709E-1437-4734-A6F2-2472021754BA}" srcOrd="5" destOrd="0" parTransId="{F7678512-FB13-4172-B97D-4B0B784F2DEC}" sibTransId="{7DBB9A6C-37D4-4C01-9B03-94B880739434}"/>
    <dgm:cxn modelId="{43C13B8A-5E4A-48DD-B4D4-844271D86F9C}" type="presOf" srcId="{E3CA4E9C-D465-4D04-B206-0FCE179188E6}" destId="{5E23CDD7-4859-4B61-A1E7-5E7E6BBFA2B4}" srcOrd="0" destOrd="0" presId="urn:microsoft.com/office/officeart/2005/8/layout/default"/>
    <dgm:cxn modelId="{B8B901A8-1F40-4416-8292-635E123369DD}" type="presOf" srcId="{FCFB1D97-1E56-4C83-B0BF-252CDB10388C}" destId="{FBD7C3E4-ABEE-4DEB-9FA3-8ECB35CF9D03}" srcOrd="0" destOrd="0" presId="urn:microsoft.com/office/officeart/2005/8/layout/default"/>
    <dgm:cxn modelId="{6A3C06AA-A057-4383-8A8B-ED4928FBF937}" srcId="{FCFB1D97-1E56-4C83-B0BF-252CDB10388C}" destId="{22C39A9C-5670-47C9-8D2F-3A698FA030A5}" srcOrd="1" destOrd="0" parTransId="{3672A560-D1DE-449A-9000-DF33094EF8CD}" sibTransId="{85B99733-2A5D-4548-96FB-8BE5D894EBCA}"/>
    <dgm:cxn modelId="{6A8E59D6-4EE5-4D3A-916A-F43ED2BF0F8F}" type="presOf" srcId="{19C60482-C367-4CFD-88DA-D698D7861651}" destId="{38C3B2DC-0660-4359-97DD-11E4E20712C6}" srcOrd="0" destOrd="0" presId="urn:microsoft.com/office/officeart/2005/8/layout/default"/>
    <dgm:cxn modelId="{785C6EE9-262A-4E5E-AB13-1A5CA5493853}" type="presOf" srcId="{22C39A9C-5670-47C9-8D2F-3A698FA030A5}" destId="{34583EF6-0947-4D25-B834-3E0938B293CA}" srcOrd="0" destOrd="0" presId="urn:microsoft.com/office/officeart/2005/8/layout/default"/>
    <dgm:cxn modelId="{1E86A3F0-36A8-4C5C-8D75-2EEE2795FE81}" srcId="{FCFB1D97-1E56-4C83-B0BF-252CDB10388C}" destId="{CD905CE8-4B87-4319-B47B-4653443815F2}" srcOrd="4" destOrd="0" parTransId="{1F8F0C25-3697-4C25-AADB-C9C949C80DF8}" sibTransId="{DA3B86B3-419C-4D9D-9451-DF73A9139F5A}"/>
    <dgm:cxn modelId="{5E3DC975-AE3C-4C0E-8F82-01A664244D40}" type="presParOf" srcId="{FBD7C3E4-ABEE-4DEB-9FA3-8ECB35CF9D03}" destId="{38C3B2DC-0660-4359-97DD-11E4E20712C6}" srcOrd="0" destOrd="0" presId="urn:microsoft.com/office/officeart/2005/8/layout/default"/>
    <dgm:cxn modelId="{D0A01901-4993-4DDB-B009-B30F19342226}" type="presParOf" srcId="{FBD7C3E4-ABEE-4DEB-9FA3-8ECB35CF9D03}" destId="{0B9B4AFE-F529-4C98-86B2-DA1047C6CCD6}" srcOrd="1" destOrd="0" presId="urn:microsoft.com/office/officeart/2005/8/layout/default"/>
    <dgm:cxn modelId="{4D602554-B077-4941-9BEF-732FA138937A}" type="presParOf" srcId="{FBD7C3E4-ABEE-4DEB-9FA3-8ECB35CF9D03}" destId="{34583EF6-0947-4D25-B834-3E0938B293CA}" srcOrd="2" destOrd="0" presId="urn:microsoft.com/office/officeart/2005/8/layout/default"/>
    <dgm:cxn modelId="{B6EFC6CB-14A7-40AA-8961-72572FBADFFA}" type="presParOf" srcId="{FBD7C3E4-ABEE-4DEB-9FA3-8ECB35CF9D03}" destId="{83388E21-99B3-4674-882B-40F890912387}" srcOrd="3" destOrd="0" presId="urn:microsoft.com/office/officeart/2005/8/layout/default"/>
    <dgm:cxn modelId="{1B407C51-75E8-4BE4-AA09-29BFDB53B98C}" type="presParOf" srcId="{FBD7C3E4-ABEE-4DEB-9FA3-8ECB35CF9D03}" destId="{5E23CDD7-4859-4B61-A1E7-5E7E6BBFA2B4}" srcOrd="4" destOrd="0" presId="urn:microsoft.com/office/officeart/2005/8/layout/default"/>
    <dgm:cxn modelId="{867A903C-7163-4741-80F7-93CDD68CD278}" type="presParOf" srcId="{FBD7C3E4-ABEE-4DEB-9FA3-8ECB35CF9D03}" destId="{A6575464-0B32-4324-ACC7-66BD17B82EBB}" srcOrd="5" destOrd="0" presId="urn:microsoft.com/office/officeart/2005/8/layout/default"/>
    <dgm:cxn modelId="{1EFBB632-690B-4D73-B77C-F74B5ECEAF66}" type="presParOf" srcId="{FBD7C3E4-ABEE-4DEB-9FA3-8ECB35CF9D03}" destId="{AE09F6DC-8DA9-4D82-BEAC-55CF6A5F4205}" srcOrd="6" destOrd="0" presId="urn:microsoft.com/office/officeart/2005/8/layout/default"/>
    <dgm:cxn modelId="{12D69E67-B294-4594-856A-1B407B6D1C92}" type="presParOf" srcId="{FBD7C3E4-ABEE-4DEB-9FA3-8ECB35CF9D03}" destId="{8061012F-B313-4395-8FF9-16D8F9891487}" srcOrd="7" destOrd="0" presId="urn:microsoft.com/office/officeart/2005/8/layout/default"/>
    <dgm:cxn modelId="{5105F5C4-48E7-496E-9926-69E114A3CD77}" type="presParOf" srcId="{FBD7C3E4-ABEE-4DEB-9FA3-8ECB35CF9D03}" destId="{755C0A05-1F0D-40E5-B7A6-67BD8CF0915F}" srcOrd="8" destOrd="0" presId="urn:microsoft.com/office/officeart/2005/8/layout/default"/>
    <dgm:cxn modelId="{BD66F7C5-E28C-4665-BC57-9F5E11BBDD03}" type="presParOf" srcId="{FBD7C3E4-ABEE-4DEB-9FA3-8ECB35CF9D03}" destId="{F1F3637A-242F-473F-962A-45240D7453D5}" srcOrd="9" destOrd="0" presId="urn:microsoft.com/office/officeart/2005/8/layout/default"/>
    <dgm:cxn modelId="{7B7EEBAF-67F0-44C5-8048-9120A92AB9DB}" type="presParOf" srcId="{FBD7C3E4-ABEE-4DEB-9FA3-8ECB35CF9D03}" destId="{BAB7C2C0-FE49-4BC2-A07F-30B9F6668F2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35BABF-9D0A-47FD-88BE-7E30A255A2F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772EA69-6290-4CD8-A5CE-685B127EA327}">
      <dgm:prSet/>
      <dgm:spPr/>
      <dgm:t>
        <a:bodyPr/>
        <a:lstStyle/>
        <a:p>
          <a:pPr rtl="0"/>
          <a:r>
            <a:rPr lang="en-US"/>
            <a:t>To </a:t>
          </a:r>
          <a:r>
            <a:rPr lang="en-US">
              <a:latin typeface="Century Gothic" panose="020B0502020202020204"/>
            </a:rPr>
            <a:t>conclude, it</a:t>
          </a:r>
          <a:r>
            <a:rPr lang="en-US"/>
            <a:t> is essential to highlight that children are the most vulnerable, and if facing neglect and domestic violence</a:t>
          </a:r>
          <a:r>
            <a:rPr lang="en-US">
              <a:latin typeface="Century Gothic" panose="020B0502020202020204"/>
            </a:rPr>
            <a:t> this could hugely impact their mental</a:t>
          </a:r>
          <a:r>
            <a:rPr lang="en-US"/>
            <a:t> health </a:t>
          </a:r>
          <a:r>
            <a:rPr lang="en-US">
              <a:latin typeface="Century Gothic" panose="020B0502020202020204"/>
            </a:rPr>
            <a:t>and well-being</a:t>
          </a:r>
          <a:r>
            <a:rPr lang="en-US"/>
            <a:t>.</a:t>
          </a:r>
          <a:r>
            <a:rPr lang="en-US">
              <a:latin typeface="Century Gothic" panose="020B0502020202020204"/>
            </a:rPr>
            <a:t> </a:t>
          </a:r>
          <a:r>
            <a:rPr lang="en-US"/>
            <a:t> </a:t>
          </a:r>
          <a:r>
            <a:rPr lang="en-US">
              <a:latin typeface="Century Gothic" panose="020B0502020202020204"/>
            </a:rPr>
            <a:t>Early intervention is an essential part of protecting vulnerable children and minimising  the impact of any abuse or trauma  they suffer in life. All professionals teams working with children and their families have a duty, and a legal requirement to report any suspicion of abuse or neglect as this could ensure every child is protected and safeguarded.</a:t>
          </a:r>
          <a:endParaRPr lang="en-US" dirty="0">
            <a:latin typeface="Century Gothic" panose="020B0502020202020204"/>
          </a:endParaRPr>
        </a:p>
      </dgm:t>
    </dgm:pt>
    <dgm:pt modelId="{DBC37B18-165E-4779-B1FB-9B4763BC5553}" type="parTrans" cxnId="{68CFFC10-CA7E-4899-A1B4-9FD945B4EAFD}">
      <dgm:prSet/>
      <dgm:spPr/>
      <dgm:t>
        <a:bodyPr/>
        <a:lstStyle/>
        <a:p>
          <a:endParaRPr lang="en-US"/>
        </a:p>
      </dgm:t>
    </dgm:pt>
    <dgm:pt modelId="{A2286A57-245B-42CE-B4D2-1BEDB36652FF}" type="sibTrans" cxnId="{68CFFC10-CA7E-4899-A1B4-9FD945B4EAFD}">
      <dgm:prSet/>
      <dgm:spPr/>
      <dgm:t>
        <a:bodyPr/>
        <a:lstStyle/>
        <a:p>
          <a:endParaRPr lang="en-US"/>
        </a:p>
      </dgm:t>
    </dgm:pt>
    <dgm:pt modelId="{0C79ACF6-0D95-414C-BCAC-4BB655042498}" type="pres">
      <dgm:prSet presAssocID="{3535BABF-9D0A-47FD-88BE-7E30A255A2F6}" presName="vert0" presStyleCnt="0">
        <dgm:presLayoutVars>
          <dgm:dir/>
          <dgm:animOne val="branch"/>
          <dgm:animLvl val="lvl"/>
        </dgm:presLayoutVars>
      </dgm:prSet>
      <dgm:spPr/>
    </dgm:pt>
    <dgm:pt modelId="{91F1FB32-5C87-4501-8A93-3695B3164D6F}" type="pres">
      <dgm:prSet presAssocID="{F772EA69-6290-4CD8-A5CE-685B127EA327}" presName="thickLine" presStyleLbl="alignNode1" presStyleIdx="0" presStyleCnt="1"/>
      <dgm:spPr/>
    </dgm:pt>
    <dgm:pt modelId="{81B4EBC4-2876-4E9F-AF43-8229D65D3C22}" type="pres">
      <dgm:prSet presAssocID="{F772EA69-6290-4CD8-A5CE-685B127EA327}" presName="horz1" presStyleCnt="0"/>
      <dgm:spPr/>
    </dgm:pt>
    <dgm:pt modelId="{65B69469-B2D5-4B72-85CE-5E6221930AA2}" type="pres">
      <dgm:prSet presAssocID="{F772EA69-6290-4CD8-A5CE-685B127EA327}" presName="tx1" presStyleLbl="revTx" presStyleIdx="0" presStyleCnt="1"/>
      <dgm:spPr/>
    </dgm:pt>
    <dgm:pt modelId="{2AB98C27-9C76-4221-A07C-47DD7DBCD24C}" type="pres">
      <dgm:prSet presAssocID="{F772EA69-6290-4CD8-A5CE-685B127EA327}" presName="vert1" presStyleCnt="0"/>
      <dgm:spPr/>
    </dgm:pt>
  </dgm:ptLst>
  <dgm:cxnLst>
    <dgm:cxn modelId="{68CFFC10-CA7E-4899-A1B4-9FD945B4EAFD}" srcId="{3535BABF-9D0A-47FD-88BE-7E30A255A2F6}" destId="{F772EA69-6290-4CD8-A5CE-685B127EA327}" srcOrd="0" destOrd="0" parTransId="{DBC37B18-165E-4779-B1FB-9B4763BC5553}" sibTransId="{A2286A57-245B-42CE-B4D2-1BEDB36652FF}"/>
    <dgm:cxn modelId="{9348401A-DC79-4EB7-84BE-65D8212655EB}" type="presOf" srcId="{F772EA69-6290-4CD8-A5CE-685B127EA327}" destId="{65B69469-B2D5-4B72-85CE-5E6221930AA2}" srcOrd="0" destOrd="0" presId="urn:microsoft.com/office/officeart/2008/layout/LinedList"/>
    <dgm:cxn modelId="{C589C5AE-7E63-4DC2-9326-8946F19B3EE2}" type="presOf" srcId="{3535BABF-9D0A-47FD-88BE-7E30A255A2F6}" destId="{0C79ACF6-0D95-414C-BCAC-4BB655042498}" srcOrd="0" destOrd="0" presId="urn:microsoft.com/office/officeart/2008/layout/LinedList"/>
    <dgm:cxn modelId="{3AF7F290-8A2D-449D-BA4E-5D3DF7236689}" type="presParOf" srcId="{0C79ACF6-0D95-414C-BCAC-4BB655042498}" destId="{91F1FB32-5C87-4501-8A93-3695B3164D6F}" srcOrd="0" destOrd="0" presId="urn:microsoft.com/office/officeart/2008/layout/LinedList"/>
    <dgm:cxn modelId="{B08A3147-FC10-4ADF-8922-0D9F3FDBD6D8}" type="presParOf" srcId="{0C79ACF6-0D95-414C-BCAC-4BB655042498}" destId="{81B4EBC4-2876-4E9F-AF43-8229D65D3C22}" srcOrd="1" destOrd="0" presId="urn:microsoft.com/office/officeart/2008/layout/LinedList"/>
    <dgm:cxn modelId="{5053FA80-0FF2-413B-8CAE-9ED3308CD8B5}" type="presParOf" srcId="{81B4EBC4-2876-4E9F-AF43-8229D65D3C22}" destId="{65B69469-B2D5-4B72-85CE-5E6221930AA2}" srcOrd="0" destOrd="0" presId="urn:microsoft.com/office/officeart/2008/layout/LinedList"/>
    <dgm:cxn modelId="{751A9540-9580-488D-8B27-53E67E71D4B7}" type="presParOf" srcId="{81B4EBC4-2876-4E9F-AF43-8229D65D3C22}" destId="{2AB98C27-9C76-4221-A07C-47DD7DBCD24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286392-E5C6-4056-A2D2-422CB57081EC}">
      <dsp:nvSpPr>
        <dsp:cNvPr id="0" name=""/>
        <dsp:cNvSpPr/>
      </dsp:nvSpPr>
      <dsp:spPr>
        <a:xfrm>
          <a:off x="0" y="0"/>
          <a:ext cx="6253792" cy="0"/>
        </a:xfrm>
        <a:prstGeom prst="line">
          <a:avLst/>
        </a:prstGeom>
        <a:gradFill rotWithShape="0">
          <a:gsLst>
            <a:gs pos="0">
              <a:schemeClr val="accent5">
                <a:hueOff val="0"/>
                <a:satOff val="0"/>
                <a:lumOff val="0"/>
                <a:alphaOff val="0"/>
                <a:tint val="98000"/>
                <a:hueMod val="94000"/>
                <a:satMod val="130000"/>
                <a:lumMod val="128000"/>
              </a:schemeClr>
            </a:gs>
            <a:gs pos="100000">
              <a:schemeClr val="accent5">
                <a:hueOff val="0"/>
                <a:satOff val="0"/>
                <a:lumOff val="0"/>
                <a:alphaOff val="0"/>
                <a:shade val="94000"/>
                <a:lumMod val="88000"/>
              </a:schemeClr>
            </a:gs>
          </a:gsLst>
          <a:lin ang="5400000" scaled="0"/>
        </a:gradFill>
        <a:ln w="9525" cap="rnd" cmpd="sng" algn="ctr">
          <a:solidFill>
            <a:schemeClr val="accent5">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67095D12-8FB3-4459-AA10-B8122B75BAE6}">
      <dsp:nvSpPr>
        <dsp:cNvPr id="0" name=""/>
        <dsp:cNvSpPr/>
      </dsp:nvSpPr>
      <dsp:spPr>
        <a:xfrm>
          <a:off x="0" y="0"/>
          <a:ext cx="1250758" cy="3615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highlight>
                <a:srgbClr val="000000"/>
              </a:highlight>
            </a:rPr>
            <a:t>Contents.</a:t>
          </a:r>
        </a:p>
      </dsp:txBody>
      <dsp:txXfrm>
        <a:off x="0" y="0"/>
        <a:ext cx="1250758" cy="3615267"/>
      </dsp:txXfrm>
    </dsp:sp>
    <dsp:sp modelId="{634A5C8C-B663-42E1-A7D8-7469D45A3C5F}">
      <dsp:nvSpPr>
        <dsp:cNvPr id="0" name=""/>
        <dsp:cNvSpPr/>
      </dsp:nvSpPr>
      <dsp:spPr>
        <a:xfrm>
          <a:off x="1344565" y="17123"/>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Introduction.</a:t>
          </a:r>
        </a:p>
      </dsp:txBody>
      <dsp:txXfrm>
        <a:off x="1344565" y="17123"/>
        <a:ext cx="4909226" cy="342461"/>
      </dsp:txXfrm>
    </dsp:sp>
    <dsp:sp modelId="{134720A9-22B6-422B-AF85-E40FBDD40DAD}">
      <dsp:nvSpPr>
        <dsp:cNvPr id="0" name=""/>
        <dsp:cNvSpPr/>
      </dsp:nvSpPr>
      <dsp:spPr>
        <a:xfrm>
          <a:off x="1250758" y="359584"/>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CA3FBDB0-9E77-45C5-A59E-1C14411D6F20}">
      <dsp:nvSpPr>
        <dsp:cNvPr id="0" name=""/>
        <dsp:cNvSpPr/>
      </dsp:nvSpPr>
      <dsp:spPr>
        <a:xfrm>
          <a:off x="1344565" y="376707"/>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The child</a:t>
          </a:r>
        </a:p>
      </dsp:txBody>
      <dsp:txXfrm>
        <a:off x="1344565" y="376707"/>
        <a:ext cx="4909226" cy="342461"/>
      </dsp:txXfrm>
    </dsp:sp>
    <dsp:sp modelId="{C13C54CD-1B3D-482E-96BE-90EEE355D561}">
      <dsp:nvSpPr>
        <dsp:cNvPr id="0" name=""/>
        <dsp:cNvSpPr/>
      </dsp:nvSpPr>
      <dsp:spPr>
        <a:xfrm>
          <a:off x="1250758" y="719169"/>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F9C82F8D-6EE1-4270-995F-E2C48B224A1B}">
      <dsp:nvSpPr>
        <dsp:cNvPr id="0" name=""/>
        <dsp:cNvSpPr/>
      </dsp:nvSpPr>
      <dsp:spPr>
        <a:xfrm>
          <a:off x="1344565" y="736292"/>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Family and environmental factors.</a:t>
          </a:r>
        </a:p>
      </dsp:txBody>
      <dsp:txXfrm>
        <a:off x="1344565" y="736292"/>
        <a:ext cx="4909226" cy="342461"/>
      </dsp:txXfrm>
    </dsp:sp>
    <dsp:sp modelId="{3C858EF9-9D90-4BD9-A9BE-32064670B42D}">
      <dsp:nvSpPr>
        <dsp:cNvPr id="0" name=""/>
        <dsp:cNvSpPr/>
      </dsp:nvSpPr>
      <dsp:spPr>
        <a:xfrm>
          <a:off x="1250758" y="1078754"/>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643D0057-A4B4-4ABF-AA6E-819833AC920F}">
      <dsp:nvSpPr>
        <dsp:cNvPr id="0" name=""/>
        <dsp:cNvSpPr/>
      </dsp:nvSpPr>
      <dsp:spPr>
        <a:xfrm>
          <a:off x="1344565" y="1095877"/>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highlight>
                <a:srgbClr val="000000"/>
              </a:highlight>
            </a:rPr>
            <a:t>Implications</a:t>
          </a:r>
          <a:r>
            <a:rPr lang="en-US" sz="1600" kern="1200">
              <a:highlight>
                <a:srgbClr val="000000"/>
              </a:highlight>
              <a:latin typeface="Century Gothic" panose="020B0502020202020204"/>
            </a:rPr>
            <a:t> </a:t>
          </a:r>
          <a:endParaRPr lang="en-US" sz="1600" kern="1200">
            <a:highlight>
              <a:srgbClr val="000000"/>
            </a:highlight>
          </a:endParaRPr>
        </a:p>
      </dsp:txBody>
      <dsp:txXfrm>
        <a:off x="1344565" y="1095877"/>
        <a:ext cx="4909226" cy="342461"/>
      </dsp:txXfrm>
    </dsp:sp>
    <dsp:sp modelId="{02CA9634-F506-4C3F-900C-F3E952E3558E}">
      <dsp:nvSpPr>
        <dsp:cNvPr id="0" name=""/>
        <dsp:cNvSpPr/>
      </dsp:nvSpPr>
      <dsp:spPr>
        <a:xfrm>
          <a:off x="1250758" y="1438339"/>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AE89E4C7-CF79-4DFA-BFB6-4A8FB44DD051}">
      <dsp:nvSpPr>
        <dsp:cNvPr id="0" name=""/>
        <dsp:cNvSpPr/>
      </dsp:nvSpPr>
      <dsp:spPr>
        <a:xfrm>
          <a:off x="1344565" y="1455462"/>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Risk factors.</a:t>
          </a:r>
        </a:p>
      </dsp:txBody>
      <dsp:txXfrm>
        <a:off x="1344565" y="1455462"/>
        <a:ext cx="4909226" cy="342461"/>
      </dsp:txXfrm>
    </dsp:sp>
    <dsp:sp modelId="{D2CCE8B6-2993-4A3A-AADD-AE632BFA2CD1}">
      <dsp:nvSpPr>
        <dsp:cNvPr id="0" name=""/>
        <dsp:cNvSpPr/>
      </dsp:nvSpPr>
      <dsp:spPr>
        <a:xfrm>
          <a:off x="1250758" y="1797924"/>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DF90B837-9D04-4259-BC78-8D65F227A1C4}">
      <dsp:nvSpPr>
        <dsp:cNvPr id="0" name=""/>
        <dsp:cNvSpPr/>
      </dsp:nvSpPr>
      <dsp:spPr>
        <a:xfrm>
          <a:off x="1344565" y="1815047"/>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Options/recommendations available.</a:t>
          </a:r>
        </a:p>
      </dsp:txBody>
      <dsp:txXfrm>
        <a:off x="1344565" y="1815047"/>
        <a:ext cx="4909226" cy="342461"/>
      </dsp:txXfrm>
    </dsp:sp>
    <dsp:sp modelId="{087CE6F8-15C2-478D-A6A7-ED9FFB0D5E8E}">
      <dsp:nvSpPr>
        <dsp:cNvPr id="0" name=""/>
        <dsp:cNvSpPr/>
      </dsp:nvSpPr>
      <dsp:spPr>
        <a:xfrm>
          <a:off x="1250758" y="2157509"/>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1C18A020-AE17-4823-9E74-DCF23A2E2CFB}">
      <dsp:nvSpPr>
        <dsp:cNvPr id="0" name=""/>
        <dsp:cNvSpPr/>
      </dsp:nvSpPr>
      <dsp:spPr>
        <a:xfrm>
          <a:off x="1344565" y="2174632"/>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Teams/Services.</a:t>
          </a:r>
        </a:p>
      </dsp:txBody>
      <dsp:txXfrm>
        <a:off x="1344565" y="2174632"/>
        <a:ext cx="4909226" cy="342461"/>
      </dsp:txXfrm>
    </dsp:sp>
    <dsp:sp modelId="{554DB0F8-FF75-4170-B003-F5609E5A616F}">
      <dsp:nvSpPr>
        <dsp:cNvPr id="0" name=""/>
        <dsp:cNvSpPr/>
      </dsp:nvSpPr>
      <dsp:spPr>
        <a:xfrm>
          <a:off x="1250758" y="2517094"/>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FD8B3082-4352-412A-AF04-C913E8AF0031}">
      <dsp:nvSpPr>
        <dsp:cNvPr id="0" name=""/>
        <dsp:cNvSpPr/>
      </dsp:nvSpPr>
      <dsp:spPr>
        <a:xfrm>
          <a:off x="1344565" y="2534217"/>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Policies.</a:t>
          </a:r>
        </a:p>
      </dsp:txBody>
      <dsp:txXfrm>
        <a:off x="1344565" y="2534217"/>
        <a:ext cx="4909226" cy="342461"/>
      </dsp:txXfrm>
    </dsp:sp>
    <dsp:sp modelId="{31EF7498-4DDC-4AAB-8BF9-F2063E1DF7A1}">
      <dsp:nvSpPr>
        <dsp:cNvPr id="0" name=""/>
        <dsp:cNvSpPr/>
      </dsp:nvSpPr>
      <dsp:spPr>
        <a:xfrm>
          <a:off x="1250758" y="2876679"/>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56A1628F-D754-4112-924D-B9C92C0E7A7B}">
      <dsp:nvSpPr>
        <dsp:cNvPr id="0" name=""/>
        <dsp:cNvSpPr/>
      </dsp:nvSpPr>
      <dsp:spPr>
        <a:xfrm>
          <a:off x="1344565" y="2893802"/>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Conclusion.</a:t>
          </a:r>
        </a:p>
      </dsp:txBody>
      <dsp:txXfrm>
        <a:off x="1344565" y="2893802"/>
        <a:ext cx="4909226" cy="342461"/>
      </dsp:txXfrm>
    </dsp:sp>
    <dsp:sp modelId="{A3085E6A-4C74-4247-8363-EDD80ECB5D72}">
      <dsp:nvSpPr>
        <dsp:cNvPr id="0" name=""/>
        <dsp:cNvSpPr/>
      </dsp:nvSpPr>
      <dsp:spPr>
        <a:xfrm>
          <a:off x="1250758" y="3236264"/>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15345D89-C540-44BE-B09F-F9D469FD19F1}">
      <dsp:nvSpPr>
        <dsp:cNvPr id="0" name=""/>
        <dsp:cNvSpPr/>
      </dsp:nvSpPr>
      <dsp:spPr>
        <a:xfrm>
          <a:off x="1344565" y="3253387"/>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References.</a:t>
          </a:r>
        </a:p>
      </dsp:txBody>
      <dsp:txXfrm>
        <a:off x="1344565" y="3253387"/>
        <a:ext cx="4909226" cy="342461"/>
      </dsp:txXfrm>
    </dsp:sp>
    <dsp:sp modelId="{04F6E5EF-E199-4ED6-B894-4B2498D1C7F1}">
      <dsp:nvSpPr>
        <dsp:cNvPr id="0" name=""/>
        <dsp:cNvSpPr/>
      </dsp:nvSpPr>
      <dsp:spPr>
        <a:xfrm>
          <a:off x="1250758" y="3595849"/>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C3B2DC-0660-4359-97DD-11E4E20712C6}">
      <dsp:nvSpPr>
        <dsp:cNvPr id="0" name=""/>
        <dsp:cNvSpPr/>
      </dsp:nvSpPr>
      <dsp:spPr>
        <a:xfrm>
          <a:off x="605684" y="2189"/>
          <a:ext cx="2380285" cy="1428171"/>
        </a:xfrm>
        <a:prstGeom prst="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Provide a safe environment for the child.</a:t>
          </a:r>
        </a:p>
      </dsp:txBody>
      <dsp:txXfrm>
        <a:off x="605684" y="2189"/>
        <a:ext cx="2380285" cy="1428171"/>
      </dsp:txXfrm>
    </dsp:sp>
    <dsp:sp modelId="{34583EF6-0947-4D25-B834-3E0938B293CA}">
      <dsp:nvSpPr>
        <dsp:cNvPr id="0" name=""/>
        <dsp:cNvSpPr/>
      </dsp:nvSpPr>
      <dsp:spPr>
        <a:xfrm>
          <a:off x="3223998" y="2189"/>
          <a:ext cx="2380285" cy="1428171"/>
        </a:xfrm>
        <a:prstGeom prst="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Century Gothic" panose="020B0502020202020204"/>
            </a:rPr>
            <a:t> Social services</a:t>
          </a:r>
          <a:r>
            <a:rPr lang="en-US" sz="1100" kern="1200"/>
            <a:t> </a:t>
          </a:r>
          <a:r>
            <a:rPr lang="en-US" sz="1100" kern="1200">
              <a:latin typeface="Century Gothic" panose="020B0502020202020204"/>
            </a:rPr>
            <a:t>should</a:t>
          </a:r>
          <a:r>
            <a:rPr lang="en-US" sz="1100" kern="1200"/>
            <a:t> assess the situation and decide what</a:t>
          </a:r>
          <a:r>
            <a:rPr lang="en-US" sz="1100" kern="1200">
              <a:latin typeface="Century Gothic" panose="020B0502020202020204"/>
            </a:rPr>
            <a:t> </a:t>
          </a:r>
          <a:r>
            <a:rPr lang="en-US" sz="1100" kern="1200"/>
            <a:t> to do. They could assign a social worker who will find what is happening and what help the family </a:t>
          </a:r>
          <a:r>
            <a:rPr lang="en-US" sz="1100" kern="1200">
              <a:latin typeface="Century Gothic" panose="020B0502020202020204"/>
            </a:rPr>
            <a:t>needs</a:t>
          </a:r>
          <a:r>
            <a:rPr lang="en-US" sz="1100" kern="1200"/>
            <a:t>.( Housing Benefits, Universal Credit, Child Benefit).</a:t>
          </a:r>
          <a:r>
            <a:rPr lang="en-US" sz="1100" kern="1200">
              <a:latin typeface="Century Gothic" panose="020B0502020202020204"/>
            </a:rPr>
            <a:t> </a:t>
          </a:r>
        </a:p>
        <a:p>
          <a:pPr marL="0" lvl="0" indent="0" algn="ctr" defTabSz="488950" rtl="0">
            <a:lnSpc>
              <a:spcPct val="90000"/>
            </a:lnSpc>
            <a:spcBef>
              <a:spcPct val="0"/>
            </a:spcBef>
            <a:spcAft>
              <a:spcPct val="35000"/>
            </a:spcAft>
            <a:buNone/>
          </a:pPr>
          <a:r>
            <a:rPr lang="en-US" sz="1100" kern="1200">
              <a:latin typeface="Century Gothic" panose="020B0502020202020204"/>
            </a:rPr>
            <a:t>(Childline no date).</a:t>
          </a:r>
          <a:endParaRPr lang="en-US" sz="1100" kern="1200" dirty="0">
            <a:latin typeface="Century Gothic" panose="020B0502020202020204"/>
          </a:endParaRPr>
        </a:p>
      </dsp:txBody>
      <dsp:txXfrm>
        <a:off x="3223998" y="2189"/>
        <a:ext cx="2380285" cy="1428171"/>
      </dsp:txXfrm>
    </dsp:sp>
    <dsp:sp modelId="{5E23CDD7-4859-4B61-A1E7-5E7E6BBFA2B4}">
      <dsp:nvSpPr>
        <dsp:cNvPr id="0" name=""/>
        <dsp:cNvSpPr/>
      </dsp:nvSpPr>
      <dsp:spPr>
        <a:xfrm>
          <a:off x="605684" y="1668389"/>
          <a:ext cx="2380285" cy="1428171"/>
        </a:xfrm>
        <a:prstGeom prst="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a:t>Parents </a:t>
          </a:r>
          <a:r>
            <a:rPr lang="en-US" sz="1100" kern="1200">
              <a:latin typeface="Century Gothic" panose="020B0502020202020204"/>
            </a:rPr>
            <a:t>and teachers</a:t>
          </a:r>
          <a:r>
            <a:rPr lang="en-US" sz="1100" kern="1200"/>
            <a:t> should develop a good communication.</a:t>
          </a:r>
          <a:endParaRPr lang="en-US" sz="1100" kern="1200" dirty="0"/>
        </a:p>
      </dsp:txBody>
      <dsp:txXfrm>
        <a:off x="605684" y="1668389"/>
        <a:ext cx="2380285" cy="1428171"/>
      </dsp:txXfrm>
    </dsp:sp>
    <dsp:sp modelId="{AE09F6DC-8DA9-4D82-BEAC-55CF6A5F4205}">
      <dsp:nvSpPr>
        <dsp:cNvPr id="0" name=""/>
        <dsp:cNvSpPr/>
      </dsp:nvSpPr>
      <dsp:spPr>
        <a:xfrm>
          <a:off x="3223998" y="1668389"/>
          <a:ext cx="2380285" cy="1428171"/>
        </a:xfrm>
        <a:prstGeom prst="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Century Gothic" panose="020B0502020202020204"/>
            </a:rPr>
            <a:t>Safeguarding and all organisation that work with the child should  ensure that the child is  protected and safe.</a:t>
          </a:r>
          <a:endParaRPr lang="en-US" sz="1100" kern="1200" dirty="0"/>
        </a:p>
      </dsp:txBody>
      <dsp:txXfrm>
        <a:off x="3223998" y="1668389"/>
        <a:ext cx="2380285" cy="1428171"/>
      </dsp:txXfrm>
    </dsp:sp>
    <dsp:sp modelId="{755C0A05-1F0D-40E5-B7A6-67BD8CF0915F}">
      <dsp:nvSpPr>
        <dsp:cNvPr id="0" name=""/>
        <dsp:cNvSpPr/>
      </dsp:nvSpPr>
      <dsp:spPr>
        <a:xfrm>
          <a:off x="605684" y="3334589"/>
          <a:ext cx="2380285" cy="1428171"/>
        </a:xfrm>
        <a:prstGeom prst="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Century Gothic" panose="020B0502020202020204"/>
            </a:rPr>
            <a:t>Alcohol support  services.</a:t>
          </a:r>
        </a:p>
      </dsp:txBody>
      <dsp:txXfrm>
        <a:off x="605684" y="3334589"/>
        <a:ext cx="2380285" cy="1428171"/>
      </dsp:txXfrm>
    </dsp:sp>
    <dsp:sp modelId="{BAB7C2C0-FE49-4BC2-A07F-30B9F6668F25}">
      <dsp:nvSpPr>
        <dsp:cNvPr id="0" name=""/>
        <dsp:cNvSpPr/>
      </dsp:nvSpPr>
      <dsp:spPr>
        <a:xfrm>
          <a:off x="3223998" y="3334589"/>
          <a:ext cx="2380285" cy="1428171"/>
        </a:xfrm>
        <a:prstGeom prst="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Century Gothic" panose="020B0502020202020204"/>
            </a:rPr>
            <a:t>Social services  must do regular visits for further improvement of the situation.</a:t>
          </a:r>
        </a:p>
        <a:p>
          <a:pPr marL="0" lvl="0" indent="0" algn="ctr" defTabSz="488950" rtl="0">
            <a:lnSpc>
              <a:spcPct val="90000"/>
            </a:lnSpc>
            <a:spcBef>
              <a:spcPct val="0"/>
            </a:spcBef>
            <a:spcAft>
              <a:spcPct val="35000"/>
            </a:spcAft>
            <a:buNone/>
          </a:pPr>
          <a:r>
            <a:rPr lang="en-US" sz="1100" kern="1200">
              <a:latin typeface="Century Gothic" panose="020B0502020202020204"/>
            </a:rPr>
            <a:t>( McLeod, S.A. 2018).</a:t>
          </a:r>
          <a:endParaRPr lang="en-US" sz="1100" kern="1200" dirty="0">
            <a:latin typeface="Century Gothic" panose="020B0502020202020204"/>
          </a:endParaRPr>
        </a:p>
      </dsp:txBody>
      <dsp:txXfrm>
        <a:off x="3223998" y="3334589"/>
        <a:ext cx="2380285" cy="14281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F1FB32-5C87-4501-8A93-3695B3164D6F}">
      <dsp:nvSpPr>
        <dsp:cNvPr id="0" name=""/>
        <dsp:cNvSpPr/>
      </dsp:nvSpPr>
      <dsp:spPr>
        <a:xfrm>
          <a:off x="0" y="0"/>
          <a:ext cx="587183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B69469-B2D5-4B72-85CE-5E6221930AA2}">
      <dsp:nvSpPr>
        <dsp:cNvPr id="0" name=""/>
        <dsp:cNvSpPr/>
      </dsp:nvSpPr>
      <dsp:spPr>
        <a:xfrm>
          <a:off x="0" y="0"/>
          <a:ext cx="5871832" cy="4856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a:t>To </a:t>
          </a:r>
          <a:r>
            <a:rPr lang="en-US" sz="2200" kern="1200">
              <a:latin typeface="Century Gothic" panose="020B0502020202020204"/>
            </a:rPr>
            <a:t>conclude, it</a:t>
          </a:r>
          <a:r>
            <a:rPr lang="en-US" sz="2200" kern="1200"/>
            <a:t> is essential to highlight that children are the most vulnerable, and if facing neglect and domestic violence</a:t>
          </a:r>
          <a:r>
            <a:rPr lang="en-US" sz="2200" kern="1200">
              <a:latin typeface="Century Gothic" panose="020B0502020202020204"/>
            </a:rPr>
            <a:t> this could hugely impact their mental</a:t>
          </a:r>
          <a:r>
            <a:rPr lang="en-US" sz="2200" kern="1200"/>
            <a:t> health </a:t>
          </a:r>
          <a:r>
            <a:rPr lang="en-US" sz="2200" kern="1200">
              <a:latin typeface="Century Gothic" panose="020B0502020202020204"/>
            </a:rPr>
            <a:t>and well-being</a:t>
          </a:r>
          <a:r>
            <a:rPr lang="en-US" sz="2200" kern="1200"/>
            <a:t>.</a:t>
          </a:r>
          <a:r>
            <a:rPr lang="en-US" sz="2200" kern="1200">
              <a:latin typeface="Century Gothic" panose="020B0502020202020204"/>
            </a:rPr>
            <a:t> </a:t>
          </a:r>
          <a:r>
            <a:rPr lang="en-US" sz="2200" kern="1200"/>
            <a:t> </a:t>
          </a:r>
          <a:r>
            <a:rPr lang="en-US" sz="2200" kern="1200">
              <a:latin typeface="Century Gothic" panose="020B0502020202020204"/>
            </a:rPr>
            <a:t>Early intervention is an essential part of protecting vulnerable children and minimising  the impact of any abuse or trauma  they suffer in life. All professionals teams working with children and their families have a duty, and a legal requirement to report any suspicion of abuse or neglect as this could ensure every child is protected and safeguarded.</a:t>
          </a:r>
          <a:endParaRPr lang="en-US" sz="2200" kern="1200" dirty="0">
            <a:latin typeface="Century Gothic" panose="020B0502020202020204"/>
          </a:endParaRPr>
        </a:p>
      </dsp:txBody>
      <dsp:txXfrm>
        <a:off x="0" y="0"/>
        <a:ext cx="5871832" cy="485686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95173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20713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7333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8579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6429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811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52583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98246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7930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39236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92066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4215992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243450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2049048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21058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58351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9445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6/20/23</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145145086"/>
      </p:ext>
    </p:extLst>
  </p:cSld>
  <p:clrMap bg1="dk1" tx1="lt1" bg2="dk2" tx2="lt2" accent1="accent1" accent2="accent2" accent3="accent3" accent4="accent4" accent5="accent5" accent6="accent6" hlink="hlink" folHlink="folHlink"/>
  <p:sldLayoutIdLst>
    <p:sldLayoutId id="2147484073" r:id="rId1"/>
    <p:sldLayoutId id="2147484074" r:id="rId2"/>
    <p:sldLayoutId id="2147484075" r:id="rId3"/>
    <p:sldLayoutId id="2147484076" r:id="rId4"/>
    <p:sldLayoutId id="2147484077" r:id="rId5"/>
    <p:sldLayoutId id="2147484078" r:id="rId6"/>
    <p:sldLayoutId id="2147484079" r:id="rId7"/>
    <p:sldLayoutId id="2147484080" r:id="rId8"/>
    <p:sldLayoutId id="2147484081" r:id="rId9"/>
    <p:sldLayoutId id="2147484082" r:id="rId10"/>
    <p:sldLayoutId id="2147484083" r:id="rId11"/>
    <p:sldLayoutId id="2147484084" r:id="rId12"/>
    <p:sldLayoutId id="2147484085" r:id="rId13"/>
    <p:sldLayoutId id="2147484086" r:id="rId14"/>
    <p:sldLayoutId id="2147484087" r:id="rId15"/>
    <p:sldLayoutId id="2147484088" r:id="rId16"/>
    <p:sldLayoutId id="21474840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nicolehiltibran.blogspot.com/2012/09/daily-or-severe-tantrums-may-point-to.html"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ww.pngall.com/sad-boy-png"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hyperlink" Target="https://foto.wuestenigel.com/quot-get-your-flu-shot-quot-geh-zur-grippeschutzimpfung-geschrieben-auf-blauem-arzteordner-neben-medikamenten-und-stethoskop/" TargetMode="Externa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hyperlink" Target="https://respectphoneline.org.uk/resources/frontline-workers/guidelines-for-working-with-perpetrators-of-domestic-abuse/"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37" name="Group 19">
            <a:extLst>
              <a:ext uri="{FF2B5EF4-FFF2-40B4-BE49-F238E27FC236}">
                <a16:creationId xmlns:a16="http://schemas.microsoft.com/office/drawing/2014/main" id="{D7C08167-CFBF-4DCB-8E96-04970AB110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8" name="Straight Connector 20">
              <a:extLst>
                <a:ext uri="{FF2B5EF4-FFF2-40B4-BE49-F238E27FC236}">
                  <a16:creationId xmlns:a16="http://schemas.microsoft.com/office/drawing/2014/main" id="{82AB236E-3A06-4660-8CAC-76D68F90A5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 name="Straight Connector 21">
              <a:extLst>
                <a:ext uri="{FF2B5EF4-FFF2-40B4-BE49-F238E27FC236}">
                  <a16:creationId xmlns:a16="http://schemas.microsoft.com/office/drawing/2014/main" id="{F9EDA09C-3BE4-42FE-9F11-C3AC64F2E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Straight Connector 22">
              <a:extLst>
                <a:ext uri="{FF2B5EF4-FFF2-40B4-BE49-F238E27FC236}">
                  <a16:creationId xmlns:a16="http://schemas.microsoft.com/office/drawing/2014/main" id="{B8DC8663-F36E-48C0-AFDE-8DC2D7BD6F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 name="Straight Connector 23">
              <a:extLst>
                <a:ext uri="{FF2B5EF4-FFF2-40B4-BE49-F238E27FC236}">
                  <a16:creationId xmlns:a16="http://schemas.microsoft.com/office/drawing/2014/main" id="{4D90957B-E13E-454D-B812-E6716E7DEB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4" name="Straight Connector 24">
              <a:extLst>
                <a:ext uri="{FF2B5EF4-FFF2-40B4-BE49-F238E27FC236}">
                  <a16:creationId xmlns:a16="http://schemas.microsoft.com/office/drawing/2014/main" id="{D630C507-BE71-4AEB-ABDB-AC2BAB3DA6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27" name="Rectangle 26">
            <a:extLst>
              <a:ext uri="{FF2B5EF4-FFF2-40B4-BE49-F238E27FC236}">
                <a16:creationId xmlns:a16="http://schemas.microsoft.com/office/drawing/2014/main" id="{CBEC666E-043C-4EA7-B3A5-55D2F52D5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Snip Diagonal Corner Rectangle 16">
            <a:extLst>
              <a:ext uri="{FF2B5EF4-FFF2-40B4-BE49-F238E27FC236}">
                <a16:creationId xmlns:a16="http://schemas.microsoft.com/office/drawing/2014/main" id="{D05C369B-0FDD-402D-9EE1-858137FB5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4" descr="Yellow paper ship leading among white ships">
            <a:extLst>
              <a:ext uri="{FF2B5EF4-FFF2-40B4-BE49-F238E27FC236}">
                <a16:creationId xmlns:a16="http://schemas.microsoft.com/office/drawing/2014/main" id="{E5D0941D-1BC6-83DE-C835-01F0CE1EB16D}"/>
              </a:ext>
            </a:extLst>
          </p:cNvPr>
          <p:cNvPicPr>
            <a:picLocks noChangeAspect="1"/>
          </p:cNvPicPr>
          <p:nvPr/>
        </p:nvPicPr>
        <p:blipFill rotWithShape="1">
          <a:blip r:embed="rId2"/>
          <a:srcRect l="7337" r="4" b="4"/>
          <a:stretch/>
        </p:blipFill>
        <p:spPr>
          <a:xfrm>
            <a:off x="800558" y="786118"/>
            <a:ext cx="3337560" cy="2404227"/>
          </a:xfrm>
          <a:custGeom>
            <a:avLst/>
            <a:gdLst/>
            <a:ahLst/>
            <a:cxnLst/>
            <a:rect l="l" t="t" r="r" b="b"/>
            <a:pathLst>
              <a:path w="3337560" h="2404227">
                <a:moveTo>
                  <a:pt x="384420" y="0"/>
                </a:moveTo>
                <a:lnTo>
                  <a:pt x="3337560" y="0"/>
                </a:lnTo>
                <a:lnTo>
                  <a:pt x="3337560" y="2404227"/>
                </a:lnTo>
                <a:lnTo>
                  <a:pt x="0" y="2404227"/>
                </a:lnTo>
                <a:lnTo>
                  <a:pt x="0" y="384420"/>
                </a:lnTo>
                <a:close/>
              </a:path>
            </a:pathLst>
          </a:custGeom>
        </p:spPr>
      </p:pic>
      <p:pic>
        <p:nvPicPr>
          <p:cNvPr id="5" name="Picture 4" descr="Stack of magazines on table">
            <a:extLst>
              <a:ext uri="{FF2B5EF4-FFF2-40B4-BE49-F238E27FC236}">
                <a16:creationId xmlns:a16="http://schemas.microsoft.com/office/drawing/2014/main" id="{D9027814-CC8E-590C-EB24-6E4DC6E1C248}"/>
              </a:ext>
            </a:extLst>
          </p:cNvPr>
          <p:cNvPicPr>
            <a:picLocks noChangeAspect="1"/>
          </p:cNvPicPr>
          <p:nvPr/>
        </p:nvPicPr>
        <p:blipFill rotWithShape="1">
          <a:blip r:embed="rId3"/>
          <a:srcRect l="7081" r="3" b="3"/>
          <a:stretch/>
        </p:blipFill>
        <p:spPr>
          <a:xfrm>
            <a:off x="800558" y="3344575"/>
            <a:ext cx="3337560" cy="2397590"/>
          </a:xfrm>
          <a:custGeom>
            <a:avLst/>
            <a:gdLst/>
            <a:ahLst/>
            <a:cxnLst/>
            <a:rect l="l" t="t" r="r" b="b"/>
            <a:pathLst>
              <a:path w="3337560" h="2397590">
                <a:moveTo>
                  <a:pt x="0" y="0"/>
                </a:moveTo>
                <a:lnTo>
                  <a:pt x="3337560" y="0"/>
                </a:lnTo>
                <a:lnTo>
                  <a:pt x="3337560" y="2013170"/>
                </a:lnTo>
                <a:lnTo>
                  <a:pt x="2953140" y="2397590"/>
                </a:lnTo>
                <a:lnTo>
                  <a:pt x="0" y="2397590"/>
                </a:lnTo>
                <a:close/>
              </a:path>
            </a:pathLst>
          </a:custGeom>
        </p:spPr>
      </p:pic>
      <p:sp>
        <p:nvSpPr>
          <p:cNvPr id="4" name="TextBox 3">
            <a:extLst>
              <a:ext uri="{FF2B5EF4-FFF2-40B4-BE49-F238E27FC236}">
                <a16:creationId xmlns:a16="http://schemas.microsoft.com/office/drawing/2014/main" id="{18FF7894-1F9C-557B-E55B-C5901F6498DC}"/>
              </a:ext>
            </a:extLst>
          </p:cNvPr>
          <p:cNvSpPr txBox="1"/>
          <p:nvPr/>
        </p:nvSpPr>
        <p:spPr>
          <a:xfrm>
            <a:off x="4581650" y="405064"/>
            <a:ext cx="6334002" cy="65696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10000"/>
          </a:bodyPr>
          <a:lstStyle/>
          <a:p>
            <a:pPr defTabSz="457200">
              <a:lnSpc>
                <a:spcPct val="90000"/>
              </a:lnSpc>
              <a:spcBef>
                <a:spcPct val="20000"/>
              </a:spcBef>
              <a:spcAft>
                <a:spcPts val="600"/>
              </a:spcAft>
              <a:buClr>
                <a:schemeClr val="tx1"/>
              </a:buClr>
              <a:buSzPct val="80000"/>
            </a:pPr>
            <a:br>
              <a:rPr lang="en-US" sz="900"/>
            </a:br>
            <a:r>
              <a:rPr lang="en-US" sz="2000" b="1">
                <a:solidFill>
                  <a:schemeClr val="bg2">
                    <a:lumMod val="75000"/>
                  </a:schemeClr>
                </a:solidFill>
              </a:rPr>
              <a:t>STUDENT NAMES.</a:t>
            </a:r>
            <a:r>
              <a:rPr lang="en-US" sz="2000">
                <a:solidFill>
                  <a:schemeClr val="bg2">
                    <a:lumMod val="75000"/>
                  </a:schemeClr>
                </a:solidFill>
              </a:rPr>
              <a:t>​</a:t>
            </a:r>
            <a:endParaRPr lang="en-US">
              <a:solidFill>
                <a:schemeClr val="bg2">
                  <a:lumMod val="75000"/>
                </a:schemeClr>
              </a:solidFill>
            </a:endParaRPr>
          </a:p>
          <a:p>
            <a:pPr defTabSz="457200">
              <a:lnSpc>
                <a:spcPct val="90000"/>
              </a:lnSpc>
              <a:spcBef>
                <a:spcPct val="20000"/>
              </a:spcBef>
              <a:spcAft>
                <a:spcPts val="600"/>
              </a:spcAft>
            </a:pPr>
            <a:br>
              <a:rPr lang="en-US" sz="2000"/>
            </a:br>
            <a:r>
              <a:rPr lang="en-US" sz="2000" b="1">
                <a:solidFill>
                  <a:schemeClr val="bg2">
                    <a:lumMod val="75000"/>
                  </a:schemeClr>
                </a:solidFill>
              </a:rPr>
              <a:t>IMTIAZ BEGUM: 2128130</a:t>
            </a:r>
          </a:p>
          <a:p>
            <a:pPr defTabSz="457200">
              <a:lnSpc>
                <a:spcPct val="90000"/>
              </a:lnSpc>
              <a:spcBef>
                <a:spcPct val="20000"/>
              </a:spcBef>
              <a:spcAft>
                <a:spcPts val="600"/>
              </a:spcAft>
            </a:pPr>
            <a:r>
              <a:rPr lang="en-US" sz="2000" b="1">
                <a:solidFill>
                  <a:schemeClr val="bg2">
                    <a:lumMod val="75000"/>
                  </a:schemeClr>
                </a:solidFill>
              </a:rPr>
              <a:t>ANA CORCAN: 21233068</a:t>
            </a:r>
          </a:p>
          <a:p>
            <a:pPr defTabSz="457200">
              <a:lnSpc>
                <a:spcPct val="90000"/>
              </a:lnSpc>
              <a:spcBef>
                <a:spcPct val="20000"/>
              </a:spcBef>
              <a:spcAft>
                <a:spcPts val="600"/>
              </a:spcAft>
            </a:pPr>
            <a:r>
              <a:rPr lang="en-US" sz="2000" b="1">
                <a:solidFill>
                  <a:schemeClr val="bg2">
                    <a:lumMod val="75000"/>
                  </a:schemeClr>
                </a:solidFill>
              </a:rPr>
              <a:t>BORIMIR PETKOV: 2118523</a:t>
            </a:r>
          </a:p>
          <a:p>
            <a:pPr defTabSz="457200">
              <a:lnSpc>
                <a:spcPct val="90000"/>
              </a:lnSpc>
              <a:spcBef>
                <a:spcPct val="20000"/>
              </a:spcBef>
              <a:spcAft>
                <a:spcPts val="600"/>
              </a:spcAft>
            </a:pPr>
            <a:r>
              <a:rPr lang="en-US" b="1">
                <a:solidFill>
                  <a:schemeClr val="bg2">
                    <a:lumMod val="75000"/>
                  </a:schemeClr>
                </a:solidFill>
              </a:rPr>
              <a:t>​</a:t>
            </a:r>
            <a:endParaRPr lang="en-US">
              <a:solidFill>
                <a:schemeClr val="bg2">
                  <a:lumMod val="75000"/>
                </a:schemeClr>
              </a:solidFill>
            </a:endParaRPr>
          </a:p>
          <a:p>
            <a:pPr defTabSz="457200">
              <a:lnSpc>
                <a:spcPct val="90000"/>
              </a:lnSpc>
              <a:spcBef>
                <a:spcPct val="20000"/>
              </a:spcBef>
              <a:spcAft>
                <a:spcPts val="600"/>
              </a:spcAft>
            </a:pPr>
            <a:r>
              <a:rPr lang="en-US" sz="2000" b="1">
                <a:solidFill>
                  <a:schemeClr val="bg2">
                    <a:lumMod val="75000"/>
                  </a:schemeClr>
                </a:solidFill>
              </a:rPr>
              <a:t>MODULE CODE: BMHP5004.</a:t>
            </a:r>
            <a:r>
              <a:rPr lang="en-US" sz="2000">
                <a:solidFill>
                  <a:schemeClr val="bg2">
                    <a:lumMod val="75000"/>
                  </a:schemeClr>
                </a:solidFill>
              </a:rPr>
              <a:t>​</a:t>
            </a:r>
            <a:br>
              <a:rPr lang="en-US" sz="2000"/>
            </a:br>
            <a:r>
              <a:rPr lang="en-US" sz="2000" b="1">
                <a:solidFill>
                  <a:schemeClr val="bg2">
                    <a:lumMod val="75000"/>
                  </a:schemeClr>
                </a:solidFill>
              </a:rPr>
              <a:t>LECTURE NAME: DEBRA ODEH</a:t>
            </a:r>
            <a:endParaRPr lang="en-US" sz="2000">
              <a:solidFill>
                <a:schemeClr val="bg2">
                  <a:lumMod val="75000"/>
                </a:schemeClr>
              </a:solidFill>
            </a:endParaRPr>
          </a:p>
          <a:p>
            <a:pPr defTabSz="457200">
              <a:lnSpc>
                <a:spcPct val="90000"/>
              </a:lnSpc>
              <a:spcBef>
                <a:spcPct val="20000"/>
              </a:spcBef>
              <a:spcAft>
                <a:spcPts val="600"/>
              </a:spcAft>
              <a:buClr>
                <a:schemeClr val="tx1"/>
              </a:buClr>
              <a:buSzPct val="80000"/>
            </a:pPr>
            <a:r>
              <a:rPr lang="en-US" sz="2000" b="1" i="1">
                <a:solidFill>
                  <a:schemeClr val="bg2">
                    <a:lumMod val="75000"/>
                  </a:schemeClr>
                </a:solidFill>
              </a:rPr>
              <a:t>Module: Children, young people and families.</a:t>
            </a:r>
            <a:br>
              <a:rPr lang="en-US" sz="2000" b="1" i="1"/>
            </a:br>
            <a:r>
              <a:rPr lang="en-US" sz="2000" b="1" i="1">
                <a:solidFill>
                  <a:schemeClr val="bg2">
                    <a:lumMod val="75000"/>
                  </a:schemeClr>
                </a:solidFill>
              </a:rPr>
              <a:t>Module title: Assessment 1-group presentation.</a:t>
            </a:r>
          </a:p>
          <a:p>
            <a:pPr indent="-22860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2000" i="1">
              <a:solidFill>
                <a:schemeClr val="bg2">
                  <a:lumMod val="75000"/>
                </a:schemeClr>
              </a:solidFill>
            </a:endParaRPr>
          </a:p>
          <a:p>
            <a:pPr defTabSz="457200">
              <a:lnSpc>
                <a:spcPct val="90000"/>
              </a:lnSpc>
              <a:spcBef>
                <a:spcPct val="20000"/>
              </a:spcBef>
              <a:spcAft>
                <a:spcPts val="600"/>
              </a:spcAft>
              <a:buClr>
                <a:schemeClr val="tx1"/>
              </a:buClr>
              <a:buSzPct val="80000"/>
            </a:pPr>
            <a:r>
              <a:rPr lang="en-US" sz="2000" b="1">
                <a:solidFill>
                  <a:schemeClr val="bg2">
                    <a:lumMod val="75000"/>
                  </a:schemeClr>
                </a:solidFill>
              </a:rPr>
              <a:t>Case study A  Anti-social behavior</a:t>
            </a:r>
          </a:p>
          <a:p>
            <a:pPr indent="-22860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2000" b="1" i="1">
              <a:solidFill>
                <a:schemeClr val="bg2">
                  <a:lumMod val="75000"/>
                </a:schemeClr>
              </a:solidFill>
            </a:endParaRPr>
          </a:p>
          <a:p>
            <a:pPr defTabSz="457200">
              <a:lnSpc>
                <a:spcPct val="90000"/>
              </a:lnSpc>
              <a:spcBef>
                <a:spcPct val="20000"/>
              </a:spcBef>
              <a:spcAft>
                <a:spcPts val="600"/>
              </a:spcAft>
              <a:buClr>
                <a:schemeClr val="tx1"/>
              </a:buClr>
              <a:buSzPct val="80000"/>
            </a:pPr>
            <a:r>
              <a:rPr lang="en-US" sz="2000" b="1" i="1">
                <a:solidFill>
                  <a:schemeClr val="bg2">
                    <a:lumMod val="75000"/>
                  </a:schemeClr>
                </a:solidFill>
              </a:rPr>
              <a:t>Date of submission  23 June 2023</a:t>
            </a:r>
          </a:p>
          <a:p>
            <a:pPr indent="-22860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2000" b="1" i="1">
              <a:solidFill>
                <a:schemeClr val="bg2">
                  <a:lumMod val="75000"/>
                </a:schemeClr>
              </a:solidFill>
            </a:endParaRPr>
          </a:p>
          <a:p>
            <a:pPr indent="-228600" defTabSz="457200">
              <a:lnSpc>
                <a:spcPct val="90000"/>
              </a:lnSpc>
              <a:spcBef>
                <a:spcPct val="20000"/>
              </a:spcBef>
              <a:spcAft>
                <a:spcPts val="600"/>
              </a:spcAft>
              <a:buClr>
                <a:schemeClr val="tx1"/>
              </a:buClr>
              <a:buSzPct val="80000"/>
              <a:buFont typeface="Wingdings 3" panose="05040102010807070707" pitchFamily="18" charset="2"/>
              <a:buChar char=""/>
            </a:pPr>
            <a:br>
              <a:rPr lang="en-US" sz="900" b="1" i="1"/>
            </a:br>
            <a:br>
              <a:rPr lang="en-US" sz="900" b="1" i="1"/>
            </a:br>
            <a:endParaRPr lang="en-US" sz="2000">
              <a:solidFill>
                <a:schemeClr val="bg2">
                  <a:lumMod val="75000"/>
                </a:schemeClr>
              </a:solidFill>
            </a:endParaRPr>
          </a:p>
          <a:p>
            <a:pPr indent="-22860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900">
              <a:solidFill>
                <a:schemeClr val="bg2">
                  <a:lumMod val="75000"/>
                </a:schemeClr>
              </a:solidFill>
            </a:endParaRPr>
          </a:p>
          <a:p>
            <a:pPr indent="-228600" defTabSz="457200">
              <a:lnSpc>
                <a:spcPct val="90000"/>
              </a:lnSpc>
              <a:spcBef>
                <a:spcPct val="20000"/>
              </a:spcBef>
              <a:spcAft>
                <a:spcPts val="600"/>
              </a:spcAft>
              <a:buClr>
                <a:schemeClr val="tx1"/>
              </a:buClr>
              <a:buSzPct val="80000"/>
              <a:buFont typeface="Wingdings 3" panose="05040102010807070707" pitchFamily="18" charset="2"/>
              <a:buChar char=""/>
            </a:pPr>
            <a:br>
              <a:rPr lang="en-US" sz="900"/>
            </a:br>
            <a:r>
              <a:rPr lang="en-US" sz="900">
                <a:solidFill>
                  <a:schemeClr val="bg2">
                    <a:lumMod val="75000"/>
                  </a:schemeClr>
                </a:solidFill>
              </a:rPr>
              <a:t>​</a:t>
            </a:r>
          </a:p>
        </p:txBody>
      </p:sp>
      <p:grpSp>
        <p:nvGrpSpPr>
          <p:cNvPr id="31" name="Group 30">
            <a:extLst>
              <a:ext uri="{FF2B5EF4-FFF2-40B4-BE49-F238E27FC236}">
                <a16:creationId xmlns:a16="http://schemas.microsoft.com/office/drawing/2014/main" id="{ADDE2C3E-3205-470A-BD3C-E856A8E21F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2" name="Straight Connector 31">
              <a:extLst>
                <a:ext uri="{FF2B5EF4-FFF2-40B4-BE49-F238E27FC236}">
                  <a16:creationId xmlns:a16="http://schemas.microsoft.com/office/drawing/2014/main" id="{69FA431E-B32D-412B-8EE8-27BFACD9B9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7F1AC587-B106-44DD-92F0-2DCA0B700D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CFFBA5D3-FE61-4D23-AB2F-EC12CE5A6C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DA661ABF-E2D0-44E1-9762-393FF470A4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F0F6BF17-560A-4388-83EB-CD5FABE5DE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306653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261" name="Group 242">
            <a:extLst>
              <a:ext uri="{FF2B5EF4-FFF2-40B4-BE49-F238E27FC236}">
                <a16:creationId xmlns:a16="http://schemas.microsoft.com/office/drawing/2014/main" id="{E9F8AD66-CC09-4C8D-94EE-932C3785BD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62" name="Straight Connector 243">
              <a:extLst>
                <a:ext uri="{FF2B5EF4-FFF2-40B4-BE49-F238E27FC236}">
                  <a16:creationId xmlns:a16="http://schemas.microsoft.com/office/drawing/2014/main" id="{EE364623-3F66-4AAD-94F8-C053CD4F13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3" name="Straight Connector 244">
              <a:extLst>
                <a:ext uri="{FF2B5EF4-FFF2-40B4-BE49-F238E27FC236}">
                  <a16:creationId xmlns:a16="http://schemas.microsoft.com/office/drawing/2014/main" id="{07E37E17-44F9-4E44-8F2F-0E873C68EE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6" name="Straight Connector 245">
              <a:extLst>
                <a:ext uri="{FF2B5EF4-FFF2-40B4-BE49-F238E27FC236}">
                  <a16:creationId xmlns:a16="http://schemas.microsoft.com/office/drawing/2014/main" id="{DD327A4D-ADCE-482F-9F55-3B64D197AC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4" name="Straight Connector 246">
              <a:extLst>
                <a:ext uri="{FF2B5EF4-FFF2-40B4-BE49-F238E27FC236}">
                  <a16:creationId xmlns:a16="http://schemas.microsoft.com/office/drawing/2014/main" id="{E600A8AB-CDF2-4E93-92C8-2CCB8230B4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8" name="Straight Connector 247">
              <a:extLst>
                <a:ext uri="{FF2B5EF4-FFF2-40B4-BE49-F238E27FC236}">
                  <a16:creationId xmlns:a16="http://schemas.microsoft.com/office/drawing/2014/main" id="{3F8EE76C-974C-43A5-806B-47687FCB9B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265" name="Rectangle 249">
            <a:extLst>
              <a:ext uri="{FF2B5EF4-FFF2-40B4-BE49-F238E27FC236}">
                <a16:creationId xmlns:a16="http://schemas.microsoft.com/office/drawing/2014/main" id="{256FCDAA-76C3-414B-9868-73075E15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 name="Snip Diagonal Corner Rectangle 16">
            <a:extLst>
              <a:ext uri="{FF2B5EF4-FFF2-40B4-BE49-F238E27FC236}">
                <a16:creationId xmlns:a16="http://schemas.microsoft.com/office/drawing/2014/main" id="{02C8A649-1D4D-44CF-8C8E-C38947F4C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4" descr="Yellow paper ship leading among white ships">
            <a:extLst>
              <a:ext uri="{FF2B5EF4-FFF2-40B4-BE49-F238E27FC236}">
                <a16:creationId xmlns:a16="http://schemas.microsoft.com/office/drawing/2014/main" id="{E5D0941D-1BC6-83DE-C835-01F0CE1EB16D}"/>
              </a:ext>
            </a:extLst>
          </p:cNvPr>
          <p:cNvPicPr>
            <a:picLocks noChangeAspect="1"/>
          </p:cNvPicPr>
          <p:nvPr/>
        </p:nvPicPr>
        <p:blipFill rotWithShape="1">
          <a:blip r:embed="rId2"/>
          <a:srcRect l="7337" r="4" b="4"/>
          <a:stretch/>
        </p:blipFill>
        <p:spPr>
          <a:xfrm>
            <a:off x="955049" y="1075813"/>
            <a:ext cx="3021544" cy="2176582"/>
          </a:xfrm>
          <a:prstGeom prst="rect">
            <a:avLst/>
          </a:prstGeom>
        </p:spPr>
      </p:pic>
      <p:pic>
        <p:nvPicPr>
          <p:cNvPr id="5" name="Picture 4" descr="Stack of magazines on table">
            <a:extLst>
              <a:ext uri="{FF2B5EF4-FFF2-40B4-BE49-F238E27FC236}">
                <a16:creationId xmlns:a16="http://schemas.microsoft.com/office/drawing/2014/main" id="{D9027814-CC8E-590C-EB24-6E4DC6E1C248}"/>
              </a:ext>
            </a:extLst>
          </p:cNvPr>
          <p:cNvPicPr>
            <a:picLocks noChangeAspect="1"/>
          </p:cNvPicPr>
          <p:nvPr/>
        </p:nvPicPr>
        <p:blipFill rotWithShape="1">
          <a:blip r:embed="rId3"/>
          <a:srcRect l="7081" r="3" b="3"/>
          <a:stretch/>
        </p:blipFill>
        <p:spPr>
          <a:xfrm>
            <a:off x="1057631" y="3563552"/>
            <a:ext cx="2815091" cy="2022275"/>
          </a:xfrm>
          <a:prstGeom prst="rect">
            <a:avLst/>
          </a:prstGeom>
        </p:spPr>
      </p:pic>
      <p:grpSp>
        <p:nvGrpSpPr>
          <p:cNvPr id="254" name="Group 253">
            <a:extLst>
              <a:ext uri="{FF2B5EF4-FFF2-40B4-BE49-F238E27FC236}">
                <a16:creationId xmlns:a16="http://schemas.microsoft.com/office/drawing/2014/main" id="{67C5301E-91B2-4536-893D-47EA274444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55" name="Straight Connector 254">
              <a:extLst>
                <a:ext uri="{FF2B5EF4-FFF2-40B4-BE49-F238E27FC236}">
                  <a16:creationId xmlns:a16="http://schemas.microsoft.com/office/drawing/2014/main" id="{F83E5BFD-97A3-4CE9-8A0E-58925ADC2F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6" name="Straight Connector 255">
              <a:extLst>
                <a:ext uri="{FF2B5EF4-FFF2-40B4-BE49-F238E27FC236}">
                  <a16:creationId xmlns:a16="http://schemas.microsoft.com/office/drawing/2014/main" id="{7D47D4CB-D05F-43B7-8F49-A8C05F1529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7" name="Straight Connector 256">
              <a:extLst>
                <a:ext uri="{FF2B5EF4-FFF2-40B4-BE49-F238E27FC236}">
                  <a16:creationId xmlns:a16="http://schemas.microsoft.com/office/drawing/2014/main" id="{35A6C8F7-8B78-4F06-BB3B-CEDC620AE1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7" name="Straight Connector 257">
              <a:extLst>
                <a:ext uri="{FF2B5EF4-FFF2-40B4-BE49-F238E27FC236}">
                  <a16:creationId xmlns:a16="http://schemas.microsoft.com/office/drawing/2014/main" id="{C34E8F06-BC4C-45A5-8A7F-CDF897B95F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8" name="Straight Connector 258">
              <a:extLst>
                <a:ext uri="{FF2B5EF4-FFF2-40B4-BE49-F238E27FC236}">
                  <a16:creationId xmlns:a16="http://schemas.microsoft.com/office/drawing/2014/main" id="{8288604C-C490-4533-AA80-11F92325C7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extBox 1">
            <a:extLst>
              <a:ext uri="{FF2B5EF4-FFF2-40B4-BE49-F238E27FC236}">
                <a16:creationId xmlns:a16="http://schemas.microsoft.com/office/drawing/2014/main" id="{6CCCA78B-C878-B3AF-4BE5-0A8827585CFD}"/>
              </a:ext>
            </a:extLst>
          </p:cNvPr>
          <p:cNvSpPr txBox="1"/>
          <p:nvPr/>
        </p:nvSpPr>
        <p:spPr>
          <a:xfrm>
            <a:off x="6436894" y="2045368"/>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253E3A74-5B5A-C9EB-CE27-E4B121F8E3AF}"/>
              </a:ext>
            </a:extLst>
          </p:cNvPr>
          <p:cNvSpPr txBox="1"/>
          <p:nvPr/>
        </p:nvSpPr>
        <p:spPr>
          <a:xfrm>
            <a:off x="1323473" y="78205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graphicFrame>
        <p:nvGraphicFramePr>
          <p:cNvPr id="217" name="TextBox 3">
            <a:extLst>
              <a:ext uri="{FF2B5EF4-FFF2-40B4-BE49-F238E27FC236}">
                <a16:creationId xmlns:a16="http://schemas.microsoft.com/office/drawing/2014/main" id="{31D6DE0A-2C5B-CB5B-A8AC-DD6AA3A984DC}"/>
              </a:ext>
            </a:extLst>
          </p:cNvPr>
          <p:cNvGraphicFramePr/>
          <p:nvPr>
            <p:extLst>
              <p:ext uri="{D42A27DB-BD31-4B8C-83A1-F6EECF244321}">
                <p14:modId xmlns:p14="http://schemas.microsoft.com/office/powerpoint/2010/main" val="991882854"/>
              </p:ext>
            </p:extLst>
          </p:nvPr>
        </p:nvGraphicFramePr>
        <p:xfrm>
          <a:off x="4381123" y="618958"/>
          <a:ext cx="6253792" cy="36152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2049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86" name="Group 85">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87" name="Straight Connector 86">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8" name="Straight Connector 87">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1" name="Straight Connector 90">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93" name="Rectangle 92">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lasses on top of a book">
            <a:extLst>
              <a:ext uri="{FF2B5EF4-FFF2-40B4-BE49-F238E27FC236}">
                <a16:creationId xmlns:a16="http://schemas.microsoft.com/office/drawing/2014/main" id="{391BCD8C-6FCA-C23E-8332-BBFBB44D0F71}"/>
              </a:ext>
            </a:extLst>
          </p:cNvPr>
          <p:cNvPicPr>
            <a:picLocks noChangeAspect="1"/>
          </p:cNvPicPr>
          <p:nvPr/>
        </p:nvPicPr>
        <p:blipFill rotWithShape="1">
          <a:blip r:embed="rId2"/>
          <a:srcRect l="5533" r="30173"/>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2" name="TextBox 1">
            <a:extLst>
              <a:ext uri="{FF2B5EF4-FFF2-40B4-BE49-F238E27FC236}">
                <a16:creationId xmlns:a16="http://schemas.microsoft.com/office/drawing/2014/main" id="{DC92BF9C-C329-4BF2-C264-FFFD76FE8A41}"/>
              </a:ext>
            </a:extLst>
          </p:cNvPr>
          <p:cNvSpPr txBox="1"/>
          <p:nvPr/>
        </p:nvSpPr>
        <p:spPr>
          <a:xfrm>
            <a:off x="6095998" y="394447"/>
            <a:ext cx="6018682" cy="39066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lvl="0" defTabSz="457200">
              <a:lnSpc>
                <a:spcPct val="90000"/>
              </a:lnSpc>
              <a:spcBef>
                <a:spcPct val="20000"/>
              </a:spcBef>
              <a:spcAft>
                <a:spcPts val="600"/>
              </a:spcAft>
              <a:buClr>
                <a:schemeClr val="tx1"/>
              </a:buClr>
              <a:buSzPct val="80000"/>
            </a:pPr>
            <a:r>
              <a:rPr lang="en-US" b="1" dirty="0">
                <a:solidFill>
                  <a:schemeClr val="bg2">
                    <a:lumMod val="75000"/>
                  </a:schemeClr>
                </a:solidFill>
              </a:rPr>
              <a:t>Introduction​</a:t>
            </a:r>
            <a:endParaRPr lang="en-US">
              <a:solidFill>
                <a:schemeClr val="bg2">
                  <a:lumMod val="75000"/>
                </a:schemeClr>
              </a:solidFill>
            </a:endParaRPr>
          </a:p>
          <a:p>
            <a:pPr defTabSz="457200">
              <a:lnSpc>
                <a:spcPct val="90000"/>
              </a:lnSpc>
              <a:spcBef>
                <a:spcPct val="20000"/>
              </a:spcBef>
              <a:spcAft>
                <a:spcPts val="600"/>
              </a:spcAft>
              <a:buClr>
                <a:schemeClr val="tx1"/>
              </a:buClr>
              <a:buSzPct val="80000"/>
            </a:pPr>
            <a:r>
              <a:rPr lang="en-US" sz="1600" dirty="0">
                <a:solidFill>
                  <a:schemeClr val="bg2">
                    <a:lumMod val="75000"/>
                  </a:schemeClr>
                </a:solidFill>
              </a:rPr>
              <a:t>Case study A. This case study  will  be explored about a young child in primary school living with his parents and his two sisters one a teenager, and the other in primary school. The child  has been behaving disruptively and has been referred by anti-social behavior team. There are issues such as domestic violence, poverty, parenting issues, and parents  alcohol addiction. Stanley, (2012) notes that alcoholism can have a devasting effect on children and family. This case study will analyze and evaluate and discuss the implications and actions needed and the support /services that are  available. ​</a:t>
            </a:r>
          </a:p>
        </p:txBody>
      </p:sp>
      <p:grpSp>
        <p:nvGrpSpPr>
          <p:cNvPr id="97" name="Group 96">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98" name="Straight Connector 97">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9" name="Straight Connector 98">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0" name="Straight Connector 99">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1" name="Straight Connector 100">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2" name="Straight Connector 101">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247865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28" name="Group 9">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14">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4" name="Picture 4" descr="A picture containing person, wall, indoor, young&#10;&#10;Description automatically generated">
            <a:extLst>
              <a:ext uri="{FF2B5EF4-FFF2-40B4-BE49-F238E27FC236}">
                <a16:creationId xmlns:a16="http://schemas.microsoft.com/office/drawing/2014/main" id="{F6A8BAF5-E102-5D99-7DBD-1631533B4CF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43000" y="733647"/>
            <a:ext cx="5001236" cy="3575884"/>
          </a:xfrm>
          <a:prstGeom prst="rect">
            <a:avLst/>
          </a:prstGeom>
          <a:effectLst>
            <a:innerShdw blurRad="57150" dist="38100" dir="14460000">
              <a:prstClr val="black">
                <a:alpha val="70000"/>
              </a:prstClr>
            </a:innerShdw>
          </a:effectLst>
        </p:spPr>
      </p:pic>
      <p:sp>
        <p:nvSpPr>
          <p:cNvPr id="2" name="TextBox 1">
            <a:extLst>
              <a:ext uri="{FF2B5EF4-FFF2-40B4-BE49-F238E27FC236}">
                <a16:creationId xmlns:a16="http://schemas.microsoft.com/office/drawing/2014/main" id="{C79E2ADB-0524-805E-7DB7-3E4F6FAF7E5C}"/>
              </a:ext>
            </a:extLst>
          </p:cNvPr>
          <p:cNvSpPr txBox="1"/>
          <p:nvPr/>
        </p:nvSpPr>
        <p:spPr>
          <a:xfrm>
            <a:off x="6092379" y="549717"/>
            <a:ext cx="4813308" cy="45086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b="1">
                <a:solidFill>
                  <a:schemeClr val="bg2">
                    <a:lumMod val="75000"/>
                  </a:schemeClr>
                </a:solidFill>
              </a:rPr>
              <a:t>Child (Disruptive behavior)</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Temper</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Tantrums</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Aggressive, such as kicking biting, punching and fighting.</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Interrupting others</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Crying and screaming</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This is a cause of concern as this may affect his social-emotional and phycological well-being and could have a major Impact on his mental health. This needs to be assessed to prevent further problems.</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1500">
              <a:solidFill>
                <a:schemeClr val="bg2">
                  <a:lumMod val="75000"/>
                </a:schemeClr>
              </a:solidFill>
            </a:endParaRPr>
          </a:p>
        </p:txBody>
      </p:sp>
      <p:sp>
        <p:nvSpPr>
          <p:cNvPr id="5" name="TextBox 4">
            <a:extLst>
              <a:ext uri="{FF2B5EF4-FFF2-40B4-BE49-F238E27FC236}">
                <a16:creationId xmlns:a16="http://schemas.microsoft.com/office/drawing/2014/main" id="{52310354-F999-9429-6E5E-D51764772AA1}"/>
              </a:ext>
            </a:extLst>
          </p:cNvPr>
          <p:cNvSpPr txBox="1"/>
          <p:nvPr/>
        </p:nvSpPr>
        <p:spPr>
          <a:xfrm>
            <a:off x="7817184" y="5059196"/>
            <a:ext cx="1905000" cy="317500"/>
          </a:xfrm>
          <a:prstGeom prst="rect">
            <a:avLst/>
          </a:prstGeom>
        </p:spPr>
        <p:txBody>
          <a:bodyPr lIns="91440" tIns="45720" rIns="91440" bIns="45720" anchor="t">
            <a:normAutofit fontScale="92500" lnSpcReduction="20000"/>
          </a:bodyPr>
          <a:lstStyle/>
          <a:p>
            <a:endParaRPr lang="en-US"/>
          </a:p>
        </p:txBody>
      </p:sp>
    </p:spTree>
    <p:extLst>
      <p:ext uri="{BB962C8B-B14F-4D97-AF65-F5344CB8AC3E}">
        <p14:creationId xmlns:p14="http://schemas.microsoft.com/office/powerpoint/2010/main" val="841466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14" name="Group 113">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5" name="Straight Connector 114">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6" name="Straight Connector 115">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7" name="Straight Connector 116">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8" name="Straight Connector 117">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9" name="Straight Connector 118">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07" name="TextBox 5">
            <a:extLst>
              <a:ext uri="{FF2B5EF4-FFF2-40B4-BE49-F238E27FC236}">
                <a16:creationId xmlns:a16="http://schemas.microsoft.com/office/drawing/2014/main" id="{86B793C4-504D-A8E1-DB17-ECE8ABD5BA2C}"/>
              </a:ext>
            </a:extLst>
          </p:cNvPr>
          <p:cNvSpPr txBox="1"/>
          <p:nvPr/>
        </p:nvSpPr>
        <p:spPr>
          <a:xfrm>
            <a:off x="684212" y="357554"/>
            <a:ext cx="7971402" cy="5490959"/>
          </a:xfrm>
          <a:prstGeom prst="rect">
            <a:avLst/>
          </a:prstGeom>
        </p:spPr>
        <p:txBody>
          <a:bodyPr vert="horz" lIns="91440" tIns="45720" rIns="91440" bIns="45720" rtlCol="0" anchor="ctr">
            <a:normAutofit/>
          </a:bodyPr>
          <a:lstStyle/>
          <a:p>
            <a:pPr defTabSz="457200">
              <a:lnSpc>
                <a:spcPct val="90000"/>
              </a:lnSpc>
              <a:spcBef>
                <a:spcPct val="20000"/>
              </a:spcBef>
              <a:spcAft>
                <a:spcPts val="600"/>
              </a:spcAft>
              <a:buClr>
                <a:schemeClr val="tx1"/>
              </a:buClr>
              <a:buSzPct val="80000"/>
              <a:buFont typeface="Wingdings 3" panose="05040102010807070707" pitchFamily="18" charset="2"/>
              <a:buChar char=""/>
            </a:pPr>
            <a:r>
              <a:rPr lang="en-US" b="1" dirty="0">
                <a:solidFill>
                  <a:schemeClr val="bg2">
                    <a:lumMod val="75000"/>
                  </a:schemeClr>
                </a:solidFill>
              </a:rPr>
              <a:t>Family and environmental factors</a:t>
            </a:r>
            <a:endParaRPr lang="en-US" dirty="0">
              <a:solidFill>
                <a:schemeClr val="bg2">
                  <a:lumMod val="75000"/>
                </a:schemeClr>
              </a:solidFill>
            </a:endParaRP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2">
                    <a:lumMod val="75000"/>
                  </a:schemeClr>
                </a:solidFill>
              </a:rPr>
              <a:t>Unsafe environment. A negative environment has been linked to behavior problems and aggression.</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2">
                    <a:lumMod val="75000"/>
                  </a:schemeClr>
                </a:solidFill>
              </a:rPr>
              <a:t>Neglect. Unloved and unwanted can lead to emotional and behavioral disorders.</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2">
                    <a:lumMod val="75000"/>
                  </a:schemeClr>
                </a:solidFill>
              </a:rPr>
              <a:t>Domestic violence. This can have a serious impact on the Childs mental and physical wellbeing and also impacting his two sisters which are also in danger. (ANON, 2012).</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2">
                    <a:lumMod val="75000"/>
                  </a:schemeClr>
                </a:solidFill>
              </a:rPr>
              <a:t>Parent alcohol problems. This can lead to many problems,  unsafe home, neglect , abuse and a dangerous environment. </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2">
                    <a:lumMod val="75000"/>
                  </a:schemeClr>
                </a:solidFill>
              </a:rPr>
              <a:t>Poverty ( non-payment of rent). Finacial difficultly indicates non-payment of rent, which indicates the child may be deprived of  with basic needs, inadequate diet, hygiene, clothing.</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2">
                    <a:lumMod val="75000"/>
                  </a:schemeClr>
                </a:solidFill>
              </a:rPr>
              <a:t>Parenting issues. Less parental warmth and love,  neglect and harshness in the home environment can affect children been more aggressive. </a:t>
            </a:r>
          </a:p>
          <a:p>
            <a:pPr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2">
                    <a:lumMod val="75000"/>
                  </a:schemeClr>
                </a:solidFill>
              </a:rPr>
              <a:t>( </a:t>
            </a:r>
            <a:r>
              <a:rPr lang="en-US" sz="1600" dirty="0" err="1">
                <a:solidFill>
                  <a:schemeClr val="bg2">
                    <a:lumMod val="75000"/>
                  </a:schemeClr>
                </a:solidFill>
              </a:rPr>
              <a:t>Minuiin</a:t>
            </a:r>
            <a:r>
              <a:rPr lang="en-US" sz="1600" dirty="0">
                <a:solidFill>
                  <a:schemeClr val="bg2">
                    <a:lumMod val="75000"/>
                  </a:schemeClr>
                </a:solidFill>
              </a:rPr>
              <a:t> Z. A. Nandy, S. 2012).</a:t>
            </a:r>
          </a:p>
          <a:p>
            <a:pPr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1300">
              <a:solidFill>
                <a:schemeClr val="bg2">
                  <a:lumMod val="75000"/>
                </a:schemeClr>
              </a:solidFill>
            </a:endParaRPr>
          </a:p>
        </p:txBody>
      </p:sp>
      <p:pic>
        <p:nvPicPr>
          <p:cNvPr id="2" name="Picture 6">
            <a:extLst>
              <a:ext uri="{FF2B5EF4-FFF2-40B4-BE49-F238E27FC236}">
                <a16:creationId xmlns:a16="http://schemas.microsoft.com/office/drawing/2014/main" id="{185639E9-893C-3983-18A3-42A40929398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730" r="12531" b="1"/>
          <a:stretch/>
        </p:blipFill>
        <p:spPr>
          <a:xfrm>
            <a:off x="8314288" y="732999"/>
            <a:ext cx="3239538" cy="4334450"/>
          </a:xfrm>
          <a:custGeom>
            <a:avLst/>
            <a:gdLst/>
            <a:ahLst/>
            <a:cxnLst/>
            <a:rect l="l" t="t" r="r" b="b"/>
            <a:pathLst>
              <a:path w="3239538" h="4334450">
                <a:moveTo>
                  <a:pt x="322464" y="0"/>
                </a:moveTo>
                <a:lnTo>
                  <a:pt x="3239538" y="0"/>
                </a:lnTo>
                <a:lnTo>
                  <a:pt x="3239538" y="4011987"/>
                </a:lnTo>
                <a:lnTo>
                  <a:pt x="2917075" y="4334450"/>
                </a:lnTo>
                <a:lnTo>
                  <a:pt x="0" y="4334450"/>
                </a:lnTo>
                <a:lnTo>
                  <a:pt x="0" y="322464"/>
                </a:lnTo>
                <a:close/>
              </a:path>
            </a:pathLst>
          </a:custGeom>
          <a:ln w="15875">
            <a:solidFill>
              <a:srgbClr val="FFFFFF">
                <a:alpha val="40000"/>
              </a:srgbClr>
            </a:solidFill>
          </a:ln>
          <a:effectLst>
            <a:innerShdw blurRad="57150" dist="38100" dir="14460000">
              <a:prstClr val="black">
                <a:alpha val="70000"/>
              </a:prstClr>
            </a:innerShdw>
          </a:effectLst>
        </p:spPr>
      </p:pic>
      <p:grpSp>
        <p:nvGrpSpPr>
          <p:cNvPr id="121" name="Group 120">
            <a:extLst>
              <a:ext uri="{FF2B5EF4-FFF2-40B4-BE49-F238E27FC236}">
                <a16:creationId xmlns:a16="http://schemas.microsoft.com/office/drawing/2014/main" id="{6B975FEB-EB22-4265-87DB-98C8B1A03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59517"/>
            <a:ext cx="2981858" cy="3208867"/>
            <a:chOff x="9206969" y="2963333"/>
            <a:chExt cx="2981858" cy="3208867"/>
          </a:xfrm>
        </p:grpSpPr>
        <p:cxnSp>
          <p:nvCxnSpPr>
            <p:cNvPr id="122" name="Straight Connector 121">
              <a:extLst>
                <a:ext uri="{FF2B5EF4-FFF2-40B4-BE49-F238E27FC236}">
                  <a16:creationId xmlns:a16="http://schemas.microsoft.com/office/drawing/2014/main" id="{165F12FA-1912-4E22-A32D-0831ADB49A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3" name="Straight Connector 122">
              <a:extLst>
                <a:ext uri="{FF2B5EF4-FFF2-40B4-BE49-F238E27FC236}">
                  <a16:creationId xmlns:a16="http://schemas.microsoft.com/office/drawing/2014/main" id="{3D85A33A-E141-4004-96FE-2B25852F78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4" name="Straight Connector 123">
              <a:extLst>
                <a:ext uri="{FF2B5EF4-FFF2-40B4-BE49-F238E27FC236}">
                  <a16:creationId xmlns:a16="http://schemas.microsoft.com/office/drawing/2014/main" id="{CDBBF9A1-F02B-475F-8E25-E42F600534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5" name="Straight Connector 124">
              <a:extLst>
                <a:ext uri="{FF2B5EF4-FFF2-40B4-BE49-F238E27FC236}">
                  <a16:creationId xmlns:a16="http://schemas.microsoft.com/office/drawing/2014/main" id="{C4E10861-F5C5-4FCE-BB8E-126306C8C7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6" name="Straight Connector 125">
              <a:extLst>
                <a:ext uri="{FF2B5EF4-FFF2-40B4-BE49-F238E27FC236}">
                  <a16:creationId xmlns:a16="http://schemas.microsoft.com/office/drawing/2014/main" id="{9EE8BD36-DC78-4FAA-AC76-FF2D4FAD33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3" name="TextBox 2">
            <a:extLst>
              <a:ext uri="{FF2B5EF4-FFF2-40B4-BE49-F238E27FC236}">
                <a16:creationId xmlns:a16="http://schemas.microsoft.com/office/drawing/2014/main" id="{FC5B03A8-D95E-471C-93E4-F0DA6445801B}"/>
              </a:ext>
            </a:extLst>
          </p:cNvPr>
          <p:cNvSpPr txBox="1"/>
          <p:nvPr/>
        </p:nvSpPr>
        <p:spPr>
          <a:xfrm>
            <a:off x="5203283" y="2523892"/>
            <a:ext cx="1828800" cy="369332"/>
          </a:xfrm>
          <a:prstGeom prst="rect">
            <a:avLst/>
          </a:prstGeom>
          <a:noFill/>
        </p:spPr>
        <p:txBody>
          <a:bodyPr wrap="square" rtlCol="0">
            <a:spAutoFit/>
          </a:bodyPr>
          <a:lstStyle/>
          <a:p>
            <a:pPr algn="l"/>
            <a:endParaRPr lang="en-US">
              <a:solidFill>
                <a:schemeClr val="bg1"/>
              </a:solidFill>
            </a:endParaRPr>
          </a:p>
        </p:txBody>
      </p:sp>
      <p:sp>
        <p:nvSpPr>
          <p:cNvPr id="4" name="TextBox 3">
            <a:extLst>
              <a:ext uri="{FF2B5EF4-FFF2-40B4-BE49-F238E27FC236}">
                <a16:creationId xmlns:a16="http://schemas.microsoft.com/office/drawing/2014/main" id="{4FD8506D-4B28-8BD5-E362-6DFCEAA68CF0}"/>
              </a:ext>
            </a:extLst>
          </p:cNvPr>
          <p:cNvSpPr txBox="1"/>
          <p:nvPr/>
        </p:nvSpPr>
        <p:spPr>
          <a:xfrm>
            <a:off x="5203283" y="2523892"/>
            <a:ext cx="1828800" cy="369332"/>
          </a:xfrm>
          <a:prstGeom prst="rect">
            <a:avLst/>
          </a:prstGeom>
          <a:noFill/>
        </p:spPr>
        <p:txBody>
          <a:bodyPr wrap="square" rtlCol="0">
            <a:spAutoFit/>
          </a:bodyPr>
          <a:lstStyle/>
          <a:p>
            <a:pPr algn="l"/>
            <a:endParaRPr lang="en-US">
              <a:solidFill>
                <a:schemeClr val="bg1"/>
              </a:solidFill>
            </a:endParaRPr>
          </a:p>
        </p:txBody>
      </p:sp>
      <p:sp>
        <p:nvSpPr>
          <p:cNvPr id="5" name="TextBox 4">
            <a:extLst>
              <a:ext uri="{FF2B5EF4-FFF2-40B4-BE49-F238E27FC236}">
                <a16:creationId xmlns:a16="http://schemas.microsoft.com/office/drawing/2014/main" id="{56E0272C-E998-0898-1F37-F49C65E3DAFC}"/>
              </a:ext>
            </a:extLst>
          </p:cNvPr>
          <p:cNvSpPr txBox="1"/>
          <p:nvPr/>
        </p:nvSpPr>
        <p:spPr>
          <a:xfrm>
            <a:off x="8767355" y="2401811"/>
            <a:ext cx="6849777" cy="2687154"/>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06068245-17B6-308B-2D59-FE5664AA0DF4}"/>
              </a:ext>
            </a:extLst>
          </p:cNvPr>
          <p:cNvSpPr txBox="1"/>
          <p:nvPr/>
        </p:nvSpPr>
        <p:spPr>
          <a:xfrm>
            <a:off x="5107545" y="4786726"/>
            <a:ext cx="4229617" cy="1390253"/>
          </a:xfrm>
          <a:prstGeom prst="rect">
            <a:avLst/>
          </a:prstGeom>
        </p:spPr>
        <p:txBody>
          <a:bodyPr lIns="91440" tIns="45720" rIns="91440" bIns="45720" anchor="t">
            <a:normAutofit/>
          </a:bodyPr>
          <a:lstStyle/>
          <a:p>
            <a:endParaRPr lang="en-US"/>
          </a:p>
        </p:txBody>
      </p:sp>
    </p:spTree>
    <p:extLst>
      <p:ext uri="{BB962C8B-B14F-4D97-AF65-F5344CB8AC3E}">
        <p14:creationId xmlns:p14="http://schemas.microsoft.com/office/powerpoint/2010/main" val="645692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5" name="Straight Connector 44">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TextBox 3">
            <a:extLst>
              <a:ext uri="{FF2B5EF4-FFF2-40B4-BE49-F238E27FC236}">
                <a16:creationId xmlns:a16="http://schemas.microsoft.com/office/drawing/2014/main" id="{64A4AE21-D599-1D6E-8584-7DE4E426571B}"/>
              </a:ext>
            </a:extLst>
          </p:cNvPr>
          <p:cNvSpPr txBox="1"/>
          <p:nvPr/>
        </p:nvSpPr>
        <p:spPr>
          <a:xfrm>
            <a:off x="684212" y="4487332"/>
            <a:ext cx="7350079" cy="15070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b="1" cap="all">
                <a:ln w="3175" cmpd="sng">
                  <a:noFill/>
                </a:ln>
                <a:latin typeface="+mj-lt"/>
                <a:ea typeface="+mj-ea"/>
                <a:cs typeface="+mj-cs"/>
              </a:rPr>
              <a:t>Implications of the situation</a:t>
            </a:r>
          </a:p>
        </p:txBody>
      </p:sp>
      <p:sp>
        <p:nvSpPr>
          <p:cNvPr id="2" name="Text Placeholder 2">
            <a:extLst>
              <a:ext uri="{FF2B5EF4-FFF2-40B4-BE49-F238E27FC236}">
                <a16:creationId xmlns:a16="http://schemas.microsoft.com/office/drawing/2014/main" id="{370FBD0F-8991-80EE-FD28-646CF8C6AFDC}"/>
              </a:ext>
            </a:extLst>
          </p:cNvPr>
          <p:cNvSpPr>
            <a:spLocks noGrp="1"/>
          </p:cNvSpPr>
          <p:nvPr/>
        </p:nvSpPr>
        <p:spPr>
          <a:xfrm>
            <a:off x="363370" y="431801"/>
            <a:ext cx="7978394" cy="4684739"/>
          </a:xfrm>
          <a:prstGeom prst="rect">
            <a:avLst/>
          </a:prstGeom>
        </p:spPr>
        <p:txBody>
          <a:bodyPr vert="horz" lIns="91440" tIns="45720" rIns="91440" bIns="45720" rtlCol="0" anchor="ctr">
            <a:normAutofit/>
          </a:bodyPr>
          <a:lstStyle>
            <a:lvl1pPr marL="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800" kern="1200" cap="none">
                <a:solidFill>
                  <a:schemeClr val="bg2">
                    <a:lumMod val="75000"/>
                  </a:schemeClr>
                </a:solidFill>
                <a:effectLst/>
                <a:latin typeface="+mn-lt"/>
                <a:ea typeface="+mn-ea"/>
                <a:cs typeface="+mn-cs"/>
              </a:defRPr>
            </a:lvl1pPr>
            <a:lvl2pPr marL="4572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800" kern="1200" cap="none">
                <a:solidFill>
                  <a:schemeClr val="tx1">
                    <a:tint val="75000"/>
                  </a:schemeClr>
                </a:solidFill>
                <a:effectLst/>
                <a:latin typeface="+mn-lt"/>
                <a:ea typeface="+mn-ea"/>
                <a:cs typeface="+mn-cs"/>
              </a:defRPr>
            </a:lvl2pPr>
            <a:lvl3pPr marL="9144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600" kern="1200" cap="none">
                <a:solidFill>
                  <a:schemeClr val="tx1">
                    <a:tint val="75000"/>
                  </a:schemeClr>
                </a:solidFill>
                <a:effectLst/>
                <a:latin typeface="+mn-lt"/>
                <a:ea typeface="+mn-ea"/>
                <a:cs typeface="+mn-cs"/>
              </a:defRPr>
            </a:lvl3pPr>
            <a:lvl4pPr marL="13716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4pPr>
            <a:lvl5pPr marL="18288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5pPr>
            <a:lvl6pPr marL="22860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6pPr>
            <a:lvl7pPr marL="27432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7pPr>
            <a:lvl8pPr marL="32004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8pPr>
            <a:lvl9pPr marL="36576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9pPr>
          </a:lstStyle>
          <a:p>
            <a:pPr>
              <a:lnSpc>
                <a:spcPct val="90000"/>
              </a:lnSpc>
              <a:buFont typeface="Wingdings 3" panose="05040102010807070707" pitchFamily="18" charset="2"/>
              <a:buChar char=""/>
            </a:pPr>
            <a:r>
              <a:rPr lang="en-US" sz="1600" dirty="0"/>
              <a:t>According to Bronfenbrenner Theory(1974), if teachers and parents maintain a good communication, this should positively shape the child development.</a:t>
            </a:r>
          </a:p>
          <a:p>
            <a:pPr>
              <a:lnSpc>
                <a:spcPct val="90000"/>
              </a:lnSpc>
              <a:buFont typeface="Wingdings 3" panose="05040102010807070707" pitchFamily="18" charset="2"/>
              <a:buChar char=""/>
            </a:pPr>
            <a:r>
              <a:rPr lang="en-US" sz="1600" dirty="0"/>
              <a:t>If a child environment is not suitable, facing neglect, bulling, or parental issues, their mental health can be seriously affected, If  necessary,  support and resources are not provided for the child's development, it may have a negative impact and he may not reach their full potential.(Bronfenbrenner 1974).</a:t>
            </a:r>
          </a:p>
          <a:p>
            <a:pPr>
              <a:lnSpc>
                <a:spcPct val="90000"/>
              </a:lnSpc>
              <a:buFont typeface="Wingdings 3" panose="05040102010807070707" pitchFamily="18" charset="2"/>
              <a:buChar char=""/>
            </a:pPr>
            <a:r>
              <a:rPr lang="en-US" sz="1600" dirty="0"/>
              <a:t> Alcohol problems  has  a significant effects on parenting, it can lead to poverty, domestic violence, the child will feel unsafe, and unloved this will have a huge impact on the child's  mental health and well-being. Therefore, immediate action from the authorities (children act 1989), support from the teachers, parents, and services users .</a:t>
            </a:r>
          </a:p>
          <a:p>
            <a:pPr>
              <a:lnSpc>
                <a:spcPct val="90000"/>
              </a:lnSpc>
              <a:buFont typeface="Wingdings 3" panose="05040102010807070707" pitchFamily="18" charset="2"/>
              <a:buChar char=""/>
            </a:pPr>
            <a:r>
              <a:rPr lang="en-US" sz="1600" dirty="0"/>
              <a:t>The lack of money and love and unsafe environment can cause to behavior and psychological problems. according to Maslow Hierarchy of needs cited in Lester (2013), that a child needs for a self-actualization to improve his life.</a:t>
            </a:r>
          </a:p>
          <a:p>
            <a:pPr>
              <a:lnSpc>
                <a:spcPct val="90000"/>
              </a:lnSpc>
              <a:buFont typeface="Wingdings 3" panose="05040102010807070707" pitchFamily="18" charset="2"/>
              <a:buChar char=""/>
            </a:pPr>
            <a:endParaRPr lang="en-US" sz="1600" dirty="0"/>
          </a:p>
          <a:p>
            <a:pPr>
              <a:lnSpc>
                <a:spcPct val="90000"/>
              </a:lnSpc>
            </a:pPr>
            <a:r>
              <a:rPr lang="en-US" sz="1600" dirty="0"/>
              <a:t>(Evans O.G. 2023).</a:t>
            </a:r>
          </a:p>
          <a:p>
            <a:pPr>
              <a:lnSpc>
                <a:spcPct val="90000"/>
              </a:lnSpc>
              <a:buFont typeface="Wingdings 3" panose="05040102010807070707" pitchFamily="18" charset="2"/>
              <a:buChar char=""/>
            </a:pPr>
            <a:endParaRPr lang="en-US" sz="1600" dirty="0"/>
          </a:p>
        </p:txBody>
      </p:sp>
      <p:pic>
        <p:nvPicPr>
          <p:cNvPr id="39" name="Picture 17" descr="A group of yellow figures and a red figure on the other side">
            <a:extLst>
              <a:ext uri="{FF2B5EF4-FFF2-40B4-BE49-F238E27FC236}">
                <a16:creationId xmlns:a16="http://schemas.microsoft.com/office/drawing/2014/main" id="{9AD24083-79E0-BA55-5115-50E69C501DDD}"/>
              </a:ext>
            </a:extLst>
          </p:cNvPr>
          <p:cNvPicPr>
            <a:picLocks noChangeAspect="1"/>
          </p:cNvPicPr>
          <p:nvPr/>
        </p:nvPicPr>
        <p:blipFill rotWithShape="1">
          <a:blip r:embed="rId2"/>
          <a:srcRect l="43294" r="6818" b="1"/>
          <a:stretch/>
        </p:blipFill>
        <p:spPr>
          <a:xfrm>
            <a:off x="8755446" y="425525"/>
            <a:ext cx="3239538" cy="4334450"/>
          </a:xfrm>
          <a:custGeom>
            <a:avLst/>
            <a:gdLst/>
            <a:ahLst/>
            <a:cxnLst/>
            <a:rect l="l" t="t" r="r" b="b"/>
            <a:pathLst>
              <a:path w="3239538" h="4334450">
                <a:moveTo>
                  <a:pt x="322464" y="0"/>
                </a:moveTo>
                <a:lnTo>
                  <a:pt x="3239538" y="0"/>
                </a:lnTo>
                <a:lnTo>
                  <a:pt x="3239538" y="4011987"/>
                </a:lnTo>
                <a:lnTo>
                  <a:pt x="2917075" y="4334450"/>
                </a:lnTo>
                <a:lnTo>
                  <a:pt x="0" y="4334450"/>
                </a:lnTo>
                <a:lnTo>
                  <a:pt x="0" y="322464"/>
                </a:lnTo>
                <a:close/>
              </a:path>
            </a:pathLst>
          </a:custGeom>
          <a:ln w="15875">
            <a:solidFill>
              <a:srgbClr val="FFFFFF">
                <a:alpha val="40000"/>
              </a:srgbClr>
            </a:solidFill>
          </a:ln>
          <a:effectLst>
            <a:innerShdw blurRad="57150" dist="38100" dir="14460000">
              <a:prstClr val="black">
                <a:alpha val="70000"/>
              </a:prstClr>
            </a:innerShdw>
          </a:effectLst>
        </p:spPr>
      </p:pic>
      <p:grpSp>
        <p:nvGrpSpPr>
          <p:cNvPr id="51" name="Group 50">
            <a:extLst>
              <a:ext uri="{FF2B5EF4-FFF2-40B4-BE49-F238E27FC236}">
                <a16:creationId xmlns:a16="http://schemas.microsoft.com/office/drawing/2014/main" id="{6B975FEB-EB22-4265-87DB-98C8B1A03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59517"/>
            <a:ext cx="2981858" cy="3208867"/>
            <a:chOff x="9206969" y="2963333"/>
            <a:chExt cx="2981858" cy="3208867"/>
          </a:xfrm>
        </p:grpSpPr>
        <p:cxnSp>
          <p:nvCxnSpPr>
            <p:cNvPr id="52" name="Straight Connector 51">
              <a:extLst>
                <a:ext uri="{FF2B5EF4-FFF2-40B4-BE49-F238E27FC236}">
                  <a16:creationId xmlns:a16="http://schemas.microsoft.com/office/drawing/2014/main" id="{165F12FA-1912-4E22-A32D-0831ADB49A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3D85A33A-E141-4004-96FE-2B25852F78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CDBBF9A1-F02B-475F-8E25-E42F600534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C4E10861-F5C5-4FCE-BB8E-126306C8C7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9EE8BD36-DC78-4FAA-AC76-FF2D4FAD33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882240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D7C08167-CFBF-4DCB-8E96-04970AB110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72" name="Straight Connector 71">
              <a:extLst>
                <a:ext uri="{FF2B5EF4-FFF2-40B4-BE49-F238E27FC236}">
                  <a16:creationId xmlns:a16="http://schemas.microsoft.com/office/drawing/2014/main" id="{82AB236E-3A06-4660-8CAC-76D68F90A5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F9EDA09C-3BE4-42FE-9F11-C3AC64F2E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B8DC8663-F36E-48C0-AFDE-8DC2D7BD6F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4D90957B-E13E-454D-B812-E6716E7DEB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D630C507-BE71-4AEB-ABDB-AC2BAB3DA6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78" name="Rectangle 77">
            <a:extLst>
              <a:ext uri="{FF2B5EF4-FFF2-40B4-BE49-F238E27FC236}">
                <a16:creationId xmlns:a16="http://schemas.microsoft.com/office/drawing/2014/main" id="{CBEC666E-043C-4EA7-B3A5-55D2F52D5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Snip Diagonal Corner Rectangle 16">
            <a:extLst>
              <a:ext uri="{FF2B5EF4-FFF2-40B4-BE49-F238E27FC236}">
                <a16:creationId xmlns:a16="http://schemas.microsoft.com/office/drawing/2014/main" id="{D05C369B-0FDD-402D-9EE1-858137FB5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ubber boots at back door">
            <a:extLst>
              <a:ext uri="{FF2B5EF4-FFF2-40B4-BE49-F238E27FC236}">
                <a16:creationId xmlns:a16="http://schemas.microsoft.com/office/drawing/2014/main" id="{D4B16DA9-B4F6-EF06-4DF9-EE5EC8000EF9}"/>
              </a:ext>
            </a:extLst>
          </p:cNvPr>
          <p:cNvPicPr>
            <a:picLocks noChangeAspect="1"/>
          </p:cNvPicPr>
          <p:nvPr/>
        </p:nvPicPr>
        <p:blipFill rotWithShape="1">
          <a:blip r:embed="rId2"/>
          <a:srcRect r="7341" b="4"/>
          <a:stretch/>
        </p:blipFill>
        <p:spPr>
          <a:xfrm>
            <a:off x="800558" y="786118"/>
            <a:ext cx="3337560" cy="2404227"/>
          </a:xfrm>
          <a:custGeom>
            <a:avLst/>
            <a:gdLst/>
            <a:ahLst/>
            <a:cxnLst/>
            <a:rect l="l" t="t" r="r" b="b"/>
            <a:pathLst>
              <a:path w="3337560" h="2404227">
                <a:moveTo>
                  <a:pt x="384420" y="0"/>
                </a:moveTo>
                <a:lnTo>
                  <a:pt x="3337560" y="0"/>
                </a:lnTo>
                <a:lnTo>
                  <a:pt x="3337560" y="2404227"/>
                </a:lnTo>
                <a:lnTo>
                  <a:pt x="0" y="2404227"/>
                </a:lnTo>
                <a:lnTo>
                  <a:pt x="0" y="384420"/>
                </a:lnTo>
                <a:close/>
              </a:path>
            </a:pathLst>
          </a:custGeom>
        </p:spPr>
      </p:pic>
      <p:pic>
        <p:nvPicPr>
          <p:cNvPr id="6" name="Picture 6" descr="A picture containing text&#10;&#10;Description automatically generated">
            <a:extLst>
              <a:ext uri="{FF2B5EF4-FFF2-40B4-BE49-F238E27FC236}">
                <a16:creationId xmlns:a16="http://schemas.microsoft.com/office/drawing/2014/main" id="{DD642FBA-487F-7144-1D75-3DE58881816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5687" b="-2"/>
          <a:stretch/>
        </p:blipFill>
        <p:spPr>
          <a:xfrm>
            <a:off x="800558" y="3344575"/>
            <a:ext cx="3337560" cy="2397590"/>
          </a:xfrm>
          <a:custGeom>
            <a:avLst/>
            <a:gdLst/>
            <a:ahLst/>
            <a:cxnLst/>
            <a:rect l="l" t="t" r="r" b="b"/>
            <a:pathLst>
              <a:path w="3337560" h="2397590">
                <a:moveTo>
                  <a:pt x="0" y="0"/>
                </a:moveTo>
                <a:lnTo>
                  <a:pt x="3337560" y="0"/>
                </a:lnTo>
                <a:lnTo>
                  <a:pt x="3337560" y="2013170"/>
                </a:lnTo>
                <a:lnTo>
                  <a:pt x="2953140" y="2397590"/>
                </a:lnTo>
                <a:lnTo>
                  <a:pt x="0" y="2397590"/>
                </a:lnTo>
                <a:close/>
              </a:path>
            </a:pathLst>
          </a:custGeom>
        </p:spPr>
      </p:pic>
      <p:sp>
        <p:nvSpPr>
          <p:cNvPr id="5" name="TextBox 4">
            <a:extLst>
              <a:ext uri="{FF2B5EF4-FFF2-40B4-BE49-F238E27FC236}">
                <a16:creationId xmlns:a16="http://schemas.microsoft.com/office/drawing/2014/main" id="{BB71954A-CE9A-1AA0-ED2F-5EDE50E6D9C1}"/>
              </a:ext>
            </a:extLst>
          </p:cNvPr>
          <p:cNvSpPr txBox="1"/>
          <p:nvPr/>
        </p:nvSpPr>
        <p:spPr>
          <a:xfrm>
            <a:off x="4679631" y="2134720"/>
            <a:ext cx="6253792" cy="3615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spcBef>
                <a:spcPct val="20000"/>
              </a:spcBef>
              <a:spcAft>
                <a:spcPts val="600"/>
              </a:spcAft>
              <a:buClr>
                <a:schemeClr val="tx1"/>
              </a:buClr>
              <a:buSzPct val="80000"/>
              <a:buFont typeface="Wingdings 3" panose="05040102010807070707" pitchFamily="18" charset="2"/>
              <a:buChar char=""/>
            </a:pPr>
            <a:r>
              <a:rPr lang="en-US" b="1">
                <a:solidFill>
                  <a:schemeClr val="bg2">
                    <a:lumMod val="75000"/>
                  </a:schemeClr>
                </a:solidFill>
              </a:rPr>
              <a:t>Risk Factors</a:t>
            </a:r>
          </a:p>
          <a:p>
            <a:pPr marL="285750" indent="-285750" defTabSz="457200">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Child abuse/neglect.</a:t>
            </a:r>
            <a:endParaRPr lang="en-US" b="1">
              <a:solidFill>
                <a:schemeClr val="bg2">
                  <a:lumMod val="75000"/>
                </a:schemeClr>
              </a:solidFill>
            </a:endParaRPr>
          </a:p>
          <a:p>
            <a:pPr marL="285750" indent="-285750" defTabSz="457200">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Safeguarding.</a:t>
            </a:r>
          </a:p>
          <a:p>
            <a:pPr marL="285750" indent="-285750" defTabSz="457200">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Domestic violence issues. </a:t>
            </a:r>
          </a:p>
          <a:p>
            <a:pPr marL="285750" indent="-285750" defTabSz="457200">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Alcohol addiction.</a:t>
            </a:r>
          </a:p>
          <a:p>
            <a:pPr marL="285750" indent="-285750" defTabSz="457200">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Psychological and emotional development concerns.</a:t>
            </a:r>
          </a:p>
          <a:p>
            <a:pPr marL="285750" indent="-285750" defTabSz="457200">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Health and well-being concerns.</a:t>
            </a:r>
          </a:p>
          <a:p>
            <a:pPr defTabSz="457200">
              <a:spcBef>
                <a:spcPct val="20000"/>
              </a:spcBef>
              <a:spcAft>
                <a:spcPts val="600"/>
              </a:spcAft>
              <a:buClr>
                <a:schemeClr val="tx1"/>
              </a:buClr>
              <a:buSzPct val="80000"/>
            </a:pPr>
            <a:r>
              <a:rPr lang="en-US">
                <a:solidFill>
                  <a:schemeClr val="bg2">
                    <a:lumMod val="75000"/>
                  </a:schemeClr>
                </a:solidFill>
              </a:rPr>
              <a:t>(Hinton, D. Kirk, S. 2016).</a:t>
            </a:r>
          </a:p>
          <a:p>
            <a:pPr defTabSz="457200">
              <a:spcBef>
                <a:spcPct val="20000"/>
              </a:spcBef>
              <a:spcAft>
                <a:spcPts val="600"/>
              </a:spcAft>
              <a:buClr>
                <a:schemeClr val="tx1"/>
              </a:buClr>
              <a:buSzPct val="80000"/>
              <a:buFont typeface="Wingdings 3" panose="05040102010807070707" pitchFamily="18" charset="2"/>
              <a:buChar char=""/>
            </a:pPr>
            <a:endParaRPr lang="en-US">
              <a:solidFill>
                <a:schemeClr val="bg2">
                  <a:lumMod val="75000"/>
                </a:schemeClr>
              </a:solidFill>
            </a:endParaRPr>
          </a:p>
          <a:p>
            <a:pPr marL="285750" indent="-285750" defTabSz="457200">
              <a:spcBef>
                <a:spcPct val="20000"/>
              </a:spcBef>
              <a:spcAft>
                <a:spcPts val="600"/>
              </a:spcAft>
              <a:buClr>
                <a:schemeClr val="tx1"/>
              </a:buClr>
              <a:buSzPct val="80000"/>
              <a:buFont typeface="Wingdings 3" panose="05040102010807070707" pitchFamily="18" charset="2"/>
              <a:buChar char=""/>
            </a:pPr>
            <a:endParaRPr lang="en-US">
              <a:solidFill>
                <a:schemeClr val="bg2">
                  <a:lumMod val="75000"/>
                </a:schemeClr>
              </a:solidFill>
            </a:endParaRPr>
          </a:p>
          <a:p>
            <a:pPr marL="285750" indent="-285750" defTabSz="457200">
              <a:spcBef>
                <a:spcPct val="20000"/>
              </a:spcBef>
              <a:spcAft>
                <a:spcPts val="600"/>
              </a:spcAft>
              <a:buClr>
                <a:schemeClr val="tx1"/>
              </a:buClr>
              <a:buSzPct val="80000"/>
              <a:buFont typeface="Wingdings 3" panose="05040102010807070707" pitchFamily="18" charset="2"/>
              <a:buChar char=""/>
            </a:pPr>
            <a:endParaRPr lang="en-US">
              <a:solidFill>
                <a:schemeClr val="bg2">
                  <a:lumMod val="75000"/>
                </a:schemeClr>
              </a:solidFill>
            </a:endParaRPr>
          </a:p>
        </p:txBody>
      </p:sp>
      <p:grpSp>
        <p:nvGrpSpPr>
          <p:cNvPr id="82" name="Group 81">
            <a:extLst>
              <a:ext uri="{FF2B5EF4-FFF2-40B4-BE49-F238E27FC236}">
                <a16:creationId xmlns:a16="http://schemas.microsoft.com/office/drawing/2014/main" id="{ADDE2C3E-3205-470A-BD3C-E856A8E21F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83" name="Straight Connector 82">
              <a:extLst>
                <a:ext uri="{FF2B5EF4-FFF2-40B4-BE49-F238E27FC236}">
                  <a16:creationId xmlns:a16="http://schemas.microsoft.com/office/drawing/2014/main" id="{69FA431E-B32D-412B-8EE8-27BFACD9B9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4" name="Straight Connector 83">
              <a:extLst>
                <a:ext uri="{FF2B5EF4-FFF2-40B4-BE49-F238E27FC236}">
                  <a16:creationId xmlns:a16="http://schemas.microsoft.com/office/drawing/2014/main" id="{7F1AC587-B106-44DD-92F0-2DCA0B700D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CFFBA5D3-FE61-4D23-AB2F-EC12CE5A6C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DA661ABF-E2D0-44E1-9762-393FF470A4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7" name="Straight Connector 86">
              <a:extLst>
                <a:ext uri="{FF2B5EF4-FFF2-40B4-BE49-F238E27FC236}">
                  <a16:creationId xmlns:a16="http://schemas.microsoft.com/office/drawing/2014/main" id="{F0F6BF17-560A-4388-83EB-CD5FABE5DE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extBox 1">
            <a:extLst>
              <a:ext uri="{FF2B5EF4-FFF2-40B4-BE49-F238E27FC236}">
                <a16:creationId xmlns:a16="http://schemas.microsoft.com/office/drawing/2014/main" id="{A6E4BE85-E5AE-E17D-F3F9-9366047C51BB}"/>
              </a:ext>
            </a:extLst>
          </p:cNvPr>
          <p:cNvSpPr txBox="1"/>
          <p:nvPr/>
        </p:nvSpPr>
        <p:spPr>
          <a:xfrm>
            <a:off x="831013" y="1019758"/>
            <a:ext cx="8001000" cy="297180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endParaRPr lang="en-US" sz="4800" b="1" cap="all" err="1">
              <a:ln w="3175" cmpd="sng">
                <a:noFill/>
              </a:ln>
              <a:solidFill>
                <a:schemeClr val="bg1">
                  <a:lumMod val="95000"/>
                  <a:lumOff val="5000"/>
                </a:schemeClr>
              </a:solidFill>
              <a:latin typeface="+mj-lt"/>
              <a:ea typeface="+mj-ea"/>
              <a:cs typeface="+mj-cs"/>
            </a:endParaRPr>
          </a:p>
          <a:p>
            <a:pPr defTabSz="457200">
              <a:spcBef>
                <a:spcPct val="0"/>
              </a:spcBef>
              <a:spcAft>
                <a:spcPts val="600"/>
              </a:spcAft>
            </a:pPr>
            <a:endParaRPr lang="en-US" sz="4800" b="1" cap="all">
              <a:ln w="3175" cmpd="sng">
                <a:noFill/>
              </a:ln>
              <a:solidFill>
                <a:schemeClr val="bg1">
                  <a:lumMod val="95000"/>
                  <a:lumOff val="5000"/>
                </a:schemeClr>
              </a:solidFill>
              <a:latin typeface="+mj-lt"/>
              <a:ea typeface="+mj-ea"/>
              <a:cs typeface="+mj-cs"/>
            </a:endParaRPr>
          </a:p>
          <a:p>
            <a:pPr defTabSz="457200">
              <a:spcBef>
                <a:spcPct val="0"/>
              </a:spcBef>
              <a:spcAft>
                <a:spcPts val="600"/>
              </a:spcAft>
            </a:pPr>
            <a:endParaRPr lang="en-US" sz="4800" b="1" cap="all">
              <a:ln w="3175" cmpd="sng">
                <a:noFill/>
              </a:ln>
              <a:solidFill>
                <a:schemeClr val="bg1">
                  <a:lumMod val="95000"/>
                  <a:lumOff val="5000"/>
                </a:schemeClr>
              </a:solidFill>
              <a:latin typeface="+mj-lt"/>
              <a:ea typeface="+mj-ea"/>
              <a:cs typeface="+mj-cs"/>
            </a:endParaRPr>
          </a:p>
        </p:txBody>
      </p:sp>
      <p:sp>
        <p:nvSpPr>
          <p:cNvPr id="3" name="TextBox 2">
            <a:extLst>
              <a:ext uri="{FF2B5EF4-FFF2-40B4-BE49-F238E27FC236}">
                <a16:creationId xmlns:a16="http://schemas.microsoft.com/office/drawing/2014/main" id="{B8A9D2E0-9B41-57CE-C7E5-8D8EC6D24B30}"/>
              </a:ext>
            </a:extLst>
          </p:cNvPr>
          <p:cNvSpPr txBox="1"/>
          <p:nvPr/>
        </p:nvSpPr>
        <p:spPr>
          <a:xfrm>
            <a:off x="4555191" y="21347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F4039788-53E6-3AAB-89A8-7396280740C0}"/>
              </a:ext>
            </a:extLst>
          </p:cNvPr>
          <p:cNvSpPr txBox="1"/>
          <p:nvPr/>
        </p:nvSpPr>
        <p:spPr>
          <a:xfrm>
            <a:off x="4724400" y="4356100"/>
            <a:ext cx="2743200" cy="317500"/>
          </a:xfrm>
          <a:prstGeom prst="rect">
            <a:avLst/>
          </a:prstGeom>
        </p:spPr>
        <p:txBody>
          <a:bodyPr lIns="91440" tIns="45720" rIns="91440" bIns="45720" anchor="t">
            <a:normAutofit fontScale="92500" lnSpcReduction="20000"/>
          </a:bodyPr>
          <a:lstStyle/>
          <a:p>
            <a:endParaRPr lang="en-US"/>
          </a:p>
        </p:txBody>
      </p:sp>
    </p:spTree>
    <p:extLst>
      <p:ext uri="{BB962C8B-B14F-4D97-AF65-F5344CB8AC3E}">
        <p14:creationId xmlns:p14="http://schemas.microsoft.com/office/powerpoint/2010/main" val="1875867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5" name="Group 331">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86" name="Straight Connector 332">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7" name="Straight Connector 333">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8" name="Straight Connector 334">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9" name="Straight Connector 335">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0" name="Straight Connector 336">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391" name="Rectangle 338">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FFCFC3-7CCF-9868-1D58-065E5C010E41}"/>
              </a:ext>
            </a:extLst>
          </p:cNvPr>
          <p:cNvSpPr>
            <a:spLocks noGrp="1"/>
          </p:cNvSpPr>
          <p:nvPr>
            <p:ph type="title"/>
          </p:nvPr>
        </p:nvSpPr>
        <p:spPr>
          <a:xfrm>
            <a:off x="6231167" y="5195858"/>
            <a:ext cx="4205003" cy="1507067"/>
          </a:xfrm>
        </p:spPr>
        <p:txBody>
          <a:bodyPr vert="horz" lIns="91440" tIns="45720" rIns="91440" bIns="45720" rtlCol="0" anchor="ctr">
            <a:normAutofit/>
          </a:bodyPr>
          <a:lstStyle/>
          <a:p>
            <a:pPr>
              <a:lnSpc>
                <a:spcPct val="90000"/>
              </a:lnSpc>
            </a:pPr>
            <a:r>
              <a:rPr lang="en-US" sz="2000">
                <a:solidFill>
                  <a:srgbClr val="FFFFFF"/>
                </a:solidFill>
              </a:rPr>
              <a:t>Options/recommendations available</a:t>
            </a:r>
          </a:p>
        </p:txBody>
      </p:sp>
      <p:pic>
        <p:nvPicPr>
          <p:cNvPr id="306" name="Picture 306" descr="Piles of paperwork">
            <a:extLst>
              <a:ext uri="{FF2B5EF4-FFF2-40B4-BE49-F238E27FC236}">
                <a16:creationId xmlns:a16="http://schemas.microsoft.com/office/drawing/2014/main" id="{711EAAEA-136A-2329-1709-3C7B07620E90}"/>
              </a:ext>
            </a:extLst>
          </p:cNvPr>
          <p:cNvPicPr>
            <a:picLocks noChangeAspect="1"/>
          </p:cNvPicPr>
          <p:nvPr/>
        </p:nvPicPr>
        <p:blipFill rotWithShape="1">
          <a:blip r:embed="rId2"/>
          <a:srcRect l="15394" r="11819" b="-1"/>
          <a:stretch/>
        </p:blipFill>
        <p:spPr>
          <a:xfrm>
            <a:off x="717551" y="800875"/>
            <a:ext cx="4887466" cy="5036114"/>
          </a:xfrm>
          <a:prstGeom prst="rect">
            <a:avLst/>
          </a:prstGeom>
          <a:effectLst>
            <a:innerShdw blurRad="57150" dist="38100" dir="14460000">
              <a:prstClr val="black">
                <a:alpha val="70000"/>
              </a:prstClr>
            </a:innerShdw>
          </a:effectLst>
        </p:spPr>
      </p:pic>
      <p:grpSp>
        <p:nvGrpSpPr>
          <p:cNvPr id="392" name="Group 340">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93" name="Straight Connector 341">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94" name="Straight Connector 342">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95" name="Straight Connector 343">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96" name="Straight Connector 344">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97" name="Straight Connector 345">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33" name="Text Placeholder 2">
            <a:extLst>
              <a:ext uri="{FF2B5EF4-FFF2-40B4-BE49-F238E27FC236}">
                <a16:creationId xmlns:a16="http://schemas.microsoft.com/office/drawing/2014/main" id="{E2551D76-B9D4-6F71-38E3-698435455157}"/>
              </a:ext>
            </a:extLst>
          </p:cNvPr>
          <p:cNvGraphicFramePr/>
          <p:nvPr>
            <p:extLst>
              <p:ext uri="{D42A27DB-BD31-4B8C-83A1-F6EECF244321}">
                <p14:modId xmlns:p14="http://schemas.microsoft.com/office/powerpoint/2010/main" val="3080454094"/>
              </p:ext>
            </p:extLst>
          </p:nvPr>
        </p:nvGraphicFramePr>
        <p:xfrm>
          <a:off x="5601366" y="578853"/>
          <a:ext cx="6209968" cy="47649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9549227"/>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87" name="Group 86">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88" name="Straight Connector 87">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1" name="Straight Connector 90">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2" name="Straight Connector 91">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94" name="Rectangle 93">
            <a:extLst>
              <a:ext uri="{FF2B5EF4-FFF2-40B4-BE49-F238E27FC236}">
                <a16:creationId xmlns:a16="http://schemas.microsoft.com/office/drawing/2014/main" id="{89220CFE-A3C6-448E-A8C7-CEAED9325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F4CB7E6-8242-4F8D-8B3F-C368ECB07578}"/>
              </a:ext>
            </a:extLst>
          </p:cNvPr>
          <p:cNvSpPr txBox="1"/>
          <p:nvPr/>
        </p:nvSpPr>
        <p:spPr>
          <a:xfrm>
            <a:off x="4661860" y="4487332"/>
            <a:ext cx="5627258" cy="15070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cap="all">
                <a:ln w="3175" cmpd="sng">
                  <a:noFill/>
                </a:ln>
                <a:latin typeface="+mj-lt"/>
                <a:ea typeface="+mj-ea"/>
                <a:cs typeface="+mj-cs"/>
              </a:rPr>
              <a:t>Teams/ Services</a:t>
            </a:r>
          </a:p>
        </p:txBody>
      </p:sp>
      <p:sp>
        <p:nvSpPr>
          <p:cNvPr id="96" name="Snip Diagonal Corner Rectangle 25">
            <a:extLst>
              <a:ext uri="{FF2B5EF4-FFF2-40B4-BE49-F238E27FC236}">
                <a16:creationId xmlns:a16="http://schemas.microsoft.com/office/drawing/2014/main" id="{2E91ED80-632C-4328-8E5C-0CAF33E77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asketball dropping into a basketball hoop">
            <a:extLst>
              <a:ext uri="{FF2B5EF4-FFF2-40B4-BE49-F238E27FC236}">
                <a16:creationId xmlns:a16="http://schemas.microsoft.com/office/drawing/2014/main" id="{298DA274-647E-205F-61BD-25B850FD6BC0}"/>
              </a:ext>
            </a:extLst>
          </p:cNvPr>
          <p:cNvPicPr>
            <a:picLocks noChangeAspect="1"/>
          </p:cNvPicPr>
          <p:nvPr/>
        </p:nvPicPr>
        <p:blipFill rotWithShape="1">
          <a:blip r:embed="rId2"/>
          <a:srcRect l="55048"/>
          <a:stretch/>
        </p:blipFill>
        <p:spPr>
          <a:xfrm>
            <a:off x="803936" y="729436"/>
            <a:ext cx="3337560" cy="4956048"/>
          </a:xfrm>
          <a:custGeom>
            <a:avLst/>
            <a:gdLst/>
            <a:ahLst/>
            <a:cxnLst/>
            <a:rect l="l" t="t" r="r" b="b"/>
            <a:pathLst>
              <a:path w="3337560" h="4956048">
                <a:moveTo>
                  <a:pt x="384420" y="0"/>
                </a:moveTo>
                <a:lnTo>
                  <a:pt x="3337560" y="0"/>
                </a:lnTo>
                <a:lnTo>
                  <a:pt x="3337560" y="4571628"/>
                </a:lnTo>
                <a:lnTo>
                  <a:pt x="2953140" y="4956048"/>
                </a:lnTo>
                <a:lnTo>
                  <a:pt x="0" y="4956048"/>
                </a:lnTo>
                <a:lnTo>
                  <a:pt x="0" y="384420"/>
                </a:lnTo>
                <a:close/>
              </a:path>
            </a:pathLst>
          </a:custGeom>
        </p:spPr>
      </p:pic>
      <p:sp>
        <p:nvSpPr>
          <p:cNvPr id="3" name="TextBox 2">
            <a:extLst>
              <a:ext uri="{FF2B5EF4-FFF2-40B4-BE49-F238E27FC236}">
                <a16:creationId xmlns:a16="http://schemas.microsoft.com/office/drawing/2014/main" id="{705DF03F-374F-A812-5C79-F28D7CD14527}"/>
              </a:ext>
            </a:extLst>
          </p:cNvPr>
          <p:cNvSpPr txBox="1"/>
          <p:nvPr/>
        </p:nvSpPr>
        <p:spPr>
          <a:xfrm>
            <a:off x="4317271" y="233482"/>
            <a:ext cx="7799938" cy="593917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GP.</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Social services, help children and families establish safe and stable environments.</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 Family Counselling</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family therapy</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Behavioral  therapy.</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NHS treatment for alcohol (father).</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National domestic abuse helpline.(advice available how mum can keep her children safe).</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Financial support.</a:t>
            </a:r>
          </a:p>
          <a:p>
            <a:pPr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Early interventions, is support given to families when problems first occur, early intervention could identify, prevent and provide effective support to children and families who are at risk of poor outcomes. Financial support.</a:t>
            </a:r>
          </a:p>
          <a:p>
            <a:pPr defTabSz="457200">
              <a:lnSpc>
                <a:spcPct val="90000"/>
              </a:lnSpc>
              <a:spcBef>
                <a:spcPct val="20000"/>
              </a:spcBef>
              <a:spcAft>
                <a:spcPts val="600"/>
              </a:spcAft>
              <a:buClr>
                <a:schemeClr val="tx1"/>
              </a:buClr>
              <a:buSzPct val="80000"/>
            </a:pPr>
            <a:r>
              <a:rPr lang="en-US">
                <a:solidFill>
                  <a:schemeClr val="bg2">
                    <a:lumMod val="75000"/>
                  </a:schemeClr>
                </a:solidFill>
              </a:rPr>
              <a:t>( NSPCC, 2019).</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1300">
              <a:solidFill>
                <a:schemeClr val="bg2">
                  <a:lumMod val="75000"/>
                </a:schemeClr>
              </a:solidFill>
            </a:endParaRP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1300">
              <a:solidFill>
                <a:schemeClr val="bg2">
                  <a:lumMod val="75000"/>
                </a:schemeClr>
              </a:solidFill>
            </a:endParaRP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1300">
              <a:solidFill>
                <a:schemeClr val="bg2">
                  <a:lumMod val="75000"/>
                </a:schemeClr>
              </a:solidFill>
            </a:endParaRP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1300">
              <a:solidFill>
                <a:schemeClr val="bg2">
                  <a:lumMod val="75000"/>
                </a:schemeClr>
              </a:solidFill>
            </a:endParaRP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1300">
              <a:solidFill>
                <a:schemeClr val="bg2">
                  <a:lumMod val="75000"/>
                </a:schemeClr>
              </a:solidFill>
            </a:endParaRPr>
          </a:p>
        </p:txBody>
      </p:sp>
      <p:grpSp>
        <p:nvGrpSpPr>
          <p:cNvPr id="98" name="Group 97">
            <a:extLst>
              <a:ext uri="{FF2B5EF4-FFF2-40B4-BE49-F238E27FC236}">
                <a16:creationId xmlns:a16="http://schemas.microsoft.com/office/drawing/2014/main" id="{13A271B6-83F2-4E87-A6AD-450F042D3D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99" name="Straight Connector 98">
              <a:extLst>
                <a:ext uri="{FF2B5EF4-FFF2-40B4-BE49-F238E27FC236}">
                  <a16:creationId xmlns:a16="http://schemas.microsoft.com/office/drawing/2014/main" id="{9A433C90-9936-4ABD-B763-2CD6C4216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0" name="Straight Connector 99">
              <a:extLst>
                <a:ext uri="{FF2B5EF4-FFF2-40B4-BE49-F238E27FC236}">
                  <a16:creationId xmlns:a16="http://schemas.microsoft.com/office/drawing/2014/main" id="{06D1147B-1DF4-4FA0-9601-3AB638E3BF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1" name="Straight Connector 100">
              <a:extLst>
                <a:ext uri="{FF2B5EF4-FFF2-40B4-BE49-F238E27FC236}">
                  <a16:creationId xmlns:a16="http://schemas.microsoft.com/office/drawing/2014/main" id="{89E30F5C-D28E-4B06-847C-1104626FCF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2" name="Straight Connector 101">
              <a:extLst>
                <a:ext uri="{FF2B5EF4-FFF2-40B4-BE49-F238E27FC236}">
                  <a16:creationId xmlns:a16="http://schemas.microsoft.com/office/drawing/2014/main" id="{11B65F81-D52E-422A-BA2A-0E3294D0CD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 name="Straight Connector 102">
              <a:extLst>
                <a:ext uri="{FF2B5EF4-FFF2-40B4-BE49-F238E27FC236}">
                  <a16:creationId xmlns:a16="http://schemas.microsoft.com/office/drawing/2014/main" id="{3992E9D3-9DB7-4C46-8AFB-E50194C893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257343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2AA1E7-7434-43A0-9D05-3C7D3ACC0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4C8D19-18F7-49CD-D252-A9B05F183F35}"/>
              </a:ext>
            </a:extLst>
          </p:cNvPr>
          <p:cNvSpPr>
            <a:spLocks noGrp="1"/>
          </p:cNvSpPr>
          <p:nvPr>
            <p:ph type="ctrTitle"/>
          </p:nvPr>
        </p:nvSpPr>
        <p:spPr>
          <a:xfrm>
            <a:off x="2264082" y="895033"/>
            <a:ext cx="6460510" cy="936524"/>
          </a:xfrm>
        </p:spPr>
        <p:txBody>
          <a:bodyPr>
            <a:normAutofit/>
          </a:bodyPr>
          <a:lstStyle/>
          <a:p>
            <a:r>
              <a:rPr lang="en-US"/>
              <a:t>policies</a:t>
            </a:r>
            <a:endParaRPr lang="en-GB"/>
          </a:p>
        </p:txBody>
      </p:sp>
      <p:pic>
        <p:nvPicPr>
          <p:cNvPr id="5" name="Picture 4" descr="Different coloured organisers">
            <a:extLst>
              <a:ext uri="{FF2B5EF4-FFF2-40B4-BE49-F238E27FC236}">
                <a16:creationId xmlns:a16="http://schemas.microsoft.com/office/drawing/2014/main" id="{71880B78-7F94-7B74-640A-F2164565DE72}"/>
              </a:ext>
            </a:extLst>
          </p:cNvPr>
          <p:cNvPicPr>
            <a:picLocks noChangeAspect="1"/>
          </p:cNvPicPr>
          <p:nvPr/>
        </p:nvPicPr>
        <p:blipFill rotWithShape="1">
          <a:blip r:embed="rId2"/>
          <a:srcRect l="29588" r="29482" b="1"/>
          <a:stretch/>
        </p:blipFill>
        <p:spPr>
          <a:xfrm>
            <a:off x="7552266" y="10"/>
            <a:ext cx="4639733" cy="6857990"/>
          </a:xfrm>
          <a:prstGeom prst="rect">
            <a:avLst/>
          </a:prstGeom>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466FBB0E-B024-4E3B-9BBD-FF15FC76B6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8170" y="8467"/>
            <a:ext cx="6080656" cy="6163733"/>
            <a:chOff x="6108170" y="8467"/>
            <a:chExt cx="6080656" cy="6163733"/>
          </a:xfrm>
        </p:grpSpPr>
        <p:cxnSp>
          <p:nvCxnSpPr>
            <p:cNvPr id="12" name="Straight Connector 11">
              <a:extLst>
                <a:ext uri="{FF2B5EF4-FFF2-40B4-BE49-F238E27FC236}">
                  <a16:creationId xmlns:a16="http://schemas.microsoft.com/office/drawing/2014/main" id="{55FA0039-AB97-4DC9-AF4A-AB64CB39F0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A1E5249B-CC4D-4AE0-A6CD-03FE6A9EEC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7CD40048-2612-4C61-8A89-7A71FE462B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BD33E3D-C961-4FE1-8880-F55180E2A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D2266163-3A62-4B10-A0CF-FA0701FC8A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grpSp>
      <p:sp>
        <p:nvSpPr>
          <p:cNvPr id="6" name="Subtitle 5">
            <a:extLst>
              <a:ext uri="{FF2B5EF4-FFF2-40B4-BE49-F238E27FC236}">
                <a16:creationId xmlns:a16="http://schemas.microsoft.com/office/drawing/2014/main" id="{0496B179-7138-6B2A-C306-E1A55ED928A5}"/>
              </a:ext>
            </a:extLst>
          </p:cNvPr>
          <p:cNvSpPr>
            <a:spLocks noGrp="1"/>
          </p:cNvSpPr>
          <p:nvPr>
            <p:ph type="subTitle" idx="1"/>
          </p:nvPr>
        </p:nvSpPr>
        <p:spPr>
          <a:xfrm>
            <a:off x="684212" y="2635045"/>
            <a:ext cx="6400800" cy="3814916"/>
          </a:xfrm>
        </p:spPr>
        <p:txBody>
          <a:bodyPr>
            <a:normAutofit fontScale="92500" lnSpcReduction="20000"/>
          </a:bodyPr>
          <a:lstStyle/>
          <a:p>
            <a:pPr marL="342900" indent="-342900">
              <a:buFont typeface="Courier New" panose="02070309020205020404" pitchFamily="49" charset="0"/>
              <a:buChar char="o"/>
            </a:pPr>
            <a:r>
              <a:rPr lang="en-US"/>
              <a:t>Every child Matters Act 2004</a:t>
            </a:r>
          </a:p>
          <a:p>
            <a:pPr marL="342900" indent="-342900">
              <a:buFont typeface="Courier New" panose="02070309020205020404" pitchFamily="49" charset="0"/>
              <a:buChar char="o"/>
            </a:pPr>
            <a:r>
              <a:rPr lang="en-US"/>
              <a:t>Housing Act 1996</a:t>
            </a:r>
          </a:p>
          <a:p>
            <a:pPr marL="342900" indent="-342900">
              <a:buFont typeface="Courier New" panose="02070309020205020404" pitchFamily="49" charset="0"/>
              <a:buChar char="o"/>
            </a:pPr>
            <a:r>
              <a:rPr lang="en-US"/>
              <a:t>Children and Families Act 2014,(SEND), (SEN)</a:t>
            </a:r>
          </a:p>
          <a:p>
            <a:pPr marL="342900" indent="-342900">
              <a:buFont typeface="Courier New" panose="02070309020205020404" pitchFamily="49" charset="0"/>
              <a:buChar char="o"/>
            </a:pPr>
            <a:r>
              <a:rPr lang="en-US"/>
              <a:t>The Connexons Service in England</a:t>
            </a:r>
          </a:p>
          <a:p>
            <a:pPr marL="342900" indent="-342900">
              <a:buFont typeface="Courier New" panose="02070309020205020404" pitchFamily="49" charset="0"/>
              <a:buChar char="o"/>
            </a:pPr>
            <a:r>
              <a:rPr lang="en-US"/>
              <a:t>UNCRC 1989</a:t>
            </a:r>
          </a:p>
          <a:p>
            <a:pPr marL="342900" indent="-342900">
              <a:buFont typeface="Courier New" panose="02070309020205020404" pitchFamily="49" charset="0"/>
              <a:buChar char="o"/>
            </a:pPr>
            <a:r>
              <a:rPr lang="en-US"/>
              <a:t>Education Act 2002</a:t>
            </a:r>
          </a:p>
          <a:p>
            <a:pPr marL="342900" indent="-342900">
              <a:buFont typeface="Courier New" panose="02070309020205020404" pitchFamily="49" charset="0"/>
              <a:buChar char="o"/>
            </a:pPr>
            <a:r>
              <a:rPr lang="en-US"/>
              <a:t>Health and Social Care Act 2001</a:t>
            </a:r>
          </a:p>
          <a:p>
            <a:pPr marL="342900" indent="-342900">
              <a:buFont typeface="Courier New" panose="02070309020205020404" pitchFamily="49" charset="0"/>
              <a:buChar char="o"/>
            </a:pPr>
            <a:r>
              <a:rPr lang="en-US"/>
              <a:t>The Children Act 1989</a:t>
            </a:r>
          </a:p>
          <a:p>
            <a:pPr marL="342900" indent="-342900">
              <a:buFont typeface="Courier New" panose="02070309020205020404" pitchFamily="49" charset="0"/>
              <a:buChar char="o"/>
            </a:pPr>
            <a:r>
              <a:rPr lang="en-US"/>
              <a:t>Care Act 2014</a:t>
            </a:r>
          </a:p>
          <a:p>
            <a:r>
              <a:rPr lang="en-US"/>
              <a:t>(Gov.UK. 2018)</a:t>
            </a:r>
          </a:p>
          <a:p>
            <a:pPr marL="342900" indent="-342900">
              <a:buFont typeface="Courier New" panose="02070309020205020404" pitchFamily="49" charset="0"/>
              <a:buChar char="o"/>
            </a:pPr>
            <a:endParaRPr lang="en-US"/>
          </a:p>
          <a:p>
            <a:pPr marL="342900" indent="-342900">
              <a:buFont typeface="Courier New" panose="02070309020205020404" pitchFamily="49" charset="0"/>
              <a:buChar char="o"/>
            </a:pPr>
            <a:endParaRPr lang="en-US"/>
          </a:p>
          <a:p>
            <a:pPr marL="342900" indent="-342900">
              <a:buFont typeface="Courier New" panose="02070309020205020404" pitchFamily="49" charset="0"/>
              <a:buChar char="o"/>
            </a:pPr>
            <a:endParaRPr lang="en-US"/>
          </a:p>
          <a:p>
            <a:pPr marL="342900" indent="-342900">
              <a:buFont typeface="Courier New" panose="02070309020205020404" pitchFamily="49" charset="0"/>
              <a:buChar char="o"/>
            </a:pPr>
            <a:endParaRPr lang="en-US"/>
          </a:p>
        </p:txBody>
      </p:sp>
    </p:spTree>
    <p:extLst>
      <p:ext uri="{BB962C8B-B14F-4D97-AF65-F5344CB8AC3E}">
        <p14:creationId xmlns:p14="http://schemas.microsoft.com/office/powerpoint/2010/main" val="2828190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105" name="Straight Connector 39">
            <a:extLst>
              <a:ext uri="{FF2B5EF4-FFF2-40B4-BE49-F238E27FC236}">
                <a16:creationId xmlns:a16="http://schemas.microsoft.com/office/drawing/2014/main" id="{FEB90296-CFE0-401D-9CA3-32966EC4F0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6" name="Straight Connector 41">
            <a:extLst>
              <a:ext uri="{FF2B5EF4-FFF2-40B4-BE49-F238E27FC236}">
                <a16:creationId xmlns:a16="http://schemas.microsoft.com/office/drawing/2014/main" id="{08C9B4EE-7611-4ED9-B356-7BDD377C3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7" name="Straight Connector 43">
            <a:extLst>
              <a:ext uri="{FF2B5EF4-FFF2-40B4-BE49-F238E27FC236}">
                <a16:creationId xmlns:a16="http://schemas.microsoft.com/office/drawing/2014/main" id="{4A4F266A-F2F7-47CD-8BBC-E3777E982F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8" name="Straight Connector 45">
            <a:extLst>
              <a:ext uri="{FF2B5EF4-FFF2-40B4-BE49-F238E27FC236}">
                <a16:creationId xmlns:a16="http://schemas.microsoft.com/office/drawing/2014/main" id="{20D69C80-8919-4A32-B897-F2A21F9405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9" name="Straight Connector 47">
            <a:extLst>
              <a:ext uri="{FF2B5EF4-FFF2-40B4-BE49-F238E27FC236}">
                <a16:creationId xmlns:a16="http://schemas.microsoft.com/office/drawing/2014/main" id="{F427B072-CC5B-481B-9719-8CD4C54444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10" name="Rectangle 49">
            <a:extLst>
              <a:ext uri="{FF2B5EF4-FFF2-40B4-BE49-F238E27FC236}">
                <a16:creationId xmlns:a16="http://schemas.microsoft.com/office/drawing/2014/main" id="{EB88142C-D3C4-43DC-A844-A7D9ECB0F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A9E2C7-61EC-1E28-EB14-BD51259B3073}"/>
              </a:ext>
            </a:extLst>
          </p:cNvPr>
          <p:cNvSpPr>
            <a:spLocks noGrp="1"/>
          </p:cNvSpPr>
          <p:nvPr>
            <p:ph type="title"/>
          </p:nvPr>
        </p:nvSpPr>
        <p:spPr>
          <a:xfrm>
            <a:off x="684213" y="685799"/>
            <a:ext cx="4781147" cy="4892676"/>
          </a:xfrm>
        </p:spPr>
        <p:txBody>
          <a:bodyPr vert="horz" lIns="91440" tIns="45720" rIns="91440" bIns="45720" rtlCol="0" anchor="ctr">
            <a:normAutofit/>
          </a:bodyPr>
          <a:lstStyle/>
          <a:p>
            <a:pPr algn="r"/>
            <a:r>
              <a:rPr lang="en-US" sz="5200"/>
              <a:t>conclusion</a:t>
            </a:r>
          </a:p>
        </p:txBody>
      </p:sp>
      <p:sp>
        <p:nvSpPr>
          <p:cNvPr id="111" name="Rectangle 51">
            <a:extLst>
              <a:ext uri="{FF2B5EF4-FFF2-40B4-BE49-F238E27FC236}">
                <a16:creationId xmlns:a16="http://schemas.microsoft.com/office/drawing/2014/main" id="{416DC9EF-092A-4FEF-8A40-0E509CA79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graphicFrame>
        <p:nvGraphicFramePr>
          <p:cNvPr id="54" name="Text Placeholder 2">
            <a:extLst>
              <a:ext uri="{FF2B5EF4-FFF2-40B4-BE49-F238E27FC236}">
                <a16:creationId xmlns:a16="http://schemas.microsoft.com/office/drawing/2014/main" id="{C75366B9-915F-8DDC-CC03-A28B63E3CBFF}"/>
              </a:ext>
            </a:extLst>
          </p:cNvPr>
          <p:cNvGraphicFramePr/>
          <p:nvPr>
            <p:extLst>
              <p:ext uri="{D42A27DB-BD31-4B8C-83A1-F6EECF244321}">
                <p14:modId xmlns:p14="http://schemas.microsoft.com/office/powerpoint/2010/main" val="3040141794"/>
              </p:ext>
            </p:extLst>
          </p:nvPr>
        </p:nvGraphicFramePr>
        <p:xfrm>
          <a:off x="6357535" y="820033"/>
          <a:ext cx="5871832" cy="48568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28" name="TextBox 827">
            <a:extLst>
              <a:ext uri="{FF2B5EF4-FFF2-40B4-BE49-F238E27FC236}">
                <a16:creationId xmlns:a16="http://schemas.microsoft.com/office/drawing/2014/main" id="{1077B24D-0336-06A4-9BD5-ED516EF1BAC9}"/>
              </a:ext>
            </a:extLst>
          </p:cNvPr>
          <p:cNvSpPr txBox="1"/>
          <p:nvPr/>
        </p:nvSpPr>
        <p:spPr>
          <a:xfrm rot="20667645">
            <a:off x="5808520" y="6961079"/>
            <a:ext cx="1693747" cy="27929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a:p>
        </p:txBody>
      </p:sp>
    </p:spTree>
    <p:extLst>
      <p:ext uri="{BB962C8B-B14F-4D97-AF65-F5344CB8AC3E}">
        <p14:creationId xmlns:p14="http://schemas.microsoft.com/office/powerpoint/2010/main" val="3713613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41" name="Rectangle 40">
            <a:extLst>
              <a:ext uri="{FF2B5EF4-FFF2-40B4-BE49-F238E27FC236}">
                <a16:creationId xmlns:a16="http://schemas.microsoft.com/office/drawing/2014/main" id="{ED2D7C63-562A-41C7-892E-0C73F5D59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92409-E98E-1BB0-0AE7-9714C1C55BBE}"/>
              </a:ext>
            </a:extLst>
          </p:cNvPr>
          <p:cNvSpPr>
            <a:spLocks noGrp="1"/>
          </p:cNvSpPr>
          <p:nvPr>
            <p:ph type="title"/>
          </p:nvPr>
        </p:nvSpPr>
        <p:spPr>
          <a:xfrm>
            <a:off x="129735" y="1943540"/>
            <a:ext cx="5101460" cy="859216"/>
          </a:xfrm>
        </p:spPr>
        <p:txBody>
          <a:bodyPr vert="horz" lIns="91440" tIns="45720" rIns="91440" bIns="45720" rtlCol="0" anchor="b">
            <a:normAutofit/>
          </a:bodyPr>
          <a:lstStyle/>
          <a:p>
            <a:r>
              <a:rPr lang="en-US" sz="4800"/>
              <a:t>Reference list</a:t>
            </a:r>
          </a:p>
        </p:txBody>
      </p:sp>
      <p:sp>
        <p:nvSpPr>
          <p:cNvPr id="3" name="Text Placeholder 2">
            <a:extLst>
              <a:ext uri="{FF2B5EF4-FFF2-40B4-BE49-F238E27FC236}">
                <a16:creationId xmlns:a16="http://schemas.microsoft.com/office/drawing/2014/main" id="{F1EDB807-DC2D-9973-D216-652D1EAC166F}"/>
              </a:ext>
            </a:extLst>
          </p:cNvPr>
          <p:cNvSpPr>
            <a:spLocks noGrp="1"/>
          </p:cNvSpPr>
          <p:nvPr>
            <p:ph type="body" idx="1"/>
          </p:nvPr>
        </p:nvSpPr>
        <p:spPr>
          <a:xfrm>
            <a:off x="4790544" y="122768"/>
            <a:ext cx="7247468" cy="4343398"/>
          </a:xfrm>
        </p:spPr>
        <p:txBody>
          <a:bodyPr vert="horz" lIns="91440" tIns="45720" rIns="91440" bIns="45720" rtlCol="0" anchor="t">
            <a:noAutofit/>
          </a:bodyPr>
          <a:lstStyle/>
          <a:p>
            <a:pPr>
              <a:lnSpc>
                <a:spcPct val="107000"/>
              </a:lnSpc>
              <a:spcAft>
                <a:spcPts val="800"/>
              </a:spcAft>
            </a:pPr>
            <a:r>
              <a:rPr lang="en-GB" sz="1200" kern="100" dirty="0">
                <a:effectLst/>
                <a:latin typeface="Calibri"/>
                <a:ea typeface="DengXian"/>
                <a:cs typeface="Times New Roman"/>
              </a:rPr>
              <a:t>Bradshaw, J., (2011) </a:t>
            </a:r>
            <a:r>
              <a:rPr lang="en-GB" sz="1200" i="1" kern="100" dirty="0">
                <a:effectLst/>
                <a:latin typeface="Calibri"/>
                <a:ea typeface="DengXian"/>
                <a:cs typeface="Times New Roman"/>
              </a:rPr>
              <a:t>The well-being of children in the UK</a:t>
            </a:r>
            <a:r>
              <a:rPr lang="en-GB" sz="1200" kern="100" dirty="0">
                <a:effectLst/>
                <a:latin typeface="Calibri"/>
                <a:ea typeface="DengXian"/>
                <a:cs typeface="Times New Roman"/>
              </a:rPr>
              <a:t>. Bristol: Policy.​</a:t>
            </a:r>
          </a:p>
          <a:p>
            <a:pPr>
              <a:lnSpc>
                <a:spcPct val="107000"/>
              </a:lnSpc>
              <a:spcAft>
                <a:spcPts val="800"/>
              </a:spcAft>
            </a:pPr>
            <a:r>
              <a:rPr lang="en-GB" sz="1200" kern="100" dirty="0">
                <a:effectLst/>
                <a:latin typeface="Calibri"/>
                <a:ea typeface="DengXian"/>
                <a:cs typeface="Times New Roman"/>
              </a:rPr>
              <a:t>Bronfenbrenner, U. &amp; Ceci, S. J.(2023) ‘Nature-Nurture reconceptualized: A bio-ecological model’ </a:t>
            </a:r>
            <a:r>
              <a:rPr lang="en-GB" sz="1200" i="1" kern="100" dirty="0">
                <a:effectLst/>
                <a:latin typeface="Calibri"/>
                <a:ea typeface="DengXian"/>
                <a:cs typeface="Times New Roman"/>
              </a:rPr>
              <a:t>Psychological Review</a:t>
            </a:r>
            <a:r>
              <a:rPr lang="en-GB" sz="1200" kern="100" dirty="0">
                <a:effectLst/>
                <a:latin typeface="Calibri"/>
                <a:ea typeface="DengXian"/>
                <a:cs typeface="Times New Roman"/>
              </a:rPr>
              <a:t> 10 (4), pp.568-586.​</a:t>
            </a:r>
          </a:p>
          <a:p>
            <a:pPr>
              <a:lnSpc>
                <a:spcPct val="107000"/>
              </a:lnSpc>
              <a:spcAft>
                <a:spcPts val="800"/>
              </a:spcAft>
            </a:pPr>
            <a:r>
              <a:rPr lang="en-GB" sz="1200" kern="100" dirty="0">
                <a:effectLst/>
                <a:latin typeface="Calibri"/>
                <a:ea typeface="DengXian"/>
                <a:cs typeface="Times New Roman"/>
              </a:rPr>
              <a:t>Childline, (no date), </a:t>
            </a:r>
            <a:r>
              <a:rPr lang="en-GB" sz="1200" i="1" kern="100" dirty="0">
                <a:effectLst/>
                <a:latin typeface="Calibri"/>
                <a:ea typeface="DengXian"/>
                <a:cs typeface="Times New Roman"/>
              </a:rPr>
              <a:t>Social Services</a:t>
            </a:r>
            <a:r>
              <a:rPr lang="en-GB" sz="1200" kern="100" dirty="0">
                <a:effectLst/>
                <a:latin typeface="Calibri"/>
                <a:ea typeface="DengXian"/>
                <a:cs typeface="Times New Roman"/>
              </a:rPr>
              <a:t> Available at: https://www.childline.org.uk/ (Accessed: 20 June 2023). ​</a:t>
            </a:r>
          </a:p>
          <a:p>
            <a:pPr>
              <a:lnSpc>
                <a:spcPct val="107000"/>
              </a:lnSpc>
              <a:spcAft>
                <a:spcPts val="800"/>
              </a:spcAft>
            </a:pPr>
            <a:r>
              <a:rPr lang="en-GB" sz="1200" kern="100" dirty="0">
                <a:effectLst/>
                <a:latin typeface="Calibri"/>
                <a:ea typeface="DengXian"/>
                <a:cs typeface="Times New Roman"/>
              </a:rPr>
              <a:t>Conway, K. S. and Li, M. (2011) </a:t>
            </a:r>
            <a:r>
              <a:rPr lang="en-GB" sz="1200" i="1" kern="100" dirty="0">
                <a:effectLst/>
                <a:latin typeface="Calibri"/>
                <a:ea typeface="DengXian"/>
                <a:cs typeface="Times New Roman"/>
              </a:rPr>
              <a:t>Family structure and child outcomes: a high definition, wide angle “snapshot”’, Review of economics of the household</a:t>
            </a:r>
            <a:r>
              <a:rPr lang="en-GB" sz="1200" kern="100" dirty="0">
                <a:effectLst/>
                <a:latin typeface="Calibri"/>
                <a:ea typeface="DengXian"/>
                <a:cs typeface="Times New Roman"/>
              </a:rPr>
              <a:t>. Boston: Springer</a:t>
            </a:r>
            <a:r>
              <a:rPr lang="en-GB" sz="1200" kern="100" dirty="0">
                <a:latin typeface="Calibri"/>
                <a:ea typeface="DengXian"/>
                <a:cs typeface="Times New Roman"/>
              </a:rPr>
              <a:t> </a:t>
            </a:r>
          </a:p>
          <a:p>
            <a:pPr>
              <a:lnSpc>
                <a:spcPct val="107000"/>
              </a:lnSpc>
              <a:spcAft>
                <a:spcPts val="800"/>
              </a:spcAft>
            </a:pPr>
            <a:r>
              <a:rPr lang="en-GB" sz="1200" kern="100" dirty="0">
                <a:effectLst/>
                <a:latin typeface="Calibri"/>
                <a:ea typeface="DengXian"/>
                <a:cs typeface="Times New Roman"/>
              </a:rPr>
              <a:t>Evans O. G. (2023)</a:t>
            </a:r>
            <a:r>
              <a:rPr lang="en-GB" sz="1200" kern="100" dirty="0">
                <a:latin typeface="Calibri"/>
                <a:ea typeface="DengXian"/>
                <a:cs typeface="Times New Roman"/>
              </a:rPr>
              <a:t> </a:t>
            </a:r>
            <a:r>
              <a:rPr lang="en-GB" sz="1200" kern="100" dirty="0">
                <a:effectLst/>
                <a:latin typeface="Calibri"/>
                <a:ea typeface="DengXian"/>
                <a:cs typeface="Times New Roman"/>
              </a:rPr>
              <a:t> </a:t>
            </a:r>
            <a:r>
              <a:rPr lang="en-GB" sz="1200" i="1" kern="100" dirty="0">
                <a:effectLst/>
                <a:latin typeface="Calibri"/>
                <a:ea typeface="DengXian"/>
                <a:cs typeface="Times New Roman"/>
              </a:rPr>
              <a:t>Bronfenbrenner Ecological Systems Theory.</a:t>
            </a:r>
            <a:r>
              <a:rPr lang="en-GB" sz="1200" kern="100" dirty="0">
                <a:effectLst/>
                <a:latin typeface="Calibri"/>
                <a:ea typeface="DengXian"/>
                <a:cs typeface="Times New Roman"/>
              </a:rPr>
              <a:t> Available at: https://www.simplypsychology.org/ (Accessed: 9 June 2023).​</a:t>
            </a:r>
          </a:p>
          <a:p>
            <a:pPr>
              <a:lnSpc>
                <a:spcPct val="107000"/>
              </a:lnSpc>
              <a:spcAft>
                <a:spcPts val="800"/>
              </a:spcAft>
            </a:pPr>
            <a:r>
              <a:rPr lang="en-GB" sz="1200" kern="100" dirty="0">
                <a:effectLst/>
                <a:latin typeface="Calibri"/>
                <a:ea typeface="DengXian"/>
                <a:cs typeface="Times New Roman"/>
              </a:rPr>
              <a:t>Gov.UK. (2018) </a:t>
            </a:r>
            <a:r>
              <a:rPr lang="en-GB" sz="1200" i="1" kern="100" dirty="0">
                <a:effectLst/>
                <a:latin typeface="Calibri"/>
                <a:ea typeface="DengXian"/>
                <a:cs typeface="Times New Roman"/>
              </a:rPr>
              <a:t>Links to legislation, regulations and statutory</a:t>
            </a:r>
            <a:r>
              <a:rPr lang="en-GB" sz="1200" kern="100" dirty="0">
                <a:effectLst/>
                <a:latin typeface="Calibri"/>
                <a:ea typeface="DengXian"/>
                <a:cs typeface="Times New Roman"/>
              </a:rPr>
              <a:t> guidance Available at: https://www.gov.uk/government/publications/inspecting-local-authority-childrens-services-from-2018/links-to-legislation-regulations-and-statutory-guidance (Accessed: 20 June 2023).​</a:t>
            </a:r>
          </a:p>
          <a:p>
            <a:pPr>
              <a:lnSpc>
                <a:spcPct val="107000"/>
              </a:lnSpc>
              <a:spcAft>
                <a:spcPts val="800"/>
              </a:spcAft>
            </a:pPr>
            <a:r>
              <a:rPr lang="en-GB" sz="1200" kern="100" dirty="0">
                <a:effectLst/>
                <a:latin typeface="Calibri"/>
                <a:ea typeface="DengXian"/>
                <a:cs typeface="Times New Roman"/>
              </a:rPr>
              <a:t>Hinton, D. and Kirk, S. (2016) </a:t>
            </a:r>
            <a:r>
              <a:rPr lang="en-GB" sz="1200" i="1" kern="100" dirty="0">
                <a:effectLst/>
                <a:latin typeface="Calibri"/>
                <a:ea typeface="DengXian"/>
                <a:cs typeface="Times New Roman"/>
              </a:rPr>
              <a:t>‘Families’ and healthcare professionals’ perceptions of healthcare services for children and young people with medically unexplained symptoms: a narrative review of the literature’, Health &amp; social care in the community</a:t>
            </a:r>
            <a:r>
              <a:rPr lang="en-GB" sz="1200" kern="100" dirty="0">
                <a:effectLst/>
                <a:latin typeface="Calibri"/>
                <a:ea typeface="DengXian"/>
                <a:cs typeface="Times New Roman"/>
              </a:rPr>
              <a:t>. England: Blackwell Publishing Ltd.</a:t>
            </a:r>
          </a:p>
          <a:p>
            <a:pPr>
              <a:lnSpc>
                <a:spcPct val="107000"/>
              </a:lnSpc>
              <a:spcAft>
                <a:spcPts val="800"/>
              </a:spcAft>
            </a:pPr>
            <a:r>
              <a:rPr lang="en-GB" sz="1200" kern="100" dirty="0">
                <a:effectLst/>
                <a:latin typeface="Calibri"/>
                <a:ea typeface="DengXian"/>
                <a:cs typeface="Times New Roman"/>
              </a:rPr>
              <a:t>Minujin Z., A. and Nandy, S. (2012) </a:t>
            </a:r>
            <a:r>
              <a:rPr lang="en-GB" sz="1200" i="1" kern="100" dirty="0">
                <a:effectLst/>
                <a:latin typeface="Calibri"/>
                <a:ea typeface="DengXian"/>
                <a:cs typeface="Times New Roman"/>
              </a:rPr>
              <a:t>Global child poverty and well-being : measurement, concepts, policy and action.</a:t>
            </a:r>
            <a:r>
              <a:rPr lang="en-GB" sz="1200" kern="100" dirty="0">
                <a:effectLst/>
                <a:latin typeface="Calibri"/>
                <a:ea typeface="DengXian"/>
                <a:cs typeface="Times New Roman"/>
              </a:rPr>
              <a:t> Bristol: Policy Press​</a:t>
            </a:r>
          </a:p>
          <a:p>
            <a:pPr>
              <a:lnSpc>
                <a:spcPct val="107000"/>
              </a:lnSpc>
              <a:spcAft>
                <a:spcPts val="800"/>
              </a:spcAft>
            </a:pPr>
            <a:r>
              <a:rPr lang="en-GB" sz="1200" kern="100" dirty="0">
                <a:effectLst/>
                <a:latin typeface="Calibri"/>
                <a:ea typeface="DengXian"/>
                <a:cs typeface="Times New Roman"/>
              </a:rPr>
              <a:t>Mcleod S. A. (2023) </a:t>
            </a:r>
            <a:r>
              <a:rPr lang="en-GB" sz="1200" i="1" kern="100" dirty="0">
                <a:effectLst/>
                <a:latin typeface="Calibri"/>
                <a:ea typeface="DengXian"/>
                <a:cs typeface="Times New Roman"/>
              </a:rPr>
              <a:t>Maslow Hierarchy of Needs</a:t>
            </a:r>
            <a:r>
              <a:rPr lang="en-GB" sz="1200" kern="100" dirty="0">
                <a:effectLst/>
                <a:latin typeface="Calibri"/>
                <a:ea typeface="DengXian"/>
                <a:cs typeface="Times New Roman"/>
              </a:rPr>
              <a:t> Available at: https://www.simplypsychology.org (Accessed: 9 June 2023).​</a:t>
            </a:r>
          </a:p>
          <a:p>
            <a:pPr>
              <a:lnSpc>
                <a:spcPct val="107000"/>
              </a:lnSpc>
              <a:spcAft>
                <a:spcPts val="800"/>
              </a:spcAft>
            </a:pPr>
            <a:r>
              <a:rPr lang="en-GB" sz="1200" kern="100" dirty="0">
                <a:effectLst/>
                <a:latin typeface="Calibri"/>
                <a:ea typeface="DengXian"/>
                <a:cs typeface="Times New Roman"/>
              </a:rPr>
              <a:t>NSPCC (2019). </a:t>
            </a:r>
            <a:r>
              <a:rPr lang="en-GB" sz="1200" i="1" kern="100" dirty="0">
                <a:effectLst/>
                <a:latin typeface="Calibri"/>
                <a:ea typeface="DengXian"/>
                <a:cs typeface="Times New Roman"/>
              </a:rPr>
              <a:t>Multi-agency and interdisciplinary working</a:t>
            </a:r>
            <a:r>
              <a:rPr lang="en-GB" sz="1200" kern="100" dirty="0">
                <a:effectLst/>
                <a:latin typeface="Calibri"/>
                <a:ea typeface="DengXian"/>
                <a:cs typeface="Times New Roman"/>
              </a:rPr>
              <a:t> Available at: https://learning.nspcc.org.uk/child-protection-system/multi-agency-working-child-protection (Accessed: 9 June 2023). ​</a:t>
            </a:r>
          </a:p>
          <a:p>
            <a:pPr>
              <a:lnSpc>
                <a:spcPct val="107000"/>
              </a:lnSpc>
              <a:spcAft>
                <a:spcPts val="800"/>
              </a:spcAft>
            </a:pPr>
            <a:r>
              <a:rPr lang="en-GB" sz="1200" kern="100" dirty="0">
                <a:effectLst/>
                <a:latin typeface="Calibri"/>
                <a:ea typeface="DengXian"/>
                <a:cs typeface="Times New Roman"/>
              </a:rPr>
              <a:t>Respectphoneline.(2022)</a:t>
            </a:r>
            <a:r>
              <a:rPr lang="en-GB" sz="1200" kern="100" dirty="0">
                <a:latin typeface="Calibri"/>
                <a:ea typeface="DengXian"/>
                <a:cs typeface="Times New Roman"/>
              </a:rPr>
              <a:t> </a:t>
            </a:r>
            <a:r>
              <a:rPr lang="en-GB" sz="1200" kern="100" dirty="0">
                <a:effectLst/>
                <a:latin typeface="Calibri"/>
                <a:ea typeface="DengXian"/>
                <a:cs typeface="Times New Roman"/>
              </a:rPr>
              <a:t> </a:t>
            </a:r>
            <a:r>
              <a:rPr lang="en-GB" sz="1200" i="1" kern="100" dirty="0">
                <a:effectLst/>
                <a:latin typeface="Calibri"/>
                <a:ea typeface="DengXian"/>
                <a:cs typeface="Times New Roman"/>
              </a:rPr>
              <a:t>Guidelines for working with perpetrators of domestic abuse</a:t>
            </a:r>
            <a:r>
              <a:rPr lang="en-GB" sz="1200" kern="100" dirty="0">
                <a:effectLst/>
                <a:latin typeface="Calibri"/>
                <a:ea typeface="DengXian"/>
                <a:cs typeface="Times New Roman"/>
              </a:rPr>
              <a:t> Available at: </a:t>
            </a:r>
            <a:r>
              <a:rPr lang="en-GB" sz="1200" u="sng" kern="100" dirty="0">
                <a:solidFill>
                  <a:srgbClr val="0563C1"/>
                </a:solidFill>
                <a:effectLst/>
                <a:latin typeface="Calibri"/>
                <a:ea typeface="DengXian"/>
                <a:cs typeface="Times New Roman"/>
                <a:hlinkClick r:id="rId2"/>
              </a:rPr>
              <a:t>https://respectphoneline.org.uk/resources/frontline-workers/guidelines-for-working-with-perpetrators-of-domestic-abuse/</a:t>
            </a:r>
            <a:r>
              <a:rPr lang="en-GB" sz="1200" kern="100" dirty="0">
                <a:latin typeface="Calibri"/>
                <a:ea typeface="DengXian"/>
                <a:cs typeface="Times New Roman"/>
              </a:rPr>
              <a:t>  </a:t>
            </a:r>
            <a:r>
              <a:rPr lang="en-GB" sz="1200" kern="100" dirty="0">
                <a:effectLst/>
                <a:latin typeface="Calibri"/>
                <a:ea typeface="DengXian"/>
                <a:cs typeface="Times New Roman"/>
              </a:rPr>
              <a:t> (Accessed: 9 June 2023).​</a:t>
            </a:r>
          </a:p>
          <a:p>
            <a:pPr>
              <a:lnSpc>
                <a:spcPct val="107000"/>
              </a:lnSpc>
              <a:spcAft>
                <a:spcPts val="800"/>
              </a:spcAft>
            </a:pPr>
            <a:r>
              <a:rPr lang="en-GB" sz="1200" kern="100" dirty="0">
                <a:effectLst/>
                <a:latin typeface="Calibri"/>
                <a:ea typeface="DengXian"/>
                <a:cs typeface="Times New Roman"/>
              </a:rPr>
              <a:t>Stanley, N., Graham-Kevan, N. and Borthwick, R., (2012.). ‘Fathers and Domestic Violence: Building Motivation for Change through Perpetrator Programmes’. </a:t>
            </a:r>
            <a:r>
              <a:rPr lang="en-GB" sz="1200" i="1" kern="100" dirty="0">
                <a:effectLst/>
                <a:latin typeface="Calibri"/>
                <a:ea typeface="DengXian"/>
                <a:cs typeface="Times New Roman"/>
              </a:rPr>
              <a:t>Child Abuse Review</a:t>
            </a:r>
            <a:r>
              <a:rPr lang="en-GB" sz="1200" kern="100" dirty="0">
                <a:effectLst/>
                <a:latin typeface="Calibri"/>
                <a:ea typeface="DengXian"/>
                <a:cs typeface="Times New Roman"/>
              </a:rPr>
              <a:t> 21(4), pp.264-274.</a:t>
            </a:r>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p:txBody>
      </p:sp>
      <p:grpSp>
        <p:nvGrpSpPr>
          <p:cNvPr id="43" name="Group 42">
            <a:extLst>
              <a:ext uri="{FF2B5EF4-FFF2-40B4-BE49-F238E27FC236}">
                <a16:creationId xmlns:a16="http://schemas.microsoft.com/office/drawing/2014/main" id="{6DF25E23-BE15-4E36-A700-59F0CE8C54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4" name="Straight Connector 43">
              <a:extLst>
                <a:ext uri="{FF2B5EF4-FFF2-40B4-BE49-F238E27FC236}">
                  <a16:creationId xmlns:a16="http://schemas.microsoft.com/office/drawing/2014/main" id="{2CE9353A-F333-4305-BED0-D126D75F5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95D1D327-6D34-4AB1-BBCB-FFD18B927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C3D4CCB5-F27F-4868-B1D4-55D8654F0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55F00F96-8833-4C32-AD31-05286BC80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C22EE3D4-FE2C-4B01-BC8C-3CE2C6CC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83438512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13" ma:contentTypeDescription="Create a new document." ma:contentTypeScope="" ma:versionID="f07e6412d53c771af23ee3a70d456702">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27adc4d8777d2b3ea5f2a2e10698f828"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MediaServiceDateTaken" minOccurs="0"/>
                <xsd:element ref="ns3:MediaServiceAutoTags" minOccurs="0"/>
                <xsd:element ref="ns3:MediaServiceLocation" minOccurs="0"/>
                <xsd:element ref="ns3:MediaServiceGenerationTime" minOccurs="0"/>
                <xsd:element ref="ns3:MediaServiceEventHashCode" minOccurs="0"/>
                <xsd:element ref="ns3:MediaServiceOCR"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_activity" ma:index="20"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5c225c8a-d58b-4f92-9659-fc93657787ef" xsi:nil="true"/>
  </documentManagement>
</p:properties>
</file>

<file path=customXml/itemProps1.xml><?xml version="1.0" encoding="utf-8"?>
<ds:datastoreItem xmlns:ds="http://schemas.openxmlformats.org/officeDocument/2006/customXml" ds:itemID="{B5028CCF-BFC5-4DAB-BA23-5290895A9D32}">
  <ds:schemaRefs>
    <ds:schemaRef ds:uri="http://schemas.microsoft.com/sharepoint/v3/contenttype/forms"/>
  </ds:schemaRefs>
</ds:datastoreItem>
</file>

<file path=customXml/itemProps2.xml><?xml version="1.0" encoding="utf-8"?>
<ds:datastoreItem xmlns:ds="http://schemas.openxmlformats.org/officeDocument/2006/customXml" ds:itemID="{5E83A73E-F678-4906-9C17-85DBBEF84741}">
  <ds:schemaRefs>
    <ds:schemaRef ds:uri="http://schemas.microsoft.com/office/2006/metadata/contentType"/>
    <ds:schemaRef ds:uri="http://schemas.microsoft.com/office/2006/metadata/properties/metaAttributes"/>
    <ds:schemaRef ds:uri="http://www.w3.org/2000/xmlns/"/>
    <ds:schemaRef ds:uri="http://www.w3.org/2001/XMLSchema"/>
    <ds:schemaRef ds:uri="5c225c8a-d58b-4f92-9659-fc93657787ef"/>
    <ds:schemaRef ds:uri="01059ada-d055-41df-ae87-635bd8b92658"/>
  </ds:schemaRefs>
</ds:datastoreItem>
</file>

<file path=customXml/itemProps3.xml><?xml version="1.0" encoding="utf-8"?>
<ds:datastoreItem xmlns:ds="http://schemas.openxmlformats.org/officeDocument/2006/customXml" ds:itemID="{CD7C4EBC-2ABA-4651-B660-B8ECEFD4DDE6}">
  <ds:schemaRefs>
    <ds:schemaRef ds:uri="http://schemas.microsoft.com/office/2006/metadata/properties"/>
    <ds:schemaRef ds:uri="http://www.w3.org/2000/xmlns/"/>
    <ds:schemaRef ds:uri="5c225c8a-d58b-4f92-9659-fc93657787ef"/>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Options/recommendations available</vt:lpstr>
      <vt:lpstr>PowerPoint Presentation</vt:lpstr>
      <vt:lpstr>policies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Ana Corcan (2133068)</cp:lastModifiedBy>
  <cp:revision>128</cp:revision>
  <dcterms:created xsi:type="dcterms:W3CDTF">2023-06-04T13:37:26Z</dcterms:created>
  <dcterms:modified xsi:type="dcterms:W3CDTF">2023-06-20T20:16:21Z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