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47" d="100"/>
          <a:sy n="47" d="100"/>
        </p:scale>
        <p:origin x="1046" y="4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ezen Mustanova" userId="f75ffd799024aaaa" providerId="LiveId" clId="{5531A427-472D-4495-B3F8-D9A4E5E17364}"/>
    <pc:docChg chg="modSld">
      <pc:chgData name="Sezen Mustanova" userId="f75ffd799024aaaa" providerId="LiveId" clId="{5531A427-472D-4495-B3F8-D9A4E5E17364}" dt="2024-10-15T09:45:05.940" v="31" actId="20577"/>
      <pc:docMkLst>
        <pc:docMk/>
      </pc:docMkLst>
      <pc:sldChg chg="modSp mod">
        <pc:chgData name="Sezen Mustanova" userId="f75ffd799024aaaa" providerId="LiveId" clId="{5531A427-472D-4495-B3F8-D9A4E5E17364}" dt="2024-10-15T09:45:05.940" v="31" actId="20577"/>
        <pc:sldMkLst>
          <pc:docMk/>
          <pc:sldMk cId="3301226768" sldId="256"/>
        </pc:sldMkLst>
        <pc:spChg chg="mod">
          <ac:chgData name="Sezen Mustanova" userId="f75ffd799024aaaa" providerId="LiveId" clId="{5531A427-472D-4495-B3F8-D9A4E5E17364}" dt="2024-10-15T09:45:05.940" v="31" actId="20577"/>
          <ac:spMkLst>
            <pc:docMk/>
            <pc:sldMk cId="3301226768" sldId="256"/>
            <ac:spMk id="3" creationId="{95847FEF-039C-B7DB-7FEA-3737C6953CA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EBE851-44E9-3CF4-5EDE-4300872E45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4B9C23E-7A52-38A2-89CC-C4664559FA5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8F3F9C-E7CF-2200-BDBA-EE0825458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65EC4-1B0D-459D-8005-B83FEA8FA336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B12D27-23D1-F208-E5FC-F3D7E27D3D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0CDE35-79E8-FE7B-DF5D-4F56569563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CA84E-3826-452D-A4F4-CBEE5B8F07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7608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28BD4-5A1F-2653-0177-159E93DD60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E89F8D-17C3-528D-08FD-7F01F1F3E64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688B60-FD13-A48A-0ECF-B146373E6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65EC4-1B0D-459D-8005-B83FEA8FA336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F7E1A1-4AC2-6729-DB7E-F32139EACB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44081-2788-69E4-E754-1DEB994BF6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CA84E-3826-452D-A4F4-CBEE5B8F07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74408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70CDF-F2D0-AEA5-FF77-CA8EFAE3CB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1A858C-6B32-3F2A-1E86-FD41795B135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D20D4B-2F0C-3D55-2714-1A74CDD9A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65EC4-1B0D-459D-8005-B83FEA8FA336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1E96C7B-E6EA-3136-9F4D-DC35B525AC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D46E9C-B830-E42D-54E5-59214E7DE0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CA84E-3826-452D-A4F4-CBEE5B8F07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74411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F28278-F03A-2897-71E8-4B7C3E103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50DCC-00CE-B23A-43F8-75B38AB5029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1877A8A-892D-5F8E-FC02-02305EA255A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F159B7-C347-780B-5187-A29941E77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65EC4-1B0D-459D-8005-B83FEA8FA336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DF2ED87-1FAC-AD38-30BA-FBB74BEED7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386541-6C67-A5C8-DEBE-591324EDBB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CA84E-3826-452D-A4F4-CBEE5B8F07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918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AEDA16-2A58-5108-DA9D-3FC2960212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D7B3C-8F5F-EF89-D0B9-547E7A2679A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B3A984F-F798-A478-185E-BB4B889DDA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140BAF9-A90E-AC4D-7E15-8E829CF1F5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492B067-C954-78A6-89F3-55BB401C92D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3B585-53F3-A5DD-1901-3F56453AFA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65EC4-1B0D-459D-8005-B83FEA8FA336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E949038-8281-A4A9-4F9D-7DBC0C8C4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8E4C99D-8B23-4BE4-BF38-5BA6C82FB1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CA84E-3826-452D-A4F4-CBEE5B8F07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3069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D29D9F-5398-24C0-EADE-F74A2BE2113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8493D1F-0AE0-F39A-806E-A95A2DD2BE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65EC4-1B0D-459D-8005-B83FEA8FA336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987E70C-8045-0828-943A-ADB928C514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B108D8C-96FD-FA00-DE3F-9831028640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CA84E-3826-452D-A4F4-CBEE5B8F07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27418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E9836FD-578A-D7FD-E557-7E75B64B8E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65EC4-1B0D-459D-8005-B83FEA8FA336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47575F3-4E55-3304-8B3A-13A0D4C3B6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C99705B-00C8-3795-9B0C-B9BF5DE584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CA84E-3826-452D-A4F4-CBEE5B8F07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22976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8B1DB2-855C-9A7B-7BF3-C37A32B93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03E76C-50B3-F1DA-B167-05FD01C94D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CAC0180-8527-D6EC-DF47-55817BE404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735ABA-E593-0706-14EC-03F8DF3BF6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65EC4-1B0D-459D-8005-B83FEA8FA336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69E4E34-27E6-0E00-D953-AE2DF39ACA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ED75CD-4F12-DEE5-6457-471127FC52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CA84E-3826-452D-A4F4-CBEE5B8F07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71951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12CB2-4423-F4C3-6C3D-9AEE7B77D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D726F7-3286-8E89-F807-A2ECAB7B5A3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F101A72-7F0E-5B10-3716-A36D83DA8B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571A243-5206-EF6F-7A16-14067EBD4B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65EC4-1B0D-459D-8005-B83FEA8FA336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53ACF5-4479-47DF-D373-5AFA5A8845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9BC7F9-A870-C409-6E1B-DCBA6EA05C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CA84E-3826-452D-A4F4-CBEE5B8F07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727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816D7E-C08F-7FC0-4F0A-3BD230753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9A14E47-160F-3225-D968-7644B80BC80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89B1392-F08D-862F-6CCD-2E85E9506D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65EC4-1B0D-459D-8005-B83FEA8FA336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E8AFD1-2C2B-2AC0-1D5A-A09BE6183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88832C-F609-F3DB-B8B1-0ADCF4D8CC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CA84E-3826-452D-A4F4-CBEE5B8F07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9947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2351F33-908D-640F-2EE3-95009E3AD9E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CF1C51D-A4C6-9EE9-FD61-0BAF454391F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E0705B-DB71-2F12-8D41-79B7ABE840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965EC4-1B0D-459D-8005-B83FEA8FA336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788A2-EF63-2530-1C7C-DC865E4734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ED387F7-50B7-9701-8767-2EB4C620A9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0CA84E-3826-452D-A4F4-CBEE5B8F07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2247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CC7ED33-DA74-9CF1-9EEE-052678F967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9297A7-A3E3-4364-14C0-C87F819731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B46FEE-062D-CD29-9540-75357DE30A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965EC4-1B0D-459D-8005-B83FEA8FA336}" type="datetimeFigureOut">
              <a:rPr lang="en-US" smtClean="0"/>
              <a:t>10/15/2024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E00E02-0E18-49D3-CC09-87F6C8B3EF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8AFB37-9FEF-BB0E-1565-330D406F1D7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90CA84E-3826-452D-A4F4-CBEE5B8F07B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425169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3F3E5-BDD8-6D17-2342-DBA484802F47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5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Christmas Fair: </a:t>
            </a:r>
            <a:br>
              <a:rPr lang="en-US" sz="5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</a:br>
            <a:r>
              <a:rPr lang="en-US" sz="5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Feasibility Study</a:t>
            </a:r>
            <a:r>
              <a:rPr lang="en-US" sz="4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4000" b="1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5847FEF-039C-B7DB-7FEA-3737C6953CA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 : Sezen Mustanova</a:t>
            </a:r>
          </a:p>
          <a:p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ID: </a:t>
            </a:r>
            <a:r>
              <a:rPr lang="en-GB" b="0" i="0">
                <a:solidFill>
                  <a:srgbClr val="242424"/>
                </a:solidFill>
                <a:effectLst/>
                <a:latin typeface="-apple-system"/>
              </a:rPr>
              <a:t>2210266</a:t>
            </a:r>
            <a:endParaRPr lang="en-US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0122676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6030A0-A7C1-14B1-C471-80756DA89B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Event Content and Context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65CC70-7C43-7A6E-BD8E-A937324FC65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257800" cy="4667250"/>
          </a:xfrm>
        </p:spPr>
        <p:txBody>
          <a:bodyPr>
            <a:normAutofit/>
          </a:bodyPr>
          <a:lstStyle/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proposed event is a business-oriented Christmas Fair, which will be aimed at top managers and owners of cafes, restaurants, shops, and other establishments. </a:t>
            </a:r>
          </a:p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will display holiday products, provide practical sessions on seasonal selling techniques, and business meetings (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Parkinson, 2022)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aims at giving a guide on how to </a:t>
            </a:r>
            <a:r>
              <a:rPr lang="en-US" sz="20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maximise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on the festive season to increase sales and at the same time provide a festive atmosphere through the use of winter theme and holiday festivities (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Ferris et al., 2023)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DF97E3-FB97-ABDB-8537-B4404AB13B8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98454" y="1890712"/>
            <a:ext cx="5502813" cy="3702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74458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DFB875-ED8A-ADE5-BD22-338B7A69BC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Market Factors: Target Market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C01E36-6AD1-52BC-A514-0484225D20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237849" cy="4351338"/>
          </a:xfrm>
        </p:spPr>
        <p:txBody>
          <a:bodyPr>
            <a:normAutofit/>
          </a:bodyPr>
          <a:lstStyle/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Christmas Fair aims at reaching hospitality professionals, hoteliers, retail managers and event planners from Europe and other parts of the world (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Walker, 2021)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conducted reveals great interest in holiday-related events as </a:t>
            </a:r>
            <a:r>
              <a:rPr lang="en-US" sz="20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organisations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look for new ways to harness the potential of the festive season especially during winter (</a:t>
            </a:r>
            <a:r>
              <a:rPr lang="en-US" sz="20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Gbenle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2023)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fair is targeted to gather approximately 300 guests with a focus on seasonal products, marketing with a focus on brand experience, and business connections that contribute to the sales during the holiday season (</a:t>
            </a:r>
            <a:r>
              <a:rPr lang="en-US" sz="20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Búriová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2020)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C956996-173A-4C0D-B927-0581B30ED2E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6049" y="1983545"/>
            <a:ext cx="4965896" cy="3309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284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E3732-7D9D-B060-270E-44C3A855AF6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Market Factors: Demand and Competition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987060-13E5-DBA3-9636-4DEEE591A41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6322255" cy="4351338"/>
          </a:xfrm>
        </p:spPr>
        <p:txBody>
          <a:bodyPr>
            <a:normAutofit/>
          </a:bodyPr>
          <a:lstStyle/>
          <a:p>
            <a:pPr algn="just"/>
            <a:r>
              <a:rPr lang="en-US" sz="20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vents such as Winter Wonderland and traditional Christmas markets can be considered as competition, but these events are primarily oriented on the consumers (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Elliott and Elliott, 2023)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/>
            <a:r>
              <a:rPr lang="en-US" sz="20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Christmas Fair will be different from others as it will be B2B oriented, </a:t>
            </a:r>
            <a:r>
              <a:rPr lang="en-US" sz="2000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emphasising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on business approach, Christmas in the context of the market, and how to make money on it (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Chandra, Bhalla and Agarwal, 2022)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competitive advantage is the connection of the high-value workshops and the professional networking, which distinguishes it from the consumer-focused event (</a:t>
            </a:r>
            <a:r>
              <a:rPr lang="en-US" sz="20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Broeckerhoff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</a:t>
            </a:r>
            <a:r>
              <a:rPr lang="en-US" sz="20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Galalae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2022)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1112FE1-58E5-815C-D767-2573A56041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69946" y="1690688"/>
            <a:ext cx="4515728" cy="4963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47729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405A3A-4818-41B8-3DDC-A567E5380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957238"/>
          </a:xfrm>
        </p:spPr>
        <p:txBody>
          <a:bodyPr>
            <a:normAutofit/>
          </a:bodyPr>
          <a:lstStyle/>
          <a:p>
            <a:r>
              <a:rPr lang="en-US" sz="4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Operational Factors Venue Selection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B5E45A-8DF5-5246-B8BD-1C93D123CD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2364"/>
            <a:ext cx="10515600" cy="2169600"/>
          </a:xfrm>
        </p:spPr>
        <p:txBody>
          <a:bodyPr>
            <a:normAutofit/>
          </a:bodyPr>
          <a:lstStyle/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chosen venue is </a:t>
            </a:r>
            <a:r>
              <a:rPr lang="en-US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Savoy in London.</a:t>
            </a:r>
          </a:p>
          <a:p>
            <a:pPr algn="just"/>
            <a:r>
              <a:rPr lang="en-US" sz="20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his is a very popular and luxurious place which is located in the heart of the city and therefore is convenient for both local and international guests (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Hervey, 2024)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exhibition booths, workshops and the networking areas will be installed in the large ballroom and the conference rooms respectively with a traditional Christmas touch with lights and decorations (</a:t>
            </a:r>
            <a:r>
              <a:rPr lang="en-US" sz="20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Spennemann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Parker, 2021)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BEDA9D6-A24B-2CCC-6B5D-9A8BFE9F5A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3429000"/>
            <a:ext cx="9144000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02343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BB47B-594D-0759-BFEF-DAD01963A9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kern="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lang="en-US" sz="4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Resources: Staffing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B4F421-8418-294E-B352-DFC78C547D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843" y="1825626"/>
            <a:ext cx="11394831" cy="2113328"/>
          </a:xfrm>
        </p:spPr>
        <p:txBody>
          <a:bodyPr>
            <a:normAutofit lnSpcReduction="10000"/>
          </a:bodyPr>
          <a:lstStyle/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For the event to be successful, there is need to hire event managers, hospitality staff, decorators, and technical crew. </a:t>
            </a:r>
          </a:p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Christmas Fair will require the services of professionals in catering provision, security, audio visual equipment for presentations, and lighting (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Howells, 2023)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Furthermore, seasonal staff will assist in setting up the event, to guarantee that the event space is turned into a winter wonderland, creating a magical but business-like environment for the attendees (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Parker, </a:t>
            </a:r>
            <a:r>
              <a:rPr lang="en-US" sz="2000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Spennemann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and Bond, 2024)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21D6429-F16C-DD3B-8B3E-8FCC324AD73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0879" y="3938954"/>
            <a:ext cx="7202116" cy="29190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984947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4B6046-A084-6CAE-D176-E90891A0BE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Financial Factors: Budget Overview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7782A5-0BBA-1A5D-2239-0DE213842C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budget for the Christmas Fair is projected at £150,000.</a:t>
            </a:r>
          </a:p>
          <a:p>
            <a:pPr algn="just"/>
            <a:r>
              <a:rPr lang="en-US" sz="20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major costs include:</a:t>
            </a:r>
          </a:p>
          <a:p>
            <a:pPr lvl="1"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Venue hire (£50,000)</a:t>
            </a:r>
          </a:p>
          <a:p>
            <a:pPr lvl="1" algn="just"/>
            <a:r>
              <a:rPr lang="en-US" sz="20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arketing and promotions (£20,000)</a:t>
            </a:r>
          </a:p>
          <a:p>
            <a:pPr lvl="1" algn="just"/>
            <a:r>
              <a:rPr lang="en-US" sz="20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atering (£30,000)</a:t>
            </a:r>
          </a:p>
          <a:p>
            <a:pPr lvl="1" algn="just"/>
            <a:r>
              <a:rPr lang="en-US" sz="20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F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estive decorations (£25,000). </a:t>
            </a:r>
          </a:p>
          <a:p>
            <a:pPr lvl="1"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Additional costs cover staffing and logistics (Frost and Frost, 2020). </a:t>
            </a:r>
          </a:p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Revenue will come from exhibitor fees (£80,000), sponsorship deals (£40,000), and ticket sales (£50,000), with the event projected to generate a 15% profit margin, ensuring financial viability (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Dowson, Albert and Lomax, 2022)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38290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FD6A5B-F7E4-F44A-1822-5B5C686ABB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Financial Factors: Funding and Sponsorship Strategy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B55B6C-AB21-25AC-CE3D-D3BA884EFC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866120" cy="2380615"/>
          </a:xfrm>
        </p:spPr>
        <p:txBody>
          <a:bodyPr>
            <a:normAutofit fontScale="92500" lnSpcReduction="10000"/>
          </a:bodyPr>
          <a:lstStyle/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event will be sponsored mainly from the reputable hospitality and retail companies, which will contribute 30% of the total event expenses. </a:t>
            </a:r>
          </a:p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other source of income will be from the fees charged to the exhibitors, and ticket sales (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Gold and Gold, 2020)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High profile attendees will be attracted by VIP tickets and exclusive holiday themed networking dinners, which will be another source of income (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Lee and Goldblatt, 2020)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</a:t>
            </a:r>
          </a:p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corporate sponsors will be given exposure in the course of the event in order to ensure that they get the best value for their money (</a:t>
            </a:r>
            <a:r>
              <a:rPr lang="en-US" sz="2000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Bladen et al., 2022)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F859562-F652-832D-CB80-01F10F5BD93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7128" y="4206240"/>
            <a:ext cx="8917744" cy="2514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32888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8941F4-597E-554F-BBAA-546ABE8BA6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Conclusion and Feasibility Justification</a:t>
            </a:r>
            <a:endParaRPr lang="en-US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CEB5CE-C8C2-D476-7102-F993F08EBA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5407855" cy="4223483"/>
          </a:xfrm>
        </p:spPr>
        <p:txBody>
          <a:bodyPr>
            <a:normAutofit/>
          </a:bodyPr>
          <a:lstStyle/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 Christmas Fair is a realistic event with high market potential and cost effectiveness. </a:t>
            </a:r>
          </a:p>
          <a:p>
            <a:pPr algn="just"/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It is strategic for the MICE sector because the venue, target market, and operational strategies are compatible.</a:t>
            </a:r>
          </a:p>
          <a:p>
            <a:pPr algn="just"/>
            <a:r>
              <a:rPr lang="en-US" sz="2000" kern="0" dirty="0"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Generally</a:t>
            </a:r>
            <a:r>
              <a:rPr lang="en-US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the event is well positioned to provide high returns and industry acknowledgement, which will lead to a successful result. </a:t>
            </a:r>
            <a:endParaRPr lang="en-US" sz="20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F4E8827-66BE-498C-6E89-C0946525CE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28935" y="1690687"/>
            <a:ext cx="5631311" cy="42234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830198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D7BEA2-44AE-6A3C-C0DD-984DE23495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5083" y="210381"/>
            <a:ext cx="11128717" cy="718087"/>
          </a:xfrm>
        </p:spPr>
        <p:txBody>
          <a:bodyPr>
            <a:normAutofit/>
          </a:bodyPr>
          <a:lstStyle/>
          <a:p>
            <a:r>
              <a:rPr lang="en-US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AA7AB5-3CDF-998D-BFE2-17B4CEDBF3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5083" y="1195754"/>
            <a:ext cx="11746523" cy="5662246"/>
          </a:xfrm>
        </p:spPr>
        <p:txBody>
          <a:bodyPr>
            <a:normAutofit fontScale="40000" lnSpcReduction="20000"/>
          </a:bodyPr>
          <a:lstStyle/>
          <a:p>
            <a:pPr marL="0" indent="0" algn="just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Parkinson, G., 2022. Feasibility. In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Developing Hospitality Properties and Facilities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(pp. 24-42). Routledge.</a:t>
            </a:r>
          </a:p>
          <a:p>
            <a:pPr marL="0" indent="0" algn="just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Ferris, W.N., Friedman, K., Schwartz, J., Seo, H.J. and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Ulaky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A., 2023. Star Theatre Feasibility Study.</a:t>
            </a:r>
          </a:p>
          <a:p>
            <a:pPr marL="0" indent="0" algn="just">
              <a:buNone/>
            </a:pP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Gbenle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G.O., 2023. Socio-Economic Implications of Christmas Festival in Lagos State, Nigeria.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HUMANITIES, MANAGEMENT AND SOCIAL SCIENCES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p.100.</a:t>
            </a:r>
            <a:endParaRPr lang="en-US" dirty="0">
              <a:solidFill>
                <a:srgbClr val="22222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Búriová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A., 2020. Career fairs at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Haaga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-Helia UAS,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Pasila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campus.</a:t>
            </a:r>
          </a:p>
          <a:p>
            <a:pPr marL="0" indent="0" algn="just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Elliott, G. and Elliott, J., 2023. A CHRISTMAS CAROL.</a:t>
            </a:r>
          </a:p>
          <a:p>
            <a:pPr marL="0" indent="0" algn="just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Chandra, S., Bhalla, R. and Agarwal, S., 2022. Business events and hospitality. In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Routledge handbook of business events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(pp. 263-272). Routledge.</a:t>
            </a:r>
          </a:p>
          <a:p>
            <a:pPr marL="0" indent="0" algn="just">
              <a:buNone/>
            </a:pP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Broeckerhoff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A. and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Galalae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C., 2022. Christmas markets–marketplace icon.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Consumption Markets &amp; Culture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(1), pp.79-90.</a:t>
            </a:r>
          </a:p>
          <a:p>
            <a:pPr marL="0" indent="0" algn="just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Hervey, T.K., 2024.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Book of Christmas; Descriptive of the Customs, Ceremonies, Traditions, Superstitions, Fun, Feeling, and Festivities of the Christmas Season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BoD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–Books on Demand.</a:t>
            </a:r>
          </a:p>
          <a:p>
            <a:pPr marL="0" indent="0" algn="just">
              <a:buNone/>
            </a:pP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Spennemann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D.H. and Parker, M., 2021. The changing face of German Christmas markets: Historic, mercantile, social, and experiential dimensions.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Heritage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4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(3), pp.1821-1835.</a:t>
            </a:r>
          </a:p>
          <a:p>
            <a:pPr marL="0" indent="0" algn="just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Howells, W.D., 2023.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Christmas every day and other stories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BoD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-Books on Demand.</a:t>
            </a:r>
            <a:endParaRPr lang="en-US" dirty="0">
              <a:solidFill>
                <a:srgbClr val="22222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Parker, M.,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Spennemann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D.H. and Bond, J., 2024. Using destination reviews to explore tourists’ sensory experiences at Christmas markets in Germany and Austria.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Journal of Heritage Tourism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19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(2), pp.172-200.</a:t>
            </a:r>
          </a:p>
          <a:p>
            <a:pPr marL="0" indent="0" algn="just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Dowson, R., Albert, B. and Lomax, D., 2022.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Event planning and management: Principles, planning and practice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Kogan Page Publishers.</a:t>
            </a:r>
          </a:p>
          <a:p>
            <a:pPr marL="0" indent="0" algn="just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Gold, J.R. and Gold, M.M., 2020.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Festival cities: Culture, planning and urban life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Routledge.</a:t>
            </a:r>
          </a:p>
          <a:p>
            <a:pPr marL="0" indent="0" algn="just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Lee, S. and Goldblatt, J., 2020.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Special events: The brave new world for bolder and better live events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John Wiley &amp; Sons.</a:t>
            </a:r>
            <a:endParaRPr lang="en-US" dirty="0">
              <a:solidFill>
                <a:srgbClr val="22222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Bladen, C.,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Kennell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Abson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E. and Wilde, N., 2022.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Events management: An introduction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Routledge.</a:t>
            </a:r>
          </a:p>
          <a:p>
            <a:pPr marL="0" indent="0" algn="just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Frost, W. and Frost, J., 2020. Events and tourism. In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Routledge handbook of events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(pp. 76-92). Routledge.</a:t>
            </a:r>
            <a:endParaRPr lang="en-US" dirty="0">
              <a:solidFill>
                <a:srgbClr val="22222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Wickham, M., Donnelly, T. and French, L., 2021. Strategic sustainability management in the event sector.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Event Management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25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(3), pp.279-296.</a:t>
            </a:r>
          </a:p>
          <a:p>
            <a:pPr marL="0" indent="0" algn="just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Bladen, C.,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Kennell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J., </a:t>
            </a:r>
            <a:r>
              <a:rPr lang="en-US" b="0" i="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Abson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, E. and Wilde, N., 2022.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Events management: An introduction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Routledge.</a:t>
            </a:r>
            <a:endParaRPr lang="en-US" dirty="0">
              <a:solidFill>
                <a:srgbClr val="22222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Toohey, K. and Taylor, T., 2023. Mega events, fear, and risk: Terrorism at the Olympic Games. In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Olympics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 (pp. 329-343). Routledge.</a:t>
            </a:r>
          </a:p>
          <a:p>
            <a:pPr marL="0" indent="0" algn="just">
              <a:buNone/>
            </a:pP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Walker, J.R., 2021. </a:t>
            </a:r>
            <a:r>
              <a:rPr lang="en-US" b="0" i="1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Introduction to hospitality</a:t>
            </a:r>
            <a:r>
              <a:rPr lang="en-US" b="0" i="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. Pearson.</a:t>
            </a:r>
            <a:endParaRPr lang="en-US" dirty="0">
              <a:solidFill>
                <a:srgbClr val="22222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6209294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141</TotalTime>
  <Words>1361</Words>
  <Application>Microsoft Office PowerPoint</Application>
  <PresentationFormat>Widescreen</PresentationFormat>
  <Paragraphs>62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-apple-system</vt:lpstr>
      <vt:lpstr>Arial</vt:lpstr>
      <vt:lpstr>Calibri</vt:lpstr>
      <vt:lpstr>Calibri Light</vt:lpstr>
      <vt:lpstr>Times New Roman</vt:lpstr>
      <vt:lpstr>Office Theme</vt:lpstr>
      <vt:lpstr>Christmas Fair:  A Feasibility Study.</vt:lpstr>
      <vt:lpstr>Event Content and Context</vt:lpstr>
      <vt:lpstr>Market Factors: Target Market</vt:lpstr>
      <vt:lpstr>Market Factors: Demand and Competition</vt:lpstr>
      <vt:lpstr>Operational Factors Venue Selection</vt:lpstr>
      <vt:lpstr>Organisational Resources: Staffing</vt:lpstr>
      <vt:lpstr>Financial Factors: Budget Overview</vt:lpstr>
      <vt:lpstr>Financial Factors: Funding and Sponsorship Strategy</vt:lpstr>
      <vt:lpstr>Conclusion and Feasibility Justification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USER</dc:creator>
  <cp:lastModifiedBy>Sezen Mustanova</cp:lastModifiedBy>
  <cp:revision>34</cp:revision>
  <dcterms:created xsi:type="dcterms:W3CDTF">2024-10-13T20:14:21Z</dcterms:created>
  <dcterms:modified xsi:type="dcterms:W3CDTF">2024-10-15T09:45:06Z</dcterms:modified>
</cp:coreProperties>
</file>