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quickStyle4.xml" ContentType="application/vnd.openxmlformats-officedocument.drawingml.diagramStyle+xml"/>
  <Default Extension="svg" ContentType="image/svg+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notesSlides/notesSlide8.xml" ContentType="application/vnd.openxmlformats-officedocument.presentationml.notesSlide+xml"/>
  <Override PartName="/ppt/diagrams/data4.xml" ContentType="application/vnd.openxmlformats-officedocument.drawingml.diagramData+xml"/>
  <Override PartName="/ppt/notesSlides/notesSlide9.xml" ContentType="application/vnd.openxmlformats-officedocument.presentationml.notesSlide+xml"/>
  <Override PartName="/ppt/diagrams/data5.xml" ContentType="application/vnd.openxmlformats-officedocument.drawingml.diagramData+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colors3.xml" ContentType="application/vnd.openxmlformats-officedocument.drawingml.diagramColors+xml"/>
  <Override PartName="/ppt/diagrams/colors4.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diagrams/drawing5.xml" ContentType="application/vnd.ms-office.drawingml.diagramDrawing+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diagrams/layout4.xml" ContentType="application/vnd.openxmlformats-officedocument.drawingml.diagram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8288000" cy="10287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90651C3A-4460-11DB-9652-00E08161165F}">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45" d="100"/>
          <a:sy n="45" d="100"/>
        </p:scale>
        <p:origin x="-81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17C6BD-8BE5-491B-897D-CD2122ACC3FF}" type="doc">
      <dgm:prSet loTypeId="urn:microsoft.com/office/officeart/2005/8/layout/vProcess5" loCatId="process" qsTypeId="urn:microsoft.com/office/officeart/2005/8/quickstyle/simple1" qsCatId="simple" csTypeId="urn:microsoft.com/office/officeart/2005/8/colors/accent3_3" csCatId="accent3" phldr="1"/>
      <dgm:spPr/>
      <dgm:t>
        <a:bodyPr/>
        <a:lstStyle/>
        <a:p>
          <a:endParaRPr lang="en-GB"/>
        </a:p>
      </dgm:t>
    </dgm:pt>
    <dgm:pt modelId="{68A8D1D3-2A88-4940-A093-F295BAC70939}">
      <dgm:prSet custT="1"/>
      <dgm:spPr/>
      <dgm:t>
        <a:bodyPr/>
        <a:lstStyle/>
        <a:p>
          <a:pPr algn="just">
            <a:lnSpc>
              <a:spcPct val="150000"/>
            </a:lnSpc>
          </a:pPr>
          <a:endParaRPr lang="en-US" sz="2400" dirty="0">
            <a:solidFill>
              <a:schemeClr val="tx1"/>
            </a:solidFill>
            <a:latin typeface="Times New Roman" panose="02020603050405020304" pitchFamily="18" charset="0"/>
            <a:cs typeface="Times New Roman" panose="02020603050405020304" pitchFamily="18" charset="0"/>
          </a:endParaRPr>
        </a:p>
        <a:p>
          <a:pPr algn="just">
            <a:lnSpc>
              <a:spcPct val="150000"/>
            </a:lnSpc>
          </a:pPr>
          <a:endParaRPr lang="en-US" sz="24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US" sz="2400" dirty="0">
              <a:solidFill>
                <a:schemeClr val="tx1"/>
              </a:solidFill>
              <a:latin typeface="Times New Roman" panose="02020603050405020304" pitchFamily="18" charset="0"/>
              <a:cs typeface="Times New Roman" panose="02020603050405020304" pitchFamily="18" charset="0"/>
            </a:rPr>
            <a:t>The Welsh Table is a farm-to-fork hospitality business symposium.
</a:t>
          </a:r>
          <a:endParaRPr lang="en-GB" sz="2400" dirty="0">
            <a:solidFill>
              <a:schemeClr val="tx1"/>
            </a:solidFill>
            <a:latin typeface="Times New Roman" panose="02020603050405020304" pitchFamily="18" charset="0"/>
            <a:cs typeface="Times New Roman" panose="02020603050405020304" pitchFamily="18" charset="0"/>
          </a:endParaRPr>
        </a:p>
      </dgm:t>
    </dgm:pt>
    <dgm:pt modelId="{EB9EB36D-8271-48EC-B6B6-70912CCDF7F2}" type="parTrans" cxnId="{DBD423FE-F034-408A-AA08-B03C77544409}">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F42231D4-81A3-4B0C-8796-C74AD2FE6498}" type="sibTrans" cxnId="{DBD423FE-F034-408A-AA08-B03C77544409}">
      <dgm:prSet custT="1"/>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46B27451-01AA-4CC0-8DE2-49B1933BF9B1}">
      <dgm:prSet custT="1"/>
      <dgm:spPr/>
      <dgm:t>
        <a:bodyPr/>
        <a:lstStyle/>
        <a:p>
          <a:pPr algn="just">
            <a:lnSpc>
              <a:spcPct val="150000"/>
            </a:lnSpc>
          </a:pPr>
          <a:r>
            <a:rPr lang="en-US" sz="2400" dirty="0">
              <a:solidFill>
                <a:schemeClr val="tx1"/>
              </a:solidFill>
              <a:latin typeface="Times New Roman" panose="02020603050405020304" pitchFamily="18" charset="0"/>
              <a:cs typeface="Times New Roman" panose="02020603050405020304" pitchFamily="18" charset="0"/>
            </a:rPr>
            <a:t>It aims to connect Welsh farmers, chefs, and global hospitality leaders.</a:t>
          </a:r>
          <a:endParaRPr lang="en-GB" sz="2400" dirty="0">
            <a:solidFill>
              <a:schemeClr val="tx1"/>
            </a:solidFill>
            <a:latin typeface="Times New Roman" panose="02020603050405020304" pitchFamily="18" charset="0"/>
            <a:cs typeface="Times New Roman" panose="02020603050405020304" pitchFamily="18" charset="0"/>
          </a:endParaRPr>
        </a:p>
      </dgm:t>
    </dgm:pt>
    <dgm:pt modelId="{14462F06-0571-4360-8E46-59859817143E}" type="parTrans" cxnId="{201D37B3-AB2F-4DBF-AB33-8E5A8F26FF86}">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13985AF9-69B5-440F-82ED-1C7221C33B86}" type="sibTrans" cxnId="{201D37B3-AB2F-4DBF-AB33-8E5A8F26FF86}">
      <dgm:prSet custT="1"/>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BAA714CB-266B-431B-8EE1-3982AE72DF5D}">
      <dgm:prSet custT="1"/>
      <dgm:spPr/>
      <dgm:t>
        <a:bodyPr/>
        <a:lstStyle/>
        <a:p>
          <a:pPr algn="just">
            <a:lnSpc>
              <a:spcPct val="150000"/>
            </a:lnSpc>
          </a:pPr>
          <a:r>
            <a:rPr lang="en-US" sz="2400" dirty="0">
              <a:solidFill>
                <a:schemeClr val="tx1"/>
              </a:solidFill>
              <a:latin typeface="Times New Roman" panose="02020603050405020304" pitchFamily="18" charset="0"/>
              <a:cs typeface="Times New Roman" panose="02020603050405020304" pitchFamily="18" charset="0"/>
            </a:rPr>
            <a:t>The event will focus on local sourcing, sustainability, and agri-tourism development.</a:t>
          </a:r>
          <a:endParaRPr lang="en-GB" sz="2400" dirty="0">
            <a:solidFill>
              <a:schemeClr val="tx1"/>
            </a:solidFill>
            <a:latin typeface="Times New Roman" panose="02020603050405020304" pitchFamily="18" charset="0"/>
            <a:cs typeface="Times New Roman" panose="02020603050405020304" pitchFamily="18" charset="0"/>
          </a:endParaRPr>
        </a:p>
      </dgm:t>
    </dgm:pt>
    <dgm:pt modelId="{62E79DA2-A940-4D8A-B356-7E195D42856B}" type="parTrans" cxnId="{689795E4-967C-474B-8D38-63BF265F31E3}">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C0D44BF6-7410-4E34-A2F3-BE295E162C3A}" type="sibTrans" cxnId="{689795E4-967C-474B-8D38-63BF265F31E3}">
      <dgm:prSet custT="1"/>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B0373142-F5BD-4EF4-AD05-41BED5513EDB}">
      <dgm:prSet custT="1"/>
      <dgm:spPr/>
      <dgm:t>
        <a:bodyPr/>
        <a:lstStyle/>
        <a:p>
          <a:pPr algn="just">
            <a:lnSpc>
              <a:spcPct val="150000"/>
            </a:lnSpc>
          </a:pPr>
          <a:r>
            <a:rPr lang="en-US" sz="2400" dirty="0" smtClean="0">
              <a:solidFill>
                <a:schemeClr val="tx1"/>
              </a:solidFill>
              <a:latin typeface="Times New Roman" panose="02020603050405020304" pitchFamily="18" charset="0"/>
              <a:cs typeface="Times New Roman" panose="02020603050405020304" pitchFamily="18" charset="0"/>
            </a:rPr>
            <a:t>It aligns with Visit Wales’ “Year of Croeso 2025” and local development goals.</a:t>
          </a:r>
          <a:endParaRPr lang="en-GB" sz="2400" dirty="0">
            <a:solidFill>
              <a:schemeClr val="tx1"/>
            </a:solidFill>
            <a:latin typeface="Times New Roman" panose="02020603050405020304" pitchFamily="18" charset="0"/>
            <a:cs typeface="Times New Roman" panose="02020603050405020304" pitchFamily="18" charset="0"/>
          </a:endParaRPr>
        </a:p>
      </dgm:t>
    </dgm:pt>
    <dgm:pt modelId="{D65FFDC3-BF53-4A18-B872-D1B2EEF3BF7A}" type="parTrans" cxnId="{3957987E-1B3B-408C-9B96-7EC75AAE78C0}">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619EBC64-B844-4AE5-952F-AE57E49EC8D1}" type="sibTrans" cxnId="{3957987E-1B3B-408C-9B96-7EC75AAE78C0}">
      <dgm:prSet/>
      <dgm:spPr/>
      <dgm:t>
        <a:bodyPr/>
        <a:lstStyle/>
        <a:p>
          <a:pPr algn="just">
            <a:lnSpc>
              <a:spcPct val="150000"/>
            </a:lnSpc>
          </a:pPr>
          <a:endParaRPr lang="en-GB" sz="2400">
            <a:solidFill>
              <a:schemeClr val="tx1"/>
            </a:solidFill>
            <a:latin typeface="Times New Roman" panose="02020603050405020304" pitchFamily="18" charset="0"/>
            <a:cs typeface="Times New Roman" panose="02020603050405020304" pitchFamily="18" charset="0"/>
          </a:endParaRPr>
        </a:p>
      </dgm:t>
    </dgm:pt>
    <dgm:pt modelId="{96B43633-55AA-4434-B0FF-029DB5445141}">
      <dgm:prSet custT="1"/>
      <dgm:spPr/>
      <dgm:t>
        <a:bodyPr/>
        <a:lstStyle/>
        <a:p>
          <a:pPr algn="just"/>
          <a:r>
            <a:rPr lang="en-US" sz="2400" b="0" dirty="0" smtClean="0">
              <a:solidFill>
                <a:schemeClr val="tx1"/>
              </a:solidFill>
              <a:latin typeface="Times New Roman" panose="02020603050405020304" pitchFamily="18" charset="0"/>
              <a:cs typeface="Times New Roman" panose="02020603050405020304" pitchFamily="18" charset="0"/>
            </a:rPr>
            <a:t>Location: Hay-on-Wye, Market Hall and surrounding local farms.</a:t>
          </a:r>
          <a:endParaRPr lang="en-GB" sz="2400" dirty="0"/>
        </a:p>
      </dgm:t>
    </dgm:pt>
    <dgm:pt modelId="{AB732398-352E-4528-A7F3-90739A43767A}" type="parTrans" cxnId="{5CDA79D0-11AD-4634-91A9-A8534DBC8090}">
      <dgm:prSet/>
      <dgm:spPr/>
      <dgm:t>
        <a:bodyPr/>
        <a:lstStyle/>
        <a:p>
          <a:endParaRPr lang="en-GB"/>
        </a:p>
      </dgm:t>
    </dgm:pt>
    <dgm:pt modelId="{1DBB3A25-232B-428E-8C8E-49ED4E4EDECF}" type="sibTrans" cxnId="{5CDA79D0-11AD-4634-91A9-A8534DBC8090}">
      <dgm:prSet/>
      <dgm:spPr/>
      <dgm:t>
        <a:bodyPr/>
        <a:lstStyle/>
        <a:p>
          <a:endParaRPr lang="en-GB"/>
        </a:p>
      </dgm:t>
    </dgm:pt>
    <dgm:pt modelId="{DE989912-EC17-42B4-BE7D-EE1E58D25FAC}" type="pres">
      <dgm:prSet presAssocID="{8617C6BD-8BE5-491B-897D-CD2122ACC3FF}" presName="outerComposite" presStyleCnt="0">
        <dgm:presLayoutVars>
          <dgm:chMax val="5"/>
          <dgm:dir/>
          <dgm:resizeHandles val="exact"/>
        </dgm:presLayoutVars>
      </dgm:prSet>
      <dgm:spPr/>
      <dgm:t>
        <a:bodyPr/>
        <a:lstStyle/>
        <a:p>
          <a:endParaRPr lang="en-GB"/>
        </a:p>
      </dgm:t>
    </dgm:pt>
    <dgm:pt modelId="{EB9F9022-6EC8-4886-A574-3F65317FB58B}" type="pres">
      <dgm:prSet presAssocID="{8617C6BD-8BE5-491B-897D-CD2122ACC3FF}" presName="dummyMaxCanvas" presStyleCnt="0">
        <dgm:presLayoutVars/>
      </dgm:prSet>
      <dgm:spPr/>
    </dgm:pt>
    <dgm:pt modelId="{47A0753E-5114-4D58-BB9F-2C053E5FF2A8}" type="pres">
      <dgm:prSet presAssocID="{8617C6BD-8BE5-491B-897D-CD2122ACC3FF}" presName="FiveNodes_1" presStyleLbl="node1" presStyleIdx="0" presStyleCnt="5">
        <dgm:presLayoutVars>
          <dgm:bulletEnabled val="1"/>
        </dgm:presLayoutVars>
      </dgm:prSet>
      <dgm:spPr/>
      <dgm:t>
        <a:bodyPr/>
        <a:lstStyle/>
        <a:p>
          <a:endParaRPr lang="en-GB"/>
        </a:p>
      </dgm:t>
    </dgm:pt>
    <dgm:pt modelId="{F6F70A86-FFA4-4975-80B9-57CCD6005804}" type="pres">
      <dgm:prSet presAssocID="{8617C6BD-8BE5-491B-897D-CD2122ACC3FF}" presName="FiveNodes_2" presStyleLbl="node1" presStyleIdx="1" presStyleCnt="5">
        <dgm:presLayoutVars>
          <dgm:bulletEnabled val="1"/>
        </dgm:presLayoutVars>
      </dgm:prSet>
      <dgm:spPr/>
      <dgm:t>
        <a:bodyPr/>
        <a:lstStyle/>
        <a:p>
          <a:endParaRPr lang="en-GB"/>
        </a:p>
      </dgm:t>
    </dgm:pt>
    <dgm:pt modelId="{9183A98E-CDF0-419D-943F-E9C8F7BB1C82}" type="pres">
      <dgm:prSet presAssocID="{8617C6BD-8BE5-491B-897D-CD2122ACC3FF}" presName="FiveNodes_3" presStyleLbl="node1" presStyleIdx="2" presStyleCnt="5">
        <dgm:presLayoutVars>
          <dgm:bulletEnabled val="1"/>
        </dgm:presLayoutVars>
      </dgm:prSet>
      <dgm:spPr/>
      <dgm:t>
        <a:bodyPr/>
        <a:lstStyle/>
        <a:p>
          <a:endParaRPr lang="en-GB"/>
        </a:p>
      </dgm:t>
    </dgm:pt>
    <dgm:pt modelId="{1925D559-042F-44D1-81F2-2FFB26BEBD23}" type="pres">
      <dgm:prSet presAssocID="{8617C6BD-8BE5-491B-897D-CD2122ACC3FF}" presName="FiveNodes_4" presStyleLbl="node1" presStyleIdx="3" presStyleCnt="5">
        <dgm:presLayoutVars>
          <dgm:bulletEnabled val="1"/>
        </dgm:presLayoutVars>
      </dgm:prSet>
      <dgm:spPr/>
      <dgm:t>
        <a:bodyPr/>
        <a:lstStyle/>
        <a:p>
          <a:endParaRPr lang="en-GB"/>
        </a:p>
      </dgm:t>
    </dgm:pt>
    <dgm:pt modelId="{9DF20DC0-CA7A-4BDA-BC7C-D71F400AB36B}" type="pres">
      <dgm:prSet presAssocID="{8617C6BD-8BE5-491B-897D-CD2122ACC3FF}" presName="FiveNodes_5" presStyleLbl="node1" presStyleIdx="4" presStyleCnt="5">
        <dgm:presLayoutVars>
          <dgm:bulletEnabled val="1"/>
        </dgm:presLayoutVars>
      </dgm:prSet>
      <dgm:spPr/>
      <dgm:t>
        <a:bodyPr/>
        <a:lstStyle/>
        <a:p>
          <a:endParaRPr lang="en-GB"/>
        </a:p>
      </dgm:t>
    </dgm:pt>
    <dgm:pt modelId="{E17CA94E-D813-41F2-8FB2-F53C42938DB5}" type="pres">
      <dgm:prSet presAssocID="{8617C6BD-8BE5-491B-897D-CD2122ACC3FF}" presName="FiveConn_1-2" presStyleLbl="fgAccFollowNode1" presStyleIdx="0" presStyleCnt="4">
        <dgm:presLayoutVars>
          <dgm:bulletEnabled val="1"/>
        </dgm:presLayoutVars>
      </dgm:prSet>
      <dgm:spPr/>
      <dgm:t>
        <a:bodyPr/>
        <a:lstStyle/>
        <a:p>
          <a:endParaRPr lang="en-GB"/>
        </a:p>
      </dgm:t>
    </dgm:pt>
    <dgm:pt modelId="{D90C5943-B7FC-4557-8879-0ABDB1569380}" type="pres">
      <dgm:prSet presAssocID="{8617C6BD-8BE5-491B-897D-CD2122ACC3FF}" presName="FiveConn_2-3" presStyleLbl="fgAccFollowNode1" presStyleIdx="1" presStyleCnt="4">
        <dgm:presLayoutVars>
          <dgm:bulletEnabled val="1"/>
        </dgm:presLayoutVars>
      </dgm:prSet>
      <dgm:spPr/>
      <dgm:t>
        <a:bodyPr/>
        <a:lstStyle/>
        <a:p>
          <a:endParaRPr lang="en-GB"/>
        </a:p>
      </dgm:t>
    </dgm:pt>
    <dgm:pt modelId="{10142AE6-51E8-433B-86C4-E286B1459497}" type="pres">
      <dgm:prSet presAssocID="{8617C6BD-8BE5-491B-897D-CD2122ACC3FF}" presName="FiveConn_3-4" presStyleLbl="fgAccFollowNode1" presStyleIdx="2" presStyleCnt="4">
        <dgm:presLayoutVars>
          <dgm:bulletEnabled val="1"/>
        </dgm:presLayoutVars>
      </dgm:prSet>
      <dgm:spPr/>
      <dgm:t>
        <a:bodyPr/>
        <a:lstStyle/>
        <a:p>
          <a:endParaRPr lang="en-GB"/>
        </a:p>
      </dgm:t>
    </dgm:pt>
    <dgm:pt modelId="{1F08C976-1F21-4CE1-999B-25C2FB0976C4}" type="pres">
      <dgm:prSet presAssocID="{8617C6BD-8BE5-491B-897D-CD2122ACC3FF}" presName="FiveConn_4-5" presStyleLbl="fgAccFollowNode1" presStyleIdx="3" presStyleCnt="4">
        <dgm:presLayoutVars>
          <dgm:bulletEnabled val="1"/>
        </dgm:presLayoutVars>
      </dgm:prSet>
      <dgm:spPr/>
      <dgm:t>
        <a:bodyPr/>
        <a:lstStyle/>
        <a:p>
          <a:endParaRPr lang="en-GB"/>
        </a:p>
      </dgm:t>
    </dgm:pt>
    <dgm:pt modelId="{ABAD398B-8921-459E-8014-E32B4C29C8C1}" type="pres">
      <dgm:prSet presAssocID="{8617C6BD-8BE5-491B-897D-CD2122ACC3FF}" presName="FiveNodes_1_text" presStyleLbl="node1" presStyleIdx="4" presStyleCnt="5">
        <dgm:presLayoutVars>
          <dgm:bulletEnabled val="1"/>
        </dgm:presLayoutVars>
      </dgm:prSet>
      <dgm:spPr/>
      <dgm:t>
        <a:bodyPr/>
        <a:lstStyle/>
        <a:p>
          <a:endParaRPr lang="en-GB"/>
        </a:p>
      </dgm:t>
    </dgm:pt>
    <dgm:pt modelId="{A7560AC2-96D2-42D2-9965-A1AF4ADBB994}" type="pres">
      <dgm:prSet presAssocID="{8617C6BD-8BE5-491B-897D-CD2122ACC3FF}" presName="FiveNodes_2_text" presStyleLbl="node1" presStyleIdx="4" presStyleCnt="5">
        <dgm:presLayoutVars>
          <dgm:bulletEnabled val="1"/>
        </dgm:presLayoutVars>
      </dgm:prSet>
      <dgm:spPr/>
      <dgm:t>
        <a:bodyPr/>
        <a:lstStyle/>
        <a:p>
          <a:endParaRPr lang="en-GB"/>
        </a:p>
      </dgm:t>
    </dgm:pt>
    <dgm:pt modelId="{641C2C46-E776-456B-814D-1E58DE9D91B3}" type="pres">
      <dgm:prSet presAssocID="{8617C6BD-8BE5-491B-897D-CD2122ACC3FF}" presName="FiveNodes_3_text" presStyleLbl="node1" presStyleIdx="4" presStyleCnt="5">
        <dgm:presLayoutVars>
          <dgm:bulletEnabled val="1"/>
        </dgm:presLayoutVars>
      </dgm:prSet>
      <dgm:spPr/>
      <dgm:t>
        <a:bodyPr/>
        <a:lstStyle/>
        <a:p>
          <a:endParaRPr lang="en-GB"/>
        </a:p>
      </dgm:t>
    </dgm:pt>
    <dgm:pt modelId="{388AC2B1-9F34-4B73-B849-2D88DAD7189C}" type="pres">
      <dgm:prSet presAssocID="{8617C6BD-8BE5-491B-897D-CD2122ACC3FF}" presName="FiveNodes_4_text" presStyleLbl="node1" presStyleIdx="4" presStyleCnt="5">
        <dgm:presLayoutVars>
          <dgm:bulletEnabled val="1"/>
        </dgm:presLayoutVars>
      </dgm:prSet>
      <dgm:spPr/>
      <dgm:t>
        <a:bodyPr/>
        <a:lstStyle/>
        <a:p>
          <a:endParaRPr lang="en-GB"/>
        </a:p>
      </dgm:t>
    </dgm:pt>
    <dgm:pt modelId="{6E4728A1-10AC-4D1C-98E8-2674193E7D0D}" type="pres">
      <dgm:prSet presAssocID="{8617C6BD-8BE5-491B-897D-CD2122ACC3FF}" presName="FiveNodes_5_text" presStyleLbl="node1" presStyleIdx="4" presStyleCnt="5">
        <dgm:presLayoutVars>
          <dgm:bulletEnabled val="1"/>
        </dgm:presLayoutVars>
      </dgm:prSet>
      <dgm:spPr/>
      <dgm:t>
        <a:bodyPr/>
        <a:lstStyle/>
        <a:p>
          <a:endParaRPr lang="en-GB"/>
        </a:p>
      </dgm:t>
    </dgm:pt>
  </dgm:ptLst>
  <dgm:cxnLst>
    <dgm:cxn modelId="{201D37B3-AB2F-4DBF-AB33-8E5A8F26FF86}" srcId="{8617C6BD-8BE5-491B-897D-CD2122ACC3FF}" destId="{46B27451-01AA-4CC0-8DE2-49B1933BF9B1}" srcOrd="1" destOrd="0" parTransId="{14462F06-0571-4360-8E46-59859817143E}" sibTransId="{13985AF9-69B5-440F-82ED-1C7221C33B86}"/>
    <dgm:cxn modelId="{B856D53F-A5A1-419D-9125-E7A3DBDBA97B}" type="presOf" srcId="{96B43633-55AA-4434-B0FF-029DB5445141}" destId="{9183A98E-CDF0-419D-943F-E9C8F7BB1C82}" srcOrd="0" destOrd="0" presId="urn:microsoft.com/office/officeart/2005/8/layout/vProcess5"/>
    <dgm:cxn modelId="{B19B385D-21D9-4ADE-9E3F-7051E8E81784}" type="presOf" srcId="{F42231D4-81A3-4B0C-8796-C74AD2FE6498}" destId="{E17CA94E-D813-41F2-8FB2-F53C42938DB5}" srcOrd="0" destOrd="0" presId="urn:microsoft.com/office/officeart/2005/8/layout/vProcess5"/>
    <dgm:cxn modelId="{367D6C9C-197A-4E30-B542-36D88AEF2DE3}" type="presOf" srcId="{C0D44BF6-7410-4E34-A2F3-BE295E162C3A}" destId="{1F08C976-1F21-4CE1-999B-25C2FB0976C4}" srcOrd="0" destOrd="0" presId="urn:microsoft.com/office/officeart/2005/8/layout/vProcess5"/>
    <dgm:cxn modelId="{5CDA79D0-11AD-4634-91A9-A8534DBC8090}" srcId="{8617C6BD-8BE5-491B-897D-CD2122ACC3FF}" destId="{96B43633-55AA-4434-B0FF-029DB5445141}" srcOrd="2" destOrd="0" parTransId="{AB732398-352E-4528-A7F3-90739A43767A}" sibTransId="{1DBB3A25-232B-428E-8C8E-49ED4E4EDECF}"/>
    <dgm:cxn modelId="{1D913604-58B4-4033-AD39-EB70A5A019E7}" type="presOf" srcId="{BAA714CB-266B-431B-8EE1-3982AE72DF5D}" destId="{1925D559-042F-44D1-81F2-2FFB26BEBD23}" srcOrd="0" destOrd="0" presId="urn:microsoft.com/office/officeart/2005/8/layout/vProcess5"/>
    <dgm:cxn modelId="{DBD423FE-F034-408A-AA08-B03C77544409}" srcId="{8617C6BD-8BE5-491B-897D-CD2122ACC3FF}" destId="{68A8D1D3-2A88-4940-A093-F295BAC70939}" srcOrd="0" destOrd="0" parTransId="{EB9EB36D-8271-48EC-B6B6-70912CCDF7F2}" sibTransId="{F42231D4-81A3-4B0C-8796-C74AD2FE6498}"/>
    <dgm:cxn modelId="{446B834C-4B4D-4426-AE5A-1D6E8386954F}" type="presOf" srcId="{96B43633-55AA-4434-B0FF-029DB5445141}" destId="{641C2C46-E776-456B-814D-1E58DE9D91B3}" srcOrd="1" destOrd="0" presId="urn:microsoft.com/office/officeart/2005/8/layout/vProcess5"/>
    <dgm:cxn modelId="{BD354470-5CD0-40D7-BCC9-D72979945912}" type="presOf" srcId="{13985AF9-69B5-440F-82ED-1C7221C33B86}" destId="{D90C5943-B7FC-4557-8879-0ABDB1569380}" srcOrd="0" destOrd="0" presId="urn:microsoft.com/office/officeart/2005/8/layout/vProcess5"/>
    <dgm:cxn modelId="{C5B15CDD-73F8-4A23-B6E9-C860A440FFBC}" type="presOf" srcId="{46B27451-01AA-4CC0-8DE2-49B1933BF9B1}" destId="{A7560AC2-96D2-42D2-9965-A1AF4ADBB994}" srcOrd="1" destOrd="0" presId="urn:microsoft.com/office/officeart/2005/8/layout/vProcess5"/>
    <dgm:cxn modelId="{480D66EE-7AFC-41E8-982B-A29A12FAE19B}" type="presOf" srcId="{1DBB3A25-232B-428E-8C8E-49ED4E4EDECF}" destId="{10142AE6-51E8-433B-86C4-E286B1459497}" srcOrd="0" destOrd="0" presId="urn:microsoft.com/office/officeart/2005/8/layout/vProcess5"/>
    <dgm:cxn modelId="{18AE21C1-A8DF-4B97-A0CC-51FA9F3F8496}" type="presOf" srcId="{B0373142-F5BD-4EF4-AD05-41BED5513EDB}" destId="{6E4728A1-10AC-4D1C-98E8-2674193E7D0D}" srcOrd="1" destOrd="0" presId="urn:microsoft.com/office/officeart/2005/8/layout/vProcess5"/>
    <dgm:cxn modelId="{3957987E-1B3B-408C-9B96-7EC75AAE78C0}" srcId="{8617C6BD-8BE5-491B-897D-CD2122ACC3FF}" destId="{B0373142-F5BD-4EF4-AD05-41BED5513EDB}" srcOrd="4" destOrd="0" parTransId="{D65FFDC3-BF53-4A18-B872-D1B2EEF3BF7A}" sibTransId="{619EBC64-B844-4AE5-952F-AE57E49EC8D1}"/>
    <dgm:cxn modelId="{E652A199-F641-488E-8C6C-40A781AD6B13}" type="presOf" srcId="{46B27451-01AA-4CC0-8DE2-49B1933BF9B1}" destId="{F6F70A86-FFA4-4975-80B9-57CCD6005804}" srcOrd="0" destOrd="0" presId="urn:microsoft.com/office/officeart/2005/8/layout/vProcess5"/>
    <dgm:cxn modelId="{A0364335-838F-4D55-BAA9-9163DD0E3643}" type="presOf" srcId="{8617C6BD-8BE5-491B-897D-CD2122ACC3FF}" destId="{DE989912-EC17-42B4-BE7D-EE1E58D25FAC}" srcOrd="0" destOrd="0" presId="urn:microsoft.com/office/officeart/2005/8/layout/vProcess5"/>
    <dgm:cxn modelId="{43B85156-49D3-4389-99B4-18BC34574284}" type="presOf" srcId="{68A8D1D3-2A88-4940-A093-F295BAC70939}" destId="{ABAD398B-8921-459E-8014-E32B4C29C8C1}" srcOrd="1" destOrd="0" presId="urn:microsoft.com/office/officeart/2005/8/layout/vProcess5"/>
    <dgm:cxn modelId="{689795E4-967C-474B-8D38-63BF265F31E3}" srcId="{8617C6BD-8BE5-491B-897D-CD2122ACC3FF}" destId="{BAA714CB-266B-431B-8EE1-3982AE72DF5D}" srcOrd="3" destOrd="0" parTransId="{62E79DA2-A940-4D8A-B356-7E195D42856B}" sibTransId="{C0D44BF6-7410-4E34-A2F3-BE295E162C3A}"/>
    <dgm:cxn modelId="{D5CEC6CC-D9D5-477D-ADB5-F2A9F1E14A3B}" type="presOf" srcId="{B0373142-F5BD-4EF4-AD05-41BED5513EDB}" destId="{9DF20DC0-CA7A-4BDA-BC7C-D71F400AB36B}" srcOrd="0" destOrd="0" presId="urn:microsoft.com/office/officeart/2005/8/layout/vProcess5"/>
    <dgm:cxn modelId="{87D8EFA6-CE1D-47D2-8986-B104A51A00CA}" type="presOf" srcId="{68A8D1D3-2A88-4940-A093-F295BAC70939}" destId="{47A0753E-5114-4D58-BB9F-2C053E5FF2A8}" srcOrd="0" destOrd="0" presId="urn:microsoft.com/office/officeart/2005/8/layout/vProcess5"/>
    <dgm:cxn modelId="{9CA82E03-5503-4E23-959C-FE1DAF9912D5}" type="presOf" srcId="{BAA714CB-266B-431B-8EE1-3982AE72DF5D}" destId="{388AC2B1-9F34-4B73-B849-2D88DAD7189C}" srcOrd="1" destOrd="0" presId="urn:microsoft.com/office/officeart/2005/8/layout/vProcess5"/>
    <dgm:cxn modelId="{E87FED6D-A321-4A47-8F17-A330EC64F58B}" type="presParOf" srcId="{DE989912-EC17-42B4-BE7D-EE1E58D25FAC}" destId="{EB9F9022-6EC8-4886-A574-3F65317FB58B}" srcOrd="0" destOrd="0" presId="urn:microsoft.com/office/officeart/2005/8/layout/vProcess5"/>
    <dgm:cxn modelId="{2BC7C389-EEE6-430F-AF20-FAB65F8DD5A2}" type="presParOf" srcId="{DE989912-EC17-42B4-BE7D-EE1E58D25FAC}" destId="{47A0753E-5114-4D58-BB9F-2C053E5FF2A8}" srcOrd="1" destOrd="0" presId="urn:microsoft.com/office/officeart/2005/8/layout/vProcess5"/>
    <dgm:cxn modelId="{C4DB2113-E8AA-4017-85BD-4EEE1E239112}" type="presParOf" srcId="{DE989912-EC17-42B4-BE7D-EE1E58D25FAC}" destId="{F6F70A86-FFA4-4975-80B9-57CCD6005804}" srcOrd="2" destOrd="0" presId="urn:microsoft.com/office/officeart/2005/8/layout/vProcess5"/>
    <dgm:cxn modelId="{C523E716-D3D1-4B8D-8847-EF121E6738C8}" type="presParOf" srcId="{DE989912-EC17-42B4-BE7D-EE1E58D25FAC}" destId="{9183A98E-CDF0-419D-943F-E9C8F7BB1C82}" srcOrd="3" destOrd="0" presId="urn:microsoft.com/office/officeart/2005/8/layout/vProcess5"/>
    <dgm:cxn modelId="{82A6DAF3-55C7-4D77-95A2-4397E5EBB5F3}" type="presParOf" srcId="{DE989912-EC17-42B4-BE7D-EE1E58D25FAC}" destId="{1925D559-042F-44D1-81F2-2FFB26BEBD23}" srcOrd="4" destOrd="0" presId="urn:microsoft.com/office/officeart/2005/8/layout/vProcess5"/>
    <dgm:cxn modelId="{22736955-5B45-4D29-94A2-C90AE050704F}" type="presParOf" srcId="{DE989912-EC17-42B4-BE7D-EE1E58D25FAC}" destId="{9DF20DC0-CA7A-4BDA-BC7C-D71F400AB36B}" srcOrd="5" destOrd="0" presId="urn:microsoft.com/office/officeart/2005/8/layout/vProcess5"/>
    <dgm:cxn modelId="{D55B3EBB-EFCF-41E2-8A89-6238BE18C346}" type="presParOf" srcId="{DE989912-EC17-42B4-BE7D-EE1E58D25FAC}" destId="{E17CA94E-D813-41F2-8FB2-F53C42938DB5}" srcOrd="6" destOrd="0" presId="urn:microsoft.com/office/officeart/2005/8/layout/vProcess5"/>
    <dgm:cxn modelId="{3B67C6DA-D16C-4F9A-8D32-DD629AB455A9}" type="presParOf" srcId="{DE989912-EC17-42B4-BE7D-EE1E58D25FAC}" destId="{D90C5943-B7FC-4557-8879-0ABDB1569380}" srcOrd="7" destOrd="0" presId="urn:microsoft.com/office/officeart/2005/8/layout/vProcess5"/>
    <dgm:cxn modelId="{03A94C4D-801D-4C2D-995F-DE23781A3AEB}" type="presParOf" srcId="{DE989912-EC17-42B4-BE7D-EE1E58D25FAC}" destId="{10142AE6-51E8-433B-86C4-E286B1459497}" srcOrd="8" destOrd="0" presId="urn:microsoft.com/office/officeart/2005/8/layout/vProcess5"/>
    <dgm:cxn modelId="{8CC361F3-5CF1-4BE8-BFB0-B9F72DDF319B}" type="presParOf" srcId="{DE989912-EC17-42B4-BE7D-EE1E58D25FAC}" destId="{1F08C976-1F21-4CE1-999B-25C2FB0976C4}" srcOrd="9" destOrd="0" presId="urn:microsoft.com/office/officeart/2005/8/layout/vProcess5"/>
    <dgm:cxn modelId="{C22A9F3C-B61E-4304-B1B9-1E0810B5DF38}" type="presParOf" srcId="{DE989912-EC17-42B4-BE7D-EE1E58D25FAC}" destId="{ABAD398B-8921-459E-8014-E32B4C29C8C1}" srcOrd="10" destOrd="0" presId="urn:microsoft.com/office/officeart/2005/8/layout/vProcess5"/>
    <dgm:cxn modelId="{F6CDDF2D-719C-4724-A24B-91505094D88A}" type="presParOf" srcId="{DE989912-EC17-42B4-BE7D-EE1E58D25FAC}" destId="{A7560AC2-96D2-42D2-9965-A1AF4ADBB994}" srcOrd="11" destOrd="0" presId="urn:microsoft.com/office/officeart/2005/8/layout/vProcess5"/>
    <dgm:cxn modelId="{93771529-E68F-4C33-AD6B-27F44C6B4B27}" type="presParOf" srcId="{DE989912-EC17-42B4-BE7D-EE1E58D25FAC}" destId="{641C2C46-E776-456B-814D-1E58DE9D91B3}" srcOrd="12" destOrd="0" presId="urn:microsoft.com/office/officeart/2005/8/layout/vProcess5"/>
    <dgm:cxn modelId="{5F0F900E-E04D-4F05-9233-FCC24FDE7245}" type="presParOf" srcId="{DE989912-EC17-42B4-BE7D-EE1E58D25FAC}" destId="{388AC2B1-9F34-4B73-B849-2D88DAD7189C}" srcOrd="13" destOrd="0" presId="urn:microsoft.com/office/officeart/2005/8/layout/vProcess5"/>
    <dgm:cxn modelId="{626D57E7-6D7D-4D6C-BD0E-C33C7254ABFF}" type="presParOf" srcId="{DE989912-EC17-42B4-BE7D-EE1E58D25FAC}" destId="{6E4728A1-10AC-4D1C-98E8-2674193E7D0D}" srcOrd="14" destOrd="0" presId="urn:microsoft.com/office/officeart/2005/8/layout/vProcess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40B0FA-0749-4EE6-9DEC-3CC5BDF076D8}"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GB"/>
        </a:p>
      </dgm:t>
    </dgm:pt>
    <dgm:pt modelId="{2B374E77-5119-43C8-8CE7-7CBB7CB89B57}">
      <dgm:prSet phldrT="[Text]" custT="1"/>
      <dgm:spPr/>
      <dgm:t>
        <a:bodyPr/>
        <a:lstStyle/>
        <a:p>
          <a:pPr algn="just">
            <a:lnSpc>
              <a:spcPct val="150000"/>
            </a:lnSpc>
          </a:pPr>
          <a:r>
            <a:rPr lang="en-US" sz="2300" dirty="0">
              <a:solidFill>
                <a:schemeClr val="tx1"/>
              </a:solidFill>
              <a:latin typeface="Times New Roman" panose="02020603050405020304" pitchFamily="18" charset="0"/>
              <a:cs typeface="Times New Roman" panose="02020603050405020304" pitchFamily="18" charset="0"/>
            </a:rPr>
            <a:t>Rising global demand for farm-to-fork and sustainable sourcing in hospitality (Rogers and Wynn-Moylan, 2022).</a:t>
          </a:r>
          <a:endParaRPr lang="en-GB" sz="2300" dirty="0">
            <a:solidFill>
              <a:schemeClr val="tx1"/>
            </a:solidFill>
            <a:latin typeface="Times New Roman" panose="02020603050405020304" pitchFamily="18" charset="0"/>
            <a:cs typeface="Times New Roman" panose="02020603050405020304" pitchFamily="18" charset="0"/>
          </a:endParaRPr>
        </a:p>
      </dgm:t>
    </dgm:pt>
    <dgm:pt modelId="{8615A753-F0E1-4C5B-B14B-0DDC70D3FFC7}" type="parTrans" cxnId="{DB944010-84B1-4BD0-BF44-AE5132BB31F9}">
      <dgm:prSet/>
      <dgm:spPr/>
      <dgm:t>
        <a:bodyPr/>
        <a:lstStyle/>
        <a:p>
          <a:pPr algn="ctr">
            <a:lnSpc>
              <a:spcPct val="150000"/>
            </a:lnSpc>
          </a:pPr>
          <a:endParaRPr lang="en-GB" sz="2300">
            <a:solidFill>
              <a:schemeClr val="tx1"/>
            </a:solidFill>
            <a:latin typeface="Times New Roman" panose="02020603050405020304" pitchFamily="18" charset="0"/>
            <a:cs typeface="Times New Roman" panose="02020603050405020304" pitchFamily="18" charset="0"/>
          </a:endParaRPr>
        </a:p>
      </dgm:t>
    </dgm:pt>
    <dgm:pt modelId="{8437190B-7655-4798-BE1A-6C808CF022D3}" type="sibTrans" cxnId="{DB944010-84B1-4BD0-BF44-AE5132BB31F9}">
      <dgm:prSet/>
      <dgm:spPr/>
      <dgm:t>
        <a:bodyPr/>
        <a:lstStyle/>
        <a:p>
          <a:pPr algn="ctr">
            <a:lnSpc>
              <a:spcPct val="150000"/>
            </a:lnSpc>
          </a:pPr>
          <a:endParaRPr lang="en-GB" sz="2300">
            <a:solidFill>
              <a:schemeClr val="tx1"/>
            </a:solidFill>
            <a:latin typeface="Times New Roman" panose="02020603050405020304" pitchFamily="18" charset="0"/>
            <a:cs typeface="Times New Roman" panose="02020603050405020304" pitchFamily="18" charset="0"/>
          </a:endParaRPr>
        </a:p>
      </dgm:t>
    </dgm:pt>
    <dgm:pt modelId="{4B06CEC4-F766-4CE4-8862-03BEC7C041FD}">
      <dgm:prSet custT="1"/>
      <dgm:spPr/>
      <dgm:t>
        <a:bodyPr/>
        <a:lstStyle/>
        <a:p>
          <a:pPr algn="just">
            <a:lnSpc>
              <a:spcPct val="150000"/>
            </a:lnSpc>
          </a:pPr>
          <a:r>
            <a:rPr lang="en-US" sz="2300" dirty="0">
              <a:solidFill>
                <a:schemeClr val="tx1"/>
              </a:solidFill>
              <a:latin typeface="Times New Roman" panose="02020603050405020304" pitchFamily="18" charset="0"/>
              <a:cs typeface="Times New Roman" panose="02020603050405020304" pitchFamily="18" charset="0"/>
            </a:rPr>
            <a:t>Growth of agri-tourism and culinary experiences in post-COVID travel trends (Cheunkamon et al., 2022).</a:t>
          </a:r>
          <a:endParaRPr lang="en-GB" sz="2300" dirty="0">
            <a:solidFill>
              <a:schemeClr val="tx1"/>
            </a:solidFill>
            <a:latin typeface="Times New Roman" panose="02020603050405020304" pitchFamily="18" charset="0"/>
            <a:cs typeface="Times New Roman" panose="02020603050405020304" pitchFamily="18" charset="0"/>
          </a:endParaRPr>
        </a:p>
      </dgm:t>
    </dgm:pt>
    <dgm:pt modelId="{1BA07611-D168-4099-8FD0-842FFADEC815}" type="parTrans" cxnId="{8EA3F8AB-92C2-4C28-8FBE-7D5964771B68}">
      <dgm:prSet/>
      <dgm:spPr/>
      <dgm:t>
        <a:bodyPr/>
        <a:lstStyle/>
        <a:p>
          <a:pPr algn="ctr">
            <a:lnSpc>
              <a:spcPct val="150000"/>
            </a:lnSpc>
          </a:pPr>
          <a:endParaRPr lang="en-GB" sz="2300">
            <a:solidFill>
              <a:schemeClr val="tx1"/>
            </a:solidFill>
            <a:latin typeface="Times New Roman" panose="02020603050405020304" pitchFamily="18" charset="0"/>
            <a:cs typeface="Times New Roman" panose="02020603050405020304" pitchFamily="18" charset="0"/>
          </a:endParaRPr>
        </a:p>
      </dgm:t>
    </dgm:pt>
    <dgm:pt modelId="{C6A5C768-AE7B-4A9D-A7AC-13F072FCBB5E}" type="sibTrans" cxnId="{8EA3F8AB-92C2-4C28-8FBE-7D5964771B68}">
      <dgm:prSet/>
      <dgm:spPr/>
      <dgm:t>
        <a:bodyPr/>
        <a:lstStyle/>
        <a:p>
          <a:pPr algn="ctr">
            <a:lnSpc>
              <a:spcPct val="150000"/>
            </a:lnSpc>
          </a:pPr>
          <a:endParaRPr lang="en-GB" sz="2300">
            <a:solidFill>
              <a:schemeClr val="tx1"/>
            </a:solidFill>
            <a:latin typeface="Times New Roman" panose="02020603050405020304" pitchFamily="18" charset="0"/>
            <a:cs typeface="Times New Roman" panose="02020603050405020304" pitchFamily="18" charset="0"/>
          </a:endParaRPr>
        </a:p>
      </dgm:t>
    </dgm:pt>
    <dgm:pt modelId="{06FE779B-AEC9-46ED-BAB0-627D7329D1BA}">
      <dgm:prSet custT="1"/>
      <dgm:spPr/>
      <dgm:t>
        <a:bodyPr/>
        <a:lstStyle/>
        <a:p>
          <a:pPr algn="just">
            <a:lnSpc>
              <a:spcPct val="150000"/>
            </a:lnSpc>
          </a:pPr>
          <a:r>
            <a:rPr lang="en-US" sz="2300" dirty="0">
              <a:solidFill>
                <a:schemeClr val="tx1"/>
              </a:solidFill>
              <a:latin typeface="Times New Roman" panose="02020603050405020304" pitchFamily="18" charset="0"/>
              <a:cs typeface="Times New Roman" panose="02020603050405020304" pitchFamily="18" charset="0"/>
            </a:rPr>
            <a:t>Strong alignment with Visit Wales' goals for rural development and cultural tourism (Manglik, 2023).</a:t>
          </a:r>
          <a:endParaRPr lang="en-GB" sz="2300" dirty="0">
            <a:solidFill>
              <a:schemeClr val="tx1"/>
            </a:solidFill>
            <a:latin typeface="Times New Roman" panose="02020603050405020304" pitchFamily="18" charset="0"/>
            <a:cs typeface="Times New Roman" panose="02020603050405020304" pitchFamily="18" charset="0"/>
          </a:endParaRPr>
        </a:p>
      </dgm:t>
    </dgm:pt>
    <dgm:pt modelId="{D49CE233-8593-43C9-AE84-F1ACE4BBCB21}" type="parTrans" cxnId="{C63D0F44-68AB-4738-B2FB-2F4195B3479C}">
      <dgm:prSet/>
      <dgm:spPr/>
      <dgm:t>
        <a:bodyPr/>
        <a:lstStyle/>
        <a:p>
          <a:pPr algn="ctr">
            <a:lnSpc>
              <a:spcPct val="150000"/>
            </a:lnSpc>
          </a:pPr>
          <a:endParaRPr lang="en-GB" sz="2300">
            <a:solidFill>
              <a:schemeClr val="tx1"/>
            </a:solidFill>
            <a:latin typeface="Times New Roman" panose="02020603050405020304" pitchFamily="18" charset="0"/>
            <a:cs typeface="Times New Roman" panose="02020603050405020304" pitchFamily="18" charset="0"/>
          </a:endParaRPr>
        </a:p>
      </dgm:t>
    </dgm:pt>
    <dgm:pt modelId="{0C6CA352-CF06-427C-9744-F9ADEA6F146D}" type="sibTrans" cxnId="{C63D0F44-68AB-4738-B2FB-2F4195B3479C}">
      <dgm:prSet/>
      <dgm:spPr/>
      <dgm:t>
        <a:bodyPr/>
        <a:lstStyle/>
        <a:p>
          <a:pPr algn="ctr">
            <a:lnSpc>
              <a:spcPct val="150000"/>
            </a:lnSpc>
          </a:pPr>
          <a:endParaRPr lang="en-GB" sz="2300">
            <a:solidFill>
              <a:schemeClr val="tx1"/>
            </a:solidFill>
            <a:latin typeface="Times New Roman" panose="02020603050405020304" pitchFamily="18" charset="0"/>
            <a:cs typeface="Times New Roman" panose="02020603050405020304" pitchFamily="18" charset="0"/>
          </a:endParaRPr>
        </a:p>
      </dgm:t>
    </dgm:pt>
    <dgm:pt modelId="{30BFF0BF-DE7C-4758-96A6-4BC6EE4494FC}">
      <dgm:prSet custT="1"/>
      <dgm:spPr/>
      <dgm:t>
        <a:bodyPr/>
        <a:lstStyle/>
        <a:p>
          <a:pPr algn="just">
            <a:lnSpc>
              <a:spcPct val="150000"/>
            </a:lnSpc>
          </a:pPr>
          <a:r>
            <a:rPr lang="en-US" sz="2300" dirty="0">
              <a:solidFill>
                <a:schemeClr val="tx1"/>
              </a:solidFill>
              <a:latin typeface="Times New Roman" panose="02020603050405020304" pitchFamily="18" charset="0"/>
              <a:cs typeface="Times New Roman" panose="02020603050405020304" pitchFamily="18" charset="0"/>
            </a:rPr>
            <a:t>Increased consumer interest in authentic food origins and ethical practices (Legrand et al., 2022).</a:t>
          </a:r>
          <a:endParaRPr lang="en-GB" sz="2300" dirty="0">
            <a:solidFill>
              <a:schemeClr val="tx1"/>
            </a:solidFill>
            <a:latin typeface="Times New Roman" panose="02020603050405020304" pitchFamily="18" charset="0"/>
            <a:cs typeface="Times New Roman" panose="02020603050405020304" pitchFamily="18" charset="0"/>
          </a:endParaRPr>
        </a:p>
      </dgm:t>
    </dgm:pt>
    <dgm:pt modelId="{5F941DF2-E8EE-41D1-A2D1-418053B8E04B}" type="parTrans" cxnId="{0F5DB9D8-3F9C-4771-A57E-988FD8F338CF}">
      <dgm:prSet/>
      <dgm:spPr/>
      <dgm:t>
        <a:bodyPr/>
        <a:lstStyle/>
        <a:p>
          <a:pPr algn="ctr">
            <a:lnSpc>
              <a:spcPct val="150000"/>
            </a:lnSpc>
          </a:pPr>
          <a:endParaRPr lang="en-GB" sz="2300">
            <a:solidFill>
              <a:schemeClr val="tx1"/>
            </a:solidFill>
            <a:latin typeface="Times New Roman" panose="02020603050405020304" pitchFamily="18" charset="0"/>
            <a:cs typeface="Times New Roman" panose="02020603050405020304" pitchFamily="18" charset="0"/>
          </a:endParaRPr>
        </a:p>
      </dgm:t>
    </dgm:pt>
    <dgm:pt modelId="{A077C631-B163-4AB4-AEE2-00660387AE5C}" type="sibTrans" cxnId="{0F5DB9D8-3F9C-4771-A57E-988FD8F338CF}">
      <dgm:prSet/>
      <dgm:spPr/>
      <dgm:t>
        <a:bodyPr/>
        <a:lstStyle/>
        <a:p>
          <a:pPr algn="ctr">
            <a:lnSpc>
              <a:spcPct val="150000"/>
            </a:lnSpc>
          </a:pPr>
          <a:endParaRPr lang="en-GB" sz="2300">
            <a:solidFill>
              <a:schemeClr val="tx1"/>
            </a:solidFill>
            <a:latin typeface="Times New Roman" panose="02020603050405020304" pitchFamily="18" charset="0"/>
            <a:cs typeface="Times New Roman" panose="02020603050405020304" pitchFamily="18" charset="0"/>
          </a:endParaRPr>
        </a:p>
      </dgm:t>
    </dgm:pt>
    <dgm:pt modelId="{0A80DE54-5D94-432C-B614-669EEAE28E31}" type="pres">
      <dgm:prSet presAssocID="{F140B0FA-0749-4EE6-9DEC-3CC5BDF076D8}" presName="linear" presStyleCnt="0">
        <dgm:presLayoutVars>
          <dgm:dir/>
          <dgm:animLvl val="lvl"/>
          <dgm:resizeHandles val="exact"/>
        </dgm:presLayoutVars>
      </dgm:prSet>
      <dgm:spPr/>
      <dgm:t>
        <a:bodyPr/>
        <a:lstStyle/>
        <a:p>
          <a:endParaRPr lang="en-GB"/>
        </a:p>
      </dgm:t>
    </dgm:pt>
    <dgm:pt modelId="{55E7ADB9-2F5A-46A4-860E-6111AA18F68A}" type="pres">
      <dgm:prSet presAssocID="{2B374E77-5119-43C8-8CE7-7CBB7CB89B57}" presName="parentLin" presStyleCnt="0"/>
      <dgm:spPr/>
    </dgm:pt>
    <dgm:pt modelId="{55AA3DAF-481C-418A-9483-8BE3A71BE19A}" type="pres">
      <dgm:prSet presAssocID="{2B374E77-5119-43C8-8CE7-7CBB7CB89B57}" presName="parentLeftMargin" presStyleLbl="node1" presStyleIdx="0" presStyleCnt="4"/>
      <dgm:spPr/>
      <dgm:t>
        <a:bodyPr/>
        <a:lstStyle/>
        <a:p>
          <a:endParaRPr lang="en-GB"/>
        </a:p>
      </dgm:t>
    </dgm:pt>
    <dgm:pt modelId="{50E60835-F281-4DF1-8C83-2E586E576182}" type="pres">
      <dgm:prSet presAssocID="{2B374E77-5119-43C8-8CE7-7CBB7CB89B57}" presName="parentText" presStyleLbl="node1" presStyleIdx="0" presStyleCnt="4" custScaleX="124065">
        <dgm:presLayoutVars>
          <dgm:chMax val="0"/>
          <dgm:bulletEnabled val="1"/>
        </dgm:presLayoutVars>
      </dgm:prSet>
      <dgm:spPr/>
      <dgm:t>
        <a:bodyPr/>
        <a:lstStyle/>
        <a:p>
          <a:endParaRPr lang="en-GB"/>
        </a:p>
      </dgm:t>
    </dgm:pt>
    <dgm:pt modelId="{D87A24FD-7508-4581-8234-259F1856B65F}" type="pres">
      <dgm:prSet presAssocID="{2B374E77-5119-43C8-8CE7-7CBB7CB89B57}" presName="negativeSpace" presStyleCnt="0"/>
      <dgm:spPr/>
    </dgm:pt>
    <dgm:pt modelId="{24C1DF0C-A5C7-42F3-87AF-60821D2BA23B}" type="pres">
      <dgm:prSet presAssocID="{2B374E77-5119-43C8-8CE7-7CBB7CB89B57}" presName="childText" presStyleLbl="conFgAcc1" presStyleIdx="0" presStyleCnt="4">
        <dgm:presLayoutVars>
          <dgm:bulletEnabled val="1"/>
        </dgm:presLayoutVars>
      </dgm:prSet>
      <dgm:spPr/>
    </dgm:pt>
    <dgm:pt modelId="{A5613B01-6A44-418E-995A-404F0E7403E8}" type="pres">
      <dgm:prSet presAssocID="{8437190B-7655-4798-BE1A-6C808CF022D3}" presName="spaceBetweenRectangles" presStyleCnt="0"/>
      <dgm:spPr/>
    </dgm:pt>
    <dgm:pt modelId="{2AD6641F-550F-4543-A4F7-CBFC5548070B}" type="pres">
      <dgm:prSet presAssocID="{4B06CEC4-F766-4CE4-8862-03BEC7C041FD}" presName="parentLin" presStyleCnt="0"/>
      <dgm:spPr/>
    </dgm:pt>
    <dgm:pt modelId="{1DEAFCFA-DE79-4767-AA55-1AA6F4FDAED3}" type="pres">
      <dgm:prSet presAssocID="{4B06CEC4-F766-4CE4-8862-03BEC7C041FD}" presName="parentLeftMargin" presStyleLbl="node1" presStyleIdx="0" presStyleCnt="4"/>
      <dgm:spPr/>
      <dgm:t>
        <a:bodyPr/>
        <a:lstStyle/>
        <a:p>
          <a:endParaRPr lang="en-GB"/>
        </a:p>
      </dgm:t>
    </dgm:pt>
    <dgm:pt modelId="{22611E3D-C60D-4FD4-9E7E-7FA1736C01E0}" type="pres">
      <dgm:prSet presAssocID="{4B06CEC4-F766-4CE4-8862-03BEC7C041FD}" presName="parentText" presStyleLbl="node1" presStyleIdx="1" presStyleCnt="4" custScaleX="124065">
        <dgm:presLayoutVars>
          <dgm:chMax val="0"/>
          <dgm:bulletEnabled val="1"/>
        </dgm:presLayoutVars>
      </dgm:prSet>
      <dgm:spPr/>
      <dgm:t>
        <a:bodyPr/>
        <a:lstStyle/>
        <a:p>
          <a:endParaRPr lang="en-GB"/>
        </a:p>
      </dgm:t>
    </dgm:pt>
    <dgm:pt modelId="{C0E38DBA-E637-42F2-BC41-F7B32A1EB2DD}" type="pres">
      <dgm:prSet presAssocID="{4B06CEC4-F766-4CE4-8862-03BEC7C041FD}" presName="negativeSpace" presStyleCnt="0"/>
      <dgm:spPr/>
    </dgm:pt>
    <dgm:pt modelId="{9E5A826F-8C3F-46FD-91A5-175A18CB2C9B}" type="pres">
      <dgm:prSet presAssocID="{4B06CEC4-F766-4CE4-8862-03BEC7C041FD}" presName="childText" presStyleLbl="conFgAcc1" presStyleIdx="1" presStyleCnt="4">
        <dgm:presLayoutVars>
          <dgm:bulletEnabled val="1"/>
        </dgm:presLayoutVars>
      </dgm:prSet>
      <dgm:spPr/>
    </dgm:pt>
    <dgm:pt modelId="{FE9A0148-F9D1-48C6-B6FB-CA61B8E90A1A}" type="pres">
      <dgm:prSet presAssocID="{C6A5C768-AE7B-4A9D-A7AC-13F072FCBB5E}" presName="spaceBetweenRectangles" presStyleCnt="0"/>
      <dgm:spPr/>
    </dgm:pt>
    <dgm:pt modelId="{76442CD3-052D-4A8A-AAA2-CDDA204A1A3A}" type="pres">
      <dgm:prSet presAssocID="{06FE779B-AEC9-46ED-BAB0-627D7329D1BA}" presName="parentLin" presStyleCnt="0"/>
      <dgm:spPr/>
    </dgm:pt>
    <dgm:pt modelId="{569E6ADB-120B-48BD-A577-69037B68C4F0}" type="pres">
      <dgm:prSet presAssocID="{06FE779B-AEC9-46ED-BAB0-627D7329D1BA}" presName="parentLeftMargin" presStyleLbl="node1" presStyleIdx="1" presStyleCnt="4"/>
      <dgm:spPr/>
      <dgm:t>
        <a:bodyPr/>
        <a:lstStyle/>
        <a:p>
          <a:endParaRPr lang="en-GB"/>
        </a:p>
      </dgm:t>
    </dgm:pt>
    <dgm:pt modelId="{7D773D67-56FF-4BD2-AFF4-4CEB8ED0AEDE}" type="pres">
      <dgm:prSet presAssocID="{06FE779B-AEC9-46ED-BAB0-627D7329D1BA}" presName="parentText" presStyleLbl="node1" presStyleIdx="2" presStyleCnt="4" custScaleX="123435" custLinFactNeighborX="-15732" custLinFactNeighborY="760">
        <dgm:presLayoutVars>
          <dgm:chMax val="0"/>
          <dgm:bulletEnabled val="1"/>
        </dgm:presLayoutVars>
      </dgm:prSet>
      <dgm:spPr/>
      <dgm:t>
        <a:bodyPr/>
        <a:lstStyle/>
        <a:p>
          <a:endParaRPr lang="en-GB"/>
        </a:p>
      </dgm:t>
    </dgm:pt>
    <dgm:pt modelId="{D6C00845-38B7-41D4-8C3B-C1685B384C57}" type="pres">
      <dgm:prSet presAssocID="{06FE779B-AEC9-46ED-BAB0-627D7329D1BA}" presName="negativeSpace" presStyleCnt="0"/>
      <dgm:spPr/>
    </dgm:pt>
    <dgm:pt modelId="{6A425D10-9770-4EC7-A4C5-68E9B3F6316A}" type="pres">
      <dgm:prSet presAssocID="{06FE779B-AEC9-46ED-BAB0-627D7329D1BA}" presName="childText" presStyleLbl="conFgAcc1" presStyleIdx="2" presStyleCnt="4" custLinFactNeighborX="775" custLinFactNeighborY="1435">
        <dgm:presLayoutVars>
          <dgm:bulletEnabled val="1"/>
        </dgm:presLayoutVars>
      </dgm:prSet>
      <dgm:spPr/>
    </dgm:pt>
    <dgm:pt modelId="{775ACBE7-992F-46AE-961C-757C9269E694}" type="pres">
      <dgm:prSet presAssocID="{0C6CA352-CF06-427C-9744-F9ADEA6F146D}" presName="spaceBetweenRectangles" presStyleCnt="0"/>
      <dgm:spPr/>
    </dgm:pt>
    <dgm:pt modelId="{8AC0A799-ACA1-48F7-80E5-ED6976F4FC7E}" type="pres">
      <dgm:prSet presAssocID="{30BFF0BF-DE7C-4758-96A6-4BC6EE4494FC}" presName="parentLin" presStyleCnt="0"/>
      <dgm:spPr/>
    </dgm:pt>
    <dgm:pt modelId="{5B01D17A-3796-4642-98A1-A8AB9868A83A}" type="pres">
      <dgm:prSet presAssocID="{30BFF0BF-DE7C-4758-96A6-4BC6EE4494FC}" presName="parentLeftMargin" presStyleLbl="node1" presStyleIdx="2" presStyleCnt="4"/>
      <dgm:spPr/>
      <dgm:t>
        <a:bodyPr/>
        <a:lstStyle/>
        <a:p>
          <a:endParaRPr lang="en-GB"/>
        </a:p>
      </dgm:t>
    </dgm:pt>
    <dgm:pt modelId="{6C9256AF-5A99-4A8F-A17D-4F6C4740E0F8}" type="pres">
      <dgm:prSet presAssocID="{30BFF0BF-DE7C-4758-96A6-4BC6EE4494FC}" presName="parentText" presStyleLbl="node1" presStyleIdx="3" presStyleCnt="4" custScaleX="121722">
        <dgm:presLayoutVars>
          <dgm:chMax val="0"/>
          <dgm:bulletEnabled val="1"/>
        </dgm:presLayoutVars>
      </dgm:prSet>
      <dgm:spPr/>
      <dgm:t>
        <a:bodyPr/>
        <a:lstStyle/>
        <a:p>
          <a:endParaRPr lang="en-GB"/>
        </a:p>
      </dgm:t>
    </dgm:pt>
    <dgm:pt modelId="{1DCC1837-7998-4747-A24B-5D8D43E157FA}" type="pres">
      <dgm:prSet presAssocID="{30BFF0BF-DE7C-4758-96A6-4BC6EE4494FC}" presName="negativeSpace" presStyleCnt="0"/>
      <dgm:spPr/>
    </dgm:pt>
    <dgm:pt modelId="{9CC625D4-B7EA-43E9-8659-F523FB091E6F}" type="pres">
      <dgm:prSet presAssocID="{30BFF0BF-DE7C-4758-96A6-4BC6EE4494FC}" presName="childText" presStyleLbl="conFgAcc1" presStyleIdx="3" presStyleCnt="4">
        <dgm:presLayoutVars>
          <dgm:bulletEnabled val="1"/>
        </dgm:presLayoutVars>
      </dgm:prSet>
      <dgm:spPr/>
    </dgm:pt>
  </dgm:ptLst>
  <dgm:cxnLst>
    <dgm:cxn modelId="{0F5DB9D8-3F9C-4771-A57E-988FD8F338CF}" srcId="{F140B0FA-0749-4EE6-9DEC-3CC5BDF076D8}" destId="{30BFF0BF-DE7C-4758-96A6-4BC6EE4494FC}" srcOrd="3" destOrd="0" parTransId="{5F941DF2-E8EE-41D1-A2D1-418053B8E04B}" sibTransId="{A077C631-B163-4AB4-AEE2-00660387AE5C}"/>
    <dgm:cxn modelId="{F5B7D108-CFD0-45C4-88B5-7B0C00D3CC60}" type="presOf" srcId="{30BFF0BF-DE7C-4758-96A6-4BC6EE4494FC}" destId="{5B01D17A-3796-4642-98A1-A8AB9868A83A}" srcOrd="0" destOrd="0" presId="urn:microsoft.com/office/officeart/2005/8/layout/list1"/>
    <dgm:cxn modelId="{7681C966-C500-4EC7-93A4-70CF03CCDC93}" type="presOf" srcId="{06FE779B-AEC9-46ED-BAB0-627D7329D1BA}" destId="{7D773D67-56FF-4BD2-AFF4-4CEB8ED0AEDE}" srcOrd="1" destOrd="0" presId="urn:microsoft.com/office/officeart/2005/8/layout/list1"/>
    <dgm:cxn modelId="{84812624-7C7E-4E5A-861C-8C89D8381FF9}" type="presOf" srcId="{06FE779B-AEC9-46ED-BAB0-627D7329D1BA}" destId="{569E6ADB-120B-48BD-A577-69037B68C4F0}" srcOrd="0" destOrd="0" presId="urn:microsoft.com/office/officeart/2005/8/layout/list1"/>
    <dgm:cxn modelId="{61AC2244-FFE7-47FD-8F36-BACCE8675D28}" type="presOf" srcId="{4B06CEC4-F766-4CE4-8862-03BEC7C041FD}" destId="{22611E3D-C60D-4FD4-9E7E-7FA1736C01E0}" srcOrd="1" destOrd="0" presId="urn:microsoft.com/office/officeart/2005/8/layout/list1"/>
    <dgm:cxn modelId="{C63D0F44-68AB-4738-B2FB-2F4195B3479C}" srcId="{F140B0FA-0749-4EE6-9DEC-3CC5BDF076D8}" destId="{06FE779B-AEC9-46ED-BAB0-627D7329D1BA}" srcOrd="2" destOrd="0" parTransId="{D49CE233-8593-43C9-AE84-F1ACE4BBCB21}" sibTransId="{0C6CA352-CF06-427C-9744-F9ADEA6F146D}"/>
    <dgm:cxn modelId="{DB944010-84B1-4BD0-BF44-AE5132BB31F9}" srcId="{F140B0FA-0749-4EE6-9DEC-3CC5BDF076D8}" destId="{2B374E77-5119-43C8-8CE7-7CBB7CB89B57}" srcOrd="0" destOrd="0" parTransId="{8615A753-F0E1-4C5B-B14B-0DDC70D3FFC7}" sibTransId="{8437190B-7655-4798-BE1A-6C808CF022D3}"/>
    <dgm:cxn modelId="{47D98102-C798-4FFD-A361-DB03BFBBF1DE}" type="presOf" srcId="{2B374E77-5119-43C8-8CE7-7CBB7CB89B57}" destId="{55AA3DAF-481C-418A-9483-8BE3A71BE19A}" srcOrd="0" destOrd="0" presId="urn:microsoft.com/office/officeart/2005/8/layout/list1"/>
    <dgm:cxn modelId="{12337EB3-0D89-40C7-A4CC-042414123B57}" type="presOf" srcId="{4B06CEC4-F766-4CE4-8862-03BEC7C041FD}" destId="{1DEAFCFA-DE79-4767-AA55-1AA6F4FDAED3}" srcOrd="0" destOrd="0" presId="urn:microsoft.com/office/officeart/2005/8/layout/list1"/>
    <dgm:cxn modelId="{422C3A5F-4F70-4DFB-ABB8-FEE07FEA44E2}" type="presOf" srcId="{2B374E77-5119-43C8-8CE7-7CBB7CB89B57}" destId="{50E60835-F281-4DF1-8C83-2E586E576182}" srcOrd="1" destOrd="0" presId="urn:microsoft.com/office/officeart/2005/8/layout/list1"/>
    <dgm:cxn modelId="{118C5FD9-4378-4043-9A52-73849977588D}" type="presOf" srcId="{30BFF0BF-DE7C-4758-96A6-4BC6EE4494FC}" destId="{6C9256AF-5A99-4A8F-A17D-4F6C4740E0F8}" srcOrd="1" destOrd="0" presId="urn:microsoft.com/office/officeart/2005/8/layout/list1"/>
    <dgm:cxn modelId="{8EA3F8AB-92C2-4C28-8FBE-7D5964771B68}" srcId="{F140B0FA-0749-4EE6-9DEC-3CC5BDF076D8}" destId="{4B06CEC4-F766-4CE4-8862-03BEC7C041FD}" srcOrd="1" destOrd="0" parTransId="{1BA07611-D168-4099-8FD0-842FFADEC815}" sibTransId="{C6A5C768-AE7B-4A9D-A7AC-13F072FCBB5E}"/>
    <dgm:cxn modelId="{D289BFF6-EF64-48A6-8284-502A34CF7B3C}" type="presOf" srcId="{F140B0FA-0749-4EE6-9DEC-3CC5BDF076D8}" destId="{0A80DE54-5D94-432C-B614-669EEAE28E31}" srcOrd="0" destOrd="0" presId="urn:microsoft.com/office/officeart/2005/8/layout/list1"/>
    <dgm:cxn modelId="{C04DEBB2-36CD-4418-97C3-C974663EE782}" type="presParOf" srcId="{0A80DE54-5D94-432C-B614-669EEAE28E31}" destId="{55E7ADB9-2F5A-46A4-860E-6111AA18F68A}" srcOrd="0" destOrd="0" presId="urn:microsoft.com/office/officeart/2005/8/layout/list1"/>
    <dgm:cxn modelId="{A439592B-FD71-49F3-BF1F-79AC79D94298}" type="presParOf" srcId="{55E7ADB9-2F5A-46A4-860E-6111AA18F68A}" destId="{55AA3DAF-481C-418A-9483-8BE3A71BE19A}" srcOrd="0" destOrd="0" presId="urn:microsoft.com/office/officeart/2005/8/layout/list1"/>
    <dgm:cxn modelId="{DCD80D6A-9D57-40EA-9C0B-73F3EAEBAE24}" type="presParOf" srcId="{55E7ADB9-2F5A-46A4-860E-6111AA18F68A}" destId="{50E60835-F281-4DF1-8C83-2E586E576182}" srcOrd="1" destOrd="0" presId="urn:microsoft.com/office/officeart/2005/8/layout/list1"/>
    <dgm:cxn modelId="{C05856B7-15B8-4128-B897-CBDCF188F60A}" type="presParOf" srcId="{0A80DE54-5D94-432C-B614-669EEAE28E31}" destId="{D87A24FD-7508-4581-8234-259F1856B65F}" srcOrd="1" destOrd="0" presId="urn:microsoft.com/office/officeart/2005/8/layout/list1"/>
    <dgm:cxn modelId="{4578266F-6384-4A6C-A3C0-F6B3E60266F8}" type="presParOf" srcId="{0A80DE54-5D94-432C-B614-669EEAE28E31}" destId="{24C1DF0C-A5C7-42F3-87AF-60821D2BA23B}" srcOrd="2" destOrd="0" presId="urn:microsoft.com/office/officeart/2005/8/layout/list1"/>
    <dgm:cxn modelId="{13426B2E-CD11-4A89-AF0C-C5DA6BF81AD2}" type="presParOf" srcId="{0A80DE54-5D94-432C-B614-669EEAE28E31}" destId="{A5613B01-6A44-418E-995A-404F0E7403E8}" srcOrd="3" destOrd="0" presId="urn:microsoft.com/office/officeart/2005/8/layout/list1"/>
    <dgm:cxn modelId="{1E56774D-EAED-4E3E-B637-66D86D0FC484}" type="presParOf" srcId="{0A80DE54-5D94-432C-B614-669EEAE28E31}" destId="{2AD6641F-550F-4543-A4F7-CBFC5548070B}" srcOrd="4" destOrd="0" presId="urn:microsoft.com/office/officeart/2005/8/layout/list1"/>
    <dgm:cxn modelId="{23E84169-99AB-4496-AD5A-062E0C84DDC7}" type="presParOf" srcId="{2AD6641F-550F-4543-A4F7-CBFC5548070B}" destId="{1DEAFCFA-DE79-4767-AA55-1AA6F4FDAED3}" srcOrd="0" destOrd="0" presId="urn:microsoft.com/office/officeart/2005/8/layout/list1"/>
    <dgm:cxn modelId="{46815368-1F0D-45B8-9BE9-DEB65F43408A}" type="presParOf" srcId="{2AD6641F-550F-4543-A4F7-CBFC5548070B}" destId="{22611E3D-C60D-4FD4-9E7E-7FA1736C01E0}" srcOrd="1" destOrd="0" presId="urn:microsoft.com/office/officeart/2005/8/layout/list1"/>
    <dgm:cxn modelId="{F1FC4E92-3729-46B9-B313-3C4299D7AE40}" type="presParOf" srcId="{0A80DE54-5D94-432C-B614-669EEAE28E31}" destId="{C0E38DBA-E637-42F2-BC41-F7B32A1EB2DD}" srcOrd="5" destOrd="0" presId="urn:microsoft.com/office/officeart/2005/8/layout/list1"/>
    <dgm:cxn modelId="{FB3D6B75-C4D1-4F9D-A704-965E3D91ED76}" type="presParOf" srcId="{0A80DE54-5D94-432C-B614-669EEAE28E31}" destId="{9E5A826F-8C3F-46FD-91A5-175A18CB2C9B}" srcOrd="6" destOrd="0" presId="urn:microsoft.com/office/officeart/2005/8/layout/list1"/>
    <dgm:cxn modelId="{58073933-5052-4042-8E44-1D4FE2F30564}" type="presParOf" srcId="{0A80DE54-5D94-432C-B614-669EEAE28E31}" destId="{FE9A0148-F9D1-48C6-B6FB-CA61B8E90A1A}" srcOrd="7" destOrd="0" presId="urn:microsoft.com/office/officeart/2005/8/layout/list1"/>
    <dgm:cxn modelId="{20793200-7D0E-4772-88EC-B2C1478DC927}" type="presParOf" srcId="{0A80DE54-5D94-432C-B614-669EEAE28E31}" destId="{76442CD3-052D-4A8A-AAA2-CDDA204A1A3A}" srcOrd="8" destOrd="0" presId="urn:microsoft.com/office/officeart/2005/8/layout/list1"/>
    <dgm:cxn modelId="{AD4992DA-FAFE-40AD-9848-AFB540F799EA}" type="presParOf" srcId="{76442CD3-052D-4A8A-AAA2-CDDA204A1A3A}" destId="{569E6ADB-120B-48BD-A577-69037B68C4F0}" srcOrd="0" destOrd="0" presId="urn:microsoft.com/office/officeart/2005/8/layout/list1"/>
    <dgm:cxn modelId="{B7A66BDF-231D-4493-84C4-90D9505F3D93}" type="presParOf" srcId="{76442CD3-052D-4A8A-AAA2-CDDA204A1A3A}" destId="{7D773D67-56FF-4BD2-AFF4-4CEB8ED0AEDE}" srcOrd="1" destOrd="0" presId="urn:microsoft.com/office/officeart/2005/8/layout/list1"/>
    <dgm:cxn modelId="{6E61E4D0-6A24-4430-B122-8E39F59BE125}" type="presParOf" srcId="{0A80DE54-5D94-432C-B614-669EEAE28E31}" destId="{D6C00845-38B7-41D4-8C3B-C1685B384C57}" srcOrd="9" destOrd="0" presId="urn:microsoft.com/office/officeart/2005/8/layout/list1"/>
    <dgm:cxn modelId="{DAABD443-6894-4184-BBD6-F20C0D560980}" type="presParOf" srcId="{0A80DE54-5D94-432C-B614-669EEAE28E31}" destId="{6A425D10-9770-4EC7-A4C5-68E9B3F6316A}" srcOrd="10" destOrd="0" presId="urn:microsoft.com/office/officeart/2005/8/layout/list1"/>
    <dgm:cxn modelId="{0F7E3029-48AB-4DD0-B609-85FF49AC4A20}" type="presParOf" srcId="{0A80DE54-5D94-432C-B614-669EEAE28E31}" destId="{775ACBE7-992F-46AE-961C-757C9269E694}" srcOrd="11" destOrd="0" presId="urn:microsoft.com/office/officeart/2005/8/layout/list1"/>
    <dgm:cxn modelId="{931D9250-3DAC-470C-B324-DF0C41397CA3}" type="presParOf" srcId="{0A80DE54-5D94-432C-B614-669EEAE28E31}" destId="{8AC0A799-ACA1-48F7-80E5-ED6976F4FC7E}" srcOrd="12" destOrd="0" presId="urn:microsoft.com/office/officeart/2005/8/layout/list1"/>
    <dgm:cxn modelId="{FBCEBA13-EE62-4216-957F-10C22FC06DEA}" type="presParOf" srcId="{8AC0A799-ACA1-48F7-80E5-ED6976F4FC7E}" destId="{5B01D17A-3796-4642-98A1-A8AB9868A83A}" srcOrd="0" destOrd="0" presId="urn:microsoft.com/office/officeart/2005/8/layout/list1"/>
    <dgm:cxn modelId="{527B3117-B7A9-4CCF-81A4-743C505C395F}" type="presParOf" srcId="{8AC0A799-ACA1-48F7-80E5-ED6976F4FC7E}" destId="{6C9256AF-5A99-4A8F-A17D-4F6C4740E0F8}" srcOrd="1" destOrd="0" presId="urn:microsoft.com/office/officeart/2005/8/layout/list1"/>
    <dgm:cxn modelId="{6250CCAF-7310-4E3F-A336-88B53264BF35}" type="presParOf" srcId="{0A80DE54-5D94-432C-B614-669EEAE28E31}" destId="{1DCC1837-7998-4747-A24B-5D8D43E157FA}" srcOrd="13" destOrd="0" presId="urn:microsoft.com/office/officeart/2005/8/layout/list1"/>
    <dgm:cxn modelId="{735F0A09-90B0-47A4-B104-20AE7EFC5055}" type="presParOf" srcId="{0A80DE54-5D94-432C-B614-669EEAE28E31}" destId="{9CC625D4-B7EA-43E9-8659-F523FB091E6F}" srcOrd="14" destOrd="0" presId="urn:microsoft.com/office/officeart/2005/8/layout/list1"/>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C92D1DF-4146-40E2-B5CB-FBBF94AE013C}" type="doc">
      <dgm:prSet loTypeId="urn:microsoft.com/office/officeart/2005/8/layout/vList6" loCatId="list" qsTypeId="urn:microsoft.com/office/officeart/2005/8/quickstyle/simple1" qsCatId="simple" csTypeId="urn:microsoft.com/office/officeart/2005/8/colors/accent2_3" csCatId="accent2" phldr="1"/>
      <dgm:spPr/>
      <dgm:t>
        <a:bodyPr/>
        <a:lstStyle/>
        <a:p>
          <a:endParaRPr lang="en-GB"/>
        </a:p>
      </dgm:t>
    </dgm:pt>
    <dgm:pt modelId="{0F597CEC-21BD-4B4C-B00A-44EAE024542D}">
      <dgm:prSet phldrT="[Text]" custT="1"/>
      <dgm:spPr/>
      <dgm:t>
        <a:bodyPr/>
        <a:lstStyle/>
        <a:p>
          <a:r>
            <a:rPr lang="en-GB" sz="3600" b="1" dirty="0">
              <a:latin typeface="Times New Roman" panose="02020603050405020304" pitchFamily="18" charset="0"/>
              <a:cs typeface="Times New Roman" panose="02020603050405020304" pitchFamily="18" charset="0"/>
            </a:rPr>
            <a:t>Strengths</a:t>
          </a:r>
        </a:p>
      </dgm:t>
    </dgm:pt>
    <dgm:pt modelId="{704EB0D7-91FF-4262-8605-B2FE8AF5B09E}" type="parTrans" cxnId="{38719E98-4701-4E0B-BDA4-60094633CC1D}">
      <dgm:prSet/>
      <dgm:spPr/>
      <dgm:t>
        <a:bodyPr/>
        <a:lstStyle/>
        <a:p>
          <a:endParaRPr lang="en-GB"/>
        </a:p>
      </dgm:t>
    </dgm:pt>
    <dgm:pt modelId="{BB230A4D-DBD5-495C-A5C2-49A1A1842453}" type="sibTrans" cxnId="{38719E98-4701-4E0B-BDA4-60094633CC1D}">
      <dgm:prSet/>
      <dgm:spPr/>
      <dgm:t>
        <a:bodyPr/>
        <a:lstStyle/>
        <a:p>
          <a:endParaRPr lang="en-GB"/>
        </a:p>
      </dgm:t>
    </dgm:pt>
    <dgm:pt modelId="{EC89F635-20AE-47F2-8E8E-BB5671088B63}">
      <dgm:prSet phldrT="[Text]" custT="1"/>
      <dgm:spPr/>
      <dgm:t>
        <a:bodyPr/>
        <a:lstStyle/>
        <a:p>
          <a:r>
            <a:rPr lang="en-US" sz="2400" dirty="0">
              <a:latin typeface="Times New Roman" panose="02020603050405020304" pitchFamily="18" charset="0"/>
              <a:cs typeface="Times New Roman" panose="02020603050405020304" pitchFamily="18" charset="0"/>
            </a:rPr>
            <a:t>Strong alignment with Visit Wales' "Year of Croeso”</a:t>
          </a:r>
          <a:endParaRPr lang="en-GB" sz="2400" dirty="0">
            <a:latin typeface="Times New Roman" panose="02020603050405020304" pitchFamily="18" charset="0"/>
            <a:cs typeface="Times New Roman" panose="02020603050405020304" pitchFamily="18" charset="0"/>
          </a:endParaRPr>
        </a:p>
      </dgm:t>
    </dgm:pt>
    <dgm:pt modelId="{4B7EBEDD-9050-4C0C-99D7-FB30977FE03C}" type="parTrans" cxnId="{5FA39260-A014-4338-96A3-16DBDCBD528F}">
      <dgm:prSet/>
      <dgm:spPr/>
      <dgm:t>
        <a:bodyPr/>
        <a:lstStyle/>
        <a:p>
          <a:endParaRPr lang="en-GB"/>
        </a:p>
      </dgm:t>
    </dgm:pt>
    <dgm:pt modelId="{969C18A6-5285-4548-904D-E41344991B7B}" type="sibTrans" cxnId="{5FA39260-A014-4338-96A3-16DBDCBD528F}">
      <dgm:prSet/>
      <dgm:spPr/>
      <dgm:t>
        <a:bodyPr/>
        <a:lstStyle/>
        <a:p>
          <a:endParaRPr lang="en-GB"/>
        </a:p>
      </dgm:t>
    </dgm:pt>
    <dgm:pt modelId="{5BCB777E-54A8-47BA-A046-A60BDAE8F0A4}">
      <dgm:prSet phldrT="[Text]" custT="1"/>
      <dgm:spPr/>
      <dgm:t>
        <a:bodyPr/>
        <a:lstStyle/>
        <a:p>
          <a:r>
            <a:rPr lang="en-GB" sz="4400" b="1" dirty="0">
              <a:latin typeface="Times New Roman" panose="02020603050405020304" pitchFamily="18" charset="0"/>
              <a:cs typeface="Times New Roman" panose="02020603050405020304" pitchFamily="18" charset="0"/>
            </a:rPr>
            <a:t>Threats</a:t>
          </a:r>
        </a:p>
      </dgm:t>
    </dgm:pt>
    <dgm:pt modelId="{B7804B82-7808-4B38-A3CA-310D74AE17E7}" type="parTrans" cxnId="{405C39BE-FE03-49B0-965B-76DB6DAE33DF}">
      <dgm:prSet/>
      <dgm:spPr/>
      <dgm:t>
        <a:bodyPr/>
        <a:lstStyle/>
        <a:p>
          <a:endParaRPr lang="en-GB"/>
        </a:p>
      </dgm:t>
    </dgm:pt>
    <dgm:pt modelId="{3D031834-F73C-48A3-A753-0387A33EB224}" type="sibTrans" cxnId="{405C39BE-FE03-49B0-965B-76DB6DAE33DF}">
      <dgm:prSet/>
      <dgm:spPr/>
      <dgm:t>
        <a:bodyPr/>
        <a:lstStyle/>
        <a:p>
          <a:endParaRPr lang="en-GB"/>
        </a:p>
      </dgm:t>
    </dgm:pt>
    <dgm:pt modelId="{53F754F1-33AE-4222-A487-CCD31C04D706}">
      <dgm:prSet phldrT="[Text]" custT="1"/>
      <dgm:spPr/>
      <dgm:t>
        <a:bodyPr/>
        <a:lstStyle/>
        <a:p>
          <a:r>
            <a:rPr lang="en-US" sz="2400" dirty="0">
              <a:latin typeface="Times New Roman" panose="02020603050405020304" pitchFamily="18" charset="0"/>
              <a:cs typeface="Times New Roman" panose="02020603050405020304" pitchFamily="18" charset="0"/>
            </a:rPr>
            <a:t>Competition from larger, established food and hospitality events.</a:t>
          </a:r>
          <a:endParaRPr lang="en-GB" sz="2400" dirty="0">
            <a:latin typeface="Times New Roman" panose="02020603050405020304" pitchFamily="18" charset="0"/>
            <a:cs typeface="Times New Roman" panose="02020603050405020304" pitchFamily="18" charset="0"/>
          </a:endParaRPr>
        </a:p>
      </dgm:t>
    </dgm:pt>
    <dgm:pt modelId="{8EC16EA8-8CA8-49C4-BDD9-6DB25FA80841}" type="parTrans" cxnId="{68937FCD-8505-4F5D-8CC3-533D910B82ED}">
      <dgm:prSet/>
      <dgm:spPr/>
      <dgm:t>
        <a:bodyPr/>
        <a:lstStyle/>
        <a:p>
          <a:endParaRPr lang="en-GB"/>
        </a:p>
      </dgm:t>
    </dgm:pt>
    <dgm:pt modelId="{7932E48C-4DBF-4565-B68B-899EA365382E}" type="sibTrans" cxnId="{68937FCD-8505-4F5D-8CC3-533D910B82ED}">
      <dgm:prSet/>
      <dgm:spPr/>
      <dgm:t>
        <a:bodyPr/>
        <a:lstStyle/>
        <a:p>
          <a:endParaRPr lang="en-GB"/>
        </a:p>
      </dgm:t>
    </dgm:pt>
    <dgm:pt modelId="{6D575FAF-BCFD-4673-9488-CFADC69DE8AD}">
      <dgm:prSet custT="1"/>
      <dgm:spPr/>
      <dgm:t>
        <a:bodyPr/>
        <a:lstStyle/>
        <a:p>
          <a:r>
            <a:rPr lang="en-GB" sz="3600" b="1" dirty="0">
              <a:latin typeface="Times New Roman" panose="02020603050405020304" pitchFamily="18" charset="0"/>
              <a:cs typeface="Times New Roman" panose="02020603050405020304" pitchFamily="18" charset="0"/>
            </a:rPr>
            <a:t>Weaknesses</a:t>
          </a:r>
        </a:p>
      </dgm:t>
    </dgm:pt>
    <dgm:pt modelId="{27D868A6-9391-4129-955A-02685DF91FF6}" type="parTrans" cxnId="{B00F657C-B169-454D-83D6-7355B2A8B966}">
      <dgm:prSet/>
      <dgm:spPr/>
      <dgm:t>
        <a:bodyPr/>
        <a:lstStyle/>
        <a:p>
          <a:endParaRPr lang="en-GB"/>
        </a:p>
      </dgm:t>
    </dgm:pt>
    <dgm:pt modelId="{AE9D8D60-66ED-4288-A7E4-96ECDB857109}" type="sibTrans" cxnId="{B00F657C-B169-454D-83D6-7355B2A8B966}">
      <dgm:prSet/>
      <dgm:spPr/>
      <dgm:t>
        <a:bodyPr/>
        <a:lstStyle/>
        <a:p>
          <a:endParaRPr lang="en-GB"/>
        </a:p>
      </dgm:t>
    </dgm:pt>
    <dgm:pt modelId="{0F40B262-C988-459B-94BB-CE129A95B3B7}">
      <dgm:prSet custT="1"/>
      <dgm:spPr/>
      <dgm:t>
        <a:bodyPr/>
        <a:lstStyle/>
        <a:p>
          <a:r>
            <a:rPr lang="en-GB" sz="3600" b="1" dirty="0">
              <a:latin typeface="Times New Roman" panose="02020603050405020304" pitchFamily="18" charset="0"/>
              <a:cs typeface="Times New Roman" panose="02020603050405020304" pitchFamily="18" charset="0"/>
            </a:rPr>
            <a:t>Opportunities</a:t>
          </a:r>
        </a:p>
      </dgm:t>
    </dgm:pt>
    <dgm:pt modelId="{0CDFE889-04EF-42A3-8046-E279224A6B6D}" type="parTrans" cxnId="{F9E1F889-EDBA-4846-AA1A-51A7BF1325AA}">
      <dgm:prSet/>
      <dgm:spPr/>
      <dgm:t>
        <a:bodyPr/>
        <a:lstStyle/>
        <a:p>
          <a:endParaRPr lang="en-GB"/>
        </a:p>
      </dgm:t>
    </dgm:pt>
    <dgm:pt modelId="{6B1D2AA4-7B27-49F6-BDBC-BAF1ADAF6E53}" type="sibTrans" cxnId="{F9E1F889-EDBA-4846-AA1A-51A7BF1325AA}">
      <dgm:prSet/>
      <dgm:spPr/>
      <dgm:t>
        <a:bodyPr/>
        <a:lstStyle/>
        <a:p>
          <a:endParaRPr lang="en-GB"/>
        </a:p>
      </dgm:t>
    </dgm:pt>
    <dgm:pt modelId="{B9A6C304-1E31-4499-9075-DD5CDCA3B26E}">
      <dgm:prSet phldrT="[Text]" custT="1"/>
      <dgm:spPr/>
      <dgm:t>
        <a:bodyPr/>
        <a:lstStyle/>
        <a:p>
          <a:r>
            <a:rPr lang="en-US" sz="2400" dirty="0">
              <a:latin typeface="Times New Roman" panose="02020603050405020304" pitchFamily="18" charset="0"/>
              <a:cs typeface="Times New Roman" panose="02020603050405020304" pitchFamily="18" charset="0"/>
            </a:rPr>
            <a:t>Unique focus on farm-to-fork and sustainability.</a:t>
          </a:r>
          <a:endParaRPr lang="en-GB" sz="2400" dirty="0">
            <a:latin typeface="Times New Roman" panose="02020603050405020304" pitchFamily="18" charset="0"/>
            <a:cs typeface="Times New Roman" panose="02020603050405020304" pitchFamily="18" charset="0"/>
          </a:endParaRPr>
        </a:p>
      </dgm:t>
    </dgm:pt>
    <dgm:pt modelId="{164238E0-E9E7-4930-84A0-2E7A61D6D93D}" type="parTrans" cxnId="{4029C9C7-15E6-4034-BC01-E7AE43AD8FD0}">
      <dgm:prSet/>
      <dgm:spPr/>
      <dgm:t>
        <a:bodyPr/>
        <a:lstStyle/>
        <a:p>
          <a:endParaRPr lang="en-GB"/>
        </a:p>
      </dgm:t>
    </dgm:pt>
    <dgm:pt modelId="{E509AFF6-1BAB-478C-BB27-1BF304079606}" type="sibTrans" cxnId="{4029C9C7-15E6-4034-BC01-E7AE43AD8FD0}">
      <dgm:prSet/>
      <dgm:spPr/>
      <dgm:t>
        <a:bodyPr/>
        <a:lstStyle/>
        <a:p>
          <a:endParaRPr lang="en-GB"/>
        </a:p>
      </dgm:t>
    </dgm:pt>
    <dgm:pt modelId="{73B75842-196F-41A5-8795-AF6911268A44}">
      <dgm:prSet phldrT="[Text]" custT="1"/>
      <dgm:spPr/>
      <dgm:t>
        <a:bodyPr/>
        <a:lstStyle/>
        <a:p>
          <a:r>
            <a:rPr lang="en-US" sz="2400" dirty="0">
              <a:latin typeface="Times New Roman" panose="02020603050405020304" pitchFamily="18" charset="0"/>
              <a:cs typeface="Times New Roman" panose="02020603050405020304" pitchFamily="18" charset="0"/>
            </a:rPr>
            <a:t>High demand for authentic, sustainable food experiences.</a:t>
          </a:r>
          <a:endParaRPr lang="en-GB" sz="2400" dirty="0">
            <a:latin typeface="Times New Roman" panose="02020603050405020304" pitchFamily="18" charset="0"/>
            <a:cs typeface="Times New Roman" panose="02020603050405020304" pitchFamily="18" charset="0"/>
          </a:endParaRPr>
        </a:p>
      </dgm:t>
    </dgm:pt>
    <dgm:pt modelId="{872C6536-7EC8-41EF-BDE8-89140ACA2E10}" type="parTrans" cxnId="{4C4FB089-8FED-49C2-BE79-81BF66C42642}">
      <dgm:prSet/>
      <dgm:spPr/>
      <dgm:t>
        <a:bodyPr/>
        <a:lstStyle/>
        <a:p>
          <a:endParaRPr lang="en-GB"/>
        </a:p>
      </dgm:t>
    </dgm:pt>
    <dgm:pt modelId="{767B12F2-D697-497F-8563-758D9F9B94CF}" type="sibTrans" cxnId="{4C4FB089-8FED-49C2-BE79-81BF66C42642}">
      <dgm:prSet/>
      <dgm:spPr/>
      <dgm:t>
        <a:bodyPr/>
        <a:lstStyle/>
        <a:p>
          <a:endParaRPr lang="en-GB"/>
        </a:p>
      </dgm:t>
    </dgm:pt>
    <dgm:pt modelId="{02A4E271-A72B-4723-A9F8-ED764C694051}">
      <dgm:prSet/>
      <dgm:spPr/>
      <dgm:t>
        <a:bodyPr/>
        <a:lstStyle/>
        <a:p>
          <a:r>
            <a:rPr lang="en-US" dirty="0">
              <a:latin typeface="Times New Roman" panose="02020603050405020304" pitchFamily="18" charset="0"/>
              <a:cs typeface="Times New Roman" panose="02020603050405020304" pitchFamily="18" charset="0"/>
            </a:rPr>
            <a:t>Potential logistical challenges in coordinating a rural event.</a:t>
          </a:r>
          <a:endParaRPr lang="en-GB" dirty="0">
            <a:latin typeface="Times New Roman" panose="02020603050405020304" pitchFamily="18" charset="0"/>
            <a:cs typeface="Times New Roman" panose="02020603050405020304" pitchFamily="18" charset="0"/>
          </a:endParaRPr>
        </a:p>
      </dgm:t>
    </dgm:pt>
    <dgm:pt modelId="{7AEAE658-3A7F-4ADB-AC36-F9807D592B74}" type="parTrans" cxnId="{C84C9BDB-D40E-4029-9729-CAB11AF8AA23}">
      <dgm:prSet/>
      <dgm:spPr/>
      <dgm:t>
        <a:bodyPr/>
        <a:lstStyle/>
        <a:p>
          <a:endParaRPr lang="en-GB"/>
        </a:p>
      </dgm:t>
    </dgm:pt>
    <dgm:pt modelId="{7A9A239F-0680-4DCE-AC79-BE864E812BF6}" type="sibTrans" cxnId="{C84C9BDB-D40E-4029-9729-CAB11AF8AA23}">
      <dgm:prSet/>
      <dgm:spPr/>
      <dgm:t>
        <a:bodyPr/>
        <a:lstStyle/>
        <a:p>
          <a:endParaRPr lang="en-GB"/>
        </a:p>
      </dgm:t>
    </dgm:pt>
    <dgm:pt modelId="{51240F5B-0FA5-4ACA-AE79-28D8841F2D79}">
      <dgm:prSet/>
      <dgm:spPr/>
      <dgm:t>
        <a:bodyPr/>
        <a:lstStyle/>
        <a:p>
          <a:r>
            <a:rPr lang="en-US" dirty="0">
              <a:latin typeface="Times New Roman" panose="02020603050405020304" pitchFamily="18" charset="0"/>
              <a:cs typeface="Times New Roman" panose="02020603050405020304" pitchFamily="18" charset="0"/>
            </a:rPr>
            <a:t>Limited capacity of local venues to host large international crowds.</a:t>
          </a:r>
          <a:endParaRPr lang="en-GB" dirty="0">
            <a:latin typeface="Times New Roman" panose="02020603050405020304" pitchFamily="18" charset="0"/>
            <a:cs typeface="Times New Roman" panose="02020603050405020304" pitchFamily="18" charset="0"/>
          </a:endParaRPr>
        </a:p>
      </dgm:t>
    </dgm:pt>
    <dgm:pt modelId="{604F6C0D-1D9C-4A44-A85C-ED40003F923C}" type="parTrans" cxnId="{1ED6EC97-9FF1-4DDD-AAE4-DE9C3C745FC9}">
      <dgm:prSet/>
      <dgm:spPr/>
      <dgm:t>
        <a:bodyPr/>
        <a:lstStyle/>
        <a:p>
          <a:endParaRPr lang="en-GB"/>
        </a:p>
      </dgm:t>
    </dgm:pt>
    <dgm:pt modelId="{917DC5E0-10BD-456C-9A72-AB6D249E3068}" type="sibTrans" cxnId="{1ED6EC97-9FF1-4DDD-AAE4-DE9C3C745FC9}">
      <dgm:prSet/>
      <dgm:spPr/>
      <dgm:t>
        <a:bodyPr/>
        <a:lstStyle/>
        <a:p>
          <a:endParaRPr lang="en-GB"/>
        </a:p>
      </dgm:t>
    </dgm:pt>
    <dgm:pt modelId="{F3A9D056-6E55-4806-B63A-9F3BF4A9A715}">
      <dgm:prSet/>
      <dgm:spPr/>
      <dgm:t>
        <a:bodyPr/>
        <a:lstStyle/>
        <a:p>
          <a:r>
            <a:rPr lang="en-US" dirty="0">
              <a:latin typeface="Times New Roman" panose="02020603050405020304" pitchFamily="18" charset="0"/>
              <a:cs typeface="Times New Roman" panose="02020603050405020304" pitchFamily="18" charset="0"/>
            </a:rPr>
            <a:t>Potential challenges in balancing international and local attendee </a:t>
          </a:r>
          <a:r>
            <a:rPr lang="en-US" dirty="0" smtClean="0">
              <a:latin typeface="Times New Roman" panose="02020603050405020304" pitchFamily="18" charset="0"/>
              <a:cs typeface="Times New Roman" panose="02020603050405020304" pitchFamily="18" charset="0"/>
            </a:rPr>
            <a:t>needs (Manglik, 2023).</a:t>
          </a:r>
          <a:endParaRPr lang="en-GB" dirty="0">
            <a:latin typeface="Times New Roman" panose="02020603050405020304" pitchFamily="18" charset="0"/>
            <a:cs typeface="Times New Roman" panose="02020603050405020304" pitchFamily="18" charset="0"/>
          </a:endParaRPr>
        </a:p>
      </dgm:t>
    </dgm:pt>
    <dgm:pt modelId="{91E955C5-CEB3-45D0-A0DB-6F7AD58DD119}" type="parTrans" cxnId="{F78343F4-B69A-4F31-9850-0953F8ACFB02}">
      <dgm:prSet/>
      <dgm:spPr/>
      <dgm:t>
        <a:bodyPr/>
        <a:lstStyle/>
        <a:p>
          <a:endParaRPr lang="en-GB"/>
        </a:p>
      </dgm:t>
    </dgm:pt>
    <dgm:pt modelId="{CF7D8750-F679-4B40-8E0C-429A0CFF77B2}" type="sibTrans" cxnId="{F78343F4-B69A-4F31-9850-0953F8ACFB02}">
      <dgm:prSet/>
      <dgm:spPr/>
      <dgm:t>
        <a:bodyPr/>
        <a:lstStyle/>
        <a:p>
          <a:endParaRPr lang="en-GB"/>
        </a:p>
      </dgm:t>
    </dgm:pt>
    <dgm:pt modelId="{91E32777-9AFE-4E16-AFC7-5A4FE153C301}">
      <dgm:prSet custT="1"/>
      <dgm:spPr/>
      <dgm:t>
        <a:bodyPr/>
        <a:lstStyle/>
        <a:p>
          <a:pPr algn="just"/>
          <a:r>
            <a:rPr lang="en-US" sz="2400" dirty="0">
              <a:latin typeface="Times New Roman" panose="02020603050405020304" pitchFamily="18" charset="0"/>
              <a:cs typeface="Times New Roman" panose="02020603050405020304" pitchFamily="18" charset="0"/>
            </a:rPr>
            <a:t>Growing trend of agri-tourism and sustainable travel.</a:t>
          </a:r>
          <a:endParaRPr lang="en-GB" sz="2400" dirty="0">
            <a:latin typeface="Times New Roman" panose="02020603050405020304" pitchFamily="18" charset="0"/>
            <a:cs typeface="Times New Roman" panose="02020603050405020304" pitchFamily="18" charset="0"/>
          </a:endParaRPr>
        </a:p>
      </dgm:t>
    </dgm:pt>
    <dgm:pt modelId="{6B25FD33-A4FA-49D4-B415-F0611319C62F}" type="parTrans" cxnId="{A2747AD8-43F8-4DD8-8784-6191A10AC2E1}">
      <dgm:prSet/>
      <dgm:spPr/>
      <dgm:t>
        <a:bodyPr/>
        <a:lstStyle/>
        <a:p>
          <a:endParaRPr lang="en-GB"/>
        </a:p>
      </dgm:t>
    </dgm:pt>
    <dgm:pt modelId="{2DBB2011-DD64-41D6-8FD2-FBEAECF37BCB}" type="sibTrans" cxnId="{A2747AD8-43F8-4DD8-8784-6191A10AC2E1}">
      <dgm:prSet/>
      <dgm:spPr/>
      <dgm:t>
        <a:bodyPr/>
        <a:lstStyle/>
        <a:p>
          <a:endParaRPr lang="en-GB"/>
        </a:p>
      </dgm:t>
    </dgm:pt>
    <dgm:pt modelId="{B6231965-355B-4852-850A-D03389169563}">
      <dgm:prSet/>
      <dgm:spPr/>
      <dgm:t>
        <a:bodyPr/>
        <a:lstStyle/>
        <a:p>
          <a:pPr algn="l"/>
          <a:endParaRPr lang="en-GB" sz="2100" dirty="0"/>
        </a:p>
      </dgm:t>
    </dgm:pt>
    <dgm:pt modelId="{1B6D58FA-CA6B-4BB9-8E6E-DE3FE0C2113A}" type="parTrans" cxnId="{AA6C4FD5-2CE1-4B81-A581-79154BDC389F}">
      <dgm:prSet/>
      <dgm:spPr/>
      <dgm:t>
        <a:bodyPr/>
        <a:lstStyle/>
        <a:p>
          <a:endParaRPr lang="en-GB"/>
        </a:p>
      </dgm:t>
    </dgm:pt>
    <dgm:pt modelId="{4CE3FEC0-6B88-4A39-BA8A-FF8E4227DC3E}" type="sibTrans" cxnId="{AA6C4FD5-2CE1-4B81-A581-79154BDC389F}">
      <dgm:prSet/>
      <dgm:spPr/>
      <dgm:t>
        <a:bodyPr/>
        <a:lstStyle/>
        <a:p>
          <a:endParaRPr lang="en-GB"/>
        </a:p>
      </dgm:t>
    </dgm:pt>
    <dgm:pt modelId="{03CE3007-4465-455A-BA62-F8748F9CBCDC}">
      <dgm:prSet custT="1"/>
      <dgm:spPr/>
      <dgm:t>
        <a:bodyPr/>
        <a:lstStyle/>
        <a:p>
          <a:pPr algn="just"/>
          <a:r>
            <a:rPr lang="en-US" sz="2400" dirty="0">
              <a:latin typeface="Times New Roman" panose="02020603050405020304" pitchFamily="18" charset="0"/>
              <a:cs typeface="Times New Roman" panose="02020603050405020304" pitchFamily="18" charset="0"/>
            </a:rPr>
            <a:t>Potential for international media coverage and </a:t>
          </a:r>
          <a:r>
            <a:rPr lang="en-US" sz="2400" dirty="0" smtClean="0">
              <a:latin typeface="Times New Roman" panose="02020603050405020304" pitchFamily="18" charset="0"/>
              <a:cs typeface="Times New Roman" panose="02020603050405020304" pitchFamily="18" charset="0"/>
            </a:rPr>
            <a:t>partnerships (Weber and Lugosi, 2021).</a:t>
          </a:r>
          <a:endParaRPr lang="en-GB" sz="2400" dirty="0">
            <a:latin typeface="Times New Roman" panose="02020603050405020304" pitchFamily="18" charset="0"/>
            <a:cs typeface="Times New Roman" panose="02020603050405020304" pitchFamily="18" charset="0"/>
          </a:endParaRPr>
        </a:p>
      </dgm:t>
    </dgm:pt>
    <dgm:pt modelId="{88BDC9EA-1E2A-478C-AD8E-07718F652722}" type="parTrans" cxnId="{B662E21B-ED4A-4A6E-A691-F365DA22BAC2}">
      <dgm:prSet/>
      <dgm:spPr/>
      <dgm:t>
        <a:bodyPr/>
        <a:lstStyle/>
        <a:p>
          <a:endParaRPr lang="en-GB"/>
        </a:p>
      </dgm:t>
    </dgm:pt>
    <dgm:pt modelId="{1CDC810F-206F-401E-B471-F6F2783FA3C3}" type="sibTrans" cxnId="{B662E21B-ED4A-4A6E-A691-F365DA22BAC2}">
      <dgm:prSet/>
      <dgm:spPr/>
      <dgm:t>
        <a:bodyPr/>
        <a:lstStyle/>
        <a:p>
          <a:endParaRPr lang="en-GB"/>
        </a:p>
      </dgm:t>
    </dgm:pt>
    <dgm:pt modelId="{202FD5E7-91CC-4446-B7BF-6908E14D049C}">
      <dgm:prSet custT="1"/>
      <dgm:spPr/>
      <dgm:t>
        <a:bodyPr/>
        <a:lstStyle/>
        <a:p>
          <a:pPr algn="just"/>
          <a:r>
            <a:rPr lang="en-US" sz="2400" dirty="0">
              <a:latin typeface="Times New Roman" panose="02020603050405020304" pitchFamily="18" charset="0"/>
              <a:cs typeface="Times New Roman" panose="02020603050405020304" pitchFamily="18" charset="0"/>
            </a:rPr>
            <a:t>Development of strong relationships with international hospitality leaders</a:t>
          </a:r>
          <a:r>
            <a:rPr lang="en-US" sz="2100" dirty="0"/>
            <a:t>.</a:t>
          </a:r>
          <a:endParaRPr lang="en-GB" sz="2100" dirty="0"/>
        </a:p>
      </dgm:t>
    </dgm:pt>
    <dgm:pt modelId="{174693B7-1C65-4768-970A-F8B0E54033F9}" type="parTrans" cxnId="{8B791F7B-2316-4938-8E8B-EC2ADB34C94D}">
      <dgm:prSet/>
      <dgm:spPr/>
      <dgm:t>
        <a:bodyPr/>
        <a:lstStyle/>
        <a:p>
          <a:endParaRPr lang="en-GB"/>
        </a:p>
      </dgm:t>
    </dgm:pt>
    <dgm:pt modelId="{9A15D561-A710-45EA-A078-64725AF459EB}" type="sibTrans" cxnId="{8B791F7B-2316-4938-8E8B-EC2ADB34C94D}">
      <dgm:prSet/>
      <dgm:spPr/>
      <dgm:t>
        <a:bodyPr/>
        <a:lstStyle/>
        <a:p>
          <a:endParaRPr lang="en-GB"/>
        </a:p>
      </dgm:t>
    </dgm:pt>
    <dgm:pt modelId="{C90B3B7D-3A51-4876-BBF3-D91040A6878F}">
      <dgm:prSet phldrT="[Text]" custT="1"/>
      <dgm:spPr/>
      <dgm:t>
        <a:bodyPr/>
        <a:lstStyle/>
        <a:p>
          <a:r>
            <a:rPr lang="en-US" sz="2400" dirty="0">
              <a:latin typeface="Times New Roman" panose="02020603050405020304" pitchFamily="18" charset="0"/>
              <a:cs typeface="Times New Roman" panose="02020603050405020304" pitchFamily="18" charset="0"/>
            </a:rPr>
            <a:t>Economic uncertainties affecting attendee budgets and </a:t>
          </a:r>
          <a:r>
            <a:rPr lang="en-US" sz="2400" dirty="0" smtClean="0">
              <a:latin typeface="Times New Roman" panose="02020603050405020304" pitchFamily="18" charset="0"/>
              <a:cs typeface="Times New Roman" panose="02020603050405020304" pitchFamily="18" charset="0"/>
            </a:rPr>
            <a:t>travel (Getz and Page, 2024).</a:t>
          </a:r>
          <a:endParaRPr lang="en-GB" sz="2400" dirty="0">
            <a:latin typeface="Times New Roman" panose="02020603050405020304" pitchFamily="18" charset="0"/>
            <a:cs typeface="Times New Roman" panose="02020603050405020304" pitchFamily="18" charset="0"/>
          </a:endParaRPr>
        </a:p>
      </dgm:t>
    </dgm:pt>
    <dgm:pt modelId="{CA7D63B0-AAE9-4A5F-AC4C-81AFC0C9A278}" type="parTrans" cxnId="{CFC1DE11-07F9-4387-A8CC-34FCC800FA9D}">
      <dgm:prSet/>
      <dgm:spPr/>
      <dgm:t>
        <a:bodyPr/>
        <a:lstStyle/>
        <a:p>
          <a:endParaRPr lang="en-GB"/>
        </a:p>
      </dgm:t>
    </dgm:pt>
    <dgm:pt modelId="{D981B0D1-AE70-4C5A-82C4-480106B88A1F}" type="sibTrans" cxnId="{CFC1DE11-07F9-4387-A8CC-34FCC800FA9D}">
      <dgm:prSet/>
      <dgm:spPr/>
      <dgm:t>
        <a:bodyPr/>
        <a:lstStyle/>
        <a:p>
          <a:endParaRPr lang="en-GB"/>
        </a:p>
      </dgm:t>
    </dgm:pt>
    <dgm:pt modelId="{50F698AD-151E-42F6-8629-D6F82A37C5CE}">
      <dgm:prSet phldrT="[Text]" custT="1"/>
      <dgm:spPr/>
      <dgm:t>
        <a:bodyPr/>
        <a:lstStyle/>
        <a:p>
          <a:r>
            <a:rPr lang="en-US" sz="2400" dirty="0">
              <a:latin typeface="Times New Roman" panose="02020603050405020304" pitchFamily="18" charset="0"/>
              <a:cs typeface="Times New Roman" panose="02020603050405020304" pitchFamily="18" charset="0"/>
            </a:rPr>
            <a:t>Risk of weather disruption for outdoor farm tours.</a:t>
          </a:r>
          <a:endParaRPr lang="en-GB" sz="2400" dirty="0">
            <a:latin typeface="Times New Roman" panose="02020603050405020304" pitchFamily="18" charset="0"/>
            <a:cs typeface="Times New Roman" panose="02020603050405020304" pitchFamily="18" charset="0"/>
          </a:endParaRPr>
        </a:p>
      </dgm:t>
    </dgm:pt>
    <dgm:pt modelId="{A4B59F08-2DB3-4532-9946-733CBEF17110}" type="parTrans" cxnId="{0F71CAD2-7E51-4ABE-9D36-62AE83A6F5DD}">
      <dgm:prSet/>
      <dgm:spPr/>
      <dgm:t>
        <a:bodyPr/>
        <a:lstStyle/>
        <a:p>
          <a:endParaRPr lang="en-GB"/>
        </a:p>
      </dgm:t>
    </dgm:pt>
    <dgm:pt modelId="{AAB7280F-5D1E-450F-B35B-D03E88564A6E}" type="sibTrans" cxnId="{0F71CAD2-7E51-4ABE-9D36-62AE83A6F5DD}">
      <dgm:prSet/>
      <dgm:spPr/>
      <dgm:t>
        <a:bodyPr/>
        <a:lstStyle/>
        <a:p>
          <a:endParaRPr lang="en-GB"/>
        </a:p>
      </dgm:t>
    </dgm:pt>
    <dgm:pt modelId="{0EA12976-955F-47CD-B881-DAF6953B0278}" type="pres">
      <dgm:prSet presAssocID="{FC92D1DF-4146-40E2-B5CB-FBBF94AE013C}" presName="Name0" presStyleCnt="0">
        <dgm:presLayoutVars>
          <dgm:dir/>
          <dgm:animLvl val="lvl"/>
          <dgm:resizeHandles/>
        </dgm:presLayoutVars>
      </dgm:prSet>
      <dgm:spPr/>
      <dgm:t>
        <a:bodyPr/>
        <a:lstStyle/>
        <a:p>
          <a:endParaRPr lang="en-GB"/>
        </a:p>
      </dgm:t>
    </dgm:pt>
    <dgm:pt modelId="{671DA1AA-E93C-4A87-A64B-761A036C7285}" type="pres">
      <dgm:prSet presAssocID="{0F597CEC-21BD-4B4C-B00A-44EAE024542D}" presName="linNode" presStyleCnt="0"/>
      <dgm:spPr/>
    </dgm:pt>
    <dgm:pt modelId="{D4BF664B-8461-49B9-9802-E1D583C012C9}" type="pres">
      <dgm:prSet presAssocID="{0F597CEC-21BD-4B4C-B00A-44EAE024542D}" presName="parentShp" presStyleLbl="node1" presStyleIdx="0" presStyleCnt="4" custScaleX="77147" custLinFactNeighborX="-4315" custLinFactNeighborY="4134">
        <dgm:presLayoutVars>
          <dgm:bulletEnabled val="1"/>
        </dgm:presLayoutVars>
      </dgm:prSet>
      <dgm:spPr/>
      <dgm:t>
        <a:bodyPr/>
        <a:lstStyle/>
        <a:p>
          <a:endParaRPr lang="en-GB"/>
        </a:p>
      </dgm:t>
    </dgm:pt>
    <dgm:pt modelId="{B1008FB8-8FB3-4522-9EB5-1FE8D83B42D7}" type="pres">
      <dgm:prSet presAssocID="{0F597CEC-21BD-4B4C-B00A-44EAE024542D}" presName="childShp" presStyleLbl="bgAccFollowNode1" presStyleIdx="0" presStyleCnt="4" custScaleX="109784" custLinFactNeighborX="-2446" custLinFactNeighborY="4134">
        <dgm:presLayoutVars>
          <dgm:bulletEnabled val="1"/>
        </dgm:presLayoutVars>
      </dgm:prSet>
      <dgm:spPr/>
      <dgm:t>
        <a:bodyPr/>
        <a:lstStyle/>
        <a:p>
          <a:endParaRPr lang="en-GB"/>
        </a:p>
      </dgm:t>
    </dgm:pt>
    <dgm:pt modelId="{6D6082AF-7299-40A5-AAE3-E4EBFC753D01}" type="pres">
      <dgm:prSet presAssocID="{BB230A4D-DBD5-495C-A5C2-49A1A1842453}" presName="spacing" presStyleCnt="0"/>
      <dgm:spPr/>
    </dgm:pt>
    <dgm:pt modelId="{BFCCAB89-5C63-4889-8DDB-FF102E18F0AC}" type="pres">
      <dgm:prSet presAssocID="{6D575FAF-BCFD-4673-9488-CFADC69DE8AD}" presName="linNode" presStyleCnt="0"/>
      <dgm:spPr/>
    </dgm:pt>
    <dgm:pt modelId="{21A96678-81B9-420D-9D6D-62C1D4E97E5A}" type="pres">
      <dgm:prSet presAssocID="{6D575FAF-BCFD-4673-9488-CFADC69DE8AD}" presName="parentShp" presStyleLbl="node1" presStyleIdx="1" presStyleCnt="4" custScaleX="75745" custLinFactNeighborX="-8501" custLinFactNeighborY="4892">
        <dgm:presLayoutVars>
          <dgm:bulletEnabled val="1"/>
        </dgm:presLayoutVars>
      </dgm:prSet>
      <dgm:spPr/>
      <dgm:t>
        <a:bodyPr/>
        <a:lstStyle/>
        <a:p>
          <a:endParaRPr lang="en-GB"/>
        </a:p>
      </dgm:t>
    </dgm:pt>
    <dgm:pt modelId="{CCF887CA-147E-4A25-A80B-C232B6BCB7C1}" type="pres">
      <dgm:prSet presAssocID="{6D575FAF-BCFD-4673-9488-CFADC69DE8AD}" presName="childShp" presStyleLbl="bgAccFollowNode1" presStyleIdx="1" presStyleCnt="4" custScaleX="108714" custLinFactNeighborX="-3770" custLinFactNeighborY="632">
        <dgm:presLayoutVars>
          <dgm:bulletEnabled val="1"/>
        </dgm:presLayoutVars>
      </dgm:prSet>
      <dgm:spPr/>
      <dgm:t>
        <a:bodyPr/>
        <a:lstStyle/>
        <a:p>
          <a:endParaRPr lang="en-GB"/>
        </a:p>
      </dgm:t>
    </dgm:pt>
    <dgm:pt modelId="{F31B3008-A6C8-4AAD-A17D-A1675679811D}" type="pres">
      <dgm:prSet presAssocID="{AE9D8D60-66ED-4288-A7E4-96ECDB857109}" presName="spacing" presStyleCnt="0"/>
      <dgm:spPr/>
    </dgm:pt>
    <dgm:pt modelId="{A96BC946-1E32-4703-A150-963F537001F9}" type="pres">
      <dgm:prSet presAssocID="{0F40B262-C988-459B-94BB-CE129A95B3B7}" presName="linNode" presStyleCnt="0"/>
      <dgm:spPr/>
    </dgm:pt>
    <dgm:pt modelId="{DA8AA722-DBAC-4B38-BE15-77DCAAD2C90A}" type="pres">
      <dgm:prSet presAssocID="{0F40B262-C988-459B-94BB-CE129A95B3B7}" presName="parentShp" presStyleLbl="node1" presStyleIdx="2" presStyleCnt="4" custScaleX="74642" custLinFactNeighborX="-7289" custLinFactNeighborY="5650">
        <dgm:presLayoutVars>
          <dgm:bulletEnabled val="1"/>
        </dgm:presLayoutVars>
      </dgm:prSet>
      <dgm:spPr/>
      <dgm:t>
        <a:bodyPr/>
        <a:lstStyle/>
        <a:p>
          <a:endParaRPr lang="en-GB"/>
        </a:p>
      </dgm:t>
    </dgm:pt>
    <dgm:pt modelId="{07094B6B-3D9F-466D-A5AC-C1F43B4C5656}" type="pres">
      <dgm:prSet presAssocID="{0F40B262-C988-459B-94BB-CE129A95B3B7}" presName="childShp" presStyleLbl="bgAccFollowNode1" presStyleIdx="2" presStyleCnt="4" custScaleX="108153" custLinFactNeighborX="-4442" custLinFactNeighborY="5650">
        <dgm:presLayoutVars>
          <dgm:bulletEnabled val="1"/>
        </dgm:presLayoutVars>
      </dgm:prSet>
      <dgm:spPr/>
      <dgm:t>
        <a:bodyPr/>
        <a:lstStyle/>
        <a:p>
          <a:endParaRPr lang="en-GB"/>
        </a:p>
      </dgm:t>
    </dgm:pt>
    <dgm:pt modelId="{B8188C3F-E672-43A5-A08A-67865953A6B7}" type="pres">
      <dgm:prSet presAssocID="{6B1D2AA4-7B27-49F6-BDBC-BAF1ADAF6E53}" presName="spacing" presStyleCnt="0"/>
      <dgm:spPr/>
    </dgm:pt>
    <dgm:pt modelId="{6FFE898B-9A47-46A4-BF8E-CE7A433D9937}" type="pres">
      <dgm:prSet presAssocID="{5BCB777E-54A8-47BA-A046-A60BDAE8F0A4}" presName="linNode" presStyleCnt="0"/>
      <dgm:spPr/>
    </dgm:pt>
    <dgm:pt modelId="{3C954275-FA11-47C3-8C31-BD005515EDD0}" type="pres">
      <dgm:prSet presAssocID="{5BCB777E-54A8-47BA-A046-A60BDAE8F0A4}" presName="parentShp" presStyleLbl="node1" presStyleIdx="3" presStyleCnt="4" custScaleX="74127" custLinFactNeighborX="-10255" custLinFactNeighborY="837">
        <dgm:presLayoutVars>
          <dgm:bulletEnabled val="1"/>
        </dgm:presLayoutVars>
      </dgm:prSet>
      <dgm:spPr/>
      <dgm:t>
        <a:bodyPr/>
        <a:lstStyle/>
        <a:p>
          <a:endParaRPr lang="en-GB"/>
        </a:p>
      </dgm:t>
    </dgm:pt>
    <dgm:pt modelId="{ADBFA1A0-4884-4244-9CCF-D25B880AD25A}" type="pres">
      <dgm:prSet presAssocID="{5BCB777E-54A8-47BA-A046-A60BDAE8F0A4}" presName="childShp" presStyleLbl="bgAccFollowNode1" presStyleIdx="3" presStyleCnt="4" custScaleX="107083" custLinFactNeighborX="-5407" custLinFactNeighborY="-3300">
        <dgm:presLayoutVars>
          <dgm:bulletEnabled val="1"/>
        </dgm:presLayoutVars>
      </dgm:prSet>
      <dgm:spPr/>
      <dgm:t>
        <a:bodyPr/>
        <a:lstStyle/>
        <a:p>
          <a:endParaRPr lang="en-GB"/>
        </a:p>
      </dgm:t>
    </dgm:pt>
  </dgm:ptLst>
  <dgm:cxnLst>
    <dgm:cxn modelId="{0F71CAD2-7E51-4ABE-9D36-62AE83A6F5DD}" srcId="{5BCB777E-54A8-47BA-A046-A60BDAE8F0A4}" destId="{50F698AD-151E-42F6-8629-D6F82A37C5CE}" srcOrd="2" destOrd="0" parTransId="{A4B59F08-2DB3-4532-9946-733CBEF17110}" sibTransId="{AAB7280F-5D1E-450F-B35B-D03E88564A6E}"/>
    <dgm:cxn modelId="{12893013-1F16-4446-8192-E86D8810DAA1}" type="presOf" srcId="{F3A9D056-6E55-4806-B63A-9F3BF4A9A715}" destId="{CCF887CA-147E-4A25-A80B-C232B6BCB7C1}" srcOrd="0" destOrd="2" presId="urn:microsoft.com/office/officeart/2005/8/layout/vList6"/>
    <dgm:cxn modelId="{68941ABD-BEE4-441B-A2D7-52D9C6C5507B}" type="presOf" srcId="{EC89F635-20AE-47F2-8E8E-BB5671088B63}" destId="{B1008FB8-8FB3-4522-9EB5-1FE8D83B42D7}" srcOrd="0" destOrd="0" presId="urn:microsoft.com/office/officeart/2005/8/layout/vList6"/>
    <dgm:cxn modelId="{8EE4721C-1478-4AF1-85C7-53538E4D30AF}" type="presOf" srcId="{6D575FAF-BCFD-4673-9488-CFADC69DE8AD}" destId="{21A96678-81B9-420D-9D6D-62C1D4E97E5A}" srcOrd="0" destOrd="0" presId="urn:microsoft.com/office/officeart/2005/8/layout/vList6"/>
    <dgm:cxn modelId="{E682E777-DB4A-4DEF-8A3E-0E1C1ACF0D45}" type="presOf" srcId="{FC92D1DF-4146-40E2-B5CB-FBBF94AE013C}" destId="{0EA12976-955F-47CD-B881-DAF6953B0278}" srcOrd="0" destOrd="0" presId="urn:microsoft.com/office/officeart/2005/8/layout/vList6"/>
    <dgm:cxn modelId="{26C2B9D6-405D-44D6-ADCA-D3CBFD2F8A19}" type="presOf" srcId="{B6231965-355B-4852-850A-D03389169563}" destId="{07094B6B-3D9F-466D-A5AC-C1F43B4C5656}" srcOrd="0" destOrd="3" presId="urn:microsoft.com/office/officeart/2005/8/layout/vList6"/>
    <dgm:cxn modelId="{AF9C7E76-09BD-4D2A-82D3-888DD1B2D05B}" type="presOf" srcId="{0F40B262-C988-459B-94BB-CE129A95B3B7}" destId="{DA8AA722-DBAC-4B38-BE15-77DCAAD2C90A}" srcOrd="0" destOrd="0" presId="urn:microsoft.com/office/officeart/2005/8/layout/vList6"/>
    <dgm:cxn modelId="{C84C9BDB-D40E-4029-9729-CAB11AF8AA23}" srcId="{6D575FAF-BCFD-4673-9488-CFADC69DE8AD}" destId="{02A4E271-A72B-4723-A9F8-ED764C694051}" srcOrd="0" destOrd="0" parTransId="{7AEAE658-3A7F-4ADB-AC36-F9807D592B74}" sibTransId="{7A9A239F-0680-4DCE-AC79-BE864E812BF6}"/>
    <dgm:cxn modelId="{1ED6EC97-9FF1-4DDD-AAE4-DE9C3C745FC9}" srcId="{6D575FAF-BCFD-4673-9488-CFADC69DE8AD}" destId="{51240F5B-0FA5-4ACA-AE79-28D8841F2D79}" srcOrd="1" destOrd="0" parTransId="{604F6C0D-1D9C-4A44-A85C-ED40003F923C}" sibTransId="{917DC5E0-10BD-456C-9A72-AB6D249E3068}"/>
    <dgm:cxn modelId="{405C39BE-FE03-49B0-965B-76DB6DAE33DF}" srcId="{FC92D1DF-4146-40E2-B5CB-FBBF94AE013C}" destId="{5BCB777E-54A8-47BA-A046-A60BDAE8F0A4}" srcOrd="3" destOrd="0" parTransId="{B7804B82-7808-4B38-A3CA-310D74AE17E7}" sibTransId="{3D031834-F73C-48A3-A753-0387A33EB224}"/>
    <dgm:cxn modelId="{F90A6C09-66E7-458B-87A8-DB4B899B0246}" type="presOf" srcId="{73B75842-196F-41A5-8795-AF6911268A44}" destId="{B1008FB8-8FB3-4522-9EB5-1FE8D83B42D7}" srcOrd="0" destOrd="2" presId="urn:microsoft.com/office/officeart/2005/8/layout/vList6"/>
    <dgm:cxn modelId="{8B791F7B-2316-4938-8E8B-EC2ADB34C94D}" srcId="{0F40B262-C988-459B-94BB-CE129A95B3B7}" destId="{202FD5E7-91CC-4446-B7BF-6908E14D049C}" srcOrd="2" destOrd="0" parTransId="{174693B7-1C65-4768-970A-F8B0E54033F9}" sibTransId="{9A15D561-A710-45EA-A078-64725AF459EB}"/>
    <dgm:cxn modelId="{D23CB82A-8587-443A-8C76-EC743C5993F7}" type="presOf" srcId="{0F597CEC-21BD-4B4C-B00A-44EAE024542D}" destId="{D4BF664B-8461-49B9-9802-E1D583C012C9}" srcOrd="0" destOrd="0" presId="urn:microsoft.com/office/officeart/2005/8/layout/vList6"/>
    <dgm:cxn modelId="{B00F657C-B169-454D-83D6-7355B2A8B966}" srcId="{FC92D1DF-4146-40E2-B5CB-FBBF94AE013C}" destId="{6D575FAF-BCFD-4673-9488-CFADC69DE8AD}" srcOrd="1" destOrd="0" parTransId="{27D868A6-9391-4129-955A-02685DF91FF6}" sibTransId="{AE9D8D60-66ED-4288-A7E4-96ECDB857109}"/>
    <dgm:cxn modelId="{4029C9C7-15E6-4034-BC01-E7AE43AD8FD0}" srcId="{0F597CEC-21BD-4B4C-B00A-44EAE024542D}" destId="{B9A6C304-1E31-4499-9075-DD5CDCA3B26E}" srcOrd="1" destOrd="0" parTransId="{164238E0-E9E7-4930-84A0-2E7A61D6D93D}" sibTransId="{E509AFF6-1BAB-478C-BB27-1BF304079606}"/>
    <dgm:cxn modelId="{B662E21B-ED4A-4A6E-A691-F365DA22BAC2}" srcId="{0F40B262-C988-459B-94BB-CE129A95B3B7}" destId="{03CE3007-4465-455A-BA62-F8748F9CBCDC}" srcOrd="1" destOrd="0" parTransId="{88BDC9EA-1E2A-478C-AD8E-07718F652722}" sibTransId="{1CDC810F-206F-401E-B471-F6F2783FA3C3}"/>
    <dgm:cxn modelId="{AA6C4FD5-2CE1-4B81-A581-79154BDC389F}" srcId="{0F40B262-C988-459B-94BB-CE129A95B3B7}" destId="{B6231965-355B-4852-850A-D03389169563}" srcOrd="3" destOrd="0" parTransId="{1B6D58FA-CA6B-4BB9-8E6E-DE3FE0C2113A}" sibTransId="{4CE3FEC0-6B88-4A39-BA8A-FF8E4227DC3E}"/>
    <dgm:cxn modelId="{38719E98-4701-4E0B-BDA4-60094633CC1D}" srcId="{FC92D1DF-4146-40E2-B5CB-FBBF94AE013C}" destId="{0F597CEC-21BD-4B4C-B00A-44EAE024542D}" srcOrd="0" destOrd="0" parTransId="{704EB0D7-91FF-4262-8605-B2FE8AF5B09E}" sibTransId="{BB230A4D-DBD5-495C-A5C2-49A1A1842453}"/>
    <dgm:cxn modelId="{0729DD56-120A-4491-B83C-CC9A3A98BBDD}" type="presOf" srcId="{B9A6C304-1E31-4499-9075-DD5CDCA3B26E}" destId="{B1008FB8-8FB3-4522-9EB5-1FE8D83B42D7}" srcOrd="0" destOrd="1" presId="urn:microsoft.com/office/officeart/2005/8/layout/vList6"/>
    <dgm:cxn modelId="{F78343F4-B69A-4F31-9850-0953F8ACFB02}" srcId="{6D575FAF-BCFD-4673-9488-CFADC69DE8AD}" destId="{F3A9D056-6E55-4806-B63A-9F3BF4A9A715}" srcOrd="2" destOrd="0" parTransId="{91E955C5-CEB3-45D0-A0DB-6F7AD58DD119}" sibTransId="{CF7D8750-F679-4B40-8E0C-429A0CFF77B2}"/>
    <dgm:cxn modelId="{F9E1F889-EDBA-4846-AA1A-51A7BF1325AA}" srcId="{FC92D1DF-4146-40E2-B5CB-FBBF94AE013C}" destId="{0F40B262-C988-459B-94BB-CE129A95B3B7}" srcOrd="2" destOrd="0" parTransId="{0CDFE889-04EF-42A3-8046-E279224A6B6D}" sibTransId="{6B1D2AA4-7B27-49F6-BDBC-BAF1ADAF6E53}"/>
    <dgm:cxn modelId="{A2747AD8-43F8-4DD8-8784-6191A10AC2E1}" srcId="{0F40B262-C988-459B-94BB-CE129A95B3B7}" destId="{91E32777-9AFE-4E16-AFC7-5A4FE153C301}" srcOrd="0" destOrd="0" parTransId="{6B25FD33-A4FA-49D4-B415-F0611319C62F}" sibTransId="{2DBB2011-DD64-41D6-8FD2-FBEAECF37BCB}"/>
    <dgm:cxn modelId="{5FA39260-A014-4338-96A3-16DBDCBD528F}" srcId="{0F597CEC-21BD-4B4C-B00A-44EAE024542D}" destId="{EC89F635-20AE-47F2-8E8E-BB5671088B63}" srcOrd="0" destOrd="0" parTransId="{4B7EBEDD-9050-4C0C-99D7-FB30977FE03C}" sibTransId="{969C18A6-5285-4548-904D-E41344991B7B}"/>
    <dgm:cxn modelId="{93A84578-05C2-461E-BDCD-65190BBE3604}" type="presOf" srcId="{91E32777-9AFE-4E16-AFC7-5A4FE153C301}" destId="{07094B6B-3D9F-466D-A5AC-C1F43B4C5656}" srcOrd="0" destOrd="0" presId="urn:microsoft.com/office/officeart/2005/8/layout/vList6"/>
    <dgm:cxn modelId="{D0C46333-1D49-4229-8B2A-4FD2E87A49E0}" type="presOf" srcId="{50F698AD-151E-42F6-8629-D6F82A37C5CE}" destId="{ADBFA1A0-4884-4244-9CCF-D25B880AD25A}" srcOrd="0" destOrd="2" presId="urn:microsoft.com/office/officeart/2005/8/layout/vList6"/>
    <dgm:cxn modelId="{90BCDF3E-0B9B-4FB8-A29B-25BA83284506}" type="presOf" srcId="{53F754F1-33AE-4222-A487-CCD31C04D706}" destId="{ADBFA1A0-4884-4244-9CCF-D25B880AD25A}" srcOrd="0" destOrd="0" presId="urn:microsoft.com/office/officeart/2005/8/layout/vList6"/>
    <dgm:cxn modelId="{A676E00F-2315-46DC-A3BF-E1B8D4DD279F}" type="presOf" srcId="{03CE3007-4465-455A-BA62-F8748F9CBCDC}" destId="{07094B6B-3D9F-466D-A5AC-C1F43B4C5656}" srcOrd="0" destOrd="1" presId="urn:microsoft.com/office/officeart/2005/8/layout/vList6"/>
    <dgm:cxn modelId="{4C4FB089-8FED-49C2-BE79-81BF66C42642}" srcId="{0F597CEC-21BD-4B4C-B00A-44EAE024542D}" destId="{73B75842-196F-41A5-8795-AF6911268A44}" srcOrd="2" destOrd="0" parTransId="{872C6536-7EC8-41EF-BDE8-89140ACA2E10}" sibTransId="{767B12F2-D697-497F-8563-758D9F9B94CF}"/>
    <dgm:cxn modelId="{96CC34B6-761C-49C3-A97E-399C0B670E75}" type="presOf" srcId="{02A4E271-A72B-4723-A9F8-ED764C694051}" destId="{CCF887CA-147E-4A25-A80B-C232B6BCB7C1}" srcOrd="0" destOrd="0" presId="urn:microsoft.com/office/officeart/2005/8/layout/vList6"/>
    <dgm:cxn modelId="{3DE5B4B4-FE0D-42E9-8C4B-76F72646CEB5}" type="presOf" srcId="{5BCB777E-54A8-47BA-A046-A60BDAE8F0A4}" destId="{3C954275-FA11-47C3-8C31-BD005515EDD0}" srcOrd="0" destOrd="0" presId="urn:microsoft.com/office/officeart/2005/8/layout/vList6"/>
    <dgm:cxn modelId="{CFC1DE11-07F9-4387-A8CC-34FCC800FA9D}" srcId="{5BCB777E-54A8-47BA-A046-A60BDAE8F0A4}" destId="{C90B3B7D-3A51-4876-BBF3-D91040A6878F}" srcOrd="1" destOrd="0" parTransId="{CA7D63B0-AAE9-4A5F-AC4C-81AFC0C9A278}" sibTransId="{D981B0D1-AE70-4C5A-82C4-480106B88A1F}"/>
    <dgm:cxn modelId="{68937FCD-8505-4F5D-8CC3-533D910B82ED}" srcId="{5BCB777E-54A8-47BA-A046-A60BDAE8F0A4}" destId="{53F754F1-33AE-4222-A487-CCD31C04D706}" srcOrd="0" destOrd="0" parTransId="{8EC16EA8-8CA8-49C4-BDD9-6DB25FA80841}" sibTransId="{7932E48C-4DBF-4565-B68B-899EA365382E}"/>
    <dgm:cxn modelId="{89DF621F-73C8-4C18-B27C-76FCAE4AC6D2}" type="presOf" srcId="{51240F5B-0FA5-4ACA-AE79-28D8841F2D79}" destId="{CCF887CA-147E-4A25-A80B-C232B6BCB7C1}" srcOrd="0" destOrd="1" presId="urn:microsoft.com/office/officeart/2005/8/layout/vList6"/>
    <dgm:cxn modelId="{ED273DBE-AE1A-4FB7-AD44-2EE5E483B6A1}" type="presOf" srcId="{C90B3B7D-3A51-4876-BBF3-D91040A6878F}" destId="{ADBFA1A0-4884-4244-9CCF-D25B880AD25A}" srcOrd="0" destOrd="1" presId="urn:microsoft.com/office/officeart/2005/8/layout/vList6"/>
    <dgm:cxn modelId="{2E1B0921-6D25-418C-AE71-55D05E695918}" type="presOf" srcId="{202FD5E7-91CC-4446-B7BF-6908E14D049C}" destId="{07094B6B-3D9F-466D-A5AC-C1F43B4C5656}" srcOrd="0" destOrd="2" presId="urn:microsoft.com/office/officeart/2005/8/layout/vList6"/>
    <dgm:cxn modelId="{9B0DB672-206B-4F8A-A312-E7EA6B7FBEE2}" type="presParOf" srcId="{0EA12976-955F-47CD-B881-DAF6953B0278}" destId="{671DA1AA-E93C-4A87-A64B-761A036C7285}" srcOrd="0" destOrd="0" presId="urn:microsoft.com/office/officeart/2005/8/layout/vList6"/>
    <dgm:cxn modelId="{5B22B4FA-DB2F-41EF-81E2-D1E93F003DC1}" type="presParOf" srcId="{671DA1AA-E93C-4A87-A64B-761A036C7285}" destId="{D4BF664B-8461-49B9-9802-E1D583C012C9}" srcOrd="0" destOrd="0" presId="urn:microsoft.com/office/officeart/2005/8/layout/vList6"/>
    <dgm:cxn modelId="{A29FE688-1C52-4482-9C0A-BB36A929E109}" type="presParOf" srcId="{671DA1AA-E93C-4A87-A64B-761A036C7285}" destId="{B1008FB8-8FB3-4522-9EB5-1FE8D83B42D7}" srcOrd="1" destOrd="0" presId="urn:microsoft.com/office/officeart/2005/8/layout/vList6"/>
    <dgm:cxn modelId="{0131BA3F-638B-4554-81B2-B7E3D51AE8FB}" type="presParOf" srcId="{0EA12976-955F-47CD-B881-DAF6953B0278}" destId="{6D6082AF-7299-40A5-AAE3-E4EBFC753D01}" srcOrd="1" destOrd="0" presId="urn:microsoft.com/office/officeart/2005/8/layout/vList6"/>
    <dgm:cxn modelId="{435D4448-2245-4008-8C11-B34587AFD1AE}" type="presParOf" srcId="{0EA12976-955F-47CD-B881-DAF6953B0278}" destId="{BFCCAB89-5C63-4889-8DDB-FF102E18F0AC}" srcOrd="2" destOrd="0" presId="urn:microsoft.com/office/officeart/2005/8/layout/vList6"/>
    <dgm:cxn modelId="{DE65137D-2A64-47D4-BA25-27B831E9C8FC}" type="presParOf" srcId="{BFCCAB89-5C63-4889-8DDB-FF102E18F0AC}" destId="{21A96678-81B9-420D-9D6D-62C1D4E97E5A}" srcOrd="0" destOrd="0" presId="urn:microsoft.com/office/officeart/2005/8/layout/vList6"/>
    <dgm:cxn modelId="{3996502F-3EDC-4ABB-BA73-5BDD56752399}" type="presParOf" srcId="{BFCCAB89-5C63-4889-8DDB-FF102E18F0AC}" destId="{CCF887CA-147E-4A25-A80B-C232B6BCB7C1}" srcOrd="1" destOrd="0" presId="urn:microsoft.com/office/officeart/2005/8/layout/vList6"/>
    <dgm:cxn modelId="{2C0673F7-5BE0-4803-914C-DB41D758D05F}" type="presParOf" srcId="{0EA12976-955F-47CD-B881-DAF6953B0278}" destId="{F31B3008-A6C8-4AAD-A17D-A1675679811D}" srcOrd="3" destOrd="0" presId="urn:microsoft.com/office/officeart/2005/8/layout/vList6"/>
    <dgm:cxn modelId="{F90CE69A-DD5B-4F4A-96AC-F4FE107DF97B}" type="presParOf" srcId="{0EA12976-955F-47CD-B881-DAF6953B0278}" destId="{A96BC946-1E32-4703-A150-963F537001F9}" srcOrd="4" destOrd="0" presId="urn:microsoft.com/office/officeart/2005/8/layout/vList6"/>
    <dgm:cxn modelId="{AEAA0D39-75C0-44F9-B074-95106D01C581}" type="presParOf" srcId="{A96BC946-1E32-4703-A150-963F537001F9}" destId="{DA8AA722-DBAC-4B38-BE15-77DCAAD2C90A}" srcOrd="0" destOrd="0" presId="urn:microsoft.com/office/officeart/2005/8/layout/vList6"/>
    <dgm:cxn modelId="{F8748FC6-0BE0-4F5A-802D-35D6AFE117BD}" type="presParOf" srcId="{A96BC946-1E32-4703-A150-963F537001F9}" destId="{07094B6B-3D9F-466D-A5AC-C1F43B4C5656}" srcOrd="1" destOrd="0" presId="urn:microsoft.com/office/officeart/2005/8/layout/vList6"/>
    <dgm:cxn modelId="{AACD10FA-AAE9-453C-B216-8D3E4FB844D7}" type="presParOf" srcId="{0EA12976-955F-47CD-B881-DAF6953B0278}" destId="{B8188C3F-E672-43A5-A08A-67865953A6B7}" srcOrd="5" destOrd="0" presId="urn:microsoft.com/office/officeart/2005/8/layout/vList6"/>
    <dgm:cxn modelId="{BC24245F-245A-4C29-BA20-0298C9736E2F}" type="presParOf" srcId="{0EA12976-955F-47CD-B881-DAF6953B0278}" destId="{6FFE898B-9A47-46A4-BF8E-CE7A433D9937}" srcOrd="6" destOrd="0" presId="urn:microsoft.com/office/officeart/2005/8/layout/vList6"/>
    <dgm:cxn modelId="{92E09B3C-D16C-4491-8751-51AF5F681CE3}" type="presParOf" srcId="{6FFE898B-9A47-46A4-BF8E-CE7A433D9937}" destId="{3C954275-FA11-47C3-8C31-BD005515EDD0}" srcOrd="0" destOrd="0" presId="urn:microsoft.com/office/officeart/2005/8/layout/vList6"/>
    <dgm:cxn modelId="{789F2870-E0BE-4DF6-9CC3-F14E1BE165D6}" type="presParOf" srcId="{6FFE898B-9A47-46A4-BF8E-CE7A433D9937}" destId="{ADBFA1A0-4884-4244-9CCF-D25B880AD25A}" srcOrd="1" destOrd="0" presId="urn:microsoft.com/office/officeart/2005/8/layout/vList6"/>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812877-C056-4069-B8B1-37DCE5F11946}" type="doc">
      <dgm:prSet loTypeId="urn:microsoft.com/office/officeart/2005/8/layout/pyramid2" loCatId="list" qsTypeId="urn:microsoft.com/office/officeart/2005/8/quickstyle/simple1" qsCatId="simple" csTypeId="urn:microsoft.com/office/officeart/2005/8/colors/colorful3" csCatId="colorful" phldr="1"/>
      <dgm:spPr/>
    </dgm:pt>
    <dgm:pt modelId="{33F2D42B-6A6F-44D6-A278-8CB9E7D48B35}">
      <dgm:prSet custT="1"/>
      <dgm:spPr/>
      <dgm:t>
        <a:bodyPr/>
        <a:lstStyle/>
        <a:p>
          <a:pPr algn="just"/>
          <a:r>
            <a:rPr lang="en-US" sz="2400" b="1" dirty="0">
              <a:latin typeface="Times New Roman" panose="02020603050405020304" pitchFamily="18" charset="0"/>
              <a:cs typeface="Times New Roman" panose="02020603050405020304" pitchFamily="18" charset="0"/>
            </a:rPr>
            <a:t>Location</a:t>
          </a:r>
          <a:r>
            <a:rPr lang="en-US" sz="2400" dirty="0">
              <a:latin typeface="Times New Roman" panose="02020603050405020304" pitchFamily="18" charset="0"/>
              <a:cs typeface="Times New Roman" panose="02020603050405020304" pitchFamily="18" charset="0"/>
            </a:rPr>
            <a:t>: Hay-on-Wye, Market Hall and surrounding local farms.</a:t>
          </a:r>
          <a:endParaRPr lang="en-GB" sz="2400" dirty="0">
            <a:latin typeface="Times New Roman" panose="02020603050405020304" pitchFamily="18" charset="0"/>
            <a:cs typeface="Times New Roman" panose="02020603050405020304" pitchFamily="18" charset="0"/>
          </a:endParaRPr>
        </a:p>
      </dgm:t>
    </dgm:pt>
    <dgm:pt modelId="{01207E7F-5BF7-45F0-A152-272EF820AC8E}" type="parTrans" cxnId="{681DC1F9-B909-4902-8058-27185E1BDE8C}">
      <dgm:prSet/>
      <dgm:spPr/>
      <dgm:t>
        <a:bodyPr/>
        <a:lstStyle/>
        <a:p>
          <a:endParaRPr lang="en-GB" sz="2400">
            <a:latin typeface="Times New Roman" panose="02020603050405020304" pitchFamily="18" charset="0"/>
            <a:cs typeface="Times New Roman" panose="02020603050405020304" pitchFamily="18" charset="0"/>
          </a:endParaRPr>
        </a:p>
      </dgm:t>
    </dgm:pt>
    <dgm:pt modelId="{E53A6A0B-A358-4ECC-82AE-453766705799}" type="sibTrans" cxnId="{681DC1F9-B909-4902-8058-27185E1BDE8C}">
      <dgm:prSet/>
      <dgm:spPr/>
      <dgm:t>
        <a:bodyPr/>
        <a:lstStyle/>
        <a:p>
          <a:endParaRPr lang="en-GB" sz="2400">
            <a:latin typeface="Times New Roman" panose="02020603050405020304" pitchFamily="18" charset="0"/>
            <a:cs typeface="Times New Roman" panose="02020603050405020304" pitchFamily="18" charset="0"/>
          </a:endParaRPr>
        </a:p>
      </dgm:t>
    </dgm:pt>
    <dgm:pt modelId="{1BE36159-7449-40B9-97EF-F1FC25D72981}">
      <dgm:prSet custT="1"/>
      <dgm:spPr/>
      <dgm:t>
        <a:bodyPr/>
        <a:lstStyle/>
        <a:p>
          <a:pPr algn="just"/>
          <a:r>
            <a:rPr lang="en-US" sz="2400" b="1" dirty="0">
              <a:latin typeface="Times New Roman" panose="02020603050405020304" pitchFamily="18" charset="0"/>
              <a:cs typeface="Times New Roman" panose="02020603050405020304" pitchFamily="18" charset="0"/>
            </a:rPr>
            <a:t>Venue suitability</a:t>
          </a:r>
          <a:r>
            <a:rPr lang="en-US" sz="2400" dirty="0">
              <a:latin typeface="Times New Roman" panose="02020603050405020304" pitchFamily="18" charset="0"/>
              <a:cs typeface="Times New Roman" panose="02020603050405020304" pitchFamily="18" charset="0"/>
            </a:rPr>
            <a:t>: Market Hall offers intimate, versatile space for discussions; local farms provide authentic, immersive farm-to-fork experiences (Getz and Page, 2024).</a:t>
          </a:r>
          <a:endParaRPr lang="en-GB" sz="2400" dirty="0">
            <a:latin typeface="Times New Roman" panose="02020603050405020304" pitchFamily="18" charset="0"/>
            <a:cs typeface="Times New Roman" panose="02020603050405020304" pitchFamily="18" charset="0"/>
          </a:endParaRPr>
        </a:p>
      </dgm:t>
    </dgm:pt>
    <dgm:pt modelId="{B25224E8-16DD-4A51-BBA3-02C3F7BE2D02}" type="parTrans" cxnId="{22E42ED2-416E-482F-9A69-244729799166}">
      <dgm:prSet/>
      <dgm:spPr/>
      <dgm:t>
        <a:bodyPr/>
        <a:lstStyle/>
        <a:p>
          <a:endParaRPr lang="en-GB" sz="2400">
            <a:latin typeface="Times New Roman" panose="02020603050405020304" pitchFamily="18" charset="0"/>
            <a:cs typeface="Times New Roman" panose="02020603050405020304" pitchFamily="18" charset="0"/>
          </a:endParaRPr>
        </a:p>
      </dgm:t>
    </dgm:pt>
    <dgm:pt modelId="{83657E62-7B5D-4F05-B6D1-F525A2D5A694}" type="sibTrans" cxnId="{22E42ED2-416E-482F-9A69-244729799166}">
      <dgm:prSet/>
      <dgm:spPr/>
      <dgm:t>
        <a:bodyPr/>
        <a:lstStyle/>
        <a:p>
          <a:endParaRPr lang="en-GB" sz="2400">
            <a:latin typeface="Times New Roman" panose="02020603050405020304" pitchFamily="18" charset="0"/>
            <a:cs typeface="Times New Roman" panose="02020603050405020304" pitchFamily="18" charset="0"/>
          </a:endParaRPr>
        </a:p>
      </dgm:t>
    </dgm:pt>
    <dgm:pt modelId="{9899335A-049D-40EC-B72C-8693F8F27E12}">
      <dgm:prSet custT="1"/>
      <dgm:spPr/>
      <dgm:t>
        <a:bodyPr/>
        <a:lstStyle/>
        <a:p>
          <a:pPr algn="just"/>
          <a:r>
            <a:rPr lang="en-US" sz="2400" b="1" dirty="0">
              <a:latin typeface="Times New Roman" panose="02020603050405020304" pitchFamily="18" charset="0"/>
              <a:cs typeface="Times New Roman" panose="02020603050405020304" pitchFamily="18" charset="0"/>
            </a:rPr>
            <a:t>Venue capacity</a:t>
          </a:r>
          <a:r>
            <a:rPr lang="en-US" sz="2400" dirty="0">
              <a:latin typeface="Times New Roman" panose="02020603050405020304" pitchFamily="18" charset="0"/>
              <a:cs typeface="Times New Roman" panose="02020603050405020304" pitchFamily="18" charset="0"/>
            </a:rPr>
            <a:t>: Market Hall accommodates up to 200 attendees; farms offer smaller, more tailored group experiences.</a:t>
          </a:r>
          <a:endParaRPr lang="en-GB" sz="2400" dirty="0">
            <a:latin typeface="Times New Roman" panose="02020603050405020304" pitchFamily="18" charset="0"/>
            <a:cs typeface="Times New Roman" panose="02020603050405020304" pitchFamily="18" charset="0"/>
          </a:endParaRPr>
        </a:p>
      </dgm:t>
    </dgm:pt>
    <dgm:pt modelId="{99F99485-1BB3-4729-A8F4-380719747E52}" type="parTrans" cxnId="{4C69B56E-36BE-4827-8D78-B265B7322DA9}">
      <dgm:prSet/>
      <dgm:spPr/>
      <dgm:t>
        <a:bodyPr/>
        <a:lstStyle/>
        <a:p>
          <a:endParaRPr lang="en-GB" sz="2400">
            <a:latin typeface="Times New Roman" panose="02020603050405020304" pitchFamily="18" charset="0"/>
            <a:cs typeface="Times New Roman" panose="02020603050405020304" pitchFamily="18" charset="0"/>
          </a:endParaRPr>
        </a:p>
      </dgm:t>
    </dgm:pt>
    <dgm:pt modelId="{3F7F56C4-3142-4527-8082-012371D7DC41}" type="sibTrans" cxnId="{4C69B56E-36BE-4827-8D78-B265B7322DA9}">
      <dgm:prSet/>
      <dgm:spPr/>
      <dgm:t>
        <a:bodyPr/>
        <a:lstStyle/>
        <a:p>
          <a:endParaRPr lang="en-GB" sz="2400">
            <a:latin typeface="Times New Roman" panose="02020603050405020304" pitchFamily="18" charset="0"/>
            <a:cs typeface="Times New Roman" panose="02020603050405020304" pitchFamily="18" charset="0"/>
          </a:endParaRPr>
        </a:p>
      </dgm:t>
    </dgm:pt>
    <dgm:pt modelId="{FC147534-773C-4946-BCA1-B617CD71FCB0}">
      <dgm:prSet custT="1"/>
      <dgm:spPr/>
      <dgm:t>
        <a:bodyPr/>
        <a:lstStyle/>
        <a:p>
          <a:pPr algn="just"/>
          <a:r>
            <a:rPr lang="en-US" sz="2400" b="1" dirty="0">
              <a:latin typeface="Times New Roman" panose="02020603050405020304" pitchFamily="18" charset="0"/>
              <a:cs typeface="Times New Roman" panose="02020603050405020304" pitchFamily="18" charset="0"/>
            </a:rPr>
            <a:t>Availability</a:t>
          </a:r>
          <a:r>
            <a:rPr lang="en-US" sz="2400" dirty="0">
              <a:latin typeface="Times New Roman" panose="02020603050405020304" pitchFamily="18" charset="0"/>
              <a:cs typeface="Times New Roman" panose="02020603050405020304" pitchFamily="18" charset="0"/>
            </a:rPr>
            <a:t>: Venues are available during the proposed event dates, but early booking is essential due to local event </a:t>
          </a:r>
          <a:r>
            <a:rPr lang="en-US" sz="2400" dirty="0" smtClean="0">
              <a:latin typeface="Times New Roman" panose="02020603050405020304" pitchFamily="18" charset="0"/>
              <a:cs typeface="Times New Roman" panose="02020603050405020304" pitchFamily="18" charset="0"/>
            </a:rPr>
            <a:t>scheduling (</a:t>
          </a:r>
          <a:r>
            <a:rPr lang="en-US" sz="2400" dirty="0" err="1" smtClean="0">
              <a:solidFill>
                <a:schemeClr val="tx1"/>
              </a:solidFill>
              <a:effectLst/>
              <a:latin typeface="Times New Roman" panose="02020603050405020304" pitchFamily="18" charset="0"/>
              <a:ea typeface="+mn-ea"/>
              <a:cs typeface="Times New Roman" panose="02020603050405020304" pitchFamily="18" charset="0"/>
            </a:rPr>
            <a:t>Lekgau</a:t>
          </a:r>
          <a:r>
            <a:rPr lang="en-US" sz="2400" dirty="0" smtClean="0">
              <a:solidFill>
                <a:schemeClr val="tx1"/>
              </a:solidFill>
              <a:effectLst/>
              <a:latin typeface="Times New Roman" panose="02020603050405020304" pitchFamily="18" charset="0"/>
              <a:ea typeface="+mn-ea"/>
              <a:cs typeface="Times New Roman" panose="02020603050405020304" pitchFamily="18" charset="0"/>
            </a:rPr>
            <a:t> et al., 2023</a:t>
          </a:r>
          <a:r>
            <a:rPr lang="en-US" sz="2400" dirty="0" smtClean="0">
              <a:latin typeface="Times New Roman" panose="02020603050405020304" pitchFamily="18" charset="0"/>
              <a:cs typeface="Times New Roman" panose="02020603050405020304" pitchFamily="18" charset="0"/>
            </a:rPr>
            <a:t>).</a:t>
          </a:r>
          <a:endParaRPr lang="en-GB" sz="2400" dirty="0">
            <a:latin typeface="Times New Roman" panose="02020603050405020304" pitchFamily="18" charset="0"/>
            <a:cs typeface="Times New Roman" panose="02020603050405020304" pitchFamily="18" charset="0"/>
          </a:endParaRPr>
        </a:p>
      </dgm:t>
    </dgm:pt>
    <dgm:pt modelId="{3AA5EDA4-A301-468F-AEFE-A3E9DCCCBF9F}" type="parTrans" cxnId="{5B34C8F4-A28E-4AF7-9936-88710E6FD922}">
      <dgm:prSet/>
      <dgm:spPr/>
      <dgm:t>
        <a:bodyPr/>
        <a:lstStyle/>
        <a:p>
          <a:endParaRPr lang="en-GB" sz="2400">
            <a:latin typeface="Times New Roman" panose="02020603050405020304" pitchFamily="18" charset="0"/>
            <a:cs typeface="Times New Roman" panose="02020603050405020304" pitchFamily="18" charset="0"/>
          </a:endParaRPr>
        </a:p>
      </dgm:t>
    </dgm:pt>
    <dgm:pt modelId="{B7039D0F-7649-439F-BC29-D53C4CEF1BE1}" type="sibTrans" cxnId="{5B34C8F4-A28E-4AF7-9936-88710E6FD922}">
      <dgm:prSet/>
      <dgm:spPr/>
      <dgm:t>
        <a:bodyPr/>
        <a:lstStyle/>
        <a:p>
          <a:endParaRPr lang="en-GB" sz="2400">
            <a:latin typeface="Times New Roman" panose="02020603050405020304" pitchFamily="18" charset="0"/>
            <a:cs typeface="Times New Roman" panose="02020603050405020304" pitchFamily="18" charset="0"/>
          </a:endParaRPr>
        </a:p>
      </dgm:t>
    </dgm:pt>
    <dgm:pt modelId="{38AB4394-F5B8-4D65-A64C-7D9A571BBF05}" type="pres">
      <dgm:prSet presAssocID="{B9812877-C056-4069-B8B1-37DCE5F11946}" presName="compositeShape" presStyleCnt="0">
        <dgm:presLayoutVars>
          <dgm:dir/>
          <dgm:resizeHandles/>
        </dgm:presLayoutVars>
      </dgm:prSet>
      <dgm:spPr/>
    </dgm:pt>
    <dgm:pt modelId="{84BA1707-533D-4D82-9226-3EBDC7490BF3}" type="pres">
      <dgm:prSet presAssocID="{B9812877-C056-4069-B8B1-37DCE5F11946}" presName="pyramid" presStyleLbl="node1" presStyleIdx="0" presStyleCnt="1" custLinFactNeighborX="-3756" custLinFactNeighborY="1980"/>
      <dgm:spPr/>
    </dgm:pt>
    <dgm:pt modelId="{E83FD002-2CC7-4034-8ACF-BA3365F23040}" type="pres">
      <dgm:prSet presAssocID="{B9812877-C056-4069-B8B1-37DCE5F11946}" presName="theList" presStyleCnt="0"/>
      <dgm:spPr/>
    </dgm:pt>
    <dgm:pt modelId="{ECE9356E-80E7-4CA4-8B6E-7BE12DD921A6}" type="pres">
      <dgm:prSet presAssocID="{33F2D42B-6A6F-44D6-A278-8CB9E7D48B35}" presName="aNode" presStyleLbl="fgAcc1" presStyleIdx="0" presStyleCnt="4" custScaleX="137242" custLinFactY="16398" custLinFactNeighborX="3998" custLinFactNeighborY="100000">
        <dgm:presLayoutVars>
          <dgm:bulletEnabled val="1"/>
        </dgm:presLayoutVars>
      </dgm:prSet>
      <dgm:spPr/>
      <dgm:t>
        <a:bodyPr/>
        <a:lstStyle/>
        <a:p>
          <a:endParaRPr lang="en-GB"/>
        </a:p>
      </dgm:t>
    </dgm:pt>
    <dgm:pt modelId="{A87D1BD9-7CAB-4A51-A412-0B18B4765092}" type="pres">
      <dgm:prSet presAssocID="{33F2D42B-6A6F-44D6-A278-8CB9E7D48B35}" presName="aSpace" presStyleCnt="0"/>
      <dgm:spPr/>
    </dgm:pt>
    <dgm:pt modelId="{7C366E76-EDF5-4D98-AD87-2971F85D06FE}" type="pres">
      <dgm:prSet presAssocID="{1BE36159-7449-40B9-97EF-F1FC25D72981}" presName="aNode" presStyleLbl="fgAcc1" presStyleIdx="1" presStyleCnt="4" custScaleX="138224" custScaleY="121509" custLinFactY="18227" custLinFactNeighborX="877" custLinFactNeighborY="100000">
        <dgm:presLayoutVars>
          <dgm:bulletEnabled val="1"/>
        </dgm:presLayoutVars>
      </dgm:prSet>
      <dgm:spPr/>
      <dgm:t>
        <a:bodyPr/>
        <a:lstStyle/>
        <a:p>
          <a:endParaRPr lang="en-GB"/>
        </a:p>
      </dgm:t>
    </dgm:pt>
    <dgm:pt modelId="{8C28CE63-BFC5-4CBE-A329-7B614E6754E9}" type="pres">
      <dgm:prSet presAssocID="{1BE36159-7449-40B9-97EF-F1FC25D72981}" presName="aSpace" presStyleCnt="0"/>
      <dgm:spPr/>
    </dgm:pt>
    <dgm:pt modelId="{C73FEA04-3469-4B16-8062-EBD8DE558291}" type="pres">
      <dgm:prSet presAssocID="{9899335A-049D-40EC-B72C-8693F8F27E12}" presName="aNode" presStyleLbl="fgAcc1" presStyleIdx="2" presStyleCnt="4" custScaleX="136714" custScaleY="119395" custLinFactY="16600" custLinFactNeighborX="632" custLinFactNeighborY="100000">
        <dgm:presLayoutVars>
          <dgm:bulletEnabled val="1"/>
        </dgm:presLayoutVars>
      </dgm:prSet>
      <dgm:spPr/>
      <dgm:t>
        <a:bodyPr/>
        <a:lstStyle/>
        <a:p>
          <a:endParaRPr lang="en-GB"/>
        </a:p>
      </dgm:t>
    </dgm:pt>
    <dgm:pt modelId="{51041C29-5C60-41E5-929E-863EC5022948}" type="pres">
      <dgm:prSet presAssocID="{9899335A-049D-40EC-B72C-8693F8F27E12}" presName="aSpace" presStyleCnt="0"/>
      <dgm:spPr/>
    </dgm:pt>
    <dgm:pt modelId="{93F6110B-F2C7-4D28-B3CE-4ED44B256421}" type="pres">
      <dgm:prSet presAssocID="{FC147534-773C-4946-BCA1-B617CD71FCB0}" presName="aNode" presStyleLbl="fgAcc1" presStyleIdx="3" presStyleCnt="4" custScaleX="138294" custLinFactY="21836" custLinFactNeighborX="0" custLinFactNeighborY="100000">
        <dgm:presLayoutVars>
          <dgm:bulletEnabled val="1"/>
        </dgm:presLayoutVars>
      </dgm:prSet>
      <dgm:spPr/>
      <dgm:t>
        <a:bodyPr/>
        <a:lstStyle/>
        <a:p>
          <a:endParaRPr lang="en-GB"/>
        </a:p>
      </dgm:t>
    </dgm:pt>
    <dgm:pt modelId="{E88C375F-6EF4-41B4-B0C4-06B1E65F611F}" type="pres">
      <dgm:prSet presAssocID="{FC147534-773C-4946-BCA1-B617CD71FCB0}" presName="aSpace" presStyleCnt="0"/>
      <dgm:spPr/>
    </dgm:pt>
  </dgm:ptLst>
  <dgm:cxnLst>
    <dgm:cxn modelId="{C8B2E905-0D77-4121-ACBE-93F2C4C69CF9}" type="presOf" srcId="{9899335A-049D-40EC-B72C-8693F8F27E12}" destId="{C73FEA04-3469-4B16-8062-EBD8DE558291}" srcOrd="0" destOrd="0" presId="urn:microsoft.com/office/officeart/2005/8/layout/pyramid2"/>
    <dgm:cxn modelId="{8E962DFC-CD85-4F75-8367-459027CFF39B}" type="presOf" srcId="{33F2D42B-6A6F-44D6-A278-8CB9E7D48B35}" destId="{ECE9356E-80E7-4CA4-8B6E-7BE12DD921A6}" srcOrd="0" destOrd="0" presId="urn:microsoft.com/office/officeart/2005/8/layout/pyramid2"/>
    <dgm:cxn modelId="{22E42ED2-416E-482F-9A69-244729799166}" srcId="{B9812877-C056-4069-B8B1-37DCE5F11946}" destId="{1BE36159-7449-40B9-97EF-F1FC25D72981}" srcOrd="1" destOrd="0" parTransId="{B25224E8-16DD-4A51-BBA3-02C3F7BE2D02}" sibTransId="{83657E62-7B5D-4F05-B6D1-F525A2D5A694}"/>
    <dgm:cxn modelId="{681DC1F9-B909-4902-8058-27185E1BDE8C}" srcId="{B9812877-C056-4069-B8B1-37DCE5F11946}" destId="{33F2D42B-6A6F-44D6-A278-8CB9E7D48B35}" srcOrd="0" destOrd="0" parTransId="{01207E7F-5BF7-45F0-A152-272EF820AC8E}" sibTransId="{E53A6A0B-A358-4ECC-82AE-453766705799}"/>
    <dgm:cxn modelId="{EAD85298-141B-48CA-B2EE-773CDB7C254D}" type="presOf" srcId="{1BE36159-7449-40B9-97EF-F1FC25D72981}" destId="{7C366E76-EDF5-4D98-AD87-2971F85D06FE}" srcOrd="0" destOrd="0" presId="urn:microsoft.com/office/officeart/2005/8/layout/pyramid2"/>
    <dgm:cxn modelId="{4C69B56E-36BE-4827-8D78-B265B7322DA9}" srcId="{B9812877-C056-4069-B8B1-37DCE5F11946}" destId="{9899335A-049D-40EC-B72C-8693F8F27E12}" srcOrd="2" destOrd="0" parTransId="{99F99485-1BB3-4729-A8F4-380719747E52}" sibTransId="{3F7F56C4-3142-4527-8082-012371D7DC41}"/>
    <dgm:cxn modelId="{25778A84-2FCA-45A5-8786-4BA6D51BAFA7}" type="presOf" srcId="{FC147534-773C-4946-BCA1-B617CD71FCB0}" destId="{93F6110B-F2C7-4D28-B3CE-4ED44B256421}" srcOrd="0" destOrd="0" presId="urn:microsoft.com/office/officeart/2005/8/layout/pyramid2"/>
    <dgm:cxn modelId="{5B34C8F4-A28E-4AF7-9936-88710E6FD922}" srcId="{B9812877-C056-4069-B8B1-37DCE5F11946}" destId="{FC147534-773C-4946-BCA1-B617CD71FCB0}" srcOrd="3" destOrd="0" parTransId="{3AA5EDA4-A301-468F-AEFE-A3E9DCCCBF9F}" sibTransId="{B7039D0F-7649-439F-BC29-D53C4CEF1BE1}"/>
    <dgm:cxn modelId="{8187F9E9-4F25-4349-92EC-B9D69111F134}" type="presOf" srcId="{B9812877-C056-4069-B8B1-37DCE5F11946}" destId="{38AB4394-F5B8-4D65-A64C-7D9A571BBF05}" srcOrd="0" destOrd="0" presId="urn:microsoft.com/office/officeart/2005/8/layout/pyramid2"/>
    <dgm:cxn modelId="{EFCFA5D0-C8F5-471E-84F5-F89CC8D42741}" type="presParOf" srcId="{38AB4394-F5B8-4D65-A64C-7D9A571BBF05}" destId="{84BA1707-533D-4D82-9226-3EBDC7490BF3}" srcOrd="0" destOrd="0" presId="urn:microsoft.com/office/officeart/2005/8/layout/pyramid2"/>
    <dgm:cxn modelId="{7E893B1E-9BDA-4D6C-ACC8-91BD51914117}" type="presParOf" srcId="{38AB4394-F5B8-4D65-A64C-7D9A571BBF05}" destId="{E83FD002-2CC7-4034-8ACF-BA3365F23040}" srcOrd="1" destOrd="0" presId="urn:microsoft.com/office/officeart/2005/8/layout/pyramid2"/>
    <dgm:cxn modelId="{28B7862B-1D72-486F-98FF-D6F462143057}" type="presParOf" srcId="{E83FD002-2CC7-4034-8ACF-BA3365F23040}" destId="{ECE9356E-80E7-4CA4-8B6E-7BE12DD921A6}" srcOrd="0" destOrd="0" presId="urn:microsoft.com/office/officeart/2005/8/layout/pyramid2"/>
    <dgm:cxn modelId="{5BD7541B-8DAD-42D2-B461-A14DA2CA3F54}" type="presParOf" srcId="{E83FD002-2CC7-4034-8ACF-BA3365F23040}" destId="{A87D1BD9-7CAB-4A51-A412-0B18B4765092}" srcOrd="1" destOrd="0" presId="urn:microsoft.com/office/officeart/2005/8/layout/pyramid2"/>
    <dgm:cxn modelId="{24216B53-89D9-4092-B29C-28EE43192916}" type="presParOf" srcId="{E83FD002-2CC7-4034-8ACF-BA3365F23040}" destId="{7C366E76-EDF5-4D98-AD87-2971F85D06FE}" srcOrd="2" destOrd="0" presId="urn:microsoft.com/office/officeart/2005/8/layout/pyramid2"/>
    <dgm:cxn modelId="{B542FE5D-B114-418D-B723-05B81EE402C2}" type="presParOf" srcId="{E83FD002-2CC7-4034-8ACF-BA3365F23040}" destId="{8C28CE63-BFC5-4CBE-A329-7B614E6754E9}" srcOrd="3" destOrd="0" presId="urn:microsoft.com/office/officeart/2005/8/layout/pyramid2"/>
    <dgm:cxn modelId="{C126FDA7-2DEF-4497-9E7A-F428DE9281AD}" type="presParOf" srcId="{E83FD002-2CC7-4034-8ACF-BA3365F23040}" destId="{C73FEA04-3469-4B16-8062-EBD8DE558291}" srcOrd="4" destOrd="0" presId="urn:microsoft.com/office/officeart/2005/8/layout/pyramid2"/>
    <dgm:cxn modelId="{96A7875D-B66F-46E4-BFE1-2637D21FC88E}" type="presParOf" srcId="{E83FD002-2CC7-4034-8ACF-BA3365F23040}" destId="{51041C29-5C60-41E5-929E-863EC5022948}" srcOrd="5" destOrd="0" presId="urn:microsoft.com/office/officeart/2005/8/layout/pyramid2"/>
    <dgm:cxn modelId="{5EC53321-5268-4285-9C38-82B785BC5152}" type="presParOf" srcId="{E83FD002-2CC7-4034-8ACF-BA3365F23040}" destId="{93F6110B-F2C7-4D28-B3CE-4ED44B256421}" srcOrd="6" destOrd="0" presId="urn:microsoft.com/office/officeart/2005/8/layout/pyramid2"/>
    <dgm:cxn modelId="{410589F1-8F2F-413B-B0B8-2F82F9D94661}" type="presParOf" srcId="{E83FD002-2CC7-4034-8ACF-BA3365F23040}" destId="{E88C375F-6EF4-41B4-B0C4-06B1E65F611F}" srcOrd="7" destOrd="0" presId="urn:microsoft.com/office/officeart/2005/8/layout/pyramid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140B0FA-0749-4EE6-9DEC-3CC5BDF076D8}" type="doc">
      <dgm:prSet loTypeId="urn:microsoft.com/office/officeart/2005/8/layout/process4" loCatId="list" qsTypeId="urn:microsoft.com/office/officeart/2005/8/quickstyle/simple1" qsCatId="simple" csTypeId="urn:microsoft.com/office/officeart/2005/8/colors/accent3_2" csCatId="accent3" phldr="1"/>
      <dgm:spPr/>
      <dgm:t>
        <a:bodyPr/>
        <a:lstStyle/>
        <a:p>
          <a:endParaRPr lang="en-GB"/>
        </a:p>
      </dgm:t>
    </dgm:pt>
    <dgm:pt modelId="{2B374E77-5119-43C8-8CE7-7CBB7CB89B57}">
      <dgm:prSet phldrT="[Text]" custT="1"/>
      <dgm:spPr/>
      <dgm:t>
        <a:bodyPr/>
        <a:lstStyle/>
        <a:p>
          <a:pPr algn="ctr">
            <a:lnSpc>
              <a:spcPct val="150000"/>
            </a:lnSpc>
          </a:pPr>
          <a:r>
            <a:rPr lang="en-US" sz="2800" dirty="0">
              <a:solidFill>
                <a:schemeClr val="tx1"/>
              </a:solidFill>
              <a:latin typeface="Times New Roman" panose="02020603050405020304" pitchFamily="18" charset="0"/>
              <a:cs typeface="Times New Roman" panose="02020603050405020304" pitchFamily="18" charset="0"/>
            </a:rPr>
            <a:t>Catering and Equipment: Locally sourced catering, mobile kitchen units, AV equipment (</a:t>
          </a:r>
          <a:r>
            <a:rPr lang="en-US" sz="2800" dirty="0" err="1">
              <a:solidFill>
                <a:schemeClr val="tx1"/>
              </a:solidFill>
              <a:latin typeface="Times New Roman" panose="02020603050405020304" pitchFamily="18" charset="0"/>
              <a:cs typeface="Times New Roman" panose="02020603050405020304" pitchFamily="18" charset="0"/>
            </a:rPr>
            <a:t>Lahsen</a:t>
          </a:r>
          <a:r>
            <a:rPr lang="en-US" sz="2800" dirty="0">
              <a:solidFill>
                <a:schemeClr val="tx1"/>
              </a:solidFill>
              <a:latin typeface="Times New Roman" panose="02020603050405020304" pitchFamily="18" charset="0"/>
              <a:cs typeface="Times New Roman" panose="02020603050405020304" pitchFamily="18" charset="0"/>
            </a:rPr>
            <a:t> and </a:t>
          </a:r>
          <a:r>
            <a:rPr lang="en-US" sz="2800" dirty="0" err="1">
              <a:solidFill>
                <a:schemeClr val="tx1"/>
              </a:solidFill>
              <a:latin typeface="Times New Roman" panose="02020603050405020304" pitchFamily="18" charset="0"/>
              <a:cs typeface="Times New Roman" panose="02020603050405020304" pitchFamily="18" charset="0"/>
            </a:rPr>
            <a:t>Ribot</a:t>
          </a:r>
          <a:r>
            <a:rPr lang="en-US" sz="2800" dirty="0">
              <a:solidFill>
                <a:schemeClr val="tx1"/>
              </a:solidFill>
              <a:latin typeface="Times New Roman" panose="02020603050405020304" pitchFamily="18" charset="0"/>
              <a:cs typeface="Times New Roman" panose="02020603050405020304" pitchFamily="18" charset="0"/>
            </a:rPr>
            <a:t>, 2022).</a:t>
          </a:r>
          <a:endParaRPr lang="en-GB" sz="2800" dirty="0">
            <a:solidFill>
              <a:schemeClr val="tx1"/>
            </a:solidFill>
            <a:latin typeface="Times New Roman" panose="02020603050405020304" pitchFamily="18" charset="0"/>
            <a:cs typeface="Times New Roman" panose="02020603050405020304" pitchFamily="18" charset="0"/>
          </a:endParaRPr>
        </a:p>
      </dgm:t>
    </dgm:pt>
    <dgm:pt modelId="{8615A753-F0E1-4C5B-B14B-0DDC70D3FFC7}" type="parTrans" cxnId="{DB944010-84B1-4BD0-BF44-AE5132BB31F9}">
      <dgm:prSet/>
      <dgm:spPr/>
      <dgm:t>
        <a:bodyPr/>
        <a:lstStyle/>
        <a:p>
          <a:pPr algn="ctr">
            <a:lnSpc>
              <a:spcPct val="150000"/>
            </a:lnSpc>
          </a:pPr>
          <a:endParaRPr lang="en-GB" sz="2800">
            <a:solidFill>
              <a:schemeClr val="tx1"/>
            </a:solidFill>
            <a:latin typeface="Times New Roman" panose="02020603050405020304" pitchFamily="18" charset="0"/>
            <a:cs typeface="Times New Roman" panose="02020603050405020304" pitchFamily="18" charset="0"/>
          </a:endParaRPr>
        </a:p>
      </dgm:t>
    </dgm:pt>
    <dgm:pt modelId="{8437190B-7655-4798-BE1A-6C808CF022D3}" type="sibTrans" cxnId="{DB944010-84B1-4BD0-BF44-AE5132BB31F9}">
      <dgm:prSet/>
      <dgm:spPr/>
      <dgm:t>
        <a:bodyPr/>
        <a:lstStyle/>
        <a:p>
          <a:pPr algn="ctr">
            <a:lnSpc>
              <a:spcPct val="150000"/>
            </a:lnSpc>
          </a:pPr>
          <a:endParaRPr lang="en-GB" sz="2800">
            <a:solidFill>
              <a:schemeClr val="tx1"/>
            </a:solidFill>
            <a:latin typeface="Times New Roman" panose="02020603050405020304" pitchFamily="18" charset="0"/>
            <a:cs typeface="Times New Roman" panose="02020603050405020304" pitchFamily="18" charset="0"/>
          </a:endParaRPr>
        </a:p>
      </dgm:t>
    </dgm:pt>
    <dgm:pt modelId="{D4E29B9F-574A-48D6-93C5-9532CD3A2959}">
      <dgm:prSet custT="1"/>
      <dgm:spPr/>
      <dgm:t>
        <a:bodyPr/>
        <a:lstStyle/>
        <a:p>
          <a:r>
            <a:rPr lang="en-US" sz="2800" dirty="0">
              <a:solidFill>
                <a:schemeClr val="tx1"/>
              </a:solidFill>
              <a:latin typeface="Times New Roman" panose="02020603050405020304" pitchFamily="18" charset="0"/>
              <a:cs typeface="Times New Roman" panose="02020603050405020304" pitchFamily="18" charset="0"/>
            </a:rPr>
            <a:t>Transportation and Access: Shuttle services between venues; clear signage and accessibility provisions (Hammon and Goralnik, 2025).</a:t>
          </a:r>
          <a:endParaRPr lang="en-GB" sz="2800" dirty="0">
            <a:solidFill>
              <a:schemeClr val="tx1"/>
            </a:solidFill>
            <a:latin typeface="Times New Roman" panose="02020603050405020304" pitchFamily="18" charset="0"/>
            <a:cs typeface="Times New Roman" panose="02020603050405020304" pitchFamily="18" charset="0"/>
          </a:endParaRPr>
        </a:p>
      </dgm:t>
    </dgm:pt>
    <dgm:pt modelId="{762561F5-6655-4BFE-A52D-CCD040ECC907}" type="parTrans" cxnId="{956621C7-BCAE-43E3-A495-3A450D258FC8}">
      <dgm:prSet/>
      <dgm:spPr/>
      <dgm:t>
        <a:bodyPr/>
        <a:lstStyle/>
        <a:p>
          <a:endParaRPr lang="en-GB" sz="2800">
            <a:solidFill>
              <a:schemeClr val="tx1"/>
            </a:solidFill>
            <a:latin typeface="Times New Roman" panose="02020603050405020304" pitchFamily="18" charset="0"/>
            <a:cs typeface="Times New Roman" panose="02020603050405020304" pitchFamily="18" charset="0"/>
          </a:endParaRPr>
        </a:p>
      </dgm:t>
    </dgm:pt>
    <dgm:pt modelId="{F01CEA0F-96C1-46C2-AE0E-9B559A748D34}" type="sibTrans" cxnId="{956621C7-BCAE-43E3-A495-3A450D258FC8}">
      <dgm:prSet/>
      <dgm:spPr/>
      <dgm:t>
        <a:bodyPr/>
        <a:lstStyle/>
        <a:p>
          <a:endParaRPr lang="en-GB" sz="2800">
            <a:solidFill>
              <a:schemeClr val="tx1"/>
            </a:solidFill>
            <a:latin typeface="Times New Roman" panose="02020603050405020304" pitchFamily="18" charset="0"/>
            <a:cs typeface="Times New Roman" panose="02020603050405020304" pitchFamily="18" charset="0"/>
          </a:endParaRPr>
        </a:p>
      </dgm:t>
    </dgm:pt>
    <dgm:pt modelId="{182598E9-060B-4786-9082-707C4B6165AE}">
      <dgm:prSet custT="1"/>
      <dgm:spPr/>
      <dgm:t>
        <a:bodyPr/>
        <a:lstStyle/>
        <a:p>
          <a:endParaRPr lang="en-US" sz="2800" dirty="0">
            <a:solidFill>
              <a:schemeClr val="tx1"/>
            </a:solidFill>
            <a:latin typeface="Times New Roman" panose="02020603050405020304" pitchFamily="18" charset="0"/>
            <a:cs typeface="Times New Roman" panose="02020603050405020304" pitchFamily="18" charset="0"/>
          </a:endParaRPr>
        </a:p>
        <a:p>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Seating and Setup: Flexible seating for panels; outdoor arrangements for demos and tours (Fortin, 2022).  
</a:t>
          </a:r>
          <a:endParaRPr lang="en-GB" sz="2800" dirty="0">
            <a:solidFill>
              <a:schemeClr val="tx1"/>
            </a:solidFill>
            <a:latin typeface="Times New Roman" panose="02020603050405020304" pitchFamily="18" charset="0"/>
            <a:cs typeface="Times New Roman" panose="02020603050405020304" pitchFamily="18" charset="0"/>
          </a:endParaRPr>
        </a:p>
      </dgm:t>
    </dgm:pt>
    <dgm:pt modelId="{D2C75CC2-07BE-4F25-8E68-12760833A35D}" type="parTrans" cxnId="{DDE0A2C4-DAE0-446B-895C-B41D4F9EF982}">
      <dgm:prSet/>
      <dgm:spPr/>
      <dgm:t>
        <a:bodyPr/>
        <a:lstStyle/>
        <a:p>
          <a:endParaRPr lang="en-GB" sz="2800">
            <a:solidFill>
              <a:schemeClr val="tx1"/>
            </a:solidFill>
            <a:latin typeface="Times New Roman" panose="02020603050405020304" pitchFamily="18" charset="0"/>
            <a:cs typeface="Times New Roman" panose="02020603050405020304" pitchFamily="18" charset="0"/>
          </a:endParaRPr>
        </a:p>
      </dgm:t>
    </dgm:pt>
    <dgm:pt modelId="{850BDCDC-DDF0-40DD-A59E-18BE824FB026}" type="sibTrans" cxnId="{DDE0A2C4-DAE0-446B-895C-B41D4F9EF982}">
      <dgm:prSet/>
      <dgm:spPr/>
      <dgm:t>
        <a:bodyPr/>
        <a:lstStyle/>
        <a:p>
          <a:endParaRPr lang="en-GB" sz="2800">
            <a:solidFill>
              <a:schemeClr val="tx1"/>
            </a:solidFill>
            <a:latin typeface="Times New Roman" panose="02020603050405020304" pitchFamily="18" charset="0"/>
            <a:cs typeface="Times New Roman" panose="02020603050405020304" pitchFamily="18" charset="0"/>
          </a:endParaRPr>
        </a:p>
      </dgm:t>
    </dgm:pt>
    <dgm:pt modelId="{7B53D6AA-83A4-493C-9DDC-8AB7D4E2C8A1}">
      <dgm:prSet custT="1"/>
      <dgm:spPr/>
      <dgm:t>
        <a:bodyPr/>
        <a:lstStyle/>
        <a:p>
          <a:r>
            <a:rPr lang="en-US" sz="2800" dirty="0">
              <a:solidFill>
                <a:schemeClr val="tx1"/>
              </a:solidFill>
              <a:latin typeface="Times New Roman" panose="02020603050405020304" pitchFamily="18" charset="0"/>
              <a:cs typeface="Times New Roman" panose="02020603050405020304" pitchFamily="18" charset="0"/>
            </a:rPr>
            <a:t>Health and Safety: On-site first aid, risk assessments, food hygiene compliance.</a:t>
          </a:r>
          <a:endParaRPr lang="en-GB" sz="2800" dirty="0">
            <a:solidFill>
              <a:schemeClr val="tx1"/>
            </a:solidFill>
            <a:latin typeface="Times New Roman" panose="02020603050405020304" pitchFamily="18" charset="0"/>
            <a:cs typeface="Times New Roman" panose="02020603050405020304" pitchFamily="18" charset="0"/>
          </a:endParaRPr>
        </a:p>
      </dgm:t>
    </dgm:pt>
    <dgm:pt modelId="{8FBC1A4B-FA86-4DA9-8A3B-8E2028E49127}" type="parTrans" cxnId="{4C99898A-A31A-44CF-A092-CD27D234238F}">
      <dgm:prSet/>
      <dgm:spPr/>
      <dgm:t>
        <a:bodyPr/>
        <a:lstStyle/>
        <a:p>
          <a:endParaRPr lang="en-GB" sz="2800">
            <a:solidFill>
              <a:schemeClr val="tx1"/>
            </a:solidFill>
            <a:latin typeface="Times New Roman" panose="02020603050405020304" pitchFamily="18" charset="0"/>
            <a:cs typeface="Times New Roman" panose="02020603050405020304" pitchFamily="18" charset="0"/>
          </a:endParaRPr>
        </a:p>
      </dgm:t>
    </dgm:pt>
    <dgm:pt modelId="{8D336C9B-F8B2-45AD-9ADC-3C07B011A845}" type="sibTrans" cxnId="{4C99898A-A31A-44CF-A092-CD27D234238F}">
      <dgm:prSet/>
      <dgm:spPr/>
      <dgm:t>
        <a:bodyPr/>
        <a:lstStyle/>
        <a:p>
          <a:endParaRPr lang="en-GB" sz="2800">
            <a:solidFill>
              <a:schemeClr val="tx1"/>
            </a:solidFill>
            <a:latin typeface="Times New Roman" panose="02020603050405020304" pitchFamily="18" charset="0"/>
            <a:cs typeface="Times New Roman" panose="02020603050405020304" pitchFamily="18" charset="0"/>
          </a:endParaRPr>
        </a:p>
      </dgm:t>
    </dgm:pt>
    <dgm:pt modelId="{C01418F1-F839-4F15-97CA-B5E536268B4E}" type="pres">
      <dgm:prSet presAssocID="{F140B0FA-0749-4EE6-9DEC-3CC5BDF076D8}" presName="Name0" presStyleCnt="0">
        <dgm:presLayoutVars>
          <dgm:dir/>
          <dgm:animLvl val="lvl"/>
          <dgm:resizeHandles val="exact"/>
        </dgm:presLayoutVars>
      </dgm:prSet>
      <dgm:spPr/>
      <dgm:t>
        <a:bodyPr/>
        <a:lstStyle/>
        <a:p>
          <a:endParaRPr lang="en-GB"/>
        </a:p>
      </dgm:t>
    </dgm:pt>
    <dgm:pt modelId="{F9860458-38FC-40BC-B78A-2AEDD91DB434}" type="pres">
      <dgm:prSet presAssocID="{7B53D6AA-83A4-493C-9DDC-8AB7D4E2C8A1}" presName="boxAndChildren" presStyleCnt="0"/>
      <dgm:spPr/>
    </dgm:pt>
    <dgm:pt modelId="{5F152EBB-EF58-460F-A354-E7B8006BEB47}" type="pres">
      <dgm:prSet presAssocID="{7B53D6AA-83A4-493C-9DDC-8AB7D4E2C8A1}" presName="parentTextBox" presStyleLbl="node1" presStyleIdx="0" presStyleCnt="4"/>
      <dgm:spPr/>
      <dgm:t>
        <a:bodyPr/>
        <a:lstStyle/>
        <a:p>
          <a:endParaRPr lang="en-GB"/>
        </a:p>
      </dgm:t>
    </dgm:pt>
    <dgm:pt modelId="{AF41B5A7-4002-4422-A9DF-E7FD7E524326}" type="pres">
      <dgm:prSet presAssocID="{850BDCDC-DDF0-40DD-A59E-18BE824FB026}" presName="sp" presStyleCnt="0"/>
      <dgm:spPr/>
    </dgm:pt>
    <dgm:pt modelId="{610F10EB-9F76-4668-8BD6-76A41E3CE7FC}" type="pres">
      <dgm:prSet presAssocID="{182598E9-060B-4786-9082-707C4B6165AE}" presName="arrowAndChildren" presStyleCnt="0"/>
      <dgm:spPr/>
    </dgm:pt>
    <dgm:pt modelId="{97800112-98CA-42FA-956B-8367FD8716DC}" type="pres">
      <dgm:prSet presAssocID="{182598E9-060B-4786-9082-707C4B6165AE}" presName="parentTextArrow" presStyleLbl="node1" presStyleIdx="1" presStyleCnt="4"/>
      <dgm:spPr/>
      <dgm:t>
        <a:bodyPr/>
        <a:lstStyle/>
        <a:p>
          <a:endParaRPr lang="en-GB"/>
        </a:p>
      </dgm:t>
    </dgm:pt>
    <dgm:pt modelId="{66D97C1A-3AE3-41F3-A4B6-EFFB53768497}" type="pres">
      <dgm:prSet presAssocID="{F01CEA0F-96C1-46C2-AE0E-9B559A748D34}" presName="sp" presStyleCnt="0"/>
      <dgm:spPr/>
    </dgm:pt>
    <dgm:pt modelId="{F15B1826-D35D-4857-8481-5E1BDA402832}" type="pres">
      <dgm:prSet presAssocID="{D4E29B9F-574A-48D6-93C5-9532CD3A2959}" presName="arrowAndChildren" presStyleCnt="0"/>
      <dgm:spPr/>
    </dgm:pt>
    <dgm:pt modelId="{6004696F-3883-431C-9A96-143E8AFCF18B}" type="pres">
      <dgm:prSet presAssocID="{D4E29B9F-574A-48D6-93C5-9532CD3A2959}" presName="parentTextArrow" presStyleLbl="node1" presStyleIdx="2" presStyleCnt="4"/>
      <dgm:spPr/>
      <dgm:t>
        <a:bodyPr/>
        <a:lstStyle/>
        <a:p>
          <a:endParaRPr lang="en-GB"/>
        </a:p>
      </dgm:t>
    </dgm:pt>
    <dgm:pt modelId="{44DDAED1-9E34-4E39-AAFA-B398A7D33A99}" type="pres">
      <dgm:prSet presAssocID="{8437190B-7655-4798-BE1A-6C808CF022D3}" presName="sp" presStyleCnt="0"/>
      <dgm:spPr/>
    </dgm:pt>
    <dgm:pt modelId="{9AF15E85-3A23-49A5-B768-7D3FAD69829C}" type="pres">
      <dgm:prSet presAssocID="{2B374E77-5119-43C8-8CE7-7CBB7CB89B57}" presName="arrowAndChildren" presStyleCnt="0"/>
      <dgm:spPr/>
    </dgm:pt>
    <dgm:pt modelId="{79362F82-1169-420A-BC66-C343FE0F8DB7}" type="pres">
      <dgm:prSet presAssocID="{2B374E77-5119-43C8-8CE7-7CBB7CB89B57}" presName="parentTextArrow" presStyleLbl="node1" presStyleIdx="3" presStyleCnt="4"/>
      <dgm:spPr/>
      <dgm:t>
        <a:bodyPr/>
        <a:lstStyle/>
        <a:p>
          <a:endParaRPr lang="en-GB"/>
        </a:p>
      </dgm:t>
    </dgm:pt>
  </dgm:ptLst>
  <dgm:cxnLst>
    <dgm:cxn modelId="{DB944010-84B1-4BD0-BF44-AE5132BB31F9}" srcId="{F140B0FA-0749-4EE6-9DEC-3CC5BDF076D8}" destId="{2B374E77-5119-43C8-8CE7-7CBB7CB89B57}" srcOrd="0" destOrd="0" parTransId="{8615A753-F0E1-4C5B-B14B-0DDC70D3FFC7}" sibTransId="{8437190B-7655-4798-BE1A-6C808CF022D3}"/>
    <dgm:cxn modelId="{0192B815-620F-4DCB-AC43-EAFB069209AF}" type="presOf" srcId="{2B374E77-5119-43C8-8CE7-7CBB7CB89B57}" destId="{79362F82-1169-420A-BC66-C343FE0F8DB7}" srcOrd="0" destOrd="0" presId="urn:microsoft.com/office/officeart/2005/8/layout/process4"/>
    <dgm:cxn modelId="{A891A2BD-B25A-412D-9B78-414117B93A3E}" type="presOf" srcId="{7B53D6AA-83A4-493C-9DDC-8AB7D4E2C8A1}" destId="{5F152EBB-EF58-460F-A354-E7B8006BEB47}" srcOrd="0" destOrd="0" presId="urn:microsoft.com/office/officeart/2005/8/layout/process4"/>
    <dgm:cxn modelId="{E49869F8-E93A-4EE5-B471-6416148131C0}" type="presOf" srcId="{F140B0FA-0749-4EE6-9DEC-3CC5BDF076D8}" destId="{C01418F1-F839-4F15-97CA-B5E536268B4E}" srcOrd="0" destOrd="0" presId="urn:microsoft.com/office/officeart/2005/8/layout/process4"/>
    <dgm:cxn modelId="{BD9B1017-A002-4F7A-9DCC-6E1A125BD9D2}" type="presOf" srcId="{182598E9-060B-4786-9082-707C4B6165AE}" destId="{97800112-98CA-42FA-956B-8367FD8716DC}" srcOrd="0" destOrd="0" presId="urn:microsoft.com/office/officeart/2005/8/layout/process4"/>
    <dgm:cxn modelId="{DDE0A2C4-DAE0-446B-895C-B41D4F9EF982}" srcId="{F140B0FA-0749-4EE6-9DEC-3CC5BDF076D8}" destId="{182598E9-060B-4786-9082-707C4B6165AE}" srcOrd="2" destOrd="0" parTransId="{D2C75CC2-07BE-4F25-8E68-12760833A35D}" sibTransId="{850BDCDC-DDF0-40DD-A59E-18BE824FB026}"/>
    <dgm:cxn modelId="{956621C7-BCAE-43E3-A495-3A450D258FC8}" srcId="{F140B0FA-0749-4EE6-9DEC-3CC5BDF076D8}" destId="{D4E29B9F-574A-48D6-93C5-9532CD3A2959}" srcOrd="1" destOrd="0" parTransId="{762561F5-6655-4BFE-A52D-CCD040ECC907}" sibTransId="{F01CEA0F-96C1-46C2-AE0E-9B559A748D34}"/>
    <dgm:cxn modelId="{D70D8AD8-25BF-4E35-A2BB-515C394E6873}" type="presOf" srcId="{D4E29B9F-574A-48D6-93C5-9532CD3A2959}" destId="{6004696F-3883-431C-9A96-143E8AFCF18B}" srcOrd="0" destOrd="0" presId="urn:microsoft.com/office/officeart/2005/8/layout/process4"/>
    <dgm:cxn modelId="{4C99898A-A31A-44CF-A092-CD27D234238F}" srcId="{F140B0FA-0749-4EE6-9DEC-3CC5BDF076D8}" destId="{7B53D6AA-83A4-493C-9DDC-8AB7D4E2C8A1}" srcOrd="3" destOrd="0" parTransId="{8FBC1A4B-FA86-4DA9-8A3B-8E2028E49127}" sibTransId="{8D336C9B-F8B2-45AD-9ADC-3C07B011A845}"/>
    <dgm:cxn modelId="{5DD4D5CA-C929-4B0C-B837-D647273D6B65}" type="presParOf" srcId="{C01418F1-F839-4F15-97CA-B5E536268B4E}" destId="{F9860458-38FC-40BC-B78A-2AEDD91DB434}" srcOrd="0" destOrd="0" presId="urn:microsoft.com/office/officeart/2005/8/layout/process4"/>
    <dgm:cxn modelId="{114DFD70-6B50-439F-8EB3-99AEB0A59C57}" type="presParOf" srcId="{F9860458-38FC-40BC-B78A-2AEDD91DB434}" destId="{5F152EBB-EF58-460F-A354-E7B8006BEB47}" srcOrd="0" destOrd="0" presId="urn:microsoft.com/office/officeart/2005/8/layout/process4"/>
    <dgm:cxn modelId="{F02DFDD0-91C9-4691-80E7-6A7AB9763F97}" type="presParOf" srcId="{C01418F1-F839-4F15-97CA-B5E536268B4E}" destId="{AF41B5A7-4002-4422-A9DF-E7FD7E524326}" srcOrd="1" destOrd="0" presId="urn:microsoft.com/office/officeart/2005/8/layout/process4"/>
    <dgm:cxn modelId="{C4A0731A-F267-4B54-8466-43116EB94750}" type="presParOf" srcId="{C01418F1-F839-4F15-97CA-B5E536268B4E}" destId="{610F10EB-9F76-4668-8BD6-76A41E3CE7FC}" srcOrd="2" destOrd="0" presId="urn:microsoft.com/office/officeart/2005/8/layout/process4"/>
    <dgm:cxn modelId="{FCA2274A-84F0-4883-A755-3E1AB0E1BF3D}" type="presParOf" srcId="{610F10EB-9F76-4668-8BD6-76A41E3CE7FC}" destId="{97800112-98CA-42FA-956B-8367FD8716DC}" srcOrd="0" destOrd="0" presId="urn:microsoft.com/office/officeart/2005/8/layout/process4"/>
    <dgm:cxn modelId="{4EF3C7A7-9E90-484A-806D-98C42A66728A}" type="presParOf" srcId="{C01418F1-F839-4F15-97CA-B5E536268B4E}" destId="{66D97C1A-3AE3-41F3-A4B6-EFFB53768497}" srcOrd="3" destOrd="0" presId="urn:microsoft.com/office/officeart/2005/8/layout/process4"/>
    <dgm:cxn modelId="{8051C729-531B-4B68-BBE9-6DD465550FA5}" type="presParOf" srcId="{C01418F1-F839-4F15-97CA-B5E536268B4E}" destId="{F15B1826-D35D-4857-8481-5E1BDA402832}" srcOrd="4" destOrd="0" presId="urn:microsoft.com/office/officeart/2005/8/layout/process4"/>
    <dgm:cxn modelId="{0926F8DA-F322-4759-9097-2820989DB8CF}" type="presParOf" srcId="{F15B1826-D35D-4857-8481-5E1BDA402832}" destId="{6004696F-3883-431C-9A96-143E8AFCF18B}" srcOrd="0" destOrd="0" presId="urn:microsoft.com/office/officeart/2005/8/layout/process4"/>
    <dgm:cxn modelId="{F6C29ABE-4391-4436-8CB5-DC5E318753F7}" type="presParOf" srcId="{C01418F1-F839-4F15-97CA-B5E536268B4E}" destId="{44DDAED1-9E34-4E39-AAFA-B398A7D33A99}" srcOrd="5" destOrd="0" presId="urn:microsoft.com/office/officeart/2005/8/layout/process4"/>
    <dgm:cxn modelId="{DFB67B7E-0B68-40A5-950B-0B63DD746703}" type="presParOf" srcId="{C01418F1-F839-4F15-97CA-B5E536268B4E}" destId="{9AF15E85-3A23-49A5-B768-7D3FAD69829C}" srcOrd="6" destOrd="0" presId="urn:microsoft.com/office/officeart/2005/8/layout/process4"/>
    <dgm:cxn modelId="{32F32D9B-0B52-418B-AE5A-5656EA0FF149}" type="presParOf" srcId="{9AF15E85-3A23-49A5-B768-7D3FAD69829C}" destId="{79362F82-1169-420A-BC66-C343FE0F8DB7}" srcOrd="0" destOrd="0" presId="urn:microsoft.com/office/officeart/2005/8/layout/process4"/>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0753E-5114-4D58-BB9F-2C053E5FF2A8}">
      <dsp:nvSpPr>
        <dsp:cNvPr id="0" name=""/>
        <dsp:cNvSpPr/>
      </dsp:nvSpPr>
      <dsp:spPr>
        <a:xfrm>
          <a:off x="0" y="0"/>
          <a:ext cx="8136947" cy="1316736"/>
        </a:xfrm>
        <a:prstGeom prst="roundRect">
          <a:avLst>
            <a:gd name="adj" fmla="val 10000"/>
          </a:avLst>
        </a:prstGeom>
        <a:solidFill>
          <a:schemeClr val="accent3">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150000"/>
            </a:lnSpc>
            <a:spcBef>
              <a:spcPct val="0"/>
            </a:spcBef>
            <a:spcAft>
              <a:spcPct val="35000"/>
            </a:spcAft>
          </a:pPr>
          <a:endParaRPr lang="en-US" sz="2400" kern="1200" dirty="0">
            <a:solidFill>
              <a:schemeClr val="tx1"/>
            </a:solidFill>
            <a:latin typeface="Times New Roman" panose="02020603050405020304" pitchFamily="18" charset="0"/>
            <a:cs typeface="Times New Roman" panose="02020603050405020304" pitchFamily="18" charset="0"/>
          </a:endParaRPr>
        </a:p>
        <a:p>
          <a:pPr lvl="0" algn="just" defTabSz="1066800">
            <a:lnSpc>
              <a:spcPct val="150000"/>
            </a:lnSpc>
            <a:spcBef>
              <a:spcPct val="0"/>
            </a:spcBef>
            <a:spcAft>
              <a:spcPct val="35000"/>
            </a:spcAft>
          </a:pPr>
          <a:endParaRPr lang="en-US" sz="2400" kern="1200" dirty="0">
            <a:solidFill>
              <a:schemeClr val="tx1"/>
            </a:solidFill>
            <a:latin typeface="Times New Roman" panose="02020603050405020304" pitchFamily="18" charset="0"/>
            <a:cs typeface="Times New Roman" panose="02020603050405020304" pitchFamily="18" charset="0"/>
          </a:endParaRPr>
        </a:p>
        <a:p>
          <a:pPr lvl="0" algn="just" defTabSz="1066800">
            <a:lnSpc>
              <a:spcPct val="150000"/>
            </a:lnSpc>
            <a:spcBef>
              <a:spcPct val="0"/>
            </a:spcBef>
            <a:spcAft>
              <a:spcPct val="35000"/>
            </a:spcAft>
          </a:pPr>
          <a:r>
            <a:rPr lang="en-US" sz="2400" kern="1200" dirty="0">
              <a:solidFill>
                <a:schemeClr val="tx1"/>
              </a:solidFill>
              <a:latin typeface="Times New Roman" panose="02020603050405020304" pitchFamily="18" charset="0"/>
              <a:cs typeface="Times New Roman" panose="02020603050405020304" pitchFamily="18" charset="0"/>
            </a:rPr>
            <a:t>The Welsh Table is a farm-to-fork hospitality business symposium.
</a:t>
          </a:r>
          <a:endParaRPr lang="en-GB" sz="2400" kern="1200" dirty="0">
            <a:solidFill>
              <a:schemeClr val="tx1"/>
            </a:solidFill>
            <a:latin typeface="Times New Roman" panose="02020603050405020304" pitchFamily="18" charset="0"/>
            <a:cs typeface="Times New Roman" panose="02020603050405020304" pitchFamily="18" charset="0"/>
          </a:endParaRPr>
        </a:p>
      </dsp:txBody>
      <dsp:txXfrm>
        <a:off x="38566" y="38566"/>
        <a:ext cx="6562028" cy="1239604"/>
      </dsp:txXfrm>
    </dsp:sp>
    <dsp:sp modelId="{F6F70A86-FFA4-4975-80B9-57CCD6005804}">
      <dsp:nvSpPr>
        <dsp:cNvPr id="0" name=""/>
        <dsp:cNvSpPr/>
      </dsp:nvSpPr>
      <dsp:spPr>
        <a:xfrm>
          <a:off x="607629" y="1499616"/>
          <a:ext cx="8136947" cy="1316736"/>
        </a:xfrm>
        <a:prstGeom prst="roundRect">
          <a:avLst>
            <a:gd name="adj" fmla="val 10000"/>
          </a:avLst>
        </a:prstGeom>
        <a:solidFill>
          <a:schemeClr val="accent3">
            <a:shade val="80000"/>
            <a:hueOff val="54727"/>
            <a:satOff val="-358"/>
            <a:lumOff val="61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150000"/>
            </a:lnSpc>
            <a:spcBef>
              <a:spcPct val="0"/>
            </a:spcBef>
            <a:spcAft>
              <a:spcPct val="35000"/>
            </a:spcAft>
          </a:pPr>
          <a:r>
            <a:rPr lang="en-US" sz="2400" kern="1200" dirty="0">
              <a:solidFill>
                <a:schemeClr val="tx1"/>
              </a:solidFill>
              <a:latin typeface="Times New Roman" panose="02020603050405020304" pitchFamily="18" charset="0"/>
              <a:cs typeface="Times New Roman" panose="02020603050405020304" pitchFamily="18" charset="0"/>
            </a:rPr>
            <a:t>It aims to connect Welsh farmers, chefs, and global hospitality leaders.</a:t>
          </a:r>
          <a:endParaRPr lang="en-GB" sz="2400" kern="1200" dirty="0">
            <a:solidFill>
              <a:schemeClr val="tx1"/>
            </a:solidFill>
            <a:latin typeface="Times New Roman" panose="02020603050405020304" pitchFamily="18" charset="0"/>
            <a:cs typeface="Times New Roman" panose="02020603050405020304" pitchFamily="18" charset="0"/>
          </a:endParaRPr>
        </a:p>
      </dsp:txBody>
      <dsp:txXfrm>
        <a:off x="646195" y="1538182"/>
        <a:ext cx="6596307" cy="1239603"/>
      </dsp:txXfrm>
    </dsp:sp>
    <dsp:sp modelId="{9183A98E-CDF0-419D-943F-E9C8F7BB1C82}">
      <dsp:nvSpPr>
        <dsp:cNvPr id="0" name=""/>
        <dsp:cNvSpPr/>
      </dsp:nvSpPr>
      <dsp:spPr>
        <a:xfrm>
          <a:off x="1215258" y="2999232"/>
          <a:ext cx="8136947" cy="1316736"/>
        </a:xfrm>
        <a:prstGeom prst="roundRect">
          <a:avLst>
            <a:gd name="adj" fmla="val 10000"/>
          </a:avLst>
        </a:prstGeom>
        <a:solidFill>
          <a:schemeClr val="accent3">
            <a:shade val="80000"/>
            <a:hueOff val="109454"/>
            <a:satOff val="-716"/>
            <a:lumOff val="1227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b="0" kern="1200" dirty="0" smtClean="0">
              <a:solidFill>
                <a:schemeClr val="tx1"/>
              </a:solidFill>
              <a:latin typeface="Times New Roman" panose="02020603050405020304" pitchFamily="18" charset="0"/>
              <a:cs typeface="Times New Roman" panose="02020603050405020304" pitchFamily="18" charset="0"/>
            </a:rPr>
            <a:t>Location: Hay-on-Wye, Market Hall and surrounding local farms.</a:t>
          </a:r>
          <a:endParaRPr lang="en-GB" sz="2400" kern="1200" dirty="0"/>
        </a:p>
      </dsp:txBody>
      <dsp:txXfrm>
        <a:off x="1253824" y="3037798"/>
        <a:ext cx="6596307" cy="1239603"/>
      </dsp:txXfrm>
    </dsp:sp>
    <dsp:sp modelId="{1925D559-042F-44D1-81F2-2FFB26BEBD23}">
      <dsp:nvSpPr>
        <dsp:cNvPr id="0" name=""/>
        <dsp:cNvSpPr/>
      </dsp:nvSpPr>
      <dsp:spPr>
        <a:xfrm>
          <a:off x="1822887" y="4498848"/>
          <a:ext cx="8136947" cy="1316736"/>
        </a:xfrm>
        <a:prstGeom prst="roundRect">
          <a:avLst>
            <a:gd name="adj" fmla="val 10000"/>
          </a:avLst>
        </a:prstGeom>
        <a:solidFill>
          <a:schemeClr val="accent3">
            <a:shade val="80000"/>
            <a:hueOff val="164180"/>
            <a:satOff val="-1073"/>
            <a:lumOff val="1841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150000"/>
            </a:lnSpc>
            <a:spcBef>
              <a:spcPct val="0"/>
            </a:spcBef>
            <a:spcAft>
              <a:spcPct val="35000"/>
            </a:spcAft>
          </a:pPr>
          <a:r>
            <a:rPr lang="en-US" sz="2400" kern="1200" dirty="0">
              <a:solidFill>
                <a:schemeClr val="tx1"/>
              </a:solidFill>
              <a:latin typeface="Times New Roman" panose="02020603050405020304" pitchFamily="18" charset="0"/>
              <a:cs typeface="Times New Roman" panose="02020603050405020304" pitchFamily="18" charset="0"/>
            </a:rPr>
            <a:t>The event will focus on local sourcing, sustainability, and agri-tourism development.</a:t>
          </a:r>
          <a:endParaRPr lang="en-GB" sz="2400" kern="1200" dirty="0">
            <a:solidFill>
              <a:schemeClr val="tx1"/>
            </a:solidFill>
            <a:latin typeface="Times New Roman" panose="02020603050405020304" pitchFamily="18" charset="0"/>
            <a:cs typeface="Times New Roman" panose="02020603050405020304" pitchFamily="18" charset="0"/>
          </a:endParaRPr>
        </a:p>
      </dsp:txBody>
      <dsp:txXfrm>
        <a:off x="1861453" y="4537414"/>
        <a:ext cx="6596307" cy="1239604"/>
      </dsp:txXfrm>
    </dsp:sp>
    <dsp:sp modelId="{9DF20DC0-CA7A-4BDA-BC7C-D71F400AB36B}">
      <dsp:nvSpPr>
        <dsp:cNvPr id="0" name=""/>
        <dsp:cNvSpPr/>
      </dsp:nvSpPr>
      <dsp:spPr>
        <a:xfrm>
          <a:off x="2430516" y="5998464"/>
          <a:ext cx="8136947" cy="1316736"/>
        </a:xfrm>
        <a:prstGeom prst="roundRect">
          <a:avLst>
            <a:gd name="adj" fmla="val 10000"/>
          </a:avLst>
        </a:prstGeom>
        <a:solidFill>
          <a:schemeClr val="accent3">
            <a:shade val="80000"/>
            <a:hueOff val="218907"/>
            <a:satOff val="-1431"/>
            <a:lumOff val="2455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150000"/>
            </a:lnSpc>
            <a:spcBef>
              <a:spcPct val="0"/>
            </a:spcBef>
            <a:spcAft>
              <a:spcPct val="35000"/>
            </a:spcAft>
          </a:pPr>
          <a:r>
            <a:rPr lang="en-US" sz="2400" kern="1200" dirty="0" smtClean="0">
              <a:solidFill>
                <a:schemeClr val="tx1"/>
              </a:solidFill>
              <a:latin typeface="Times New Roman" panose="02020603050405020304" pitchFamily="18" charset="0"/>
              <a:cs typeface="Times New Roman" panose="02020603050405020304" pitchFamily="18" charset="0"/>
            </a:rPr>
            <a:t>It aligns with Visit Wales’ “Year of Croeso 2025” and local development goals.</a:t>
          </a:r>
          <a:endParaRPr lang="en-GB" sz="2400" kern="1200" dirty="0">
            <a:solidFill>
              <a:schemeClr val="tx1"/>
            </a:solidFill>
            <a:latin typeface="Times New Roman" panose="02020603050405020304" pitchFamily="18" charset="0"/>
            <a:cs typeface="Times New Roman" panose="02020603050405020304" pitchFamily="18" charset="0"/>
          </a:endParaRPr>
        </a:p>
      </dsp:txBody>
      <dsp:txXfrm>
        <a:off x="2469082" y="6037030"/>
        <a:ext cx="6596307" cy="1239603"/>
      </dsp:txXfrm>
    </dsp:sp>
    <dsp:sp modelId="{E17CA94E-D813-41F2-8FB2-F53C42938DB5}">
      <dsp:nvSpPr>
        <dsp:cNvPr id="0" name=""/>
        <dsp:cNvSpPr/>
      </dsp:nvSpPr>
      <dsp:spPr>
        <a:xfrm>
          <a:off x="7281068" y="961948"/>
          <a:ext cx="855878" cy="855878"/>
        </a:xfrm>
        <a:prstGeom prst="downArrow">
          <a:avLst>
            <a:gd name="adj1" fmla="val 55000"/>
            <a:gd name="adj2" fmla="val 45000"/>
          </a:avLst>
        </a:prstGeom>
        <a:solidFill>
          <a:schemeClr val="accent3">
            <a:alpha val="90000"/>
            <a:tint val="40000"/>
            <a:hueOff val="0"/>
            <a:satOff val="0"/>
            <a:lumOff val="0"/>
            <a:alphaOff val="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just" defTabSz="1066800">
            <a:lnSpc>
              <a:spcPct val="150000"/>
            </a:lnSpc>
            <a:spcBef>
              <a:spcPct val="0"/>
            </a:spcBef>
            <a:spcAft>
              <a:spcPct val="35000"/>
            </a:spcAft>
          </a:pPr>
          <a:endParaRPr lang="en-GB" sz="2400" kern="1200">
            <a:solidFill>
              <a:schemeClr val="tx1"/>
            </a:solidFill>
            <a:latin typeface="Times New Roman" panose="02020603050405020304" pitchFamily="18" charset="0"/>
            <a:cs typeface="Times New Roman" panose="02020603050405020304" pitchFamily="18" charset="0"/>
          </a:endParaRPr>
        </a:p>
      </dsp:txBody>
      <dsp:txXfrm>
        <a:off x="7473641" y="961948"/>
        <a:ext cx="470732" cy="644048"/>
      </dsp:txXfrm>
    </dsp:sp>
    <dsp:sp modelId="{D90C5943-B7FC-4557-8879-0ABDB1569380}">
      <dsp:nvSpPr>
        <dsp:cNvPr id="0" name=""/>
        <dsp:cNvSpPr/>
      </dsp:nvSpPr>
      <dsp:spPr>
        <a:xfrm>
          <a:off x="7888698" y="2461564"/>
          <a:ext cx="855878" cy="855878"/>
        </a:xfrm>
        <a:prstGeom prst="downArrow">
          <a:avLst>
            <a:gd name="adj1" fmla="val 55000"/>
            <a:gd name="adj2" fmla="val 45000"/>
          </a:avLst>
        </a:prstGeom>
        <a:solidFill>
          <a:schemeClr val="accent3">
            <a:alpha val="90000"/>
            <a:tint val="40000"/>
            <a:hueOff val="0"/>
            <a:satOff val="0"/>
            <a:lumOff val="0"/>
            <a:alphaOff val="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just" defTabSz="1066800">
            <a:lnSpc>
              <a:spcPct val="150000"/>
            </a:lnSpc>
            <a:spcBef>
              <a:spcPct val="0"/>
            </a:spcBef>
            <a:spcAft>
              <a:spcPct val="35000"/>
            </a:spcAft>
          </a:pPr>
          <a:endParaRPr lang="en-GB" sz="2400" kern="1200">
            <a:solidFill>
              <a:schemeClr val="tx1"/>
            </a:solidFill>
            <a:latin typeface="Times New Roman" panose="02020603050405020304" pitchFamily="18" charset="0"/>
            <a:cs typeface="Times New Roman" panose="02020603050405020304" pitchFamily="18" charset="0"/>
          </a:endParaRPr>
        </a:p>
      </dsp:txBody>
      <dsp:txXfrm>
        <a:off x="8081271" y="2461564"/>
        <a:ext cx="470732" cy="644048"/>
      </dsp:txXfrm>
    </dsp:sp>
    <dsp:sp modelId="{10142AE6-51E8-433B-86C4-E286B1459497}">
      <dsp:nvSpPr>
        <dsp:cNvPr id="0" name=""/>
        <dsp:cNvSpPr/>
      </dsp:nvSpPr>
      <dsp:spPr>
        <a:xfrm>
          <a:off x="8496327" y="3939235"/>
          <a:ext cx="855878" cy="855878"/>
        </a:xfrm>
        <a:prstGeom prst="downArrow">
          <a:avLst>
            <a:gd name="adj1" fmla="val 55000"/>
            <a:gd name="adj2" fmla="val 45000"/>
          </a:avLst>
        </a:prstGeom>
        <a:solidFill>
          <a:schemeClr val="accent3">
            <a:alpha val="90000"/>
            <a:tint val="40000"/>
            <a:hueOff val="0"/>
            <a:satOff val="0"/>
            <a:lumOff val="0"/>
            <a:alphaOff val="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GB" sz="3600" kern="1200"/>
        </a:p>
      </dsp:txBody>
      <dsp:txXfrm>
        <a:off x="8688900" y="3939235"/>
        <a:ext cx="470732" cy="644048"/>
      </dsp:txXfrm>
    </dsp:sp>
    <dsp:sp modelId="{1F08C976-1F21-4CE1-999B-25C2FB0976C4}">
      <dsp:nvSpPr>
        <dsp:cNvPr id="0" name=""/>
        <dsp:cNvSpPr/>
      </dsp:nvSpPr>
      <dsp:spPr>
        <a:xfrm>
          <a:off x="9103956" y="5453481"/>
          <a:ext cx="855878" cy="855878"/>
        </a:xfrm>
        <a:prstGeom prst="downArrow">
          <a:avLst>
            <a:gd name="adj1" fmla="val 55000"/>
            <a:gd name="adj2" fmla="val 45000"/>
          </a:avLst>
        </a:prstGeom>
        <a:solidFill>
          <a:schemeClr val="accent3">
            <a:alpha val="90000"/>
            <a:tint val="40000"/>
            <a:hueOff val="0"/>
            <a:satOff val="0"/>
            <a:lumOff val="0"/>
            <a:alphaOff val="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just" defTabSz="1066800">
            <a:lnSpc>
              <a:spcPct val="150000"/>
            </a:lnSpc>
            <a:spcBef>
              <a:spcPct val="0"/>
            </a:spcBef>
            <a:spcAft>
              <a:spcPct val="35000"/>
            </a:spcAft>
          </a:pPr>
          <a:endParaRPr lang="en-GB" sz="2400" kern="1200">
            <a:solidFill>
              <a:schemeClr val="tx1"/>
            </a:solidFill>
            <a:latin typeface="Times New Roman" panose="02020603050405020304" pitchFamily="18" charset="0"/>
            <a:cs typeface="Times New Roman" panose="02020603050405020304" pitchFamily="18" charset="0"/>
          </a:endParaRPr>
        </a:p>
      </dsp:txBody>
      <dsp:txXfrm>
        <a:off x="9296529" y="5453481"/>
        <a:ext cx="470732" cy="6440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B94937-1D4C-4788-810E-D7E12A537EAF}" type="datetimeFigureOut">
              <a:rPr lang="en-GB" smtClean="0"/>
              <a:pPr/>
              <a:t>19/05/2025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B6A6C2-FB0E-4E86-BA93-8C79663EBD85}" type="slidenum">
              <a:rPr lang="en-GB" smtClean="0"/>
              <a:pPr/>
              <a:t>‹#›</a:t>
            </a:fld>
            <a:endParaRPr lang="en-GB"/>
          </a:p>
        </p:txBody>
      </p:sp>
    </p:spTree>
    <p:extLst>
      <p:ext uri="{BB962C8B-B14F-4D97-AF65-F5344CB8AC3E}">
        <p14:creationId xmlns:p14="http://schemas.microsoft.com/office/powerpoint/2010/main" xmlns="" val="1584675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2B6A6C2-FB0E-4E86-BA93-8C79663EBD85}" type="slidenum">
              <a:rPr lang="en-GB" smtClean="0"/>
              <a:pPr/>
              <a:t>2</a:t>
            </a:fld>
            <a:endParaRPr lang="en-GB"/>
          </a:p>
        </p:txBody>
      </p:sp>
    </p:spTree>
    <p:extLst>
      <p:ext uri="{BB962C8B-B14F-4D97-AF65-F5344CB8AC3E}">
        <p14:creationId xmlns:p14="http://schemas.microsoft.com/office/powerpoint/2010/main" xmlns="" val="2954538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Welsh Table is a B2B hospitality conference which promotes sustainability in the farm-to-fork movement. It will unite Welsh farmers, hospitality practitioners, and food innovators in a dialogue regarding local procurement and agri-tourism strategies. The attendees will undergo thought leadership discussion forums, networking sessions, and immersive experiences, including cookery demos and farm visits. This format extends Wales' food heritage and sits within global hospitality movements and Visit Wales' "Year of Croeso" 2025</a:t>
            </a:r>
            <a:r>
              <a:rPr lang="en-US" sz="1200" kern="1200" dirty="0" smtClean="0">
                <a:solidFill>
                  <a:schemeClr val="tx1"/>
                </a:solidFill>
                <a:effectLst/>
                <a:latin typeface="+mn-lt"/>
                <a:ea typeface="+mn-ea"/>
                <a:cs typeface="+mn-cs"/>
              </a:rPr>
              <a:t>. Hay-on-Wye, the literary festival town and beautiful countryside, offers a unique backdrop for The Welsh Table. Using both the Market Hall and local farms allows us to showcase the best of the area's hospitality in a truly real-life setting. The venue invites engagement between delegates and local culture, perfectly reflecting the Year of Croeso theme of Welsh welcome, identity, and sustainability. It also assists with agritourism potential and local producers.</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2B6A6C2-FB0E-4E86-BA93-8C79663EBD85}" type="slidenum">
              <a:rPr lang="en-GB" smtClean="0"/>
              <a:pPr/>
              <a:t>3</a:t>
            </a:fld>
            <a:endParaRPr lang="en-GB"/>
          </a:p>
        </p:txBody>
      </p:sp>
    </p:spTree>
    <p:extLst>
      <p:ext uri="{BB962C8B-B14F-4D97-AF65-F5344CB8AC3E}">
        <p14:creationId xmlns:p14="http://schemas.microsoft.com/office/powerpoint/2010/main" xmlns="" val="2632099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Welsh Table speaks to a broad but complementary group. The principal delegates are global hospitality leaders who want to learn about sustainable sourcing and cultural culinary trends (Gössling and Hall, 2021). Welsh farmers and food producers benefit through exposure and networking with potential buyers and partners. The event will also attract food influencers, media, and educational institutions focused on sustainability </a:t>
            </a:r>
            <a:r>
              <a:rPr lang="en-US" sz="1200" kern="1200">
                <a:solidFill>
                  <a:schemeClr val="tx1"/>
                </a:solidFill>
                <a:effectLst/>
                <a:latin typeface="+mn-lt"/>
                <a:ea typeface="+mn-ea"/>
                <a:cs typeface="+mn-cs"/>
              </a:rPr>
              <a:t>and </a:t>
            </a:r>
            <a:r>
              <a:rPr lang="en-US" sz="1200" kern="1200" smtClean="0">
                <a:solidFill>
                  <a:schemeClr val="tx1"/>
                </a:solidFill>
                <a:effectLst/>
                <a:latin typeface="+mn-lt"/>
                <a:ea typeface="+mn-ea"/>
                <a:cs typeface="+mn-cs"/>
              </a:rPr>
              <a:t>cuisine. </a:t>
            </a:r>
            <a:r>
              <a:rPr lang="en-US" sz="1200" kern="1200" dirty="0">
                <a:solidFill>
                  <a:schemeClr val="tx1"/>
                </a:solidFill>
                <a:effectLst/>
                <a:latin typeface="+mn-lt"/>
                <a:ea typeface="+mn-ea"/>
                <a:cs typeface="+mn-cs"/>
              </a:rPr>
              <a:t>This mix ensures valuable knowledge transfer, strategic partnership, and promotional value for Wales' food and tourism sectors.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2B6A6C2-FB0E-4E86-BA93-8C79663EBD85}" type="slidenum">
              <a:rPr lang="en-GB" smtClean="0"/>
              <a:pPr/>
              <a:t>4</a:t>
            </a:fld>
            <a:endParaRPr lang="en-GB"/>
          </a:p>
        </p:txBody>
      </p:sp>
    </p:spTree>
    <p:extLst>
      <p:ext uri="{BB962C8B-B14F-4D97-AF65-F5344CB8AC3E}">
        <p14:creationId xmlns:p14="http://schemas.microsoft.com/office/powerpoint/2010/main" xmlns="" val="1902980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Welsh Table is specially positioned in the hospitality events industry. Although events like the Abergavenny Food Festival are well-attended by the public, they are not centred on B2B discussion or sustainable sourcing in hospitality companies (</a:t>
            </a:r>
            <a:r>
              <a:rPr lang="en-US" sz="1200" kern="1200" dirty="0" err="1">
                <a:solidFill>
                  <a:schemeClr val="tx1"/>
                </a:solidFill>
                <a:effectLst/>
                <a:latin typeface="+mn-lt"/>
                <a:ea typeface="+mn-ea"/>
                <a:cs typeface="+mn-cs"/>
              </a:rPr>
              <a:t>Mrusek</a:t>
            </a:r>
            <a:r>
              <a:rPr lang="en-US" sz="1200" kern="1200" dirty="0">
                <a:solidFill>
                  <a:schemeClr val="tx1"/>
                </a:solidFill>
                <a:effectLst/>
                <a:latin typeface="+mn-lt"/>
                <a:ea typeface="+mn-ea"/>
                <a:cs typeface="+mn-cs"/>
              </a:rPr>
              <a:t> et al., 2021). Similarly, the Sustainable Food Conference provides rich learning but is academically and policy-centred, not commercially oriented collaboration (Legrand et al., 2022). Hay Festival occasionally talks about food matters, but is literature-centred. Globally, IMEX caters to broad MICE interest but omits regional or food interest (Getz and Page, 2024). The Welsh Table fills this gap by connecting professional hospitality involvement with participatory Welsh food experiences. It is a niche, upscale symposium intended to promote local sourcing and agri-tourism from Wales's farm and community bases. This combination of strategic debate and actual environment positions it firmly in the competitive space of a high-end player (O'Toole, 2010).</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2B6A6C2-FB0E-4E86-BA93-8C79663EBD85}" type="slidenum">
              <a:rPr lang="en-GB" smtClean="0"/>
              <a:pPr/>
              <a:t>5</a:t>
            </a:fld>
            <a:endParaRPr lang="en-GB"/>
          </a:p>
        </p:txBody>
      </p:sp>
    </p:spTree>
    <p:extLst>
      <p:ext uri="{BB962C8B-B14F-4D97-AF65-F5344CB8AC3E}">
        <p14:creationId xmlns:p14="http://schemas.microsoft.com/office/powerpoint/2010/main" xmlns="" val="2385472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hospitality sector has an apparent and growing demand for sustainability-led events. Customers are more conscious than ever of where their food comes from, fueling the trend of farm-to-fork consumption (Rogers and Wynn-Moylan, 2022). Hotels and restaurants increasingly seek trusted, local supply chains that enhance guest experience (Cheunkamon et al., 2022). At the same time, agri-tourism is rapidly expanding as tourists look for authentic, off-the-beaten-path experiences, something rural Wales has in abundance (Manglik, 2023). Post-COVID recovery trends stress open air and the meaningful connection between food, people, and place. The Welsh Table precisely responds to this demand with its blend of immersive learning and local product encouragement. It feeds directly into Visit Wales' goal to establish rural economies through tourism, also focusing on the Welsh farm potential for being producers and destinations. Trend-oriented direction ensures relevance and marketability of the event (Legrand et al., 2022).</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2B6A6C2-FB0E-4E86-BA93-8C79663EBD85}" type="slidenum">
              <a:rPr lang="en-GB" smtClean="0"/>
              <a:pPr/>
              <a:t>6</a:t>
            </a:fld>
            <a:endParaRPr lang="en-GB"/>
          </a:p>
        </p:txBody>
      </p:sp>
    </p:spTree>
    <p:extLst>
      <p:ext uri="{BB962C8B-B14F-4D97-AF65-F5344CB8AC3E}">
        <p14:creationId xmlns:p14="http://schemas.microsoft.com/office/powerpoint/2010/main" xmlns="" val="15366853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 PESTLE analysis advises on the broader environment shaping The Welsh Table. Politically, the occasion aligns with Visit Wales' "Year of Croeso" and further rural development policies supported by the Welsh Government (Clapp, 2021). Economically, it supports local producers and creates value for the hospitality sector through direct supply chain promotion, highly important during sustained economic recovery (</a:t>
            </a:r>
            <a:r>
              <a:rPr lang="en-US" sz="1200" kern="1200" dirty="0" err="1">
                <a:solidFill>
                  <a:schemeClr val="tx1"/>
                </a:solidFill>
                <a:effectLst/>
                <a:latin typeface="+mn-lt"/>
                <a:ea typeface="+mn-ea"/>
                <a:cs typeface="+mn-cs"/>
              </a:rPr>
              <a:t>Lahsen</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Ribot</a:t>
            </a:r>
            <a:r>
              <a:rPr lang="en-US" sz="1200" kern="1200" dirty="0">
                <a:solidFill>
                  <a:schemeClr val="tx1"/>
                </a:solidFill>
                <a:effectLst/>
                <a:latin typeface="+mn-lt"/>
                <a:ea typeface="+mn-ea"/>
                <a:cs typeface="+mn-cs"/>
              </a:rPr>
              <a:t>, 2022). Social trends strongly support this model. Consumers today want sustainable, authentic food experiences representing a region's culture, especially when travelling (</a:t>
            </a:r>
            <a:r>
              <a:rPr lang="en-US" sz="1200" kern="1200" dirty="0" err="1">
                <a:solidFill>
                  <a:schemeClr val="tx1"/>
                </a:solidFill>
                <a:effectLst/>
                <a:latin typeface="+mn-lt"/>
                <a:ea typeface="+mn-ea"/>
                <a:cs typeface="+mn-cs"/>
              </a:rPr>
              <a:t>Susanto</a:t>
            </a:r>
            <a:r>
              <a:rPr lang="en-US" sz="1200" kern="1200" dirty="0">
                <a:solidFill>
                  <a:schemeClr val="tx1"/>
                </a:solidFill>
                <a:effectLst/>
                <a:latin typeface="+mn-lt"/>
                <a:ea typeface="+mn-ea"/>
                <a:cs typeface="+mn-cs"/>
              </a:rPr>
              <a:t>, 2023).</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Technologically, the event will use digital tools for marketing, registration, and even content sharing after the symposium, enhancing its reach and engagement (</a:t>
            </a:r>
            <a:r>
              <a:rPr lang="en-US" sz="1200" kern="1200" dirty="0" err="1">
                <a:solidFill>
                  <a:schemeClr val="tx1"/>
                </a:solidFill>
                <a:effectLst/>
                <a:latin typeface="+mn-lt"/>
                <a:ea typeface="+mn-ea"/>
                <a:cs typeface="+mn-cs"/>
              </a:rPr>
              <a:t>Otopah</a:t>
            </a:r>
            <a:r>
              <a:rPr lang="en-US" sz="1200" kern="1200" dirty="0">
                <a:solidFill>
                  <a:schemeClr val="tx1"/>
                </a:solidFill>
                <a:effectLst/>
                <a:latin typeface="+mn-lt"/>
                <a:ea typeface="+mn-ea"/>
                <a:cs typeface="+mn-cs"/>
              </a:rPr>
              <a:t> et al., 2024). Legally, it will meet all food handling, health and safety, and public liability standards, particularly during live demos and tastings (Fortin, 2022). Lastly, environmental concerns are central to the event, local sourcing reduces carbon impact, and the format promotes eco-conscious business models (Rogers and Wynn-Moylan, 2022). This model reaffirms that the Welsh Table is viable, compliant, and highly relevant to today's hospitality and tourism.</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2B6A6C2-FB0E-4E86-BA93-8C79663EBD85}" type="slidenum">
              <a:rPr lang="en-GB" smtClean="0"/>
              <a:pPr/>
              <a:t>7</a:t>
            </a:fld>
            <a:endParaRPr lang="en-GB"/>
          </a:p>
        </p:txBody>
      </p:sp>
    </p:spTree>
    <p:extLst>
      <p:ext uri="{BB962C8B-B14F-4D97-AF65-F5344CB8AC3E}">
        <p14:creationId xmlns:p14="http://schemas.microsoft.com/office/powerpoint/2010/main" xmlns="" val="4178574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SWOT analysis for The Welsh Table highlights several strengths, including co-branding with Visit Wales' "Year of Croeso" and a sole focus on farm-to-fork sustainability, which appeals to consumers' current interests. Local procurement benefits Welsh farmers and reduces the environmental impact. A few weaknesses, including potential logistical challenges in hosting a rural event and limited capacity of spaces like the Market Hall, challenge the event. Some of the opportunities are taking advantage of the growing popularity of agri-tourism and securing media sponsorship for international appeal (Manglik, 2023). Threats are competition from bigger food festivals and economic downturns that may affect attendance (Weber and Lugosi, 2021). Bad weather that prevents outdoor farm tours is also a factor to consider (Getz and Page, 2024). All these must be balanced to make the event a success.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2B6A6C2-FB0E-4E86-BA93-8C79663EBD85}" type="slidenum">
              <a:rPr lang="en-GB" smtClean="0"/>
              <a:pPr/>
              <a:t>8</a:t>
            </a:fld>
            <a:endParaRPr lang="en-GB"/>
          </a:p>
        </p:txBody>
      </p:sp>
    </p:spTree>
    <p:extLst>
      <p:ext uri="{BB962C8B-B14F-4D97-AF65-F5344CB8AC3E}">
        <p14:creationId xmlns:p14="http://schemas.microsoft.com/office/powerpoint/2010/main" xmlns="" val="1482625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Hay-on-Wye Market Hall provides a functional space for panel sessions and networking, with seating for up to 200 attendees, offering an informal yet functional setting. The nearby farms surrounding the venue will provide guided farm tours and cooking demonstrations to complement the farm-to-fork ethic (Getz and Page, 2024). The availability of both venues is synchronised with the event dates, but booking the venues is necessary in case of scheduling conflicts with other local events (</a:t>
            </a:r>
            <a:r>
              <a:rPr lang="en-US" sz="1200" kern="1200" dirty="0" err="1" smtClean="0">
                <a:solidFill>
                  <a:schemeClr val="tx1"/>
                </a:solidFill>
                <a:effectLst/>
                <a:latin typeface="+mn-lt"/>
                <a:ea typeface="+mn-ea"/>
                <a:cs typeface="+mn-cs"/>
              </a:rPr>
              <a:t>Lekgau</a:t>
            </a:r>
            <a:r>
              <a:rPr lang="en-US" sz="1200" kern="1200" dirty="0" smtClean="0">
                <a:solidFill>
                  <a:schemeClr val="tx1"/>
                </a:solidFill>
                <a:effectLst/>
                <a:latin typeface="+mn-lt"/>
                <a:ea typeface="+mn-ea"/>
                <a:cs typeface="+mn-cs"/>
              </a:rPr>
              <a:t> et al., 2023). Both venues are ideally suited to the event's immersive experience goals.</a:t>
            </a:r>
            <a:endParaRPr lang="en-GB"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Depending on the success of The Welsh Table, there is a range of specialised expertise. Logistics, vendor coordination, and event management will call for skills from the event planning team to perform well (</a:t>
            </a:r>
            <a:r>
              <a:rPr lang="en-US" sz="1200" kern="1200" dirty="0" err="1" smtClean="0">
                <a:solidFill>
                  <a:schemeClr val="tx1"/>
                </a:solidFill>
                <a:effectLst/>
                <a:latin typeface="+mn-lt"/>
                <a:ea typeface="+mn-ea"/>
                <a:cs typeface="+mn-cs"/>
              </a:rPr>
              <a:t>Bowdin</a:t>
            </a:r>
            <a:r>
              <a:rPr lang="en-US" sz="1200" kern="1200" dirty="0" smtClean="0">
                <a:solidFill>
                  <a:schemeClr val="tx1"/>
                </a:solidFill>
                <a:effectLst/>
                <a:latin typeface="+mn-lt"/>
                <a:ea typeface="+mn-ea"/>
                <a:cs typeface="+mn-cs"/>
              </a:rPr>
              <a:t> et al., 2023). Chefs and food specialists will be front and centre in live cooking demonstrations and showcases of local, sustainable food (Clapp, 2021). Farmers' guides must join farm tours and provide information on sustainable farming practices. Technical support will also be needed to host event registration, audio-visual setups, and live streaming facilities for online attendance (</a:t>
            </a:r>
            <a:r>
              <a:rPr lang="en-US" sz="1200" kern="1200" dirty="0" err="1" smtClean="0">
                <a:solidFill>
                  <a:schemeClr val="tx1"/>
                </a:solidFill>
                <a:effectLst/>
                <a:latin typeface="+mn-lt"/>
                <a:ea typeface="+mn-ea"/>
                <a:cs typeface="+mn-cs"/>
              </a:rPr>
              <a:t>Susanto</a:t>
            </a:r>
            <a:r>
              <a:rPr lang="en-US" sz="1200" kern="1200" dirty="0" smtClean="0">
                <a:solidFill>
                  <a:schemeClr val="tx1"/>
                </a:solidFill>
                <a:effectLst/>
                <a:latin typeface="+mn-lt"/>
                <a:ea typeface="+mn-ea"/>
                <a:cs typeface="+mn-cs"/>
              </a:rPr>
              <a:t>, 2023). A capable team in these areas will be essential to ensure a glitch-free, engaging experience for the attendees.</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2B6A6C2-FB0E-4E86-BA93-8C79663EBD85}" type="slidenum">
              <a:rPr lang="en-GB" smtClean="0"/>
              <a:pPr/>
              <a:t>9</a:t>
            </a:fld>
            <a:endParaRPr lang="en-GB"/>
          </a:p>
        </p:txBody>
      </p:sp>
    </p:spTree>
    <p:extLst>
      <p:ext uri="{BB962C8B-B14F-4D97-AF65-F5344CB8AC3E}">
        <p14:creationId xmlns:p14="http://schemas.microsoft.com/office/powerpoint/2010/main" xmlns="" val="2018018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Operational logistics will be carefully planned to ensure smooth delivery. Local catering will be arranged, with mobile kitchen units supplementing live demonstrations (</a:t>
            </a:r>
            <a:r>
              <a:rPr lang="en-US" sz="1200" kern="1200" dirty="0" err="1">
                <a:solidFill>
                  <a:schemeClr val="tx1"/>
                </a:solidFill>
                <a:effectLst/>
                <a:latin typeface="+mn-lt"/>
                <a:ea typeface="+mn-ea"/>
                <a:cs typeface="+mn-cs"/>
              </a:rPr>
              <a:t>Lahsen</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Ribot</a:t>
            </a:r>
            <a:r>
              <a:rPr lang="en-US" sz="1200" kern="1200" dirty="0">
                <a:solidFill>
                  <a:schemeClr val="tx1"/>
                </a:solidFill>
                <a:effectLst/>
                <a:latin typeface="+mn-lt"/>
                <a:ea typeface="+mn-ea"/>
                <a:cs typeface="+mn-cs"/>
              </a:rPr>
              <a:t>, 2022). AV facilities will enable presentations and panel discussions. Shuttle services will link the Market Hall to surrounding farms to facilitate easy mobility for participants. Seating will be flexible for indoor and outdoor sessions (Hammon and Goralnik, 2025). Safety and health precautions will include first aid arrangements, complete risk assessments, and food hygiene to the required levels by law, as well as to protect visitors (Fortin, 2022).</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2B6A6C2-FB0E-4E86-BA93-8C79663EBD85}" type="slidenum">
              <a:rPr lang="en-GB" smtClean="0"/>
              <a:pPr/>
              <a:t>10</a:t>
            </a:fld>
            <a:endParaRPr lang="en-GB"/>
          </a:p>
        </p:txBody>
      </p:sp>
    </p:spTree>
    <p:extLst>
      <p:ext uri="{BB962C8B-B14F-4D97-AF65-F5344CB8AC3E}">
        <p14:creationId xmlns:p14="http://schemas.microsoft.com/office/powerpoint/2010/main" xmlns="" val="9569948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event is affordable with a budget of £10,780 and a projected income of £13,000. The main expenses are venue hire, catering, staff, and technical support. Income will be generated from ticket sales, sponsorships, and vendor charges (</a:t>
            </a:r>
            <a:r>
              <a:rPr lang="en-US" sz="1200" kern="1200" dirty="0" err="1" smtClean="0">
                <a:solidFill>
                  <a:schemeClr val="tx1"/>
                </a:solidFill>
                <a:effectLst/>
                <a:latin typeface="+mn-lt"/>
                <a:ea typeface="+mn-ea"/>
                <a:cs typeface="+mn-cs"/>
              </a:rPr>
              <a:t>Shonk</a:t>
            </a:r>
            <a:r>
              <a:rPr lang="en-US" sz="1200" kern="1200" dirty="0" smtClean="0">
                <a:solidFill>
                  <a:schemeClr val="tx1"/>
                </a:solidFill>
                <a:effectLst/>
                <a:latin typeface="+mn-lt"/>
                <a:ea typeface="+mn-ea"/>
                <a:cs typeface="+mn-cs"/>
              </a:rPr>
              <a:t> and Weiner, 2021). A contingency fund has been included to cater for unforeseen expenses (Brunet et al., 2021). With a projected profit of over £2,200, the event is viable and generates local economic growth through strategic partnerships and community engagement.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2B6A6C2-FB0E-4E86-BA93-8C79663EBD85}" type="slidenum">
              <a:rPr lang="en-GB" smtClean="0"/>
              <a:pPr/>
              <a:t>11</a:t>
            </a:fld>
            <a:endParaRPr lang="en-GB"/>
          </a:p>
        </p:txBody>
      </p:sp>
    </p:spTree>
    <p:extLst>
      <p:ext uri="{BB962C8B-B14F-4D97-AF65-F5344CB8AC3E}">
        <p14:creationId xmlns:p14="http://schemas.microsoft.com/office/powerpoint/2010/main" xmlns="" val="2025694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Funding to cover The Welsh Table will be derived from ticket sales, sponsorships, and vendors' contribution fees. Grant funding will be sought on a focused basis with Visit Wales, specifically about the "Year of Croeso" 2025 initiative. In-kind contributions by local farmers, e.g., access to areas or fruit, can assist in minimising costs and fostering stakeholder unity (El-Amin et al., 2025). Financial input diversification results in a total budgeted capital while simultaneously encouraging stakeholder buy-in and sustainability in locally focused hospitality (Fortin, 2022).</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2B6A6C2-FB0E-4E86-BA93-8C79663EBD85}" type="slidenum">
              <a:rPr lang="en-GB" smtClean="0"/>
              <a:pPr/>
              <a:t>12</a:t>
            </a:fld>
            <a:endParaRPr lang="en-GB"/>
          </a:p>
        </p:txBody>
      </p:sp>
    </p:spTree>
    <p:extLst>
      <p:ext uri="{BB962C8B-B14F-4D97-AF65-F5344CB8AC3E}">
        <p14:creationId xmlns:p14="http://schemas.microsoft.com/office/powerpoint/2010/main" xmlns="" val="3869597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a:solidFill>
                  <a:schemeClr val="tx1"/>
                </a:solidFill>
                <a:effectLst/>
                <a:latin typeface="+mn-lt"/>
                <a:ea typeface="+mn-ea"/>
                <a:cs typeface="+mn-cs"/>
              </a:rPr>
              <a:t> </a:t>
            </a:r>
            <a:r>
              <a:rPr lang="en-US" sz="1200" kern="1200" smtClean="0">
                <a:solidFill>
                  <a:schemeClr val="tx1"/>
                </a:solidFill>
                <a:effectLst/>
                <a:latin typeface="+mn-lt"/>
                <a:ea typeface="+mn-ea"/>
                <a:cs typeface="+mn-cs"/>
              </a:rPr>
              <a:t>In </a:t>
            </a:r>
            <a:r>
              <a:rPr lang="en-US" sz="1200" kern="1200" dirty="0" smtClean="0">
                <a:solidFill>
                  <a:schemeClr val="tx1"/>
                </a:solidFill>
                <a:effectLst/>
                <a:latin typeface="+mn-lt"/>
                <a:ea typeface="+mn-ea"/>
                <a:cs typeface="+mn-cs"/>
              </a:rPr>
              <a:t>conclusion, The Welsh Table is a well-planned farm-to-fork symposium that drives the "Year of Croeso 2025" vision forward by promoting place, sustainability, and community. With Hay-on-Wye being its natural countryside setting, the event offers an authoritative voice to Welsh farmers, chefs, and international hospitality visionaries to gather, learn, and innovate alongside each other. The feasibility study demonstrates high market demand, operational viability, and financial sustainability. This activity will improve Wales' agritourism appeal, enhance local economies, and emphasise the hospitality, welcome and gastronomic richness that define the Welsh experience.</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2B6A6C2-FB0E-4E86-BA93-8C79663EBD85}" type="slidenum">
              <a:rPr lang="en-GB" smtClean="0"/>
              <a:pPr/>
              <a:t>13</a:t>
            </a:fld>
            <a:endParaRPr lang="en-GB"/>
          </a:p>
        </p:txBody>
      </p:sp>
    </p:spTree>
    <p:extLst>
      <p:ext uri="{BB962C8B-B14F-4D97-AF65-F5344CB8AC3E}">
        <p14:creationId xmlns:p14="http://schemas.microsoft.com/office/powerpoint/2010/main" xmlns="" val="2975279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diagramData" Target="../diagrams/data1.xml"/><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2.png"/><Relationship Id="rId7" Type="http://schemas.openxmlformats.org/officeDocument/2006/relationships/diagramQuickStyle" Target="../diagrams/quickStyle2.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Layout" Target="../diagrams/layout2.xml"/><Relationship Id="rId5" Type="http://schemas.openxmlformats.org/officeDocument/2006/relationships/diagramData" Target="../diagrams/data2.xml"/><Relationship Id="rId10" Type="http://schemas.microsoft.com/office/2007/relationships/diagramDrawing" Target="../diagrams/drawing2.xml"/><Relationship Id="rId4" Type="http://schemas.openxmlformats.org/officeDocument/2006/relationships/image" Target="../media/image3.svg"/><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2.png"/><Relationship Id="rId7" Type="http://schemas.openxmlformats.org/officeDocument/2006/relationships/diagramQuickStyle" Target="../diagrams/quickStyle3.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3.svg"/><Relationship Id="rId9" Type="http://schemas.microsoft.com/office/2007/relationships/diagramDrawing" Target="../diagrams/drawing3.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2.png"/><Relationship Id="rId7" Type="http://schemas.openxmlformats.org/officeDocument/2006/relationships/diagramQuickStyle" Target="../diagrams/quickStyle4.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3.svg"/><Relationship Id="rId9" Type="http://schemas.microsoft.com/office/2007/relationships/diagramDrawing" Target="../diagrams/drawing4.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2.png"/><Relationship Id="rId7" Type="http://schemas.openxmlformats.org/officeDocument/2006/relationships/diagramQuickStyle" Target="../diagrams/quickStyle5.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Layout" Target="../diagrams/layout5.xml"/><Relationship Id="rId5" Type="http://schemas.openxmlformats.org/officeDocument/2006/relationships/diagramData" Target="../diagrams/data5.xml"/><Relationship Id="rId10" Type="http://schemas.microsoft.com/office/2007/relationships/diagramDrawing" Target="../diagrams/drawing5.xml"/><Relationship Id="rId4" Type="http://schemas.openxmlformats.org/officeDocument/2006/relationships/image" Target="../media/image3.svg"/><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333" b="-9333"/>
            </a:stretch>
          </a:blipFill>
        </p:spPr>
        <p:txBody>
          <a:bodyPr/>
          <a:lstStyle/>
          <a:p>
            <a:endParaRPr lang="x-none"/>
          </a:p>
        </p:txBody>
      </p:sp>
      <p:grpSp>
        <p:nvGrpSpPr>
          <p:cNvPr id="3" name="Group 3"/>
          <p:cNvGrpSpPr/>
          <p:nvPr/>
        </p:nvGrpSpPr>
        <p:grpSpPr>
          <a:xfrm>
            <a:off x="-16045" y="-72331"/>
            <a:ext cx="18320084" cy="10431661"/>
            <a:chOff x="-8450" y="-38100"/>
            <a:chExt cx="4825043" cy="2747433"/>
          </a:xfrm>
        </p:grpSpPr>
        <p:sp>
          <p:nvSpPr>
            <p:cNvPr id="4" name="Freeform 4"/>
            <p:cNvSpPr/>
            <p:nvPr/>
          </p:nvSpPr>
          <p:spPr>
            <a:xfrm>
              <a:off x="-8450" y="-19050"/>
              <a:ext cx="4816592" cy="2709333"/>
            </a:xfrm>
            <a:custGeom>
              <a:avLst/>
              <a:gdLst/>
              <a:ahLst/>
              <a:cxnLst/>
              <a:rect l="l" t="t" r="r" b="b"/>
              <a:pathLst>
                <a:path w="4816592" h="2709333">
                  <a:moveTo>
                    <a:pt x="0" y="0"/>
                  </a:moveTo>
                  <a:lnTo>
                    <a:pt x="4816592" y="0"/>
                  </a:lnTo>
                  <a:lnTo>
                    <a:pt x="4816592" y="2709333"/>
                  </a:lnTo>
                  <a:lnTo>
                    <a:pt x="0" y="2709333"/>
                  </a:lnTo>
                  <a:close/>
                </a:path>
              </a:pathLst>
            </a:custGeom>
            <a:gradFill rotWithShape="1">
              <a:gsLst>
                <a:gs pos="0">
                  <a:srgbClr val="23CB1F">
                    <a:alpha val="89000"/>
                  </a:srgbClr>
                </a:gs>
                <a:gs pos="100000">
                  <a:srgbClr val="26B259">
                    <a:alpha val="89000"/>
                  </a:srgbClr>
                </a:gs>
              </a:gsLst>
              <a:lin ang="5400000"/>
            </a:gradFill>
          </p:spPr>
          <p:txBody>
            <a:bodyPr/>
            <a:lstStyle/>
            <a:p>
              <a:endParaRPr lang="x-none"/>
            </a:p>
          </p:txBody>
        </p:sp>
        <p:sp>
          <p:nvSpPr>
            <p:cNvPr id="5" name="TextBox 5"/>
            <p:cNvSpPr txBox="1"/>
            <p:nvPr/>
          </p:nvSpPr>
          <p:spPr>
            <a:xfrm>
              <a:off x="0" y="-38100"/>
              <a:ext cx="4816593" cy="2747433"/>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7489337" y="2850723"/>
            <a:ext cx="3309326" cy="1997991"/>
          </a:xfrm>
          <a:custGeom>
            <a:avLst/>
            <a:gdLst/>
            <a:ahLst/>
            <a:cxnLst/>
            <a:rect l="l" t="t" r="r" b="b"/>
            <a:pathLst>
              <a:path w="3309326" h="1997991">
                <a:moveTo>
                  <a:pt x="0" y="0"/>
                </a:moveTo>
                <a:lnTo>
                  <a:pt x="3309326" y="0"/>
                </a:lnTo>
                <a:lnTo>
                  <a:pt x="3309326" y="1997991"/>
                </a:lnTo>
                <a:lnTo>
                  <a:pt x="0" y="199799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x-none"/>
          </a:p>
        </p:txBody>
      </p:sp>
      <p:sp>
        <p:nvSpPr>
          <p:cNvPr id="8" name="Freeform 8"/>
          <p:cNvSpPr/>
          <p:nvPr/>
        </p:nvSpPr>
        <p:spPr>
          <a:xfrm>
            <a:off x="895802" y="836052"/>
            <a:ext cx="599569" cy="361987"/>
          </a:xfrm>
          <a:custGeom>
            <a:avLst/>
            <a:gdLst/>
            <a:ahLst/>
            <a:cxnLst/>
            <a:rect l="l" t="t" r="r" b="b"/>
            <a:pathLst>
              <a:path w="599569" h="361987">
                <a:moveTo>
                  <a:pt x="0" y="0"/>
                </a:moveTo>
                <a:lnTo>
                  <a:pt x="599569" y="0"/>
                </a:lnTo>
                <a:lnTo>
                  <a:pt x="599569" y="361987"/>
                </a:lnTo>
                <a:lnTo>
                  <a:pt x="0" y="36198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x-none"/>
          </a:p>
        </p:txBody>
      </p:sp>
      <p:sp>
        <p:nvSpPr>
          <p:cNvPr id="9" name="TextBox 9"/>
          <p:cNvSpPr txBox="1"/>
          <p:nvPr/>
        </p:nvSpPr>
        <p:spPr>
          <a:xfrm>
            <a:off x="2057400" y="6643440"/>
            <a:ext cx="7010401" cy="1600438"/>
          </a:xfrm>
          <a:prstGeom prst="rect">
            <a:avLst/>
          </a:prstGeom>
        </p:spPr>
        <p:txBody>
          <a:bodyPr wrap="square" lIns="0" tIns="0" rIns="0" bIns="0" rtlCol="0" anchor="t">
            <a:spAutoFit/>
          </a:bodyPr>
          <a:lstStyle/>
          <a:p>
            <a:pPr algn="ctr">
              <a:lnSpc>
                <a:spcPct val="200000"/>
              </a:lnSpc>
              <a:spcBef>
                <a:spcPct val="0"/>
              </a:spcBef>
            </a:pPr>
            <a:endParaRPr lang="en-US" sz="2800" b="1" dirty="0">
              <a:solidFill>
                <a:schemeClr val="bg1"/>
              </a:solidFill>
              <a:latin typeface="Arial" panose="020B0604020202020204" pitchFamily="34" charset="0"/>
              <a:cs typeface="Arial" panose="020B0604020202020204" pitchFamily="34" charset="0"/>
            </a:endParaRPr>
          </a:p>
          <a:p>
            <a:pPr algn="ctr">
              <a:lnSpc>
                <a:spcPct val="200000"/>
              </a:lnSpc>
              <a:spcBef>
                <a:spcPct val="0"/>
              </a:spcBef>
            </a:pPr>
            <a:endParaRPr lang="en-US" sz="2400" b="1" dirty="0">
              <a:solidFill>
                <a:schemeClr val="bg1"/>
              </a:solidFill>
              <a:latin typeface="Arial" panose="020B0604020202020204" pitchFamily="34" charset="0"/>
              <a:ea typeface="Agrandir Bold"/>
              <a:cs typeface="Arial" panose="020B0604020202020204" pitchFamily="34" charset="0"/>
              <a:sym typeface="Agrandir Bold"/>
            </a:endParaRPr>
          </a:p>
        </p:txBody>
      </p:sp>
      <p:sp>
        <p:nvSpPr>
          <p:cNvPr id="10" name="TextBox 9"/>
          <p:cNvSpPr txBox="1"/>
          <p:nvPr/>
        </p:nvSpPr>
        <p:spPr>
          <a:xfrm>
            <a:off x="284746" y="467833"/>
            <a:ext cx="15664091" cy="7509748"/>
          </a:xfrm>
          <a:prstGeom prst="rect">
            <a:avLst/>
          </a:prstGeom>
          <a:noFill/>
        </p:spPr>
        <p:txBody>
          <a:bodyPr wrap="square" rtlCol="0">
            <a:spAutoFit/>
          </a:bodyPr>
          <a:lstStyle/>
          <a:p>
            <a:pPr algn="ctr">
              <a:lnSpc>
                <a:spcPct val="150000"/>
              </a:lnSpc>
            </a:pPr>
            <a:r>
              <a:rPr lang="en-US" sz="3200" dirty="0" smtClean="0">
                <a:solidFill>
                  <a:schemeClr val="bg1"/>
                </a:solidFill>
                <a:latin typeface="Arial Black" panose="020B0A04020102020204" pitchFamily="34" charset="0"/>
              </a:rPr>
              <a:t>   </a:t>
            </a:r>
            <a:endParaRPr lang="en-US" sz="3200" dirty="0" smtClean="0">
              <a:solidFill>
                <a:schemeClr val="bg1"/>
              </a:solidFill>
              <a:latin typeface="Arial Black" panose="020B0A04020102020204" pitchFamily="34" charset="0"/>
            </a:endParaRPr>
          </a:p>
          <a:p>
            <a:pPr algn="ctr">
              <a:lnSpc>
                <a:spcPct val="150000"/>
              </a:lnSpc>
            </a:pPr>
            <a:r>
              <a:rPr lang="en-US" sz="3200" dirty="0" smtClean="0">
                <a:solidFill>
                  <a:schemeClr val="bg1"/>
                </a:solidFill>
                <a:latin typeface="Arial Black" panose="020B0A04020102020204" pitchFamily="34" charset="0"/>
              </a:rPr>
              <a:t>The </a:t>
            </a:r>
            <a:r>
              <a:rPr lang="en-US" sz="3200" dirty="0">
                <a:solidFill>
                  <a:schemeClr val="bg1"/>
                </a:solidFill>
                <a:latin typeface="Arial Black" panose="020B0A04020102020204" pitchFamily="34" charset="0"/>
              </a:rPr>
              <a:t>Welsh Table: Farm-to-Fork Hospitality Business </a:t>
            </a:r>
            <a:r>
              <a:rPr lang="en-US" sz="3200" dirty="0" smtClean="0">
                <a:solidFill>
                  <a:schemeClr val="bg1"/>
                </a:solidFill>
                <a:latin typeface="Arial Black" panose="020B0A04020102020204" pitchFamily="34" charset="0"/>
              </a:rPr>
              <a:t>Symposium</a:t>
            </a:r>
          </a:p>
          <a:p>
            <a:pPr algn="ctr">
              <a:lnSpc>
                <a:spcPct val="200000"/>
              </a:lnSpc>
              <a:spcBef>
                <a:spcPct val="0"/>
              </a:spcBef>
            </a:pPr>
            <a:r>
              <a:rPr lang="en-US" sz="3200" b="1" dirty="0" smtClean="0">
                <a:solidFill>
                  <a:schemeClr val="bg1"/>
                </a:solidFill>
                <a:latin typeface="Arial" panose="020B0604020202020204" pitchFamily="34" charset="0"/>
                <a:cs typeface="Arial" panose="020B0604020202020204" pitchFamily="34" charset="0"/>
              </a:rPr>
              <a:t>Location: </a:t>
            </a:r>
            <a:r>
              <a:rPr lang="en-US" sz="3200" b="1" dirty="0" smtClean="0">
                <a:solidFill>
                  <a:schemeClr val="bg1"/>
                </a:solidFill>
                <a:latin typeface="Arial" panose="020B0604020202020204" pitchFamily="34" charset="0"/>
                <a:cs typeface="Arial" panose="020B0604020202020204" pitchFamily="34" charset="0"/>
              </a:rPr>
              <a:t>Hay-on-</a:t>
            </a:r>
            <a:r>
              <a:rPr lang="en-US" sz="3200" b="1" dirty="0" err="1" smtClean="0">
                <a:solidFill>
                  <a:schemeClr val="bg1"/>
                </a:solidFill>
                <a:latin typeface="Arial" panose="020B0604020202020204" pitchFamily="34" charset="0"/>
                <a:cs typeface="Arial" panose="020B0604020202020204" pitchFamily="34" charset="0"/>
              </a:rPr>
              <a:t>Wye</a:t>
            </a:r>
            <a:r>
              <a:rPr lang="en-US" sz="3200" b="1" dirty="0" smtClean="0">
                <a:solidFill>
                  <a:schemeClr val="bg1"/>
                </a:solidFill>
                <a:latin typeface="Arial" panose="020B0604020202020204" pitchFamily="34" charset="0"/>
                <a:cs typeface="Arial" panose="020B0604020202020204" pitchFamily="34" charset="0"/>
              </a:rPr>
              <a:t>, Town </a:t>
            </a:r>
            <a:r>
              <a:rPr lang="en-US" sz="3200" b="1" dirty="0" smtClean="0">
                <a:solidFill>
                  <a:schemeClr val="bg1"/>
                </a:solidFill>
                <a:latin typeface="Arial" panose="020B0604020202020204" pitchFamily="34" charset="0"/>
                <a:cs typeface="Arial" panose="020B0604020202020204" pitchFamily="34" charset="0"/>
              </a:rPr>
              <a:t>in Wales</a:t>
            </a:r>
          </a:p>
          <a:p>
            <a:pPr algn="ctr">
              <a:lnSpc>
                <a:spcPct val="200000"/>
              </a:lnSpc>
              <a:spcBef>
                <a:spcPct val="0"/>
              </a:spcBef>
            </a:pPr>
            <a:r>
              <a:rPr lang="en-GB" sz="3200" b="1" dirty="0" smtClean="0">
                <a:solidFill>
                  <a:schemeClr val="bg1"/>
                </a:solidFill>
                <a:latin typeface="Arial" panose="020B0604020202020204" pitchFamily="34" charset="0"/>
                <a:cs typeface="Arial" panose="020B0604020202020204" pitchFamily="34" charset="0"/>
              </a:rPr>
              <a:t>12–14</a:t>
            </a:r>
            <a:r>
              <a:rPr lang="en-GB" sz="3200" b="1" baseline="30000" dirty="0" smtClean="0">
                <a:solidFill>
                  <a:schemeClr val="bg1"/>
                </a:solidFill>
                <a:latin typeface="Arial" panose="020B0604020202020204" pitchFamily="34" charset="0"/>
                <a:cs typeface="Arial" panose="020B0604020202020204" pitchFamily="34" charset="0"/>
              </a:rPr>
              <a:t>th</a:t>
            </a:r>
            <a:r>
              <a:rPr lang="en-GB" sz="3200" b="1" dirty="0" smtClean="0">
                <a:solidFill>
                  <a:schemeClr val="bg1"/>
                </a:solidFill>
                <a:latin typeface="Arial" panose="020B0604020202020204" pitchFamily="34" charset="0"/>
                <a:cs typeface="Arial" panose="020B0604020202020204" pitchFamily="34" charset="0"/>
              </a:rPr>
              <a:t> June 2026</a:t>
            </a:r>
            <a:endParaRPr lang="en-US" sz="2800" b="1" dirty="0" smtClean="0">
              <a:solidFill>
                <a:schemeClr val="bg1"/>
              </a:solidFill>
              <a:latin typeface="Arial" panose="020B0604020202020204" pitchFamily="34" charset="0"/>
              <a:ea typeface="Agrandir Bold"/>
              <a:cs typeface="Arial" panose="020B0604020202020204" pitchFamily="34" charset="0"/>
              <a:sym typeface="Agrandir Bold"/>
            </a:endParaRPr>
          </a:p>
          <a:p>
            <a:pPr algn="ctr">
              <a:lnSpc>
                <a:spcPct val="150000"/>
              </a:lnSpc>
            </a:pPr>
            <a:endParaRPr lang="en-US" sz="3200" dirty="0" smtClean="0">
              <a:solidFill>
                <a:schemeClr val="bg1"/>
              </a:solidFill>
              <a:latin typeface="Arial Black" panose="020B0A04020102020204" pitchFamily="34" charset="0"/>
            </a:endParaRPr>
          </a:p>
          <a:p>
            <a:pPr>
              <a:lnSpc>
                <a:spcPct val="150000"/>
              </a:lnSpc>
            </a:pPr>
            <a:r>
              <a:rPr lang="en-US" sz="2000" dirty="0" smtClean="0">
                <a:solidFill>
                  <a:schemeClr val="bg1"/>
                </a:solidFill>
                <a:latin typeface="Arial Black" panose="020B0A04020102020204" pitchFamily="34" charset="0"/>
              </a:rPr>
              <a:t>    </a:t>
            </a:r>
            <a:endParaRPr lang="en-US" sz="2000" dirty="0" smtClean="0">
              <a:solidFill>
                <a:schemeClr val="bg1"/>
              </a:solidFill>
              <a:latin typeface="Arial Black" panose="020B0A04020102020204" pitchFamily="34" charset="0"/>
            </a:endParaRPr>
          </a:p>
          <a:p>
            <a:pPr>
              <a:lnSpc>
                <a:spcPct val="150000"/>
              </a:lnSpc>
            </a:pPr>
            <a:endParaRPr lang="en-US" sz="2000" dirty="0" smtClean="0">
              <a:solidFill>
                <a:schemeClr val="bg1"/>
              </a:solidFill>
              <a:latin typeface="Arial Black" panose="020B0A04020102020204" pitchFamily="34" charset="0"/>
            </a:endParaRPr>
          </a:p>
          <a:p>
            <a:pPr>
              <a:lnSpc>
                <a:spcPct val="150000"/>
              </a:lnSpc>
            </a:pPr>
            <a:r>
              <a:rPr lang="en-US" sz="2000" dirty="0" smtClean="0">
                <a:solidFill>
                  <a:schemeClr val="bg1"/>
                </a:solidFill>
                <a:latin typeface="Arial Black" panose="020B0A04020102020204" pitchFamily="34" charset="0"/>
              </a:rPr>
              <a:t> 	Module </a:t>
            </a:r>
            <a:r>
              <a:rPr lang="en-US" sz="2000" dirty="0" smtClean="0">
                <a:solidFill>
                  <a:schemeClr val="bg1"/>
                </a:solidFill>
                <a:latin typeface="Arial Black" panose="020B0A04020102020204" pitchFamily="34" charset="0"/>
              </a:rPr>
              <a:t>Name: International Meetings Management for the Hotel Industry</a:t>
            </a:r>
          </a:p>
          <a:p>
            <a:pPr>
              <a:lnSpc>
                <a:spcPct val="150000"/>
              </a:lnSpc>
            </a:pPr>
            <a:r>
              <a:rPr lang="en-US" sz="2000" dirty="0" smtClean="0">
                <a:solidFill>
                  <a:schemeClr val="bg1"/>
                </a:solidFill>
                <a:latin typeface="Arial Black" panose="020B0A04020102020204" pitchFamily="34" charset="0"/>
              </a:rPr>
              <a:t>         </a:t>
            </a:r>
            <a:r>
              <a:rPr lang="en-US" sz="2000" dirty="0" smtClean="0">
                <a:solidFill>
                  <a:schemeClr val="bg1"/>
                </a:solidFill>
                <a:latin typeface="Arial Black" panose="020B0A04020102020204" pitchFamily="34" charset="0"/>
              </a:rPr>
              <a:t>  </a:t>
            </a:r>
            <a:r>
              <a:rPr lang="en-US" sz="2000" dirty="0" smtClean="0">
                <a:solidFill>
                  <a:schemeClr val="bg1"/>
                </a:solidFill>
                <a:latin typeface="Arial Black" panose="020B0A04020102020204" pitchFamily="34" charset="0"/>
              </a:rPr>
              <a:t>Module Code: BMIH6007</a:t>
            </a:r>
          </a:p>
          <a:p>
            <a:pPr>
              <a:lnSpc>
                <a:spcPct val="150000"/>
              </a:lnSpc>
            </a:pPr>
            <a:r>
              <a:rPr lang="en-US" sz="2000" dirty="0" smtClean="0">
                <a:solidFill>
                  <a:schemeClr val="bg1"/>
                </a:solidFill>
                <a:latin typeface="Arial Black" panose="020B0A04020102020204" pitchFamily="34" charset="0"/>
              </a:rPr>
              <a:t>        </a:t>
            </a:r>
            <a:r>
              <a:rPr lang="en-US" sz="2000" dirty="0" smtClean="0">
                <a:solidFill>
                  <a:schemeClr val="bg1"/>
                </a:solidFill>
                <a:latin typeface="Arial Black" panose="020B0A04020102020204" pitchFamily="34" charset="0"/>
              </a:rPr>
              <a:t>   </a:t>
            </a:r>
            <a:r>
              <a:rPr lang="en-US" sz="2000" dirty="0" smtClean="0">
                <a:solidFill>
                  <a:schemeClr val="bg1"/>
                </a:solidFill>
                <a:latin typeface="Arial Black" panose="020B0A04020102020204" pitchFamily="34" charset="0"/>
              </a:rPr>
              <a:t>Module Lead : Kathryn Flynn</a:t>
            </a:r>
          </a:p>
          <a:p>
            <a:pPr>
              <a:lnSpc>
                <a:spcPct val="150000"/>
              </a:lnSpc>
            </a:pPr>
            <a:r>
              <a:rPr lang="en-US" sz="2000" dirty="0" smtClean="0">
                <a:solidFill>
                  <a:schemeClr val="bg1"/>
                </a:solidFill>
                <a:latin typeface="Arial Black" panose="020B0A04020102020204" pitchFamily="34" charset="0"/>
              </a:rPr>
              <a:t>          </a:t>
            </a:r>
            <a:r>
              <a:rPr lang="en-US" sz="2000" dirty="0" smtClean="0">
                <a:solidFill>
                  <a:schemeClr val="bg1"/>
                </a:solidFill>
                <a:latin typeface="Arial Black" panose="020B0A04020102020204" pitchFamily="34" charset="0"/>
              </a:rPr>
              <a:t> </a:t>
            </a:r>
            <a:r>
              <a:rPr lang="en-US" sz="2000" dirty="0" smtClean="0">
                <a:solidFill>
                  <a:schemeClr val="bg1"/>
                </a:solidFill>
                <a:latin typeface="Arial Black" panose="020B0A04020102020204" pitchFamily="34" charset="0"/>
              </a:rPr>
              <a:t>Student Name: </a:t>
            </a:r>
            <a:r>
              <a:rPr lang="en-US" sz="2000" dirty="0" err="1" smtClean="0">
                <a:solidFill>
                  <a:schemeClr val="bg1"/>
                </a:solidFill>
                <a:latin typeface="Arial Black" panose="020B0A04020102020204" pitchFamily="34" charset="0"/>
              </a:rPr>
              <a:t>Iulian</a:t>
            </a:r>
            <a:r>
              <a:rPr lang="en-US" sz="2000" dirty="0" smtClean="0">
                <a:solidFill>
                  <a:schemeClr val="bg1"/>
                </a:solidFill>
                <a:latin typeface="Arial Black" panose="020B0A04020102020204" pitchFamily="34" charset="0"/>
              </a:rPr>
              <a:t> </a:t>
            </a:r>
            <a:r>
              <a:rPr lang="en-US" sz="2000" dirty="0" err="1" smtClean="0">
                <a:solidFill>
                  <a:schemeClr val="bg1"/>
                </a:solidFill>
                <a:latin typeface="Arial Black" panose="020B0A04020102020204" pitchFamily="34" charset="0"/>
              </a:rPr>
              <a:t>Vasile</a:t>
            </a:r>
            <a:r>
              <a:rPr lang="en-US" sz="2000" dirty="0" smtClean="0">
                <a:solidFill>
                  <a:schemeClr val="bg1"/>
                </a:solidFill>
                <a:latin typeface="Arial Black" panose="020B0A04020102020204" pitchFamily="34" charset="0"/>
              </a:rPr>
              <a:t> </a:t>
            </a:r>
            <a:r>
              <a:rPr lang="en-US" sz="2000" dirty="0" err="1" smtClean="0">
                <a:solidFill>
                  <a:schemeClr val="bg1"/>
                </a:solidFill>
                <a:latin typeface="Arial Black" panose="020B0A04020102020204" pitchFamily="34" charset="0"/>
              </a:rPr>
              <a:t>Girtu</a:t>
            </a:r>
            <a:endParaRPr lang="en-US" sz="2000" dirty="0" smtClean="0">
              <a:solidFill>
                <a:schemeClr val="bg1"/>
              </a:solidFill>
              <a:latin typeface="Arial Black" panose="020B0A04020102020204" pitchFamily="34" charset="0"/>
            </a:endParaRPr>
          </a:p>
          <a:p>
            <a:pPr>
              <a:lnSpc>
                <a:spcPct val="150000"/>
              </a:lnSpc>
            </a:pPr>
            <a:r>
              <a:rPr lang="en-US" sz="2000" dirty="0" smtClean="0">
                <a:solidFill>
                  <a:schemeClr val="bg1"/>
                </a:solidFill>
                <a:latin typeface="Arial Black" panose="020B0A04020102020204" pitchFamily="34" charset="0"/>
              </a:rPr>
              <a:t>         </a:t>
            </a:r>
            <a:r>
              <a:rPr lang="en-US" sz="2000" dirty="0" smtClean="0">
                <a:solidFill>
                  <a:schemeClr val="bg1"/>
                </a:solidFill>
                <a:latin typeface="Arial Black" panose="020B0A04020102020204" pitchFamily="34" charset="0"/>
              </a:rPr>
              <a:t>  </a:t>
            </a:r>
            <a:r>
              <a:rPr lang="en-US" sz="2000" dirty="0" smtClean="0">
                <a:solidFill>
                  <a:schemeClr val="bg1"/>
                </a:solidFill>
                <a:latin typeface="Arial Black" panose="020B0A04020102020204" pitchFamily="34" charset="0"/>
              </a:rPr>
              <a:t>Student ID: 2133038</a:t>
            </a:r>
            <a:endParaRPr lang="en-GB" sz="2000" dirty="0">
              <a:solidFill>
                <a:schemeClr val="bg1"/>
              </a:solidFill>
              <a:latin typeface="Arial Black" panose="020B0A04020102020204" pitchFamily="34" charset="0"/>
            </a:endParaRPr>
          </a:p>
        </p:txBody>
      </p:sp>
      <p:pic>
        <p:nvPicPr>
          <p:cNvPr id="11" name="Picture 10"/>
          <p:cNvPicPr>
            <a:picLocks noChangeAspect="1"/>
          </p:cNvPicPr>
          <p:nvPr/>
        </p:nvPicPr>
        <p:blipFill>
          <a:blip r:embed="rId5"/>
          <a:stretch>
            <a:fillRect/>
          </a:stretch>
        </p:blipFill>
        <p:spPr>
          <a:xfrm>
            <a:off x="11963698" y="2706069"/>
            <a:ext cx="6057900" cy="5743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16666" b="-16666"/>
            </a:stretch>
          </a:blipFill>
        </p:spPr>
        <p:txBody>
          <a:bodyPr/>
          <a:lstStyle/>
          <a:p>
            <a:endParaRPr lang="x-none"/>
          </a:p>
        </p:txBody>
      </p:sp>
      <p:grpSp>
        <p:nvGrpSpPr>
          <p:cNvPr id="3" name="Group 3"/>
          <p:cNvGrpSpPr/>
          <p:nvPr/>
        </p:nvGrpSpPr>
        <p:grpSpPr>
          <a:xfrm>
            <a:off x="0" y="0"/>
            <a:ext cx="18288000" cy="10287000"/>
            <a:chOff x="0" y="0"/>
            <a:chExt cx="4816593" cy="2709333"/>
          </a:xfrm>
        </p:grpSpPr>
        <p:sp>
          <p:nvSpPr>
            <p:cNvPr id="4" name="Freeform 4"/>
            <p:cNvSpPr/>
            <p:nvPr/>
          </p:nvSpPr>
          <p:spPr>
            <a:xfrm>
              <a:off x="0" y="0"/>
              <a:ext cx="4816592" cy="2709333"/>
            </a:xfrm>
            <a:custGeom>
              <a:avLst/>
              <a:gdLst/>
              <a:ahLst/>
              <a:cxnLst/>
              <a:rect l="l" t="t" r="r" b="b"/>
              <a:pathLst>
                <a:path w="4816592" h="2709333">
                  <a:moveTo>
                    <a:pt x="0" y="0"/>
                  </a:moveTo>
                  <a:lnTo>
                    <a:pt x="4816592" y="0"/>
                  </a:lnTo>
                  <a:lnTo>
                    <a:pt x="4816592" y="2709333"/>
                  </a:lnTo>
                  <a:lnTo>
                    <a:pt x="0" y="2709333"/>
                  </a:lnTo>
                  <a:close/>
                </a:path>
              </a:pathLst>
            </a:custGeom>
            <a:gradFill rotWithShape="1">
              <a:gsLst>
                <a:gs pos="0">
                  <a:srgbClr val="23CB1F">
                    <a:alpha val="89000"/>
                  </a:srgbClr>
                </a:gs>
                <a:gs pos="100000">
                  <a:srgbClr val="26B259">
                    <a:alpha val="89000"/>
                  </a:srgbClr>
                </a:gs>
              </a:gsLst>
              <a:lin ang="5400000"/>
            </a:gradFill>
          </p:spPr>
          <p:txBody>
            <a:bodyPr/>
            <a:lstStyle/>
            <a:p>
              <a:endParaRPr lang="x-none"/>
            </a:p>
          </p:txBody>
        </p:sp>
        <p:sp>
          <p:nvSpPr>
            <p:cNvPr id="5" name="TextBox 5"/>
            <p:cNvSpPr txBox="1"/>
            <p:nvPr/>
          </p:nvSpPr>
          <p:spPr>
            <a:xfrm>
              <a:off x="0" y="-38100"/>
              <a:ext cx="4816593" cy="2747433"/>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895802" y="836052"/>
            <a:ext cx="599569" cy="361987"/>
          </a:xfrm>
          <a:custGeom>
            <a:avLst/>
            <a:gdLst/>
            <a:ahLst/>
            <a:cxnLst/>
            <a:rect l="l" t="t" r="r" b="b"/>
            <a:pathLst>
              <a:path w="599569" h="361987">
                <a:moveTo>
                  <a:pt x="0" y="0"/>
                </a:moveTo>
                <a:lnTo>
                  <a:pt x="599569" y="0"/>
                </a:lnTo>
                <a:lnTo>
                  <a:pt x="599569" y="361987"/>
                </a:lnTo>
                <a:lnTo>
                  <a:pt x="0" y="361987"/>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x-none"/>
          </a:p>
        </p:txBody>
      </p:sp>
      <p:sp>
        <p:nvSpPr>
          <p:cNvPr id="7" name="Freeform 7"/>
          <p:cNvSpPr/>
          <p:nvPr/>
        </p:nvSpPr>
        <p:spPr>
          <a:xfrm>
            <a:off x="14665669" y="436481"/>
            <a:ext cx="3309326" cy="1997991"/>
          </a:xfrm>
          <a:custGeom>
            <a:avLst/>
            <a:gdLst/>
            <a:ahLst/>
            <a:cxnLst/>
            <a:rect l="l" t="t" r="r" b="b"/>
            <a:pathLst>
              <a:path w="3309326" h="1997991">
                <a:moveTo>
                  <a:pt x="0" y="0"/>
                </a:moveTo>
                <a:lnTo>
                  <a:pt x="3309326" y="0"/>
                </a:lnTo>
                <a:lnTo>
                  <a:pt x="3309326" y="1997992"/>
                </a:lnTo>
                <a:lnTo>
                  <a:pt x="0" y="199799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x-none"/>
          </a:p>
        </p:txBody>
      </p:sp>
      <p:sp>
        <p:nvSpPr>
          <p:cNvPr id="9" name="TextBox 9"/>
          <p:cNvSpPr txBox="1"/>
          <p:nvPr/>
        </p:nvSpPr>
        <p:spPr>
          <a:xfrm>
            <a:off x="2371120" y="-144661"/>
            <a:ext cx="13232755" cy="2468561"/>
          </a:xfrm>
          <a:prstGeom prst="rect">
            <a:avLst/>
          </a:prstGeom>
        </p:spPr>
        <p:txBody>
          <a:bodyPr lIns="0" tIns="0" rIns="0" bIns="0" rtlCol="0" anchor="t">
            <a:spAutoFit/>
          </a:bodyPr>
          <a:lstStyle/>
          <a:p>
            <a:pPr algn="ctr">
              <a:lnSpc>
                <a:spcPts val="22753"/>
              </a:lnSpc>
              <a:spcBef>
                <a:spcPct val="0"/>
              </a:spcBef>
            </a:pPr>
            <a:r>
              <a:rPr lang="en-US" sz="7200" b="1" dirty="0" smtClean="0">
                <a:solidFill>
                  <a:srgbClr val="FFFFFF"/>
                </a:solidFill>
                <a:latin typeface="Agrandir Bold"/>
                <a:ea typeface="Agrandir Bold"/>
                <a:cs typeface="Agrandir Bold"/>
                <a:sym typeface="Agrandir Bold"/>
              </a:rPr>
              <a:t>AI Declaration</a:t>
            </a:r>
            <a:endParaRPr lang="en-US" sz="7200" b="1" dirty="0">
              <a:solidFill>
                <a:srgbClr val="FFFFFF"/>
              </a:solidFill>
              <a:latin typeface="Agrandir Bold"/>
              <a:ea typeface="Agrandir Bold"/>
              <a:cs typeface="Agrandir Bold"/>
              <a:sym typeface="Agrandir Bold"/>
            </a:endParaRPr>
          </a:p>
        </p:txBody>
      </p:sp>
      <p:sp>
        <p:nvSpPr>
          <p:cNvPr id="12" name="TextBox 12"/>
          <p:cNvSpPr txBox="1"/>
          <p:nvPr/>
        </p:nvSpPr>
        <p:spPr>
          <a:xfrm>
            <a:off x="8506640" y="8835324"/>
            <a:ext cx="1274721" cy="422976"/>
          </a:xfrm>
          <a:prstGeom prst="rect">
            <a:avLst/>
          </a:prstGeom>
        </p:spPr>
        <p:txBody>
          <a:bodyPr lIns="0" tIns="0" rIns="0" bIns="0" rtlCol="0" anchor="t">
            <a:spAutoFit/>
          </a:bodyPr>
          <a:lstStyle/>
          <a:p>
            <a:pPr algn="ctr">
              <a:lnSpc>
                <a:spcPts val="3461"/>
              </a:lnSpc>
            </a:pPr>
            <a:r>
              <a:rPr lang="en-US" sz="2472" b="1">
                <a:solidFill>
                  <a:srgbClr val="FFFFFF"/>
                </a:solidFill>
                <a:latin typeface="Open Sauce Bold"/>
                <a:ea typeface="Open Sauce Bold"/>
                <a:cs typeface="Open Sauce Bold"/>
                <a:sym typeface="Open Sauce Bold"/>
              </a:rPr>
              <a:t>-</a:t>
            </a:r>
          </a:p>
        </p:txBody>
      </p:sp>
      <p:sp>
        <p:nvSpPr>
          <p:cNvPr id="13" name="Round Diagonal Corner Rectangle 12"/>
          <p:cNvSpPr/>
          <p:nvPr/>
        </p:nvSpPr>
        <p:spPr>
          <a:xfrm>
            <a:off x="3581400" y="2997572"/>
            <a:ext cx="10422275" cy="5202519"/>
          </a:xfrm>
          <a:prstGeom prst="round2Diag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lnSpc>
                <a:spcPct val="150000"/>
              </a:lnSpc>
            </a:pPr>
            <a:r>
              <a:rPr lang="en-US" sz="2800" dirty="0">
                <a:latin typeface="Times New Roman" panose="02020603050405020304" pitchFamily="18" charset="0"/>
                <a:cs typeface="Times New Roman" panose="02020603050405020304" pitchFamily="18" charset="0"/>
              </a:rPr>
              <a:t>I confirm that I have not used any AI tools in the research and creation of this assignment. I confirm that I have not presented any AI generated materials as my work. I confirm I have copies of my drafts, notes, and other resources I used, which I may be asked to provide in evidence.</a:t>
            </a:r>
            <a:endParaRPr lang="en-GB"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26444"/>
        </a:solidFill>
        <a:effectLst/>
      </p:bgPr>
    </p:bg>
    <p:spTree>
      <p:nvGrpSpPr>
        <p:cNvPr id="1" name=""/>
        <p:cNvGrpSpPr/>
        <p:nvPr/>
      </p:nvGrpSpPr>
      <p:grpSpPr>
        <a:xfrm>
          <a:off x="0" y="0"/>
          <a:ext cx="0" cy="0"/>
          <a:chOff x="0" y="0"/>
          <a:chExt cx="0" cy="0"/>
        </a:xfrm>
      </p:grpSpPr>
      <p:grpSp>
        <p:nvGrpSpPr>
          <p:cNvPr id="2" name="Group 2"/>
          <p:cNvGrpSpPr/>
          <p:nvPr/>
        </p:nvGrpSpPr>
        <p:grpSpPr>
          <a:xfrm>
            <a:off x="-347463" y="7453286"/>
            <a:ext cx="18635463" cy="3086100"/>
            <a:chOff x="0" y="0"/>
            <a:chExt cx="4908106" cy="812800"/>
          </a:xfrm>
        </p:grpSpPr>
        <p:sp>
          <p:nvSpPr>
            <p:cNvPr id="3" name="Freeform 3"/>
            <p:cNvSpPr/>
            <p:nvPr/>
          </p:nvSpPr>
          <p:spPr>
            <a:xfrm>
              <a:off x="0" y="0"/>
              <a:ext cx="4908105" cy="812800"/>
            </a:xfrm>
            <a:custGeom>
              <a:avLst/>
              <a:gdLst/>
              <a:ahLst/>
              <a:cxnLst/>
              <a:rect l="l" t="t" r="r" b="b"/>
              <a:pathLst>
                <a:path w="4908105" h="812800">
                  <a:moveTo>
                    <a:pt x="0" y="0"/>
                  </a:moveTo>
                  <a:lnTo>
                    <a:pt x="4908105" y="0"/>
                  </a:lnTo>
                  <a:lnTo>
                    <a:pt x="4908105" y="812800"/>
                  </a:lnTo>
                  <a:lnTo>
                    <a:pt x="0" y="812800"/>
                  </a:lnTo>
                  <a:close/>
                </a:path>
              </a:pathLst>
            </a:custGeom>
            <a:solidFill>
              <a:srgbClr val="23CB1F"/>
            </a:solidFill>
          </p:spPr>
          <p:txBody>
            <a:bodyPr/>
            <a:lstStyle/>
            <a:p>
              <a:endParaRPr lang="x-none"/>
            </a:p>
          </p:txBody>
        </p:sp>
        <p:sp>
          <p:nvSpPr>
            <p:cNvPr id="4" name="TextBox 4"/>
            <p:cNvSpPr txBox="1"/>
            <p:nvPr/>
          </p:nvSpPr>
          <p:spPr>
            <a:xfrm>
              <a:off x="0" y="-85725"/>
              <a:ext cx="4908106" cy="898525"/>
            </a:xfrm>
            <a:prstGeom prst="rect">
              <a:avLst/>
            </a:prstGeom>
          </p:spPr>
          <p:txBody>
            <a:bodyPr lIns="50800" tIns="50800" rIns="50800" bIns="50800" rtlCol="0" anchor="ctr"/>
            <a:lstStyle/>
            <a:p>
              <a:pPr algn="ctr">
                <a:lnSpc>
                  <a:spcPts val="2645"/>
                </a:lnSpc>
              </a:pPr>
              <a:endParaRPr/>
            </a:p>
          </p:txBody>
        </p:sp>
      </p:grpSp>
      <p:grpSp>
        <p:nvGrpSpPr>
          <p:cNvPr id="8" name="Group 8"/>
          <p:cNvGrpSpPr/>
          <p:nvPr/>
        </p:nvGrpSpPr>
        <p:grpSpPr>
          <a:xfrm>
            <a:off x="482463" y="2251874"/>
            <a:ext cx="11252337" cy="7920826"/>
            <a:chOff x="0" y="0"/>
            <a:chExt cx="2871611" cy="1114120"/>
          </a:xfrm>
        </p:grpSpPr>
        <p:sp>
          <p:nvSpPr>
            <p:cNvPr id="9" name="Freeform 9"/>
            <p:cNvSpPr/>
            <p:nvPr/>
          </p:nvSpPr>
          <p:spPr>
            <a:xfrm>
              <a:off x="0" y="0"/>
              <a:ext cx="2871611" cy="1114120"/>
            </a:xfrm>
            <a:custGeom>
              <a:avLst/>
              <a:gdLst/>
              <a:ahLst/>
              <a:cxnLst/>
              <a:rect l="l" t="t" r="r" b="b"/>
              <a:pathLst>
                <a:path w="2871611" h="1114120">
                  <a:moveTo>
                    <a:pt x="50414" y="0"/>
                  </a:moveTo>
                  <a:lnTo>
                    <a:pt x="2821197" y="0"/>
                  </a:lnTo>
                  <a:cubicBezTo>
                    <a:pt x="2849040" y="0"/>
                    <a:pt x="2871611" y="22571"/>
                    <a:pt x="2871611" y="50414"/>
                  </a:cubicBezTo>
                  <a:lnTo>
                    <a:pt x="2871611" y="1063706"/>
                  </a:lnTo>
                  <a:cubicBezTo>
                    <a:pt x="2871611" y="1077076"/>
                    <a:pt x="2866300" y="1089899"/>
                    <a:pt x="2856845" y="1099354"/>
                  </a:cubicBezTo>
                  <a:cubicBezTo>
                    <a:pt x="2847391" y="1108809"/>
                    <a:pt x="2834568" y="1114120"/>
                    <a:pt x="2821197" y="1114120"/>
                  </a:cubicBezTo>
                  <a:lnTo>
                    <a:pt x="50414" y="1114120"/>
                  </a:lnTo>
                  <a:cubicBezTo>
                    <a:pt x="22571" y="1114120"/>
                    <a:pt x="0" y="1091549"/>
                    <a:pt x="0" y="1063706"/>
                  </a:cubicBezTo>
                  <a:lnTo>
                    <a:pt x="0" y="50414"/>
                  </a:lnTo>
                  <a:cubicBezTo>
                    <a:pt x="0" y="22571"/>
                    <a:pt x="22571" y="0"/>
                    <a:pt x="50414" y="0"/>
                  </a:cubicBezTo>
                  <a:close/>
                </a:path>
              </a:pathLst>
            </a:custGeom>
            <a:solidFill>
              <a:srgbClr val="FFFBC2"/>
            </a:solidFill>
          </p:spPr>
          <p:txBody>
            <a:bodyPr/>
            <a:lstStyle/>
            <a:p>
              <a:endParaRPr lang="x-none"/>
            </a:p>
          </p:txBody>
        </p:sp>
        <p:sp>
          <p:nvSpPr>
            <p:cNvPr id="10" name="TextBox 10"/>
            <p:cNvSpPr txBox="1"/>
            <p:nvPr/>
          </p:nvSpPr>
          <p:spPr>
            <a:xfrm>
              <a:off x="0" y="-85725"/>
              <a:ext cx="2871611" cy="1199845"/>
            </a:xfrm>
            <a:prstGeom prst="rect">
              <a:avLst/>
            </a:prstGeom>
          </p:spPr>
          <p:txBody>
            <a:bodyPr lIns="50800" tIns="50800" rIns="50800" bIns="50800" rtlCol="0" anchor="ctr"/>
            <a:lstStyle/>
            <a:p>
              <a:pPr algn="ctr">
                <a:lnSpc>
                  <a:spcPts val="2645"/>
                </a:lnSpc>
              </a:pPr>
              <a:endParaRPr/>
            </a:p>
          </p:txBody>
        </p:sp>
      </p:grpSp>
      <p:sp>
        <p:nvSpPr>
          <p:cNvPr id="12" name="TextBox 12"/>
          <p:cNvSpPr txBox="1"/>
          <p:nvPr/>
        </p:nvSpPr>
        <p:spPr>
          <a:xfrm>
            <a:off x="978228" y="210404"/>
            <a:ext cx="10427437" cy="1715983"/>
          </a:xfrm>
          <a:prstGeom prst="rect">
            <a:avLst/>
          </a:prstGeom>
        </p:spPr>
        <p:txBody>
          <a:bodyPr wrap="square" lIns="0" tIns="0" rIns="0" bIns="0" rtlCol="0" anchor="t">
            <a:spAutoFit/>
          </a:bodyPr>
          <a:lstStyle/>
          <a:p>
            <a:pPr algn="ctr">
              <a:lnSpc>
                <a:spcPts val="15650"/>
              </a:lnSpc>
              <a:spcBef>
                <a:spcPct val="0"/>
              </a:spcBef>
            </a:pPr>
            <a:r>
              <a:rPr lang="en-US" sz="6000" b="1" dirty="0">
                <a:solidFill>
                  <a:schemeClr val="bg1"/>
                </a:solidFill>
              </a:rPr>
              <a:t>Event Content and Context</a:t>
            </a:r>
            <a:endParaRPr lang="en-US" sz="6600" b="1" dirty="0">
              <a:solidFill>
                <a:schemeClr val="bg1"/>
              </a:solidFill>
              <a:latin typeface="Agrandir Bold"/>
              <a:ea typeface="Agrandir Bold"/>
              <a:cs typeface="Agrandir Bold"/>
              <a:sym typeface="Agrandir Bold"/>
            </a:endParaRPr>
          </a:p>
        </p:txBody>
      </p:sp>
      <p:graphicFrame>
        <p:nvGraphicFramePr>
          <p:cNvPr id="14" name="Diagram 13"/>
          <p:cNvGraphicFramePr/>
          <p:nvPr>
            <p:extLst>
              <p:ext uri="{D42A27DB-BD31-4B8C-83A1-F6EECF244321}">
                <p14:modId xmlns:p14="http://schemas.microsoft.com/office/powerpoint/2010/main" xmlns="" val="1538778257"/>
              </p:ext>
            </p:extLst>
          </p:nvPr>
        </p:nvGraphicFramePr>
        <p:xfrm>
          <a:off x="838201" y="2400300"/>
          <a:ext cx="10567464" cy="7315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Picture 14"/>
          <p:cNvPicPr>
            <a:picLocks noChangeAspect="1"/>
          </p:cNvPicPr>
          <p:nvPr/>
        </p:nvPicPr>
        <p:blipFill>
          <a:blip r:embed="rId7"/>
          <a:stretch>
            <a:fillRect/>
          </a:stretch>
        </p:blipFill>
        <p:spPr>
          <a:xfrm>
            <a:off x="12001498" y="2400300"/>
            <a:ext cx="6019800" cy="56769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26444"/>
        </a:solidFill>
        <a:effectLst/>
      </p:bgPr>
    </p:bg>
    <p:spTree>
      <p:nvGrpSpPr>
        <p:cNvPr id="1" name=""/>
        <p:cNvGrpSpPr/>
        <p:nvPr/>
      </p:nvGrpSpPr>
      <p:grpSpPr>
        <a:xfrm>
          <a:off x="0" y="0"/>
          <a:ext cx="0" cy="0"/>
          <a:chOff x="0" y="0"/>
          <a:chExt cx="0" cy="0"/>
        </a:xfrm>
      </p:grpSpPr>
      <p:sp>
        <p:nvSpPr>
          <p:cNvPr id="2" name="Freeform 2"/>
          <p:cNvSpPr/>
          <p:nvPr/>
        </p:nvSpPr>
        <p:spPr>
          <a:xfrm>
            <a:off x="895802" y="836052"/>
            <a:ext cx="599569" cy="361987"/>
          </a:xfrm>
          <a:custGeom>
            <a:avLst/>
            <a:gdLst/>
            <a:ahLst/>
            <a:cxnLst/>
            <a:rect l="l" t="t" r="r" b="b"/>
            <a:pathLst>
              <a:path w="599569" h="361987">
                <a:moveTo>
                  <a:pt x="0" y="0"/>
                </a:moveTo>
                <a:lnTo>
                  <a:pt x="599569" y="0"/>
                </a:lnTo>
                <a:lnTo>
                  <a:pt x="599569" y="361987"/>
                </a:lnTo>
                <a:lnTo>
                  <a:pt x="0" y="36198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x-none"/>
          </a:p>
        </p:txBody>
      </p:sp>
      <p:grpSp>
        <p:nvGrpSpPr>
          <p:cNvPr id="3" name="Group 3"/>
          <p:cNvGrpSpPr/>
          <p:nvPr/>
        </p:nvGrpSpPr>
        <p:grpSpPr>
          <a:xfrm>
            <a:off x="0" y="6672114"/>
            <a:ext cx="18288000" cy="3614886"/>
            <a:chOff x="0" y="0"/>
            <a:chExt cx="4816593" cy="952069"/>
          </a:xfrm>
        </p:grpSpPr>
        <p:sp>
          <p:nvSpPr>
            <p:cNvPr id="4" name="Freeform 4"/>
            <p:cNvSpPr/>
            <p:nvPr/>
          </p:nvSpPr>
          <p:spPr>
            <a:xfrm>
              <a:off x="0" y="0"/>
              <a:ext cx="4816592" cy="952069"/>
            </a:xfrm>
            <a:custGeom>
              <a:avLst/>
              <a:gdLst/>
              <a:ahLst/>
              <a:cxnLst/>
              <a:rect l="l" t="t" r="r" b="b"/>
              <a:pathLst>
                <a:path w="4816592" h="952069">
                  <a:moveTo>
                    <a:pt x="0" y="0"/>
                  </a:moveTo>
                  <a:lnTo>
                    <a:pt x="4816592" y="0"/>
                  </a:lnTo>
                  <a:lnTo>
                    <a:pt x="4816592" y="952069"/>
                  </a:lnTo>
                  <a:lnTo>
                    <a:pt x="0" y="952069"/>
                  </a:lnTo>
                  <a:close/>
                </a:path>
              </a:pathLst>
            </a:custGeom>
            <a:solidFill>
              <a:srgbClr val="23CB1F"/>
            </a:solidFill>
          </p:spPr>
          <p:txBody>
            <a:bodyPr/>
            <a:lstStyle/>
            <a:p>
              <a:endParaRPr lang="x-none"/>
            </a:p>
          </p:txBody>
        </p:sp>
        <p:sp>
          <p:nvSpPr>
            <p:cNvPr id="5" name="TextBox 5"/>
            <p:cNvSpPr txBox="1"/>
            <p:nvPr/>
          </p:nvSpPr>
          <p:spPr>
            <a:xfrm>
              <a:off x="0" y="-85725"/>
              <a:ext cx="4816593" cy="1037794"/>
            </a:xfrm>
            <a:prstGeom prst="rect">
              <a:avLst/>
            </a:prstGeom>
          </p:spPr>
          <p:txBody>
            <a:bodyPr lIns="50800" tIns="50800" rIns="50800" bIns="50800" rtlCol="0" anchor="ctr"/>
            <a:lstStyle/>
            <a:p>
              <a:pPr algn="ctr">
                <a:lnSpc>
                  <a:spcPts val="2645"/>
                </a:lnSpc>
              </a:pPr>
              <a:endParaRPr/>
            </a:p>
          </p:txBody>
        </p:sp>
      </p:grpSp>
      <p:grpSp>
        <p:nvGrpSpPr>
          <p:cNvPr id="6" name="Group 6"/>
          <p:cNvGrpSpPr/>
          <p:nvPr/>
        </p:nvGrpSpPr>
        <p:grpSpPr>
          <a:xfrm>
            <a:off x="3110626" y="2297666"/>
            <a:ext cx="4981630" cy="2507229"/>
            <a:chOff x="0" y="0"/>
            <a:chExt cx="1412441" cy="770260"/>
          </a:xfrm>
        </p:grpSpPr>
        <p:sp>
          <p:nvSpPr>
            <p:cNvPr id="7" name="Freeform 7"/>
            <p:cNvSpPr/>
            <p:nvPr/>
          </p:nvSpPr>
          <p:spPr>
            <a:xfrm>
              <a:off x="0" y="0"/>
              <a:ext cx="1412441" cy="770260"/>
            </a:xfrm>
            <a:custGeom>
              <a:avLst/>
              <a:gdLst/>
              <a:ahLst/>
              <a:cxnLst/>
              <a:rect l="l" t="t" r="r" b="b"/>
              <a:pathLst>
                <a:path w="1412441" h="770260">
                  <a:moveTo>
                    <a:pt x="102497" y="0"/>
                  </a:moveTo>
                  <a:lnTo>
                    <a:pt x="1309945" y="0"/>
                  </a:lnTo>
                  <a:cubicBezTo>
                    <a:pt x="1337128" y="0"/>
                    <a:pt x="1363199" y="10799"/>
                    <a:pt x="1382421" y="30021"/>
                  </a:cubicBezTo>
                  <a:cubicBezTo>
                    <a:pt x="1401643" y="49242"/>
                    <a:pt x="1412441" y="75313"/>
                    <a:pt x="1412441" y="102497"/>
                  </a:cubicBezTo>
                  <a:lnTo>
                    <a:pt x="1412441" y="667763"/>
                  </a:lnTo>
                  <a:cubicBezTo>
                    <a:pt x="1412441" y="694947"/>
                    <a:pt x="1401643" y="721017"/>
                    <a:pt x="1382421" y="740239"/>
                  </a:cubicBezTo>
                  <a:cubicBezTo>
                    <a:pt x="1363199" y="759461"/>
                    <a:pt x="1337128" y="770260"/>
                    <a:pt x="1309945" y="770260"/>
                  </a:cubicBezTo>
                  <a:lnTo>
                    <a:pt x="102497" y="770260"/>
                  </a:lnTo>
                  <a:cubicBezTo>
                    <a:pt x="75313" y="770260"/>
                    <a:pt x="49242" y="759461"/>
                    <a:pt x="30021" y="740239"/>
                  </a:cubicBezTo>
                  <a:cubicBezTo>
                    <a:pt x="10799" y="721017"/>
                    <a:pt x="0" y="694947"/>
                    <a:pt x="0" y="667763"/>
                  </a:cubicBezTo>
                  <a:lnTo>
                    <a:pt x="0" y="102497"/>
                  </a:lnTo>
                  <a:cubicBezTo>
                    <a:pt x="0" y="75313"/>
                    <a:pt x="10799" y="49242"/>
                    <a:pt x="30021" y="30021"/>
                  </a:cubicBezTo>
                  <a:cubicBezTo>
                    <a:pt x="49242" y="10799"/>
                    <a:pt x="75313" y="0"/>
                    <a:pt x="102497" y="0"/>
                  </a:cubicBezTo>
                  <a:close/>
                </a:path>
              </a:pathLst>
            </a:custGeom>
            <a:solidFill>
              <a:srgbClr val="FFFBC2"/>
            </a:solidFill>
          </p:spPr>
          <p:txBody>
            <a:bodyPr/>
            <a:lstStyle/>
            <a:p>
              <a:endParaRPr lang="x-none"/>
            </a:p>
          </p:txBody>
        </p:sp>
        <p:sp>
          <p:nvSpPr>
            <p:cNvPr id="8" name="TextBox 8"/>
            <p:cNvSpPr txBox="1"/>
            <p:nvPr/>
          </p:nvSpPr>
          <p:spPr>
            <a:xfrm>
              <a:off x="0" y="-85725"/>
              <a:ext cx="1412441" cy="855985"/>
            </a:xfrm>
            <a:prstGeom prst="rect">
              <a:avLst/>
            </a:prstGeom>
          </p:spPr>
          <p:txBody>
            <a:bodyPr lIns="50800" tIns="50800" rIns="50800" bIns="50800" rtlCol="0" anchor="ctr"/>
            <a:lstStyle/>
            <a:p>
              <a:pPr algn="ctr">
                <a:lnSpc>
                  <a:spcPts val="2645"/>
                </a:lnSpc>
              </a:pPr>
              <a:endParaRPr/>
            </a:p>
          </p:txBody>
        </p:sp>
      </p:grpSp>
      <p:grpSp>
        <p:nvGrpSpPr>
          <p:cNvPr id="9" name="Group 9"/>
          <p:cNvGrpSpPr/>
          <p:nvPr/>
        </p:nvGrpSpPr>
        <p:grpSpPr>
          <a:xfrm>
            <a:off x="3110626" y="6346627"/>
            <a:ext cx="5118974" cy="2454639"/>
            <a:chOff x="0" y="0"/>
            <a:chExt cx="2477188" cy="770260"/>
          </a:xfrm>
        </p:grpSpPr>
        <p:sp>
          <p:nvSpPr>
            <p:cNvPr id="10" name="Freeform 10"/>
            <p:cNvSpPr/>
            <p:nvPr/>
          </p:nvSpPr>
          <p:spPr>
            <a:xfrm>
              <a:off x="0" y="0"/>
              <a:ext cx="2477188" cy="770260"/>
            </a:xfrm>
            <a:custGeom>
              <a:avLst/>
              <a:gdLst/>
              <a:ahLst/>
              <a:cxnLst/>
              <a:rect l="l" t="t" r="r" b="b"/>
              <a:pathLst>
                <a:path w="2477188" h="770260">
                  <a:moveTo>
                    <a:pt x="58442" y="0"/>
                  </a:moveTo>
                  <a:lnTo>
                    <a:pt x="2418746" y="0"/>
                  </a:lnTo>
                  <a:cubicBezTo>
                    <a:pt x="2451022" y="0"/>
                    <a:pt x="2477188" y="26165"/>
                    <a:pt x="2477188" y="58442"/>
                  </a:cubicBezTo>
                  <a:lnTo>
                    <a:pt x="2477188" y="711818"/>
                  </a:lnTo>
                  <a:cubicBezTo>
                    <a:pt x="2477188" y="727318"/>
                    <a:pt x="2471031" y="742183"/>
                    <a:pt x="2460071" y="753143"/>
                  </a:cubicBezTo>
                  <a:cubicBezTo>
                    <a:pt x="2449111" y="764103"/>
                    <a:pt x="2434246" y="770260"/>
                    <a:pt x="2418746" y="770260"/>
                  </a:cubicBezTo>
                  <a:lnTo>
                    <a:pt x="58442" y="770260"/>
                  </a:lnTo>
                  <a:cubicBezTo>
                    <a:pt x="26165" y="770260"/>
                    <a:pt x="0" y="744095"/>
                    <a:pt x="0" y="711818"/>
                  </a:cubicBezTo>
                  <a:lnTo>
                    <a:pt x="0" y="58442"/>
                  </a:lnTo>
                  <a:cubicBezTo>
                    <a:pt x="0" y="26165"/>
                    <a:pt x="26165" y="0"/>
                    <a:pt x="58442" y="0"/>
                  </a:cubicBezTo>
                  <a:close/>
                </a:path>
              </a:pathLst>
            </a:custGeom>
            <a:solidFill>
              <a:srgbClr val="FFFBC2"/>
            </a:solidFill>
          </p:spPr>
          <p:txBody>
            <a:bodyPr/>
            <a:lstStyle/>
            <a:p>
              <a:endParaRPr lang="x-none"/>
            </a:p>
          </p:txBody>
        </p:sp>
        <p:sp>
          <p:nvSpPr>
            <p:cNvPr id="11" name="TextBox 11"/>
            <p:cNvSpPr txBox="1"/>
            <p:nvPr/>
          </p:nvSpPr>
          <p:spPr>
            <a:xfrm>
              <a:off x="0" y="-85725"/>
              <a:ext cx="2477188" cy="855985"/>
            </a:xfrm>
            <a:prstGeom prst="rect">
              <a:avLst/>
            </a:prstGeom>
          </p:spPr>
          <p:txBody>
            <a:bodyPr lIns="50800" tIns="50800" rIns="50800" bIns="50800" rtlCol="0" anchor="ctr"/>
            <a:lstStyle/>
            <a:p>
              <a:pPr algn="ctr">
                <a:lnSpc>
                  <a:spcPts val="2645"/>
                </a:lnSpc>
              </a:pPr>
              <a:endParaRPr/>
            </a:p>
          </p:txBody>
        </p:sp>
      </p:grpSp>
      <p:grpSp>
        <p:nvGrpSpPr>
          <p:cNvPr id="12" name="Group 12"/>
          <p:cNvGrpSpPr/>
          <p:nvPr/>
        </p:nvGrpSpPr>
        <p:grpSpPr>
          <a:xfrm>
            <a:off x="17101343" y="0"/>
            <a:ext cx="1186657" cy="1186657"/>
            <a:chOff x="0" y="0"/>
            <a:chExt cx="312535" cy="312535"/>
          </a:xfrm>
        </p:grpSpPr>
        <p:sp>
          <p:nvSpPr>
            <p:cNvPr id="13" name="Freeform 13"/>
            <p:cNvSpPr/>
            <p:nvPr/>
          </p:nvSpPr>
          <p:spPr>
            <a:xfrm>
              <a:off x="0" y="0"/>
              <a:ext cx="312535" cy="312535"/>
            </a:xfrm>
            <a:custGeom>
              <a:avLst/>
              <a:gdLst/>
              <a:ahLst/>
              <a:cxnLst/>
              <a:rect l="l" t="t" r="r" b="b"/>
              <a:pathLst>
                <a:path w="312535" h="312535">
                  <a:moveTo>
                    <a:pt x="0" y="0"/>
                  </a:moveTo>
                  <a:lnTo>
                    <a:pt x="312535" y="0"/>
                  </a:lnTo>
                  <a:lnTo>
                    <a:pt x="312535" y="312535"/>
                  </a:lnTo>
                  <a:lnTo>
                    <a:pt x="0" y="312535"/>
                  </a:lnTo>
                  <a:close/>
                </a:path>
              </a:pathLst>
            </a:custGeom>
            <a:solidFill>
              <a:srgbClr val="FFE500"/>
            </a:solidFill>
          </p:spPr>
          <p:txBody>
            <a:bodyPr/>
            <a:lstStyle/>
            <a:p>
              <a:endParaRPr lang="x-none"/>
            </a:p>
          </p:txBody>
        </p:sp>
        <p:sp>
          <p:nvSpPr>
            <p:cNvPr id="14" name="TextBox 14"/>
            <p:cNvSpPr txBox="1"/>
            <p:nvPr/>
          </p:nvSpPr>
          <p:spPr>
            <a:xfrm>
              <a:off x="0" y="-85725"/>
              <a:ext cx="312535" cy="398260"/>
            </a:xfrm>
            <a:prstGeom prst="rect">
              <a:avLst/>
            </a:prstGeom>
          </p:spPr>
          <p:txBody>
            <a:bodyPr lIns="50800" tIns="50800" rIns="50800" bIns="50800" rtlCol="0" anchor="ctr"/>
            <a:lstStyle/>
            <a:p>
              <a:pPr algn="ctr">
                <a:lnSpc>
                  <a:spcPts val="2645"/>
                </a:lnSpc>
              </a:pPr>
              <a:endParaRPr/>
            </a:p>
          </p:txBody>
        </p:sp>
      </p:grpSp>
      <p:sp>
        <p:nvSpPr>
          <p:cNvPr id="16" name="TextBox 16"/>
          <p:cNvSpPr txBox="1"/>
          <p:nvPr/>
        </p:nvSpPr>
        <p:spPr>
          <a:xfrm>
            <a:off x="1495371" y="409712"/>
            <a:ext cx="14947526" cy="1263936"/>
          </a:xfrm>
          <a:prstGeom prst="rect">
            <a:avLst/>
          </a:prstGeom>
        </p:spPr>
        <p:txBody>
          <a:bodyPr lIns="0" tIns="0" rIns="0" bIns="0" rtlCol="0" anchor="t">
            <a:spAutoFit/>
          </a:bodyPr>
          <a:lstStyle/>
          <a:p>
            <a:pPr algn="ctr">
              <a:lnSpc>
                <a:spcPts val="11005"/>
              </a:lnSpc>
            </a:pPr>
            <a:r>
              <a:rPr lang="en-US" sz="5400" b="1" dirty="0">
                <a:solidFill>
                  <a:schemeClr val="bg1"/>
                </a:solidFill>
              </a:rPr>
              <a:t>Market Analysis – Target Audience</a:t>
            </a:r>
            <a:endParaRPr lang="en-US" sz="6000" b="1" dirty="0">
              <a:solidFill>
                <a:schemeClr val="bg1"/>
              </a:solidFill>
              <a:latin typeface="Agrandir Bold"/>
              <a:ea typeface="Agrandir Bold"/>
              <a:cs typeface="Agrandir Bold"/>
              <a:sym typeface="Agrandir Bold"/>
            </a:endParaRPr>
          </a:p>
        </p:txBody>
      </p:sp>
      <p:sp>
        <p:nvSpPr>
          <p:cNvPr id="17" name="TextBox 17"/>
          <p:cNvSpPr txBox="1"/>
          <p:nvPr/>
        </p:nvSpPr>
        <p:spPr>
          <a:xfrm>
            <a:off x="3334431" y="2884505"/>
            <a:ext cx="4495800" cy="1308050"/>
          </a:xfrm>
          <a:prstGeom prst="rect">
            <a:avLst/>
          </a:prstGeom>
        </p:spPr>
        <p:txBody>
          <a:bodyPr wrap="square" lIns="0" tIns="0" rIns="0" bIns="0" rtlCol="0" anchor="t">
            <a:spAutoFit/>
          </a:bodyPr>
          <a:lstStyle/>
          <a:p>
            <a:pPr algn="ctr">
              <a:lnSpc>
                <a:spcPts val="3359"/>
              </a:lnSpc>
              <a:spcBef>
                <a:spcPct val="0"/>
              </a:spcBef>
            </a:pPr>
            <a:r>
              <a:rPr lang="fr-FR" sz="2800" dirty="0">
                <a:latin typeface="Times New Roman" panose="02020603050405020304" pitchFamily="18" charset="0"/>
                <a:cs typeface="Times New Roman" panose="02020603050405020304" pitchFamily="18" charset="0"/>
              </a:rPr>
              <a:t>International hospitality professionals: chefs, hôteliers, restaurateurs</a:t>
            </a:r>
            <a:endParaRPr lang="en-US" sz="2400" dirty="0">
              <a:solidFill>
                <a:srgbClr val="026444"/>
              </a:solidFill>
              <a:latin typeface="Times New Roman" panose="02020603050405020304" pitchFamily="18" charset="0"/>
              <a:ea typeface="Open Sauce"/>
              <a:cs typeface="Times New Roman" panose="02020603050405020304" pitchFamily="18" charset="0"/>
              <a:sym typeface="Open Sauce"/>
            </a:endParaRPr>
          </a:p>
        </p:txBody>
      </p:sp>
      <p:sp>
        <p:nvSpPr>
          <p:cNvPr id="18" name="TextBox 18"/>
          <p:cNvSpPr txBox="1"/>
          <p:nvPr/>
        </p:nvSpPr>
        <p:spPr>
          <a:xfrm>
            <a:off x="3565116" y="7068981"/>
            <a:ext cx="4325031" cy="872034"/>
          </a:xfrm>
          <a:prstGeom prst="rect">
            <a:avLst/>
          </a:prstGeom>
        </p:spPr>
        <p:txBody>
          <a:bodyPr wrap="square" lIns="0" tIns="0" rIns="0" bIns="0" rtlCol="0" anchor="t">
            <a:spAutoFit/>
          </a:bodyPr>
          <a:lstStyle/>
          <a:p>
            <a:pPr algn="ctr">
              <a:lnSpc>
                <a:spcPts val="3359"/>
              </a:lnSpc>
              <a:spcBef>
                <a:spcPct val="0"/>
              </a:spcBef>
            </a:pPr>
            <a:r>
              <a:rPr lang="en-US" sz="2800" dirty="0">
                <a:latin typeface="Times New Roman" panose="02020603050405020304" pitchFamily="18" charset="0"/>
                <a:cs typeface="Times New Roman" panose="02020603050405020304" pitchFamily="18" charset="0"/>
              </a:rPr>
              <a:t>Agri-tourism and sustainable food advocates</a:t>
            </a:r>
            <a:endParaRPr lang="en-US" sz="2400" dirty="0">
              <a:latin typeface="Times New Roman" panose="02020603050405020304" pitchFamily="18" charset="0"/>
              <a:ea typeface="Open Sauce"/>
              <a:cs typeface="Times New Roman" panose="02020603050405020304" pitchFamily="18" charset="0"/>
              <a:sym typeface="Open Sauce"/>
            </a:endParaRPr>
          </a:p>
        </p:txBody>
      </p:sp>
      <p:grpSp>
        <p:nvGrpSpPr>
          <p:cNvPr id="19" name="Group 6"/>
          <p:cNvGrpSpPr/>
          <p:nvPr/>
        </p:nvGrpSpPr>
        <p:grpSpPr>
          <a:xfrm>
            <a:off x="8763000" y="1974724"/>
            <a:ext cx="6134099" cy="2830504"/>
            <a:chOff x="0" y="-85725"/>
            <a:chExt cx="1665738" cy="855985"/>
          </a:xfrm>
        </p:grpSpPr>
        <p:sp>
          <p:nvSpPr>
            <p:cNvPr id="20" name="Freeform 7"/>
            <p:cNvSpPr/>
            <p:nvPr/>
          </p:nvSpPr>
          <p:spPr>
            <a:xfrm>
              <a:off x="280968" y="14047"/>
              <a:ext cx="1384770" cy="724072"/>
            </a:xfrm>
            <a:custGeom>
              <a:avLst/>
              <a:gdLst/>
              <a:ahLst/>
              <a:cxnLst/>
              <a:rect l="l" t="t" r="r" b="b"/>
              <a:pathLst>
                <a:path w="1412441" h="770260">
                  <a:moveTo>
                    <a:pt x="102497" y="0"/>
                  </a:moveTo>
                  <a:lnTo>
                    <a:pt x="1309945" y="0"/>
                  </a:lnTo>
                  <a:cubicBezTo>
                    <a:pt x="1337128" y="0"/>
                    <a:pt x="1363199" y="10799"/>
                    <a:pt x="1382421" y="30021"/>
                  </a:cubicBezTo>
                  <a:cubicBezTo>
                    <a:pt x="1401643" y="49242"/>
                    <a:pt x="1412441" y="75313"/>
                    <a:pt x="1412441" y="102497"/>
                  </a:cubicBezTo>
                  <a:lnTo>
                    <a:pt x="1412441" y="667763"/>
                  </a:lnTo>
                  <a:cubicBezTo>
                    <a:pt x="1412441" y="694947"/>
                    <a:pt x="1401643" y="721017"/>
                    <a:pt x="1382421" y="740239"/>
                  </a:cubicBezTo>
                  <a:cubicBezTo>
                    <a:pt x="1363199" y="759461"/>
                    <a:pt x="1337128" y="770260"/>
                    <a:pt x="1309945" y="770260"/>
                  </a:cubicBezTo>
                  <a:lnTo>
                    <a:pt x="102497" y="770260"/>
                  </a:lnTo>
                  <a:cubicBezTo>
                    <a:pt x="75313" y="770260"/>
                    <a:pt x="49242" y="759461"/>
                    <a:pt x="30021" y="740239"/>
                  </a:cubicBezTo>
                  <a:cubicBezTo>
                    <a:pt x="10799" y="721017"/>
                    <a:pt x="0" y="694947"/>
                    <a:pt x="0" y="667763"/>
                  </a:cubicBezTo>
                  <a:lnTo>
                    <a:pt x="0" y="102497"/>
                  </a:lnTo>
                  <a:cubicBezTo>
                    <a:pt x="0" y="75313"/>
                    <a:pt x="10799" y="49242"/>
                    <a:pt x="30021" y="30021"/>
                  </a:cubicBezTo>
                  <a:cubicBezTo>
                    <a:pt x="49242" y="10799"/>
                    <a:pt x="75313" y="0"/>
                    <a:pt x="102497" y="0"/>
                  </a:cubicBezTo>
                  <a:close/>
                </a:path>
              </a:pathLst>
            </a:custGeom>
            <a:solidFill>
              <a:srgbClr val="FFFBC2"/>
            </a:solidFill>
          </p:spPr>
          <p:txBody>
            <a:bodyPr/>
            <a:lstStyle/>
            <a:p>
              <a:endParaRPr lang="x-none"/>
            </a:p>
          </p:txBody>
        </p:sp>
        <p:sp>
          <p:nvSpPr>
            <p:cNvPr id="21" name="TextBox 8"/>
            <p:cNvSpPr txBox="1"/>
            <p:nvPr/>
          </p:nvSpPr>
          <p:spPr>
            <a:xfrm>
              <a:off x="0" y="-85725"/>
              <a:ext cx="1412441" cy="855985"/>
            </a:xfrm>
            <a:prstGeom prst="rect">
              <a:avLst/>
            </a:prstGeom>
          </p:spPr>
          <p:txBody>
            <a:bodyPr lIns="50800" tIns="50800" rIns="50800" bIns="50800" rtlCol="0" anchor="ctr"/>
            <a:lstStyle/>
            <a:p>
              <a:pPr algn="ctr">
                <a:lnSpc>
                  <a:spcPts val="2645"/>
                </a:lnSpc>
              </a:pPr>
              <a:endParaRPr/>
            </a:p>
          </p:txBody>
        </p:sp>
      </p:grpSp>
      <p:sp>
        <p:nvSpPr>
          <p:cNvPr id="22" name="Rectangle 21"/>
          <p:cNvSpPr/>
          <p:nvPr/>
        </p:nvSpPr>
        <p:spPr>
          <a:xfrm>
            <a:off x="10000247" y="2981037"/>
            <a:ext cx="4876799" cy="954107"/>
          </a:xfrm>
          <a:prstGeom prst="rect">
            <a:avLst/>
          </a:prstGeom>
        </p:spPr>
        <p:txBody>
          <a:bodyPr wrap="square">
            <a:spAutoFit/>
          </a:bodyPr>
          <a:lstStyle/>
          <a:p>
            <a:pPr algn="ctr"/>
            <a:r>
              <a:rPr lang="en-US" sz="2800" dirty="0">
                <a:latin typeface="Times New Roman" panose="02020603050405020304" pitchFamily="18" charset="0"/>
                <a:cs typeface="Times New Roman" panose="02020603050405020304" pitchFamily="18" charset="0"/>
              </a:rPr>
              <a:t>Local Welsh farmers, producers, and culinary entrepreneurs</a:t>
            </a:r>
            <a:endParaRPr lang="en-GB" sz="2800" dirty="0">
              <a:latin typeface="Times New Roman" panose="02020603050405020304" pitchFamily="18" charset="0"/>
              <a:cs typeface="Times New Roman" panose="02020603050405020304" pitchFamily="18" charset="0"/>
            </a:endParaRPr>
          </a:p>
        </p:txBody>
      </p:sp>
      <p:grpSp>
        <p:nvGrpSpPr>
          <p:cNvPr id="23" name="Group 6"/>
          <p:cNvGrpSpPr/>
          <p:nvPr/>
        </p:nvGrpSpPr>
        <p:grpSpPr>
          <a:xfrm>
            <a:off x="9856568" y="6294037"/>
            <a:ext cx="4981630" cy="2507229"/>
            <a:chOff x="0" y="0"/>
            <a:chExt cx="1412441" cy="770260"/>
          </a:xfrm>
        </p:grpSpPr>
        <p:sp>
          <p:nvSpPr>
            <p:cNvPr id="24" name="Freeform 7"/>
            <p:cNvSpPr/>
            <p:nvPr/>
          </p:nvSpPr>
          <p:spPr>
            <a:xfrm>
              <a:off x="0" y="0"/>
              <a:ext cx="1412441" cy="770260"/>
            </a:xfrm>
            <a:custGeom>
              <a:avLst/>
              <a:gdLst/>
              <a:ahLst/>
              <a:cxnLst/>
              <a:rect l="l" t="t" r="r" b="b"/>
              <a:pathLst>
                <a:path w="1412441" h="770260">
                  <a:moveTo>
                    <a:pt x="102497" y="0"/>
                  </a:moveTo>
                  <a:lnTo>
                    <a:pt x="1309945" y="0"/>
                  </a:lnTo>
                  <a:cubicBezTo>
                    <a:pt x="1337128" y="0"/>
                    <a:pt x="1363199" y="10799"/>
                    <a:pt x="1382421" y="30021"/>
                  </a:cubicBezTo>
                  <a:cubicBezTo>
                    <a:pt x="1401643" y="49242"/>
                    <a:pt x="1412441" y="75313"/>
                    <a:pt x="1412441" y="102497"/>
                  </a:cubicBezTo>
                  <a:lnTo>
                    <a:pt x="1412441" y="667763"/>
                  </a:lnTo>
                  <a:cubicBezTo>
                    <a:pt x="1412441" y="694947"/>
                    <a:pt x="1401643" y="721017"/>
                    <a:pt x="1382421" y="740239"/>
                  </a:cubicBezTo>
                  <a:cubicBezTo>
                    <a:pt x="1363199" y="759461"/>
                    <a:pt x="1337128" y="770260"/>
                    <a:pt x="1309945" y="770260"/>
                  </a:cubicBezTo>
                  <a:lnTo>
                    <a:pt x="102497" y="770260"/>
                  </a:lnTo>
                  <a:cubicBezTo>
                    <a:pt x="75313" y="770260"/>
                    <a:pt x="49242" y="759461"/>
                    <a:pt x="30021" y="740239"/>
                  </a:cubicBezTo>
                  <a:cubicBezTo>
                    <a:pt x="10799" y="721017"/>
                    <a:pt x="0" y="694947"/>
                    <a:pt x="0" y="667763"/>
                  </a:cubicBezTo>
                  <a:lnTo>
                    <a:pt x="0" y="102497"/>
                  </a:lnTo>
                  <a:cubicBezTo>
                    <a:pt x="0" y="75313"/>
                    <a:pt x="10799" y="49242"/>
                    <a:pt x="30021" y="30021"/>
                  </a:cubicBezTo>
                  <a:cubicBezTo>
                    <a:pt x="49242" y="10799"/>
                    <a:pt x="75313" y="0"/>
                    <a:pt x="102497" y="0"/>
                  </a:cubicBezTo>
                  <a:close/>
                </a:path>
              </a:pathLst>
            </a:custGeom>
            <a:solidFill>
              <a:srgbClr val="FFFBC2"/>
            </a:solidFill>
          </p:spPr>
          <p:txBody>
            <a:bodyPr/>
            <a:lstStyle/>
            <a:p>
              <a:endParaRPr lang="x-none"/>
            </a:p>
          </p:txBody>
        </p:sp>
        <p:sp>
          <p:nvSpPr>
            <p:cNvPr id="25" name="TextBox 8"/>
            <p:cNvSpPr txBox="1"/>
            <p:nvPr/>
          </p:nvSpPr>
          <p:spPr>
            <a:xfrm>
              <a:off x="0" y="-85725"/>
              <a:ext cx="1412441" cy="855985"/>
            </a:xfrm>
            <a:prstGeom prst="rect">
              <a:avLst/>
            </a:prstGeom>
          </p:spPr>
          <p:txBody>
            <a:bodyPr lIns="50800" tIns="50800" rIns="50800" bIns="50800" rtlCol="0" anchor="ctr"/>
            <a:lstStyle/>
            <a:p>
              <a:pPr algn="ctr">
                <a:lnSpc>
                  <a:spcPts val="2645"/>
                </a:lnSpc>
              </a:pPr>
              <a:endParaRPr/>
            </a:p>
          </p:txBody>
        </p:sp>
      </p:grpSp>
      <p:sp>
        <p:nvSpPr>
          <p:cNvPr id="26" name="Rectangle 25"/>
          <p:cNvSpPr/>
          <p:nvPr/>
        </p:nvSpPr>
        <p:spPr>
          <a:xfrm>
            <a:off x="10064245" y="6986908"/>
            <a:ext cx="4566275" cy="954107"/>
          </a:xfrm>
          <a:prstGeom prst="rect">
            <a:avLst/>
          </a:prstGeom>
        </p:spPr>
        <p:txBody>
          <a:bodyPr wrap="square">
            <a:spAutoFit/>
          </a:bodyPr>
          <a:lstStyle/>
          <a:p>
            <a:pPr algn="ctr"/>
            <a:r>
              <a:rPr lang="en-US" sz="2800" dirty="0">
                <a:latin typeface="Times New Roman" panose="02020603050405020304" pitchFamily="18" charset="0"/>
                <a:cs typeface="Times New Roman" panose="02020603050405020304" pitchFamily="18" charset="0"/>
              </a:rPr>
              <a:t>Food media, influencers, and culinary education institutions</a:t>
            </a:r>
            <a:endParaRPr lang="en-GB"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57600" y="571500"/>
            <a:ext cx="11582400" cy="1143000"/>
          </a:xfrm>
        </p:spPr>
        <p:txBody>
          <a:bodyPr>
            <a:noAutofit/>
          </a:bodyPr>
          <a:lstStyle/>
          <a:p>
            <a:r>
              <a:rPr lang="en-US" sz="5400" b="1" dirty="0">
                <a:solidFill>
                  <a:schemeClr val="bg1"/>
                </a:solidFill>
              </a:rPr>
              <a:t>Market Factors- Competitors Analysis</a:t>
            </a:r>
            <a:r>
              <a:rPr lang="en-GB" sz="5400" dirty="0">
                <a:solidFill>
                  <a:schemeClr val="bg1"/>
                </a:solidFill>
              </a:rPr>
              <a:t/>
            </a:r>
            <a:br>
              <a:rPr lang="en-GB" sz="5400" dirty="0">
                <a:solidFill>
                  <a:schemeClr val="bg1"/>
                </a:solidFill>
              </a:rPr>
            </a:br>
            <a:endParaRPr lang="en-GB" sz="5400" dirty="0">
              <a:solidFill>
                <a:schemeClr val="bg1"/>
              </a:solidFill>
            </a:endParaRPr>
          </a:p>
        </p:txBody>
      </p:sp>
      <p:graphicFrame>
        <p:nvGraphicFramePr>
          <p:cNvPr id="3" name="Table 2"/>
          <p:cNvGraphicFramePr>
            <a:graphicFrameLocks noGrp="1"/>
          </p:cNvGraphicFramePr>
          <p:nvPr>
            <p:extLst>
              <p:ext uri="{D42A27DB-BD31-4B8C-83A1-F6EECF244321}">
                <p14:modId xmlns:p14="http://schemas.microsoft.com/office/powerpoint/2010/main" xmlns="" val="4156835851"/>
              </p:ext>
            </p:extLst>
          </p:nvPr>
        </p:nvGraphicFramePr>
        <p:xfrm>
          <a:off x="762000" y="1714500"/>
          <a:ext cx="17144999" cy="7848600"/>
        </p:xfrm>
        <a:graphic>
          <a:graphicData uri="http://schemas.openxmlformats.org/drawingml/2006/table">
            <a:tbl>
              <a:tblPr>
                <a:tableStyleId>{C4B1156A-380E-4F78-BDF5-A606A8083BF9}</a:tableStyleId>
              </a:tblPr>
              <a:tblGrid>
                <a:gridCol w="3178096">
                  <a:extLst>
                    <a:ext uri="{9D8B030D-6E8A-4147-A177-3AD203B41FA5}">
                      <a16:colId xmlns:a16="http://schemas.microsoft.com/office/drawing/2014/main" xmlns="" val="20000"/>
                    </a:ext>
                  </a:extLst>
                </a:gridCol>
                <a:gridCol w="3679904">
                  <a:extLst>
                    <a:ext uri="{9D8B030D-6E8A-4147-A177-3AD203B41FA5}">
                      <a16:colId xmlns:a16="http://schemas.microsoft.com/office/drawing/2014/main" xmlns="" val="20001"/>
                    </a:ext>
                  </a:extLst>
                </a:gridCol>
                <a:gridCol w="5399510">
                  <a:extLst>
                    <a:ext uri="{9D8B030D-6E8A-4147-A177-3AD203B41FA5}">
                      <a16:colId xmlns:a16="http://schemas.microsoft.com/office/drawing/2014/main" xmlns="" val="20002"/>
                    </a:ext>
                  </a:extLst>
                </a:gridCol>
                <a:gridCol w="4887489">
                  <a:extLst>
                    <a:ext uri="{9D8B030D-6E8A-4147-A177-3AD203B41FA5}">
                      <a16:colId xmlns:a16="http://schemas.microsoft.com/office/drawing/2014/main" xmlns="" val="20003"/>
                    </a:ext>
                  </a:extLst>
                </a:gridCol>
              </a:tblGrid>
              <a:tr h="1121228">
                <a:tc>
                  <a:txBody>
                    <a:bodyPr/>
                    <a:lstStyle/>
                    <a:p>
                      <a:pPr algn="ctr" fontAlgn="ctr"/>
                      <a:r>
                        <a:rPr lang="en-GB" sz="2400" b="1" u="none" strike="noStrike" dirty="0">
                          <a:effectLst/>
                          <a:latin typeface="Times New Roman" panose="02020603050405020304" pitchFamily="18" charset="0"/>
                          <a:cs typeface="Times New Roman" panose="02020603050405020304" pitchFamily="18" charset="0"/>
                        </a:rPr>
                        <a:t>Competitor Event</a:t>
                      </a:r>
                      <a:endParaRPr lang="en-GB" sz="24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ctr" fontAlgn="ctr"/>
                      <a:r>
                        <a:rPr lang="en-GB" sz="2400" b="1" u="none" strike="noStrike" dirty="0">
                          <a:effectLst/>
                          <a:latin typeface="Times New Roman" panose="02020603050405020304" pitchFamily="18" charset="0"/>
                          <a:cs typeface="Times New Roman" panose="02020603050405020304" pitchFamily="18" charset="0"/>
                        </a:rPr>
                        <a:t>Location</a:t>
                      </a:r>
                      <a:endParaRPr lang="en-GB" sz="24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ctr" fontAlgn="ctr"/>
                      <a:r>
                        <a:rPr lang="en-GB" sz="2400" b="1" u="none" strike="noStrike" dirty="0">
                          <a:effectLst/>
                          <a:latin typeface="Times New Roman" panose="02020603050405020304" pitchFamily="18" charset="0"/>
                          <a:cs typeface="Times New Roman" panose="02020603050405020304" pitchFamily="18" charset="0"/>
                        </a:rPr>
                        <a:t>Key Features</a:t>
                      </a:r>
                      <a:endParaRPr lang="en-GB" sz="24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ctr" fontAlgn="ctr"/>
                      <a:r>
                        <a:rPr lang="en-US" sz="2400" b="1" u="none" strike="noStrike" dirty="0">
                          <a:effectLst/>
                          <a:latin typeface="Times New Roman" panose="02020603050405020304" pitchFamily="18" charset="0"/>
                          <a:cs typeface="Times New Roman" panose="02020603050405020304" pitchFamily="18" charset="0"/>
                        </a:rPr>
                        <a:t>Limitations Compared to The Welsh Table</a:t>
                      </a:r>
                      <a:endParaRPr lang="en-US" sz="24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8817" marR="8817" marT="8817" marB="0" anchor="ctr"/>
                </a:tc>
                <a:extLst>
                  <a:ext uri="{0D108BD9-81ED-4DB2-BD59-A6C34878D82A}">
                    <a16:rowId xmlns:a16="http://schemas.microsoft.com/office/drawing/2014/main" xmlns="" val="10000"/>
                  </a:ext>
                </a:extLst>
              </a:tr>
              <a:tr h="1681843">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Abergavenny Food Festival</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ctr" fontAlgn="ctr"/>
                      <a:r>
                        <a:rPr lang="en-GB" sz="2400" u="none" strike="noStrike" dirty="0">
                          <a:effectLst/>
                          <a:latin typeface="Times New Roman" panose="02020603050405020304" pitchFamily="18" charset="0"/>
                          <a:cs typeface="Times New Roman" panose="02020603050405020304" pitchFamily="18" charset="0"/>
                        </a:rPr>
                        <a:t>Abergavenny, Wales</a:t>
                      </a:r>
                      <a:endParaRPr lang="en-GB"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just" fontAlgn="ctr"/>
                      <a:r>
                        <a:rPr lang="en-US" sz="2400" u="none" strike="noStrike">
                          <a:effectLst/>
                          <a:latin typeface="Times New Roman" panose="02020603050405020304" pitchFamily="18" charset="0"/>
                          <a:cs typeface="Times New Roman" panose="02020603050405020304" pitchFamily="18" charset="0"/>
                        </a:rPr>
                        <a:t>Public food festival, showcases producers, chef demos</a:t>
                      </a:r>
                      <a:endParaRPr lang="en-US" sz="2400" b="0" i="0" u="none" strike="noStrike">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just" fontAlgn="ctr"/>
                      <a:r>
                        <a:rPr lang="en-US" sz="2400" u="none" strike="noStrike" dirty="0">
                          <a:effectLst/>
                          <a:latin typeface="Times New Roman" panose="02020603050405020304" pitchFamily="18" charset="0"/>
                          <a:cs typeface="Times New Roman" panose="02020603050405020304" pitchFamily="18" charset="0"/>
                        </a:rPr>
                        <a:t>Consumer-focused, lacks B2B business symposium structure</a:t>
                      </a:r>
                      <a:endParaRPr lang="en-US"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extLst>
                  <a:ext uri="{0D108BD9-81ED-4DB2-BD59-A6C34878D82A}">
                    <a16:rowId xmlns:a16="http://schemas.microsoft.com/office/drawing/2014/main" xmlns="" val="10001"/>
                  </a:ext>
                </a:extLst>
              </a:tr>
              <a:tr h="1681843">
                <a:tc>
                  <a:txBody>
                    <a:bodyPr/>
                    <a:lstStyle/>
                    <a:p>
                      <a:pPr algn="l" fontAlgn="ctr"/>
                      <a:r>
                        <a:rPr lang="en-US" sz="2400" b="1" u="none" strike="noStrike">
                          <a:effectLst/>
                          <a:latin typeface="Times New Roman" panose="02020603050405020304" pitchFamily="18" charset="0"/>
                          <a:cs typeface="Times New Roman" panose="02020603050405020304" pitchFamily="18" charset="0"/>
                        </a:rPr>
                        <a:t>Sustainable Food Conference (Soil Assoc.)</a:t>
                      </a:r>
                      <a:endParaRPr lang="en-US" sz="2400" b="1" i="0" u="none" strike="noStrike">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ctr" fontAlgn="ctr"/>
                      <a:r>
                        <a:rPr lang="en-GB" sz="2400" u="none" strike="noStrike">
                          <a:effectLst/>
                          <a:latin typeface="Times New Roman" panose="02020603050405020304" pitchFamily="18" charset="0"/>
                          <a:cs typeface="Times New Roman" panose="02020603050405020304" pitchFamily="18" charset="0"/>
                        </a:rPr>
                        <a:t>Various UK locations</a:t>
                      </a:r>
                      <a:endParaRPr lang="en-GB" sz="2400" b="0" i="0" u="none" strike="noStrike">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just" fontAlgn="ctr"/>
                      <a:r>
                        <a:rPr lang="en-US" sz="2400" u="none" strike="noStrike" dirty="0">
                          <a:effectLst/>
                          <a:latin typeface="Times New Roman" panose="02020603050405020304" pitchFamily="18" charset="0"/>
                          <a:cs typeface="Times New Roman" panose="02020603050405020304" pitchFamily="18" charset="0"/>
                        </a:rPr>
                        <a:t>Expert panels, sustainable food policies, academic focus</a:t>
                      </a:r>
                      <a:endParaRPr lang="en-US"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just" fontAlgn="ctr"/>
                      <a:r>
                        <a:rPr lang="en-US" sz="2400" u="none" strike="noStrike" dirty="0">
                          <a:effectLst/>
                          <a:latin typeface="Times New Roman" panose="02020603050405020304" pitchFamily="18" charset="0"/>
                          <a:cs typeface="Times New Roman" panose="02020603050405020304" pitchFamily="18" charset="0"/>
                        </a:rPr>
                        <a:t>High-level academic, less focus on Welsh producers and tourism</a:t>
                      </a:r>
                      <a:endParaRPr lang="en-US"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extLst>
                  <a:ext uri="{0D108BD9-81ED-4DB2-BD59-A6C34878D82A}">
                    <a16:rowId xmlns:a16="http://schemas.microsoft.com/office/drawing/2014/main" xmlns="" val="10002"/>
                  </a:ext>
                </a:extLst>
              </a:tr>
              <a:tr h="1681843">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Hay Festival (Food Programme)</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ctr" fontAlgn="ctr"/>
                      <a:r>
                        <a:rPr lang="en-GB" sz="2400" u="none" strike="noStrike">
                          <a:effectLst/>
                          <a:latin typeface="Times New Roman" panose="02020603050405020304" pitchFamily="18" charset="0"/>
                          <a:cs typeface="Times New Roman" panose="02020603050405020304" pitchFamily="18" charset="0"/>
                        </a:rPr>
                        <a:t>Hay-on-Wye, Wales</a:t>
                      </a:r>
                      <a:endParaRPr lang="en-GB" sz="2400" b="0" i="0" u="none" strike="noStrike">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just" fontAlgn="ctr"/>
                      <a:r>
                        <a:rPr lang="en-US" sz="2400" u="none" strike="noStrike">
                          <a:effectLst/>
                          <a:latin typeface="Times New Roman" panose="02020603050405020304" pitchFamily="18" charset="0"/>
                          <a:cs typeface="Times New Roman" panose="02020603050405020304" pitchFamily="18" charset="0"/>
                        </a:rPr>
                        <a:t>Includes talks on food and culture, celebrity chefs</a:t>
                      </a:r>
                      <a:endParaRPr lang="en-US" sz="2400" b="0" i="0" u="none" strike="noStrike">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just" fontAlgn="ctr"/>
                      <a:r>
                        <a:rPr lang="en-US" sz="2400" u="none" strike="noStrike" dirty="0">
                          <a:effectLst/>
                          <a:latin typeface="Times New Roman" panose="02020603050405020304" pitchFamily="18" charset="0"/>
                          <a:cs typeface="Times New Roman" panose="02020603050405020304" pitchFamily="18" charset="0"/>
                        </a:rPr>
                        <a:t>Literature-driven event, limited hands-on or trade-focused food events</a:t>
                      </a:r>
                      <a:endParaRPr lang="en-US"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extLst>
                  <a:ext uri="{0D108BD9-81ED-4DB2-BD59-A6C34878D82A}">
                    <a16:rowId xmlns:a16="http://schemas.microsoft.com/office/drawing/2014/main" xmlns="" val="10003"/>
                  </a:ext>
                </a:extLst>
              </a:tr>
              <a:tr h="1681843">
                <a:tc>
                  <a:txBody>
                    <a:bodyPr/>
                    <a:lstStyle/>
                    <a:p>
                      <a:pPr algn="l" fontAlgn="ctr"/>
                      <a:r>
                        <a:rPr lang="de-DE" sz="2400" b="1" u="none" strike="noStrike" dirty="0">
                          <a:effectLst/>
                          <a:latin typeface="Times New Roman" panose="02020603050405020304" pitchFamily="18" charset="0"/>
                          <a:cs typeface="Times New Roman" panose="02020603050405020304" pitchFamily="18" charset="0"/>
                        </a:rPr>
                        <a:t>IMEX Frankfurt (Global MICE event)</a:t>
                      </a:r>
                      <a:endParaRPr lang="de-DE" sz="2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ctr" fontAlgn="ctr"/>
                      <a:r>
                        <a:rPr lang="en-GB" sz="2400" u="none" strike="noStrike" dirty="0">
                          <a:effectLst/>
                          <a:latin typeface="Times New Roman" panose="02020603050405020304" pitchFamily="18" charset="0"/>
                          <a:cs typeface="Times New Roman" panose="02020603050405020304" pitchFamily="18" charset="0"/>
                        </a:rPr>
                        <a:t>Frankfurt, Germany</a:t>
                      </a:r>
                      <a:endParaRPr lang="en-GB"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just" fontAlgn="ctr"/>
                      <a:r>
                        <a:rPr lang="en-US" sz="2400" u="none" strike="noStrike" dirty="0">
                          <a:effectLst/>
                          <a:latin typeface="Times New Roman" panose="02020603050405020304" pitchFamily="18" charset="0"/>
                          <a:cs typeface="Times New Roman" panose="02020603050405020304" pitchFamily="18" charset="0"/>
                        </a:rPr>
                        <a:t>Large-scale MICE industry expo, global networking</a:t>
                      </a:r>
                      <a:endParaRPr lang="en-US"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tc>
                  <a:txBody>
                    <a:bodyPr/>
                    <a:lstStyle/>
                    <a:p>
                      <a:pPr algn="just" fontAlgn="ctr"/>
                      <a:r>
                        <a:rPr lang="en-US" sz="2400" u="none" strike="noStrike" dirty="0">
                          <a:effectLst/>
                          <a:latin typeface="Times New Roman" panose="02020603050405020304" pitchFamily="18" charset="0"/>
                          <a:cs typeface="Times New Roman" panose="02020603050405020304" pitchFamily="18" charset="0"/>
                        </a:rPr>
                        <a:t>International scope, lacks rural Welsh identity or food focus</a:t>
                      </a:r>
                      <a:endParaRPr lang="en-US"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817" marR="8817" marT="8817" marB="0" anchor="ct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xmlns="" val="4218708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3CB1F"/>
        </a:solidFill>
        <a:effectLst/>
      </p:bgPr>
    </p:bg>
    <p:spTree>
      <p:nvGrpSpPr>
        <p:cNvPr id="1" name=""/>
        <p:cNvGrpSpPr/>
        <p:nvPr/>
      </p:nvGrpSpPr>
      <p:grpSpPr>
        <a:xfrm>
          <a:off x="0" y="0"/>
          <a:ext cx="0" cy="0"/>
          <a:chOff x="0" y="0"/>
          <a:chExt cx="0" cy="0"/>
        </a:xfrm>
      </p:grpSpPr>
      <p:grpSp>
        <p:nvGrpSpPr>
          <p:cNvPr id="2" name="Group 2"/>
          <p:cNvGrpSpPr/>
          <p:nvPr/>
        </p:nvGrpSpPr>
        <p:grpSpPr>
          <a:xfrm>
            <a:off x="0" y="10244082"/>
            <a:ext cx="18288000" cy="2481318"/>
            <a:chOff x="0" y="0"/>
            <a:chExt cx="4908106" cy="812800"/>
          </a:xfrm>
        </p:grpSpPr>
        <p:sp>
          <p:nvSpPr>
            <p:cNvPr id="3" name="Freeform 3"/>
            <p:cNvSpPr/>
            <p:nvPr/>
          </p:nvSpPr>
          <p:spPr>
            <a:xfrm>
              <a:off x="0" y="0"/>
              <a:ext cx="4908105" cy="812800"/>
            </a:xfrm>
            <a:custGeom>
              <a:avLst/>
              <a:gdLst/>
              <a:ahLst/>
              <a:cxnLst/>
              <a:rect l="l" t="t" r="r" b="b"/>
              <a:pathLst>
                <a:path w="4908105" h="812800">
                  <a:moveTo>
                    <a:pt x="0" y="0"/>
                  </a:moveTo>
                  <a:lnTo>
                    <a:pt x="4908105" y="0"/>
                  </a:lnTo>
                  <a:lnTo>
                    <a:pt x="4908105" y="812800"/>
                  </a:lnTo>
                  <a:lnTo>
                    <a:pt x="0" y="812800"/>
                  </a:lnTo>
                  <a:close/>
                </a:path>
              </a:pathLst>
            </a:custGeom>
            <a:solidFill>
              <a:srgbClr val="026444"/>
            </a:solidFill>
          </p:spPr>
          <p:txBody>
            <a:bodyPr/>
            <a:lstStyle/>
            <a:p>
              <a:endParaRPr lang="x-none"/>
            </a:p>
          </p:txBody>
        </p:sp>
        <p:sp>
          <p:nvSpPr>
            <p:cNvPr id="4" name="TextBox 4"/>
            <p:cNvSpPr txBox="1"/>
            <p:nvPr/>
          </p:nvSpPr>
          <p:spPr>
            <a:xfrm>
              <a:off x="0" y="-85725"/>
              <a:ext cx="4908106" cy="898525"/>
            </a:xfrm>
            <a:prstGeom prst="rect">
              <a:avLst/>
            </a:prstGeom>
          </p:spPr>
          <p:txBody>
            <a:bodyPr lIns="50800" tIns="50800" rIns="50800" bIns="50800" rtlCol="0" anchor="ctr"/>
            <a:lstStyle/>
            <a:p>
              <a:pPr algn="ctr">
                <a:lnSpc>
                  <a:spcPts val="2645"/>
                </a:lnSpc>
              </a:pPr>
              <a:endParaRPr/>
            </a:p>
          </p:txBody>
        </p:sp>
      </p:grpSp>
      <p:sp>
        <p:nvSpPr>
          <p:cNvPr id="7" name="Freeform 7"/>
          <p:cNvSpPr/>
          <p:nvPr/>
        </p:nvSpPr>
        <p:spPr>
          <a:xfrm>
            <a:off x="895802" y="836052"/>
            <a:ext cx="599569" cy="361987"/>
          </a:xfrm>
          <a:custGeom>
            <a:avLst/>
            <a:gdLst/>
            <a:ahLst/>
            <a:cxnLst/>
            <a:rect l="l" t="t" r="r" b="b"/>
            <a:pathLst>
              <a:path w="599569" h="361987">
                <a:moveTo>
                  <a:pt x="0" y="0"/>
                </a:moveTo>
                <a:lnTo>
                  <a:pt x="599569" y="0"/>
                </a:lnTo>
                <a:lnTo>
                  <a:pt x="599569" y="361987"/>
                </a:lnTo>
                <a:lnTo>
                  <a:pt x="0" y="36198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x-none"/>
          </a:p>
        </p:txBody>
      </p:sp>
      <p:grpSp>
        <p:nvGrpSpPr>
          <p:cNvPr id="8" name="Group 8"/>
          <p:cNvGrpSpPr/>
          <p:nvPr/>
        </p:nvGrpSpPr>
        <p:grpSpPr>
          <a:xfrm>
            <a:off x="7620000" y="1630362"/>
            <a:ext cx="10259800" cy="8158692"/>
            <a:chOff x="0" y="0"/>
            <a:chExt cx="3174377" cy="817507"/>
          </a:xfrm>
        </p:grpSpPr>
        <p:sp>
          <p:nvSpPr>
            <p:cNvPr id="9" name="Freeform 9"/>
            <p:cNvSpPr/>
            <p:nvPr/>
          </p:nvSpPr>
          <p:spPr>
            <a:xfrm>
              <a:off x="0" y="0"/>
              <a:ext cx="3174377" cy="817507"/>
            </a:xfrm>
            <a:custGeom>
              <a:avLst/>
              <a:gdLst/>
              <a:ahLst/>
              <a:cxnLst/>
              <a:rect l="l" t="t" r="r" b="b"/>
              <a:pathLst>
                <a:path w="3174377" h="817507">
                  <a:moveTo>
                    <a:pt x="45606" y="0"/>
                  </a:moveTo>
                  <a:lnTo>
                    <a:pt x="3128771" y="0"/>
                  </a:lnTo>
                  <a:cubicBezTo>
                    <a:pt x="3153959" y="0"/>
                    <a:pt x="3174377" y="20419"/>
                    <a:pt x="3174377" y="45606"/>
                  </a:cubicBezTo>
                  <a:lnTo>
                    <a:pt x="3174377" y="771901"/>
                  </a:lnTo>
                  <a:cubicBezTo>
                    <a:pt x="3174377" y="783996"/>
                    <a:pt x="3169572" y="795596"/>
                    <a:pt x="3161020" y="804149"/>
                  </a:cubicBezTo>
                  <a:cubicBezTo>
                    <a:pt x="3152467" y="812702"/>
                    <a:pt x="3140867" y="817507"/>
                    <a:pt x="3128771" y="817507"/>
                  </a:cubicBezTo>
                  <a:lnTo>
                    <a:pt x="45606" y="817507"/>
                  </a:lnTo>
                  <a:cubicBezTo>
                    <a:pt x="20419" y="817507"/>
                    <a:pt x="0" y="797088"/>
                    <a:pt x="0" y="771901"/>
                  </a:cubicBezTo>
                  <a:lnTo>
                    <a:pt x="0" y="45606"/>
                  </a:lnTo>
                  <a:cubicBezTo>
                    <a:pt x="0" y="20419"/>
                    <a:pt x="20419" y="0"/>
                    <a:pt x="45606" y="0"/>
                  </a:cubicBezTo>
                  <a:close/>
                </a:path>
              </a:pathLst>
            </a:custGeom>
            <a:solidFill>
              <a:srgbClr val="FFFBC2"/>
            </a:solidFill>
          </p:spPr>
          <p:txBody>
            <a:bodyPr/>
            <a:lstStyle/>
            <a:p>
              <a:endParaRPr lang="x-none"/>
            </a:p>
          </p:txBody>
        </p:sp>
        <p:sp>
          <p:nvSpPr>
            <p:cNvPr id="10" name="TextBox 10"/>
            <p:cNvSpPr txBox="1"/>
            <p:nvPr/>
          </p:nvSpPr>
          <p:spPr>
            <a:xfrm>
              <a:off x="0" y="-85725"/>
              <a:ext cx="3174377" cy="903232"/>
            </a:xfrm>
            <a:prstGeom prst="rect">
              <a:avLst/>
            </a:prstGeom>
          </p:spPr>
          <p:txBody>
            <a:bodyPr lIns="50800" tIns="50800" rIns="50800" bIns="50800" rtlCol="0" anchor="ctr"/>
            <a:lstStyle/>
            <a:p>
              <a:pPr algn="ctr">
                <a:lnSpc>
                  <a:spcPts val="2645"/>
                </a:lnSpc>
              </a:pPr>
              <a:endParaRPr/>
            </a:p>
          </p:txBody>
        </p:sp>
      </p:grpSp>
      <p:grpSp>
        <p:nvGrpSpPr>
          <p:cNvPr id="11" name="Group 11"/>
          <p:cNvGrpSpPr/>
          <p:nvPr/>
        </p:nvGrpSpPr>
        <p:grpSpPr>
          <a:xfrm>
            <a:off x="17101343" y="0"/>
            <a:ext cx="1186657" cy="1186657"/>
            <a:chOff x="0" y="0"/>
            <a:chExt cx="312535" cy="312535"/>
          </a:xfrm>
        </p:grpSpPr>
        <p:sp>
          <p:nvSpPr>
            <p:cNvPr id="12" name="Freeform 12"/>
            <p:cNvSpPr/>
            <p:nvPr/>
          </p:nvSpPr>
          <p:spPr>
            <a:xfrm>
              <a:off x="0" y="0"/>
              <a:ext cx="312535" cy="312535"/>
            </a:xfrm>
            <a:custGeom>
              <a:avLst/>
              <a:gdLst/>
              <a:ahLst/>
              <a:cxnLst/>
              <a:rect l="l" t="t" r="r" b="b"/>
              <a:pathLst>
                <a:path w="312535" h="312535">
                  <a:moveTo>
                    <a:pt x="0" y="0"/>
                  </a:moveTo>
                  <a:lnTo>
                    <a:pt x="312535" y="0"/>
                  </a:lnTo>
                  <a:lnTo>
                    <a:pt x="312535" y="312535"/>
                  </a:lnTo>
                  <a:lnTo>
                    <a:pt x="0" y="312535"/>
                  </a:lnTo>
                  <a:close/>
                </a:path>
              </a:pathLst>
            </a:custGeom>
            <a:solidFill>
              <a:srgbClr val="FFE500"/>
            </a:solidFill>
          </p:spPr>
          <p:txBody>
            <a:bodyPr/>
            <a:lstStyle/>
            <a:p>
              <a:endParaRPr lang="x-none"/>
            </a:p>
          </p:txBody>
        </p:sp>
        <p:sp>
          <p:nvSpPr>
            <p:cNvPr id="13" name="TextBox 13"/>
            <p:cNvSpPr txBox="1"/>
            <p:nvPr/>
          </p:nvSpPr>
          <p:spPr>
            <a:xfrm>
              <a:off x="0" y="-85725"/>
              <a:ext cx="312535" cy="398260"/>
            </a:xfrm>
            <a:prstGeom prst="rect">
              <a:avLst/>
            </a:prstGeom>
          </p:spPr>
          <p:txBody>
            <a:bodyPr lIns="50800" tIns="50800" rIns="50800" bIns="50800" rtlCol="0" anchor="ctr"/>
            <a:lstStyle/>
            <a:p>
              <a:pPr algn="ctr">
                <a:lnSpc>
                  <a:spcPts val="2645"/>
                </a:lnSpc>
              </a:pPr>
              <a:endParaRPr/>
            </a:p>
          </p:txBody>
        </p:sp>
      </p:grpSp>
      <p:sp>
        <p:nvSpPr>
          <p:cNvPr id="15" name="TextBox 15"/>
          <p:cNvSpPr txBox="1"/>
          <p:nvPr/>
        </p:nvSpPr>
        <p:spPr>
          <a:xfrm>
            <a:off x="1495371" y="430585"/>
            <a:ext cx="14997524" cy="923330"/>
          </a:xfrm>
          <a:prstGeom prst="rect">
            <a:avLst/>
          </a:prstGeom>
        </p:spPr>
        <p:txBody>
          <a:bodyPr wrap="square" lIns="0" tIns="0" rIns="0" bIns="0" rtlCol="0" anchor="t">
            <a:spAutoFit/>
          </a:bodyPr>
          <a:lstStyle/>
          <a:p>
            <a:pPr algn="ctr"/>
            <a:r>
              <a:rPr lang="en-US" sz="6000" b="1" dirty="0">
                <a:solidFill>
                  <a:schemeClr val="bg1"/>
                </a:solidFill>
              </a:rPr>
              <a:t>Market Demand and Trend Analysis </a:t>
            </a:r>
            <a:endParaRPr lang="en-GB" sz="6000" dirty="0">
              <a:solidFill>
                <a:schemeClr val="bg1"/>
              </a:solidFill>
            </a:endParaRPr>
          </a:p>
        </p:txBody>
      </p:sp>
      <p:graphicFrame>
        <p:nvGraphicFramePr>
          <p:cNvPr id="17" name="Diagram 16"/>
          <p:cNvGraphicFramePr/>
          <p:nvPr>
            <p:extLst>
              <p:ext uri="{D42A27DB-BD31-4B8C-83A1-F6EECF244321}">
                <p14:modId xmlns:p14="http://schemas.microsoft.com/office/powerpoint/2010/main" xmlns="" val="2323833201"/>
              </p:ext>
            </p:extLst>
          </p:nvPr>
        </p:nvGraphicFramePr>
        <p:xfrm>
          <a:off x="7924800" y="1852887"/>
          <a:ext cx="9769871" cy="751760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8" name="Picture 17"/>
          <p:cNvPicPr>
            <a:picLocks noChangeAspect="1"/>
          </p:cNvPicPr>
          <p:nvPr/>
        </p:nvPicPr>
        <p:blipFill>
          <a:blip r:embed="rId9"/>
          <a:stretch>
            <a:fillRect/>
          </a:stretch>
        </p:blipFill>
        <p:spPr>
          <a:xfrm>
            <a:off x="895802" y="2571108"/>
            <a:ext cx="6190798" cy="641480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352800" y="10026"/>
            <a:ext cx="11582400" cy="1143000"/>
          </a:xfrm>
        </p:spPr>
        <p:txBody>
          <a:bodyPr>
            <a:noAutofit/>
          </a:bodyPr>
          <a:lstStyle/>
          <a:p>
            <a:r>
              <a:rPr lang="en-US" sz="5400" b="1" dirty="0">
                <a:solidFill>
                  <a:schemeClr val="bg1"/>
                </a:solidFill>
              </a:rPr>
              <a:t>Market Factor- PESTLE Analysis</a:t>
            </a:r>
            <a:endParaRPr lang="en-GB" sz="5400" dirty="0">
              <a:solidFill>
                <a:schemeClr val="bg1"/>
              </a:solidFill>
            </a:endParaRPr>
          </a:p>
        </p:txBody>
      </p:sp>
      <p:graphicFrame>
        <p:nvGraphicFramePr>
          <p:cNvPr id="5" name="Table 4"/>
          <p:cNvGraphicFramePr>
            <a:graphicFrameLocks noGrp="1"/>
          </p:cNvGraphicFramePr>
          <p:nvPr>
            <p:extLst>
              <p:ext uri="{D42A27DB-BD31-4B8C-83A1-F6EECF244321}">
                <p14:modId xmlns:p14="http://schemas.microsoft.com/office/powerpoint/2010/main" xmlns="" val="3603830622"/>
              </p:ext>
            </p:extLst>
          </p:nvPr>
        </p:nvGraphicFramePr>
        <p:xfrm>
          <a:off x="685800" y="1257301"/>
          <a:ext cx="16916400" cy="8867351"/>
        </p:xfrm>
        <a:graphic>
          <a:graphicData uri="http://schemas.openxmlformats.org/drawingml/2006/table">
            <a:tbl>
              <a:tblPr>
                <a:tableStyleId>{C4B1156A-380E-4F78-BDF5-A606A8083BF9}</a:tableStyleId>
              </a:tblPr>
              <a:tblGrid>
                <a:gridCol w="2438400">
                  <a:extLst>
                    <a:ext uri="{9D8B030D-6E8A-4147-A177-3AD203B41FA5}">
                      <a16:colId xmlns:a16="http://schemas.microsoft.com/office/drawing/2014/main" xmlns="" val="20000"/>
                    </a:ext>
                  </a:extLst>
                </a:gridCol>
                <a:gridCol w="14478000">
                  <a:extLst>
                    <a:ext uri="{9D8B030D-6E8A-4147-A177-3AD203B41FA5}">
                      <a16:colId xmlns:a16="http://schemas.microsoft.com/office/drawing/2014/main" xmlns="" val="20001"/>
                    </a:ext>
                  </a:extLst>
                </a:gridCol>
              </a:tblGrid>
              <a:tr h="457199">
                <a:tc>
                  <a:txBody>
                    <a:bodyPr/>
                    <a:lstStyle/>
                    <a:p>
                      <a:pPr algn="ctr" fontAlgn="ctr"/>
                      <a:r>
                        <a:rPr lang="en-GB" sz="2000" b="1" u="none" strike="noStrike" dirty="0">
                          <a:effectLst/>
                          <a:latin typeface="Times New Roman" panose="02020603050405020304" pitchFamily="18" charset="0"/>
                          <a:cs typeface="Times New Roman" panose="02020603050405020304" pitchFamily="18" charset="0"/>
                        </a:rPr>
                        <a:t>Factor</a:t>
                      </a:r>
                      <a:endParaRPr lang="en-GB" sz="20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ctr" fontAlgn="ctr"/>
                      <a:r>
                        <a:rPr lang="en-GB" sz="2000" b="1" u="none" strike="noStrike" dirty="0">
                          <a:effectLst/>
                          <a:latin typeface="Times New Roman" panose="02020603050405020304" pitchFamily="18" charset="0"/>
                          <a:cs typeface="Times New Roman" panose="02020603050405020304" pitchFamily="18" charset="0"/>
                        </a:rPr>
                        <a:t>Analysis</a:t>
                      </a:r>
                      <a:endParaRPr lang="en-GB" sz="20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00"/>
                  </a:ext>
                </a:extLst>
              </a:tr>
              <a:tr h="757804">
                <a:tc>
                  <a:txBody>
                    <a:bodyPr/>
                    <a:lstStyle/>
                    <a:p>
                      <a:pPr algn="ctr" fontAlgn="ctr"/>
                      <a:r>
                        <a:rPr lang="en-GB" sz="2000" b="1" u="none" strike="noStrike">
                          <a:effectLst/>
                          <a:latin typeface="Times New Roman" panose="02020603050405020304" pitchFamily="18" charset="0"/>
                          <a:cs typeface="Times New Roman" panose="02020603050405020304" pitchFamily="18" charset="0"/>
                        </a:rPr>
                        <a:t>Political</a:t>
                      </a:r>
                      <a:endParaRPr lang="en-GB" sz="2000" b="1"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The Welsh Government’s support for rural development enhances the event's credibility and relevance within the national tourism strategy (</a:t>
                      </a:r>
                      <a:r>
                        <a:rPr lang="en-US" sz="2000" kern="1200" dirty="0">
                          <a:solidFill>
                            <a:schemeClr val="dk1"/>
                          </a:solidFill>
                          <a:effectLst/>
                          <a:latin typeface="Times New Roman" panose="02020603050405020304" pitchFamily="18" charset="0"/>
                          <a:ea typeface="+mn-ea"/>
                          <a:cs typeface="Times New Roman" panose="02020603050405020304" pitchFamily="18" charset="0"/>
                        </a:rPr>
                        <a:t>Clapp, 2021</a:t>
                      </a:r>
                      <a:r>
                        <a:rPr lang="en-US" sz="2000" u="none" strike="noStrike" dirty="0">
                          <a:effectLst/>
                          <a:latin typeface="Times New Roman" panose="02020603050405020304" pitchFamily="18" charset="0"/>
                          <a:cs typeface="Times New Roman" panose="02020603050405020304" pitchFamily="18" charset="0"/>
                        </a:rPr>
                        <a:t>).</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01"/>
                  </a:ext>
                </a:extLst>
              </a:tr>
              <a:tr h="757804">
                <a:tc>
                  <a:txBody>
                    <a:bodyPr/>
                    <a:lstStyle/>
                    <a:p>
                      <a:pPr algn="ctr" fontAlgn="ctr"/>
                      <a:endParaRPr lang="en-GB" sz="2000" b="1"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Alignment with Visit Wales' “Year of Croeso” 2025 initiative will ensure political backing and create greater international visibility for the event.</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02"/>
                  </a:ext>
                </a:extLst>
              </a:tr>
              <a:tr h="568352">
                <a:tc>
                  <a:txBody>
                    <a:bodyPr/>
                    <a:lstStyle/>
                    <a:p>
                      <a:pPr algn="ctr" fontAlgn="ctr"/>
                      <a:r>
                        <a:rPr lang="en-GB" sz="2000" b="1" u="none" strike="noStrike">
                          <a:effectLst/>
                          <a:latin typeface="Times New Roman" panose="02020603050405020304" pitchFamily="18" charset="0"/>
                          <a:cs typeface="Times New Roman" panose="02020603050405020304" pitchFamily="18" charset="0"/>
                        </a:rPr>
                        <a:t>Economic</a:t>
                      </a:r>
                      <a:endParaRPr lang="en-GB" sz="2000" b="1"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Supporting local farmers and suppliers boosts regional economies while reducing costs related to importing products.</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03"/>
                  </a:ext>
                </a:extLst>
              </a:tr>
              <a:tr h="757804">
                <a:tc>
                  <a:txBody>
                    <a:bodyPr/>
                    <a:lstStyle/>
                    <a:p>
                      <a:pPr algn="ctr" fontAlgn="ctr"/>
                      <a:endParaRPr lang="en-GB" sz="2000" b="1"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 The event encourages sustainable business models, fostering long-term economic stability in Wales’ hospitality and tourism sectors, especially during post-COVID recovery (</a:t>
                      </a:r>
                      <a:r>
                        <a:rPr lang="en-US" sz="2000" kern="1200" dirty="0" err="1">
                          <a:solidFill>
                            <a:schemeClr val="dk1"/>
                          </a:solidFill>
                          <a:effectLst/>
                          <a:latin typeface="Times New Roman" panose="02020603050405020304" pitchFamily="18" charset="0"/>
                          <a:ea typeface="+mn-ea"/>
                          <a:cs typeface="Times New Roman" panose="02020603050405020304" pitchFamily="18" charset="0"/>
                        </a:rPr>
                        <a:t>Lahsen</a:t>
                      </a:r>
                      <a:r>
                        <a:rPr lang="en-US" sz="2000" kern="1200" dirty="0">
                          <a:solidFill>
                            <a:schemeClr val="dk1"/>
                          </a:solidFill>
                          <a:effectLst/>
                          <a:latin typeface="Times New Roman" panose="02020603050405020304" pitchFamily="18" charset="0"/>
                          <a:ea typeface="+mn-ea"/>
                          <a:cs typeface="Times New Roman" panose="02020603050405020304" pitchFamily="18" charset="0"/>
                        </a:rPr>
                        <a:t> and </a:t>
                      </a:r>
                      <a:r>
                        <a:rPr lang="en-US" sz="2000" kern="1200" dirty="0" err="1">
                          <a:solidFill>
                            <a:schemeClr val="dk1"/>
                          </a:solidFill>
                          <a:effectLst/>
                          <a:latin typeface="Times New Roman" panose="02020603050405020304" pitchFamily="18" charset="0"/>
                          <a:ea typeface="+mn-ea"/>
                          <a:cs typeface="Times New Roman" panose="02020603050405020304" pitchFamily="18" charset="0"/>
                        </a:rPr>
                        <a:t>Ribot</a:t>
                      </a:r>
                      <a:r>
                        <a:rPr lang="en-US" sz="2000" kern="1200" dirty="0">
                          <a:solidFill>
                            <a:schemeClr val="dk1"/>
                          </a:solidFill>
                          <a:effectLst/>
                          <a:latin typeface="Times New Roman" panose="02020603050405020304" pitchFamily="18" charset="0"/>
                          <a:ea typeface="+mn-ea"/>
                          <a:cs typeface="Times New Roman" panose="02020603050405020304" pitchFamily="18" charset="0"/>
                        </a:rPr>
                        <a:t>, 2022</a:t>
                      </a:r>
                      <a:r>
                        <a:rPr lang="en-US" sz="2000" u="none" strike="noStrike" dirty="0">
                          <a:effectLst/>
                          <a:latin typeface="Times New Roman" panose="02020603050405020304" pitchFamily="18" charset="0"/>
                          <a:cs typeface="Times New Roman" panose="02020603050405020304" pitchFamily="18" charset="0"/>
                        </a:rPr>
                        <a:t>).</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04"/>
                  </a:ext>
                </a:extLst>
              </a:tr>
              <a:tr h="642664">
                <a:tc>
                  <a:txBody>
                    <a:bodyPr/>
                    <a:lstStyle/>
                    <a:p>
                      <a:pPr algn="ctr" fontAlgn="ctr"/>
                      <a:r>
                        <a:rPr lang="en-GB" sz="2000" b="1" u="none" strike="noStrike">
                          <a:effectLst/>
                          <a:latin typeface="Times New Roman" panose="02020603050405020304" pitchFamily="18" charset="0"/>
                          <a:cs typeface="Times New Roman" panose="02020603050405020304" pitchFamily="18" charset="0"/>
                        </a:rPr>
                        <a:t>Social</a:t>
                      </a:r>
                      <a:endParaRPr lang="en-GB" sz="2000" b="1"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Growing consumer demand for sustainable, ethical food sources aligns with the event’s focus on local produce and agritourism.</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05"/>
                  </a:ext>
                </a:extLst>
              </a:tr>
              <a:tr h="757804">
                <a:tc>
                  <a:txBody>
                    <a:bodyPr/>
                    <a:lstStyle/>
                    <a:p>
                      <a:pPr algn="ctr" fontAlgn="ctr"/>
                      <a:endParaRPr lang="en-GB" sz="2000" b="1"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The trend toward wellness and experiential tourism enhances the appeal of the event, which focuses on authentic local experiences and health-conscious culinary practices (</a:t>
                      </a:r>
                      <a:r>
                        <a:rPr lang="en-US" sz="2000" kern="1200" dirty="0" err="1">
                          <a:solidFill>
                            <a:schemeClr val="dk1"/>
                          </a:solidFill>
                          <a:effectLst/>
                          <a:latin typeface="Times New Roman" panose="02020603050405020304" pitchFamily="18" charset="0"/>
                          <a:ea typeface="+mn-ea"/>
                          <a:cs typeface="Times New Roman" panose="02020603050405020304" pitchFamily="18" charset="0"/>
                        </a:rPr>
                        <a:t>Susanto</a:t>
                      </a:r>
                      <a:r>
                        <a:rPr lang="en-US" sz="2000" kern="1200" dirty="0">
                          <a:solidFill>
                            <a:schemeClr val="dk1"/>
                          </a:solidFill>
                          <a:effectLst/>
                          <a:latin typeface="Times New Roman" panose="02020603050405020304" pitchFamily="18" charset="0"/>
                          <a:ea typeface="+mn-ea"/>
                          <a:cs typeface="Times New Roman" panose="02020603050405020304" pitchFamily="18" charset="0"/>
                        </a:rPr>
                        <a:t>, 2023</a:t>
                      </a:r>
                      <a:r>
                        <a:rPr lang="en-US" sz="2000" u="none" strike="noStrike" dirty="0">
                          <a:effectLst/>
                          <a:latin typeface="Times New Roman" panose="02020603050405020304" pitchFamily="18" charset="0"/>
                          <a:cs typeface="Times New Roman" panose="02020603050405020304" pitchFamily="18" charset="0"/>
                        </a:rPr>
                        <a:t>).</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06"/>
                  </a:ext>
                </a:extLst>
              </a:tr>
              <a:tr h="568352">
                <a:tc>
                  <a:txBody>
                    <a:bodyPr/>
                    <a:lstStyle/>
                    <a:p>
                      <a:pPr algn="ctr" fontAlgn="ctr"/>
                      <a:r>
                        <a:rPr lang="en-GB" sz="2000" b="1" u="none" strike="noStrike">
                          <a:effectLst/>
                          <a:latin typeface="Times New Roman" panose="02020603050405020304" pitchFamily="18" charset="0"/>
                          <a:cs typeface="Times New Roman" panose="02020603050405020304" pitchFamily="18" charset="0"/>
                        </a:rPr>
                        <a:t>Technological</a:t>
                      </a:r>
                      <a:endParaRPr lang="en-GB" sz="2000" b="1"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Use of digital platforms for marketing and registration expands the event’s reach and facilitates global participation.</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07"/>
                  </a:ext>
                </a:extLst>
              </a:tr>
              <a:tr h="757804">
                <a:tc>
                  <a:txBody>
                    <a:bodyPr/>
                    <a:lstStyle/>
                    <a:p>
                      <a:pPr algn="ctr" fontAlgn="ctr"/>
                      <a:endParaRPr lang="en-GB" sz="2000" b="1"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Post-event content sharing, such as recordings of panels and live demonstrations, allows for continued engagement and increases the event's longevity (</a:t>
                      </a:r>
                      <a:r>
                        <a:rPr lang="en-US" sz="2000" kern="1200" dirty="0" err="1">
                          <a:solidFill>
                            <a:schemeClr val="dk1"/>
                          </a:solidFill>
                          <a:effectLst/>
                          <a:latin typeface="Times New Roman" panose="02020603050405020304" pitchFamily="18" charset="0"/>
                          <a:ea typeface="+mn-ea"/>
                          <a:cs typeface="Times New Roman" panose="02020603050405020304" pitchFamily="18" charset="0"/>
                        </a:rPr>
                        <a:t>Otopah</a:t>
                      </a:r>
                      <a:r>
                        <a:rPr lang="en-US" sz="2000" kern="1200" dirty="0">
                          <a:solidFill>
                            <a:schemeClr val="dk1"/>
                          </a:solidFill>
                          <a:effectLst/>
                          <a:latin typeface="Times New Roman" panose="02020603050405020304" pitchFamily="18" charset="0"/>
                          <a:ea typeface="+mn-ea"/>
                          <a:cs typeface="Times New Roman" panose="02020603050405020304" pitchFamily="18" charset="0"/>
                        </a:rPr>
                        <a:t> et al., 2024</a:t>
                      </a:r>
                      <a:r>
                        <a:rPr lang="en-US" sz="2000" u="none" strike="noStrike" dirty="0">
                          <a:effectLst/>
                          <a:latin typeface="Times New Roman" panose="02020603050405020304" pitchFamily="18" charset="0"/>
                          <a:cs typeface="Times New Roman" panose="02020603050405020304" pitchFamily="18" charset="0"/>
                        </a:rPr>
                        <a:t>).</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08"/>
                  </a:ext>
                </a:extLst>
              </a:tr>
              <a:tr h="568352">
                <a:tc>
                  <a:txBody>
                    <a:bodyPr/>
                    <a:lstStyle/>
                    <a:p>
                      <a:pPr algn="ctr" fontAlgn="ctr"/>
                      <a:r>
                        <a:rPr lang="en-GB" sz="2000" b="1" u="none" strike="noStrike">
                          <a:effectLst/>
                          <a:latin typeface="Times New Roman" panose="02020603050405020304" pitchFamily="18" charset="0"/>
                          <a:cs typeface="Times New Roman" panose="02020603050405020304" pitchFamily="18" charset="0"/>
                        </a:rPr>
                        <a:t>Legal</a:t>
                      </a:r>
                      <a:endParaRPr lang="en-GB" sz="2000" b="1"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Compliance with food safety standards and public liability regulations will ensure the event’s integrity and attendee safety.</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09"/>
                  </a:ext>
                </a:extLst>
              </a:tr>
              <a:tr h="757804">
                <a:tc>
                  <a:txBody>
                    <a:bodyPr/>
                    <a:lstStyle/>
                    <a:p>
                      <a:pPr algn="ctr" fontAlgn="ctr"/>
                      <a:endParaRPr lang="en-GB" sz="2000" b="1"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Ensuring appropriate business licenses and health permits for food vendors and live cooking sessions reduces legal risks and ensures smooth operations (</a:t>
                      </a:r>
                      <a:r>
                        <a:rPr lang="en-US" sz="2000" kern="1200" dirty="0">
                          <a:solidFill>
                            <a:schemeClr val="dk1"/>
                          </a:solidFill>
                          <a:effectLst/>
                          <a:latin typeface="Times New Roman" panose="02020603050405020304" pitchFamily="18" charset="0"/>
                          <a:ea typeface="+mn-ea"/>
                          <a:cs typeface="Times New Roman" panose="02020603050405020304" pitchFamily="18" charset="0"/>
                        </a:rPr>
                        <a:t>Fortin, 2022</a:t>
                      </a:r>
                      <a:r>
                        <a:rPr lang="en-US" sz="2000" u="none" strike="noStrike" dirty="0">
                          <a:effectLst/>
                          <a:latin typeface="Times New Roman" panose="02020603050405020304" pitchFamily="18" charset="0"/>
                          <a:cs typeface="Times New Roman" panose="02020603050405020304" pitchFamily="18" charset="0"/>
                        </a:rPr>
                        <a:t>).</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10"/>
                  </a:ext>
                </a:extLst>
              </a:tr>
              <a:tr h="568352">
                <a:tc>
                  <a:txBody>
                    <a:bodyPr/>
                    <a:lstStyle/>
                    <a:p>
                      <a:pPr algn="ctr" fontAlgn="ctr"/>
                      <a:r>
                        <a:rPr lang="en-GB" sz="2000" b="1" u="none" strike="noStrike" dirty="0">
                          <a:effectLst/>
                          <a:latin typeface="Times New Roman" panose="02020603050405020304" pitchFamily="18" charset="0"/>
                          <a:cs typeface="Times New Roman" panose="02020603050405020304" pitchFamily="18" charset="0"/>
                        </a:rPr>
                        <a:t>Environmental</a:t>
                      </a:r>
                      <a:endParaRPr lang="en-GB" sz="2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Local sourcing minimises food miles, reducing the event’s carbon footprint and supporting sustainable farming practices.</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11"/>
                  </a:ext>
                </a:extLst>
              </a:tr>
              <a:tr h="947256">
                <a:tc>
                  <a:txBody>
                    <a:bodyPr/>
                    <a:lstStyle/>
                    <a:p>
                      <a:pPr algn="l" fontAlgn="ctr"/>
                      <a:endParaRPr lang="en-GB" sz="2000" b="0" i="0" u="none" strike="noStrike">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tc>
                  <a:txBody>
                    <a:bodyPr/>
                    <a:lstStyle/>
                    <a:p>
                      <a:pPr algn="just" fontAlgn="ctr"/>
                      <a:r>
                        <a:rPr lang="en-US" sz="2000" u="none" strike="noStrike" dirty="0">
                          <a:effectLst/>
                          <a:latin typeface="Times New Roman" panose="02020603050405020304" pitchFamily="18" charset="0"/>
                          <a:cs typeface="Times New Roman" panose="02020603050405020304" pitchFamily="18" charset="0"/>
                        </a:rPr>
                        <a:t>Promoting eco-conscious practices among hospitality businesses, such as waste reduction and sustainable packaging, encourages attendees to adopt environmentally friendly practices in their own businesses (</a:t>
                      </a:r>
                      <a:r>
                        <a:rPr lang="en-US" sz="2000" kern="1200" dirty="0">
                          <a:solidFill>
                            <a:schemeClr val="dk1"/>
                          </a:solidFill>
                          <a:effectLst/>
                          <a:latin typeface="Times New Roman" panose="02020603050405020304" pitchFamily="18" charset="0"/>
                          <a:ea typeface="+mn-ea"/>
                          <a:cs typeface="Times New Roman" panose="02020603050405020304" pitchFamily="18" charset="0"/>
                        </a:rPr>
                        <a:t>Rogers and Wynn-Moylan, 2022</a:t>
                      </a:r>
                      <a:r>
                        <a:rPr lang="en-US" sz="2000" u="none" strike="noStrike" dirty="0">
                          <a:effectLst/>
                          <a:latin typeface="Times New Roman" panose="02020603050405020304" pitchFamily="18" charset="0"/>
                          <a:cs typeface="Times New Roman" panose="02020603050405020304" pitchFamily="18" charset="0"/>
                        </a:rPr>
                        <a:t>). </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5029" marR="5029" marT="5029" marB="0" anchor="ctr"/>
                </a:tc>
                <a:extLst>
                  <a:ext uri="{0D108BD9-81ED-4DB2-BD59-A6C34878D82A}">
                    <a16:rowId xmlns:a16="http://schemas.microsoft.com/office/drawing/2014/main" xmlns="" val="10012"/>
                  </a:ext>
                </a:extLst>
              </a:tr>
            </a:tbl>
          </a:graphicData>
        </a:graphic>
      </p:graphicFrame>
    </p:spTree>
    <p:extLst>
      <p:ext uri="{BB962C8B-B14F-4D97-AF65-F5344CB8AC3E}">
        <p14:creationId xmlns:p14="http://schemas.microsoft.com/office/powerpoint/2010/main" xmlns="" val="2819501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26444"/>
        </a:solidFill>
        <a:effectLst/>
      </p:bgPr>
    </p:bg>
    <p:spTree>
      <p:nvGrpSpPr>
        <p:cNvPr id="1" name=""/>
        <p:cNvGrpSpPr/>
        <p:nvPr/>
      </p:nvGrpSpPr>
      <p:grpSpPr>
        <a:xfrm>
          <a:off x="0" y="0"/>
          <a:ext cx="0" cy="0"/>
          <a:chOff x="0" y="0"/>
          <a:chExt cx="0" cy="0"/>
        </a:xfrm>
      </p:grpSpPr>
      <p:sp>
        <p:nvSpPr>
          <p:cNvPr id="2" name="Freeform 2"/>
          <p:cNvSpPr/>
          <p:nvPr/>
        </p:nvSpPr>
        <p:spPr>
          <a:xfrm>
            <a:off x="895802" y="836052"/>
            <a:ext cx="599569" cy="361987"/>
          </a:xfrm>
          <a:custGeom>
            <a:avLst/>
            <a:gdLst/>
            <a:ahLst/>
            <a:cxnLst/>
            <a:rect l="l" t="t" r="r" b="b"/>
            <a:pathLst>
              <a:path w="599569" h="361987">
                <a:moveTo>
                  <a:pt x="0" y="0"/>
                </a:moveTo>
                <a:lnTo>
                  <a:pt x="599569" y="0"/>
                </a:lnTo>
                <a:lnTo>
                  <a:pt x="599569" y="361987"/>
                </a:lnTo>
                <a:lnTo>
                  <a:pt x="0" y="36198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x-none"/>
          </a:p>
        </p:txBody>
      </p:sp>
      <p:sp>
        <p:nvSpPr>
          <p:cNvPr id="4" name="TextBox 4"/>
          <p:cNvSpPr txBox="1"/>
          <p:nvPr/>
        </p:nvSpPr>
        <p:spPr>
          <a:xfrm>
            <a:off x="3145716" y="347692"/>
            <a:ext cx="12018084" cy="1282402"/>
          </a:xfrm>
          <a:prstGeom prst="rect">
            <a:avLst/>
          </a:prstGeom>
        </p:spPr>
        <p:txBody>
          <a:bodyPr wrap="square" lIns="0" tIns="0" rIns="0" bIns="0" rtlCol="0" anchor="t">
            <a:spAutoFit/>
          </a:bodyPr>
          <a:lstStyle/>
          <a:p>
            <a:pPr algn="ctr">
              <a:lnSpc>
                <a:spcPts val="9990"/>
              </a:lnSpc>
            </a:pPr>
            <a:r>
              <a:rPr lang="en-GB" sz="6000" b="1" dirty="0">
                <a:solidFill>
                  <a:schemeClr val="bg1"/>
                </a:solidFill>
              </a:rPr>
              <a:t>Market Factors – SWOT Analysis</a:t>
            </a:r>
            <a:endParaRPr lang="en-US" sz="6000" b="1" dirty="0">
              <a:solidFill>
                <a:schemeClr val="bg1"/>
              </a:solidFill>
              <a:latin typeface="Agrandir Bold"/>
              <a:ea typeface="Agrandir Bold"/>
              <a:cs typeface="Agrandir Bold"/>
              <a:sym typeface="Agrandir Bold"/>
            </a:endParaRPr>
          </a:p>
        </p:txBody>
      </p:sp>
      <p:grpSp>
        <p:nvGrpSpPr>
          <p:cNvPr id="5" name="Group 5"/>
          <p:cNvGrpSpPr/>
          <p:nvPr/>
        </p:nvGrpSpPr>
        <p:grpSpPr>
          <a:xfrm>
            <a:off x="0" y="6672114"/>
            <a:ext cx="18288000" cy="3614886"/>
            <a:chOff x="0" y="0"/>
            <a:chExt cx="4816593" cy="952069"/>
          </a:xfrm>
        </p:grpSpPr>
        <p:sp>
          <p:nvSpPr>
            <p:cNvPr id="6" name="Freeform 6"/>
            <p:cNvSpPr/>
            <p:nvPr/>
          </p:nvSpPr>
          <p:spPr>
            <a:xfrm>
              <a:off x="0" y="0"/>
              <a:ext cx="4816592" cy="952069"/>
            </a:xfrm>
            <a:custGeom>
              <a:avLst/>
              <a:gdLst/>
              <a:ahLst/>
              <a:cxnLst/>
              <a:rect l="l" t="t" r="r" b="b"/>
              <a:pathLst>
                <a:path w="4816592" h="952069">
                  <a:moveTo>
                    <a:pt x="0" y="0"/>
                  </a:moveTo>
                  <a:lnTo>
                    <a:pt x="4816592" y="0"/>
                  </a:lnTo>
                  <a:lnTo>
                    <a:pt x="4816592" y="952069"/>
                  </a:lnTo>
                  <a:lnTo>
                    <a:pt x="0" y="952069"/>
                  </a:lnTo>
                  <a:close/>
                </a:path>
              </a:pathLst>
            </a:custGeom>
            <a:solidFill>
              <a:srgbClr val="23CB1F"/>
            </a:solidFill>
          </p:spPr>
          <p:txBody>
            <a:bodyPr/>
            <a:lstStyle/>
            <a:p>
              <a:endParaRPr lang="x-none"/>
            </a:p>
          </p:txBody>
        </p:sp>
        <p:sp>
          <p:nvSpPr>
            <p:cNvPr id="7" name="TextBox 7"/>
            <p:cNvSpPr txBox="1"/>
            <p:nvPr/>
          </p:nvSpPr>
          <p:spPr>
            <a:xfrm>
              <a:off x="0" y="-85725"/>
              <a:ext cx="4816593" cy="1037794"/>
            </a:xfrm>
            <a:prstGeom prst="rect">
              <a:avLst/>
            </a:prstGeom>
          </p:spPr>
          <p:txBody>
            <a:bodyPr lIns="50800" tIns="50800" rIns="50800" bIns="50800" rtlCol="0" anchor="ctr"/>
            <a:lstStyle/>
            <a:p>
              <a:pPr algn="ctr">
                <a:lnSpc>
                  <a:spcPts val="2645"/>
                </a:lnSpc>
              </a:pPr>
              <a:endParaRPr/>
            </a:p>
          </p:txBody>
        </p:sp>
      </p:grpSp>
      <p:grpSp>
        <p:nvGrpSpPr>
          <p:cNvPr id="11" name="Group 11"/>
          <p:cNvGrpSpPr/>
          <p:nvPr/>
        </p:nvGrpSpPr>
        <p:grpSpPr>
          <a:xfrm>
            <a:off x="17101343" y="0"/>
            <a:ext cx="1186657" cy="1186657"/>
            <a:chOff x="0" y="0"/>
            <a:chExt cx="312535" cy="312535"/>
          </a:xfrm>
        </p:grpSpPr>
        <p:sp>
          <p:nvSpPr>
            <p:cNvPr id="12" name="Freeform 12"/>
            <p:cNvSpPr/>
            <p:nvPr/>
          </p:nvSpPr>
          <p:spPr>
            <a:xfrm>
              <a:off x="0" y="0"/>
              <a:ext cx="312535" cy="312535"/>
            </a:xfrm>
            <a:custGeom>
              <a:avLst/>
              <a:gdLst/>
              <a:ahLst/>
              <a:cxnLst/>
              <a:rect l="l" t="t" r="r" b="b"/>
              <a:pathLst>
                <a:path w="312535" h="312535">
                  <a:moveTo>
                    <a:pt x="0" y="0"/>
                  </a:moveTo>
                  <a:lnTo>
                    <a:pt x="312535" y="0"/>
                  </a:lnTo>
                  <a:lnTo>
                    <a:pt x="312535" y="312535"/>
                  </a:lnTo>
                  <a:lnTo>
                    <a:pt x="0" y="312535"/>
                  </a:lnTo>
                  <a:close/>
                </a:path>
              </a:pathLst>
            </a:custGeom>
            <a:solidFill>
              <a:srgbClr val="FFE500"/>
            </a:solidFill>
          </p:spPr>
          <p:txBody>
            <a:bodyPr/>
            <a:lstStyle/>
            <a:p>
              <a:endParaRPr lang="x-none"/>
            </a:p>
          </p:txBody>
        </p:sp>
        <p:sp>
          <p:nvSpPr>
            <p:cNvPr id="13" name="TextBox 13"/>
            <p:cNvSpPr txBox="1"/>
            <p:nvPr/>
          </p:nvSpPr>
          <p:spPr>
            <a:xfrm>
              <a:off x="0" y="-85725"/>
              <a:ext cx="312535" cy="398260"/>
            </a:xfrm>
            <a:prstGeom prst="rect">
              <a:avLst/>
            </a:prstGeom>
          </p:spPr>
          <p:txBody>
            <a:bodyPr lIns="50800" tIns="50800" rIns="50800" bIns="50800" rtlCol="0" anchor="ctr"/>
            <a:lstStyle/>
            <a:p>
              <a:pPr algn="ctr">
                <a:lnSpc>
                  <a:spcPts val="2645"/>
                </a:lnSpc>
              </a:pPr>
              <a:endParaRPr/>
            </a:p>
          </p:txBody>
        </p:sp>
      </p:grpSp>
      <p:grpSp>
        <p:nvGrpSpPr>
          <p:cNvPr id="14" name="Group 14"/>
          <p:cNvGrpSpPr/>
          <p:nvPr/>
        </p:nvGrpSpPr>
        <p:grpSpPr>
          <a:xfrm>
            <a:off x="0" y="5485457"/>
            <a:ext cx="1186657" cy="1186657"/>
            <a:chOff x="0" y="0"/>
            <a:chExt cx="312535" cy="312535"/>
          </a:xfrm>
        </p:grpSpPr>
        <p:sp>
          <p:nvSpPr>
            <p:cNvPr id="15" name="Freeform 15"/>
            <p:cNvSpPr/>
            <p:nvPr/>
          </p:nvSpPr>
          <p:spPr>
            <a:xfrm>
              <a:off x="0" y="0"/>
              <a:ext cx="312535" cy="312535"/>
            </a:xfrm>
            <a:custGeom>
              <a:avLst/>
              <a:gdLst/>
              <a:ahLst/>
              <a:cxnLst/>
              <a:rect l="l" t="t" r="r" b="b"/>
              <a:pathLst>
                <a:path w="312535" h="312535">
                  <a:moveTo>
                    <a:pt x="0" y="0"/>
                  </a:moveTo>
                  <a:lnTo>
                    <a:pt x="312535" y="0"/>
                  </a:lnTo>
                  <a:lnTo>
                    <a:pt x="312535" y="312535"/>
                  </a:lnTo>
                  <a:lnTo>
                    <a:pt x="0" y="312535"/>
                  </a:lnTo>
                  <a:close/>
                </a:path>
              </a:pathLst>
            </a:custGeom>
            <a:solidFill>
              <a:srgbClr val="FFE500"/>
            </a:solidFill>
          </p:spPr>
          <p:txBody>
            <a:bodyPr/>
            <a:lstStyle/>
            <a:p>
              <a:endParaRPr lang="x-none"/>
            </a:p>
          </p:txBody>
        </p:sp>
        <p:sp>
          <p:nvSpPr>
            <p:cNvPr id="16" name="TextBox 16"/>
            <p:cNvSpPr txBox="1"/>
            <p:nvPr/>
          </p:nvSpPr>
          <p:spPr>
            <a:xfrm>
              <a:off x="0" y="-85725"/>
              <a:ext cx="312535" cy="398260"/>
            </a:xfrm>
            <a:prstGeom prst="rect">
              <a:avLst/>
            </a:prstGeom>
          </p:spPr>
          <p:txBody>
            <a:bodyPr lIns="50800" tIns="50800" rIns="50800" bIns="50800" rtlCol="0" anchor="ctr"/>
            <a:lstStyle/>
            <a:p>
              <a:pPr algn="ctr">
                <a:lnSpc>
                  <a:spcPts val="2645"/>
                </a:lnSpc>
              </a:pPr>
              <a:endParaRPr/>
            </a:p>
          </p:txBody>
        </p:sp>
      </p:grpSp>
      <p:graphicFrame>
        <p:nvGraphicFramePr>
          <p:cNvPr id="18" name="Diagram 17"/>
          <p:cNvGraphicFramePr/>
          <p:nvPr>
            <p:extLst>
              <p:ext uri="{D42A27DB-BD31-4B8C-83A1-F6EECF244321}">
                <p14:modId xmlns:p14="http://schemas.microsoft.com/office/powerpoint/2010/main" xmlns="" val="2603181134"/>
              </p:ext>
            </p:extLst>
          </p:nvPr>
        </p:nvGraphicFramePr>
        <p:xfrm>
          <a:off x="1186657" y="1943100"/>
          <a:ext cx="15577343" cy="79248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26444"/>
        </a:solidFill>
        <a:effectLst/>
      </p:bgPr>
    </p:bg>
    <p:spTree>
      <p:nvGrpSpPr>
        <p:cNvPr id="1" name=""/>
        <p:cNvGrpSpPr/>
        <p:nvPr/>
      </p:nvGrpSpPr>
      <p:grpSpPr>
        <a:xfrm>
          <a:off x="0" y="0"/>
          <a:ext cx="0" cy="0"/>
          <a:chOff x="0" y="0"/>
          <a:chExt cx="0" cy="0"/>
        </a:xfrm>
      </p:grpSpPr>
      <p:grpSp>
        <p:nvGrpSpPr>
          <p:cNvPr id="2" name="Group 2"/>
          <p:cNvGrpSpPr/>
          <p:nvPr/>
        </p:nvGrpSpPr>
        <p:grpSpPr>
          <a:xfrm>
            <a:off x="0" y="-551496"/>
            <a:ext cx="10287000" cy="10864873"/>
            <a:chOff x="0" y="-85725"/>
            <a:chExt cx="2940965" cy="2861530"/>
          </a:xfrm>
        </p:grpSpPr>
        <p:sp>
          <p:nvSpPr>
            <p:cNvPr id="3" name="Freeform 3"/>
            <p:cNvSpPr/>
            <p:nvPr/>
          </p:nvSpPr>
          <p:spPr>
            <a:xfrm>
              <a:off x="0" y="0"/>
              <a:ext cx="2875610" cy="2775805"/>
            </a:xfrm>
            <a:custGeom>
              <a:avLst/>
              <a:gdLst/>
              <a:ahLst/>
              <a:cxnLst/>
              <a:rect l="l" t="t" r="r" b="b"/>
              <a:pathLst>
                <a:path w="2940965" h="2775805">
                  <a:moveTo>
                    <a:pt x="0" y="0"/>
                  </a:moveTo>
                  <a:lnTo>
                    <a:pt x="2940965" y="0"/>
                  </a:lnTo>
                  <a:lnTo>
                    <a:pt x="2940965" y="2775805"/>
                  </a:lnTo>
                  <a:lnTo>
                    <a:pt x="0" y="2775805"/>
                  </a:lnTo>
                  <a:close/>
                </a:path>
              </a:pathLst>
            </a:custGeom>
            <a:solidFill>
              <a:srgbClr val="23CB1F"/>
            </a:solidFill>
          </p:spPr>
          <p:txBody>
            <a:bodyPr/>
            <a:lstStyle/>
            <a:p>
              <a:endParaRPr lang="x-none"/>
            </a:p>
          </p:txBody>
        </p:sp>
        <p:sp>
          <p:nvSpPr>
            <p:cNvPr id="4" name="TextBox 4"/>
            <p:cNvSpPr txBox="1"/>
            <p:nvPr/>
          </p:nvSpPr>
          <p:spPr>
            <a:xfrm>
              <a:off x="0" y="-85725"/>
              <a:ext cx="2940965" cy="2861530"/>
            </a:xfrm>
            <a:prstGeom prst="rect">
              <a:avLst/>
            </a:prstGeom>
          </p:spPr>
          <p:txBody>
            <a:bodyPr lIns="50800" tIns="50800" rIns="50800" bIns="50800" rtlCol="0" anchor="ctr"/>
            <a:lstStyle/>
            <a:p>
              <a:pPr algn="ctr">
                <a:lnSpc>
                  <a:spcPts val="2645"/>
                </a:lnSpc>
              </a:pPr>
              <a:endParaRPr/>
            </a:p>
          </p:txBody>
        </p:sp>
      </p:grpSp>
      <p:sp>
        <p:nvSpPr>
          <p:cNvPr id="5" name="Freeform 5"/>
          <p:cNvSpPr/>
          <p:nvPr/>
        </p:nvSpPr>
        <p:spPr>
          <a:xfrm>
            <a:off x="895802" y="836052"/>
            <a:ext cx="599569" cy="361987"/>
          </a:xfrm>
          <a:custGeom>
            <a:avLst/>
            <a:gdLst/>
            <a:ahLst/>
            <a:cxnLst/>
            <a:rect l="l" t="t" r="r" b="b"/>
            <a:pathLst>
              <a:path w="599569" h="361987">
                <a:moveTo>
                  <a:pt x="0" y="0"/>
                </a:moveTo>
                <a:lnTo>
                  <a:pt x="599569" y="0"/>
                </a:lnTo>
                <a:lnTo>
                  <a:pt x="599569" y="361987"/>
                </a:lnTo>
                <a:lnTo>
                  <a:pt x="0" y="36198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x-none"/>
          </a:p>
        </p:txBody>
      </p:sp>
      <p:grpSp>
        <p:nvGrpSpPr>
          <p:cNvPr id="11" name="Group 11"/>
          <p:cNvGrpSpPr/>
          <p:nvPr/>
        </p:nvGrpSpPr>
        <p:grpSpPr>
          <a:xfrm>
            <a:off x="0" y="7933504"/>
            <a:ext cx="10058399" cy="2353496"/>
            <a:chOff x="0" y="0"/>
            <a:chExt cx="2940965" cy="619851"/>
          </a:xfrm>
        </p:grpSpPr>
        <p:sp>
          <p:nvSpPr>
            <p:cNvPr id="12" name="Freeform 12"/>
            <p:cNvSpPr/>
            <p:nvPr/>
          </p:nvSpPr>
          <p:spPr>
            <a:xfrm>
              <a:off x="0" y="0"/>
              <a:ext cx="2940965" cy="619851"/>
            </a:xfrm>
            <a:custGeom>
              <a:avLst/>
              <a:gdLst/>
              <a:ahLst/>
              <a:cxnLst/>
              <a:rect l="l" t="t" r="r" b="b"/>
              <a:pathLst>
                <a:path w="2940965" h="619851">
                  <a:moveTo>
                    <a:pt x="0" y="0"/>
                  </a:moveTo>
                  <a:lnTo>
                    <a:pt x="2940965" y="0"/>
                  </a:lnTo>
                  <a:lnTo>
                    <a:pt x="2940965" y="619851"/>
                  </a:lnTo>
                  <a:lnTo>
                    <a:pt x="0" y="619851"/>
                  </a:lnTo>
                  <a:close/>
                </a:path>
              </a:pathLst>
            </a:custGeom>
            <a:solidFill>
              <a:srgbClr val="FFE500"/>
            </a:solidFill>
          </p:spPr>
          <p:txBody>
            <a:bodyPr/>
            <a:lstStyle/>
            <a:p>
              <a:endParaRPr lang="x-none"/>
            </a:p>
          </p:txBody>
        </p:sp>
        <p:sp>
          <p:nvSpPr>
            <p:cNvPr id="13" name="TextBox 13"/>
            <p:cNvSpPr txBox="1"/>
            <p:nvPr/>
          </p:nvSpPr>
          <p:spPr>
            <a:xfrm>
              <a:off x="0" y="-85725"/>
              <a:ext cx="2940965" cy="705576"/>
            </a:xfrm>
            <a:prstGeom prst="rect">
              <a:avLst/>
            </a:prstGeom>
          </p:spPr>
          <p:txBody>
            <a:bodyPr lIns="50800" tIns="50800" rIns="50800" bIns="50800" rtlCol="0" anchor="ctr"/>
            <a:lstStyle/>
            <a:p>
              <a:pPr algn="ctr">
                <a:lnSpc>
                  <a:spcPts val="2645"/>
                </a:lnSpc>
              </a:pPr>
              <a:endParaRPr/>
            </a:p>
          </p:txBody>
        </p:sp>
      </p:grpSp>
      <p:sp>
        <p:nvSpPr>
          <p:cNvPr id="18" name="TextBox 18"/>
          <p:cNvSpPr txBox="1"/>
          <p:nvPr/>
        </p:nvSpPr>
        <p:spPr>
          <a:xfrm>
            <a:off x="1495371" y="274709"/>
            <a:ext cx="15268629" cy="923330"/>
          </a:xfrm>
          <a:prstGeom prst="rect">
            <a:avLst/>
          </a:prstGeom>
        </p:spPr>
        <p:txBody>
          <a:bodyPr wrap="square" lIns="0" tIns="0" rIns="0" bIns="0" rtlCol="0" anchor="t">
            <a:spAutoFit/>
          </a:bodyPr>
          <a:lstStyle/>
          <a:p>
            <a:pPr algn="ctr"/>
            <a:r>
              <a:rPr lang="en-US" sz="6000" b="1" dirty="0">
                <a:solidFill>
                  <a:schemeClr val="bg1"/>
                </a:solidFill>
              </a:rPr>
              <a:t>Operational </a:t>
            </a:r>
            <a:r>
              <a:rPr lang="en-US" sz="6000" b="1" dirty="0" smtClean="0">
                <a:solidFill>
                  <a:schemeClr val="bg1"/>
                </a:solidFill>
              </a:rPr>
              <a:t>factors</a:t>
            </a:r>
            <a:endParaRPr lang="en-GB" sz="6000" dirty="0">
              <a:solidFill>
                <a:schemeClr val="bg1"/>
              </a:solidFill>
            </a:endParaRPr>
          </a:p>
        </p:txBody>
      </p:sp>
      <p:graphicFrame>
        <p:nvGraphicFramePr>
          <p:cNvPr id="20" name="Diagram 19"/>
          <p:cNvGraphicFramePr/>
          <p:nvPr>
            <p:extLst>
              <p:ext uri="{D42A27DB-BD31-4B8C-83A1-F6EECF244321}">
                <p14:modId xmlns:p14="http://schemas.microsoft.com/office/powerpoint/2010/main" xmlns="" val="2786555635"/>
              </p:ext>
            </p:extLst>
          </p:nvPr>
        </p:nvGraphicFramePr>
        <p:xfrm>
          <a:off x="152401" y="2476500"/>
          <a:ext cx="9448800" cy="7391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TextBox 5"/>
          <p:cNvSpPr txBox="1"/>
          <p:nvPr/>
        </p:nvSpPr>
        <p:spPr>
          <a:xfrm>
            <a:off x="2057400" y="1789443"/>
            <a:ext cx="3886200" cy="584775"/>
          </a:xfrm>
          <a:prstGeom prst="rect">
            <a:avLst/>
          </a:prstGeom>
          <a:noFill/>
        </p:spPr>
        <p:txBody>
          <a:bodyPr wrap="square" rtlCol="0">
            <a:spAutoFit/>
          </a:bodyPr>
          <a:lstStyle/>
          <a:p>
            <a:pPr algn="ctr"/>
            <a:r>
              <a:rPr lang="en-US" sz="3200" b="1" dirty="0" smtClean="0">
                <a:solidFill>
                  <a:schemeClr val="bg1"/>
                </a:solidFill>
              </a:rPr>
              <a:t>(Venue </a:t>
            </a:r>
            <a:r>
              <a:rPr lang="en-US" sz="3200" b="1" dirty="0">
                <a:solidFill>
                  <a:schemeClr val="bg1"/>
                </a:solidFill>
              </a:rPr>
              <a:t>availability)</a:t>
            </a:r>
            <a:endParaRPr lang="en-GB" sz="3200" dirty="0">
              <a:solidFill>
                <a:schemeClr val="bg1"/>
              </a:solidFill>
            </a:endParaRPr>
          </a:p>
        </p:txBody>
      </p:sp>
      <p:sp>
        <p:nvSpPr>
          <p:cNvPr id="7" name="Rectangle 6"/>
          <p:cNvSpPr/>
          <p:nvPr/>
        </p:nvSpPr>
        <p:spPr>
          <a:xfrm>
            <a:off x="12326815" y="1497055"/>
            <a:ext cx="3526735" cy="584775"/>
          </a:xfrm>
          <a:prstGeom prst="rect">
            <a:avLst/>
          </a:prstGeom>
        </p:spPr>
        <p:txBody>
          <a:bodyPr wrap="none">
            <a:spAutoFit/>
          </a:bodyPr>
          <a:lstStyle/>
          <a:p>
            <a:r>
              <a:rPr lang="en-US" sz="3200" b="1" dirty="0">
                <a:solidFill>
                  <a:schemeClr val="bg1"/>
                </a:solidFill>
              </a:rPr>
              <a:t>(Skills requirement)</a:t>
            </a:r>
            <a:endParaRPr lang="en-GB" sz="3200" dirty="0"/>
          </a:p>
        </p:txBody>
      </p:sp>
      <p:grpSp>
        <p:nvGrpSpPr>
          <p:cNvPr id="15" name="Group 11"/>
          <p:cNvGrpSpPr/>
          <p:nvPr/>
        </p:nvGrpSpPr>
        <p:grpSpPr>
          <a:xfrm>
            <a:off x="10148496" y="3040970"/>
            <a:ext cx="7883371" cy="6858000"/>
            <a:chOff x="0" y="0"/>
            <a:chExt cx="2542966" cy="855740"/>
          </a:xfrm>
        </p:grpSpPr>
        <p:sp>
          <p:nvSpPr>
            <p:cNvPr id="16" name="Freeform 12"/>
            <p:cNvSpPr/>
            <p:nvPr/>
          </p:nvSpPr>
          <p:spPr>
            <a:xfrm>
              <a:off x="0" y="0"/>
              <a:ext cx="2542966" cy="855740"/>
            </a:xfrm>
            <a:custGeom>
              <a:avLst/>
              <a:gdLst/>
              <a:ahLst/>
              <a:cxnLst/>
              <a:rect l="l" t="t" r="r" b="b"/>
              <a:pathLst>
                <a:path w="2542966" h="855740">
                  <a:moveTo>
                    <a:pt x="56930" y="0"/>
                  </a:moveTo>
                  <a:lnTo>
                    <a:pt x="2486036" y="0"/>
                  </a:lnTo>
                  <a:cubicBezTo>
                    <a:pt x="2501135" y="0"/>
                    <a:pt x="2515615" y="5998"/>
                    <a:pt x="2526292" y="16674"/>
                  </a:cubicBezTo>
                  <a:cubicBezTo>
                    <a:pt x="2536968" y="27351"/>
                    <a:pt x="2542966" y="41831"/>
                    <a:pt x="2542966" y="56930"/>
                  </a:cubicBezTo>
                  <a:lnTo>
                    <a:pt x="2542966" y="798810"/>
                  </a:lnTo>
                  <a:cubicBezTo>
                    <a:pt x="2542966" y="830252"/>
                    <a:pt x="2517478" y="855740"/>
                    <a:pt x="2486036" y="855740"/>
                  </a:cubicBezTo>
                  <a:lnTo>
                    <a:pt x="56930" y="855740"/>
                  </a:lnTo>
                  <a:cubicBezTo>
                    <a:pt x="25488" y="855740"/>
                    <a:pt x="0" y="830252"/>
                    <a:pt x="0" y="798810"/>
                  </a:cubicBezTo>
                  <a:lnTo>
                    <a:pt x="0" y="56930"/>
                  </a:lnTo>
                  <a:cubicBezTo>
                    <a:pt x="0" y="25488"/>
                    <a:pt x="25488" y="0"/>
                    <a:pt x="56930" y="0"/>
                  </a:cubicBezTo>
                  <a:close/>
                </a:path>
              </a:pathLst>
            </a:custGeom>
            <a:solidFill>
              <a:srgbClr val="FFFBC2"/>
            </a:solidFill>
          </p:spPr>
          <p:txBody>
            <a:bodyPr/>
            <a:lstStyle/>
            <a:p>
              <a:endParaRPr lang="x-none"/>
            </a:p>
          </p:txBody>
        </p:sp>
        <p:sp>
          <p:nvSpPr>
            <p:cNvPr id="17" name="TextBox 13"/>
            <p:cNvSpPr txBox="1"/>
            <p:nvPr/>
          </p:nvSpPr>
          <p:spPr>
            <a:xfrm>
              <a:off x="0" y="-85725"/>
              <a:ext cx="2542966" cy="941465"/>
            </a:xfrm>
            <a:prstGeom prst="rect">
              <a:avLst/>
            </a:prstGeom>
          </p:spPr>
          <p:txBody>
            <a:bodyPr lIns="50800" tIns="50800" rIns="50800" bIns="50800" rtlCol="0" anchor="ctr"/>
            <a:lstStyle/>
            <a:p>
              <a:pPr algn="ctr">
                <a:lnSpc>
                  <a:spcPts val="2645"/>
                </a:lnSpc>
              </a:pPr>
              <a:endParaRPr/>
            </a:p>
          </p:txBody>
        </p:sp>
      </p:grpSp>
      <p:sp>
        <p:nvSpPr>
          <p:cNvPr id="21" name="Rectangle 20"/>
          <p:cNvSpPr/>
          <p:nvPr/>
        </p:nvSpPr>
        <p:spPr>
          <a:xfrm>
            <a:off x="10377097" y="3838481"/>
            <a:ext cx="7377503" cy="5632311"/>
          </a:xfrm>
          <a:prstGeom prst="rect">
            <a:avLst/>
          </a:prstGeom>
        </p:spPr>
        <p:txBody>
          <a:bodyPr wrap="square">
            <a:spAutoFit/>
          </a:bodyPr>
          <a:lstStyle/>
          <a:p>
            <a:pPr marL="342900" indent="-342900" algn="just">
              <a:lnSpc>
                <a:spcPct val="150000"/>
              </a:lnSpc>
              <a:buFont typeface="Wingdings" panose="05000000000000000000" pitchFamily="2" charset="2"/>
              <a:buChar char="v"/>
            </a:pPr>
            <a:r>
              <a:rPr lang="en-US" sz="2400" b="1" dirty="0">
                <a:latin typeface="Times New Roman" panose="02020603050405020304" pitchFamily="18" charset="0"/>
                <a:cs typeface="Times New Roman" panose="02020603050405020304" pitchFamily="18" charset="0"/>
              </a:rPr>
              <a:t>Event Planning Team</a:t>
            </a:r>
            <a:r>
              <a:rPr lang="en-US" sz="2400" dirty="0">
                <a:latin typeface="Times New Roman" panose="02020603050405020304" pitchFamily="18" charset="0"/>
                <a:cs typeface="Times New Roman" panose="02020603050405020304" pitchFamily="18" charset="0"/>
              </a:rPr>
              <a:t>: Skilled in logistics, vendor management, and coordination (Clapp, 2021).</a:t>
            </a:r>
          </a:p>
          <a:p>
            <a:pPr marL="342900" indent="-342900" algn="just">
              <a:lnSpc>
                <a:spcPct val="150000"/>
              </a:lnSpc>
              <a:buFont typeface="Wingdings" panose="05000000000000000000" pitchFamily="2" charset="2"/>
              <a:buChar char="v"/>
            </a:pPr>
            <a:r>
              <a:rPr lang="en-US" sz="2400" b="1" dirty="0">
                <a:latin typeface="Times New Roman" panose="02020603050405020304" pitchFamily="18" charset="0"/>
                <a:cs typeface="Times New Roman" panose="02020603050405020304" pitchFamily="18" charset="0"/>
              </a:rPr>
              <a:t>Culinary Experts</a:t>
            </a:r>
            <a:r>
              <a:rPr lang="en-US" sz="2400" dirty="0">
                <a:latin typeface="Times New Roman" panose="02020603050405020304" pitchFamily="18" charset="0"/>
                <a:cs typeface="Times New Roman" panose="02020603050405020304" pitchFamily="18" charset="0"/>
              </a:rPr>
              <a:t>: Chefs and food specialists for live demos and farm-to-fork cooking showcases.</a:t>
            </a:r>
          </a:p>
          <a:p>
            <a:pPr marL="342900" indent="-342900" algn="just">
              <a:lnSpc>
                <a:spcPct val="150000"/>
              </a:lnSpc>
              <a:buFont typeface="Wingdings" panose="05000000000000000000" pitchFamily="2" charset="2"/>
              <a:buChar char="v"/>
            </a:pPr>
            <a:r>
              <a:rPr lang="en-US" sz="2400" b="1" dirty="0">
                <a:latin typeface="Times New Roman" panose="02020603050405020304" pitchFamily="18" charset="0"/>
                <a:cs typeface="Times New Roman" panose="02020603050405020304" pitchFamily="18" charset="0"/>
              </a:rPr>
              <a:t>Farm Guides</a:t>
            </a:r>
            <a:r>
              <a:rPr lang="en-US" sz="2400" dirty="0">
                <a:latin typeface="Times New Roman" panose="02020603050405020304" pitchFamily="18" charset="0"/>
                <a:cs typeface="Times New Roman" panose="02020603050405020304" pitchFamily="18" charset="0"/>
              </a:rPr>
              <a:t>: Knowledgeable staff for conducting farm tours, explaining sustainability practices (</a:t>
            </a:r>
            <a:r>
              <a:rPr lang="en-US" sz="2400" dirty="0" err="1">
                <a:latin typeface="Times New Roman" panose="02020603050405020304" pitchFamily="18" charset="0"/>
                <a:cs typeface="Times New Roman" panose="02020603050405020304" pitchFamily="18" charset="0"/>
              </a:rPr>
              <a:t>Susanto</a:t>
            </a:r>
            <a:r>
              <a:rPr lang="en-US" sz="2400" dirty="0">
                <a:latin typeface="Times New Roman" panose="02020603050405020304" pitchFamily="18" charset="0"/>
                <a:cs typeface="Times New Roman" panose="02020603050405020304" pitchFamily="18" charset="0"/>
              </a:rPr>
              <a:t>, 2023).</a:t>
            </a:r>
          </a:p>
          <a:p>
            <a:pPr marL="342900" indent="-342900" algn="just">
              <a:lnSpc>
                <a:spcPct val="150000"/>
              </a:lnSpc>
              <a:buFont typeface="Wingdings" panose="05000000000000000000" pitchFamily="2" charset="2"/>
              <a:buChar char="v"/>
            </a:pPr>
            <a:r>
              <a:rPr lang="en-US" sz="2400" b="1" dirty="0">
                <a:latin typeface="Times New Roman" panose="02020603050405020304" pitchFamily="18" charset="0"/>
                <a:cs typeface="Times New Roman" panose="02020603050405020304" pitchFamily="18" charset="0"/>
              </a:rPr>
              <a:t>Technical Support</a:t>
            </a:r>
            <a:r>
              <a:rPr lang="en-US" sz="2400" dirty="0">
                <a:latin typeface="Times New Roman" panose="02020603050405020304" pitchFamily="18" charset="0"/>
                <a:cs typeface="Times New Roman" panose="02020603050405020304" pitchFamily="18" charset="0"/>
              </a:rPr>
              <a:t>: IT staff for event registration, audio-visual setups, and live streaming (Manglik, 2023).</a:t>
            </a:r>
            <a:endParaRPr lang="en-GB"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26444"/>
        </a:solidFill>
        <a:effectLst/>
      </p:bgPr>
    </p:bg>
    <p:spTree>
      <p:nvGrpSpPr>
        <p:cNvPr id="1" name=""/>
        <p:cNvGrpSpPr/>
        <p:nvPr/>
      </p:nvGrpSpPr>
      <p:grpSpPr>
        <a:xfrm>
          <a:off x="0" y="0"/>
          <a:ext cx="0" cy="0"/>
          <a:chOff x="0" y="0"/>
          <a:chExt cx="0" cy="0"/>
        </a:xfrm>
      </p:grpSpPr>
      <p:sp>
        <p:nvSpPr>
          <p:cNvPr id="2" name="Freeform 2"/>
          <p:cNvSpPr/>
          <p:nvPr/>
        </p:nvSpPr>
        <p:spPr>
          <a:xfrm>
            <a:off x="895802" y="836052"/>
            <a:ext cx="599569" cy="361987"/>
          </a:xfrm>
          <a:custGeom>
            <a:avLst/>
            <a:gdLst/>
            <a:ahLst/>
            <a:cxnLst/>
            <a:rect l="l" t="t" r="r" b="b"/>
            <a:pathLst>
              <a:path w="599569" h="361987">
                <a:moveTo>
                  <a:pt x="0" y="0"/>
                </a:moveTo>
                <a:lnTo>
                  <a:pt x="599569" y="0"/>
                </a:lnTo>
                <a:lnTo>
                  <a:pt x="599569" y="361987"/>
                </a:lnTo>
                <a:lnTo>
                  <a:pt x="0" y="36198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x-none"/>
          </a:p>
        </p:txBody>
      </p:sp>
      <p:sp>
        <p:nvSpPr>
          <p:cNvPr id="4" name="TextBox 4"/>
          <p:cNvSpPr txBox="1"/>
          <p:nvPr/>
        </p:nvSpPr>
        <p:spPr>
          <a:xfrm>
            <a:off x="3145716" y="347692"/>
            <a:ext cx="12018084" cy="1846659"/>
          </a:xfrm>
          <a:prstGeom prst="rect">
            <a:avLst/>
          </a:prstGeom>
        </p:spPr>
        <p:txBody>
          <a:bodyPr wrap="square" lIns="0" tIns="0" rIns="0" bIns="0" rtlCol="0" anchor="t">
            <a:spAutoFit/>
          </a:bodyPr>
          <a:lstStyle/>
          <a:p>
            <a:pPr algn="ctr"/>
            <a:r>
              <a:rPr lang="en-US" sz="6000" b="1" dirty="0">
                <a:solidFill>
                  <a:schemeClr val="bg1"/>
                </a:solidFill>
              </a:rPr>
              <a:t>Operational Requirements and Logistics</a:t>
            </a:r>
            <a:endParaRPr lang="en-GB" sz="6000" dirty="0">
              <a:solidFill>
                <a:schemeClr val="bg1"/>
              </a:solidFill>
            </a:endParaRPr>
          </a:p>
        </p:txBody>
      </p:sp>
      <p:grpSp>
        <p:nvGrpSpPr>
          <p:cNvPr id="5" name="Group 5"/>
          <p:cNvGrpSpPr/>
          <p:nvPr/>
        </p:nvGrpSpPr>
        <p:grpSpPr>
          <a:xfrm>
            <a:off x="0" y="6672114"/>
            <a:ext cx="18288000" cy="3614886"/>
            <a:chOff x="0" y="0"/>
            <a:chExt cx="4816593" cy="952069"/>
          </a:xfrm>
        </p:grpSpPr>
        <p:sp>
          <p:nvSpPr>
            <p:cNvPr id="6" name="Freeform 6"/>
            <p:cNvSpPr/>
            <p:nvPr/>
          </p:nvSpPr>
          <p:spPr>
            <a:xfrm>
              <a:off x="0" y="0"/>
              <a:ext cx="4816592" cy="952069"/>
            </a:xfrm>
            <a:custGeom>
              <a:avLst/>
              <a:gdLst/>
              <a:ahLst/>
              <a:cxnLst/>
              <a:rect l="l" t="t" r="r" b="b"/>
              <a:pathLst>
                <a:path w="4816592" h="952069">
                  <a:moveTo>
                    <a:pt x="0" y="0"/>
                  </a:moveTo>
                  <a:lnTo>
                    <a:pt x="4816592" y="0"/>
                  </a:lnTo>
                  <a:lnTo>
                    <a:pt x="4816592" y="952069"/>
                  </a:lnTo>
                  <a:lnTo>
                    <a:pt x="0" y="952069"/>
                  </a:lnTo>
                  <a:close/>
                </a:path>
              </a:pathLst>
            </a:custGeom>
            <a:solidFill>
              <a:srgbClr val="23CB1F"/>
            </a:solidFill>
          </p:spPr>
          <p:txBody>
            <a:bodyPr/>
            <a:lstStyle/>
            <a:p>
              <a:endParaRPr lang="x-none"/>
            </a:p>
          </p:txBody>
        </p:sp>
        <p:sp>
          <p:nvSpPr>
            <p:cNvPr id="7" name="TextBox 7"/>
            <p:cNvSpPr txBox="1"/>
            <p:nvPr/>
          </p:nvSpPr>
          <p:spPr>
            <a:xfrm>
              <a:off x="0" y="-85725"/>
              <a:ext cx="4816593" cy="1037794"/>
            </a:xfrm>
            <a:prstGeom prst="rect">
              <a:avLst/>
            </a:prstGeom>
          </p:spPr>
          <p:txBody>
            <a:bodyPr lIns="50800" tIns="50800" rIns="50800" bIns="50800" rtlCol="0" anchor="ctr"/>
            <a:lstStyle/>
            <a:p>
              <a:pPr algn="ctr">
                <a:lnSpc>
                  <a:spcPts val="2645"/>
                </a:lnSpc>
              </a:pPr>
              <a:endParaRPr/>
            </a:p>
          </p:txBody>
        </p:sp>
      </p:grpSp>
      <p:grpSp>
        <p:nvGrpSpPr>
          <p:cNvPr id="11" name="Group 11"/>
          <p:cNvGrpSpPr/>
          <p:nvPr/>
        </p:nvGrpSpPr>
        <p:grpSpPr>
          <a:xfrm>
            <a:off x="17101343" y="0"/>
            <a:ext cx="1186657" cy="1186657"/>
            <a:chOff x="0" y="0"/>
            <a:chExt cx="312535" cy="312535"/>
          </a:xfrm>
        </p:grpSpPr>
        <p:sp>
          <p:nvSpPr>
            <p:cNvPr id="12" name="Freeform 12"/>
            <p:cNvSpPr/>
            <p:nvPr/>
          </p:nvSpPr>
          <p:spPr>
            <a:xfrm>
              <a:off x="0" y="0"/>
              <a:ext cx="312535" cy="312535"/>
            </a:xfrm>
            <a:custGeom>
              <a:avLst/>
              <a:gdLst/>
              <a:ahLst/>
              <a:cxnLst/>
              <a:rect l="l" t="t" r="r" b="b"/>
              <a:pathLst>
                <a:path w="312535" h="312535">
                  <a:moveTo>
                    <a:pt x="0" y="0"/>
                  </a:moveTo>
                  <a:lnTo>
                    <a:pt x="312535" y="0"/>
                  </a:lnTo>
                  <a:lnTo>
                    <a:pt x="312535" y="312535"/>
                  </a:lnTo>
                  <a:lnTo>
                    <a:pt x="0" y="312535"/>
                  </a:lnTo>
                  <a:close/>
                </a:path>
              </a:pathLst>
            </a:custGeom>
            <a:solidFill>
              <a:srgbClr val="FFE500"/>
            </a:solidFill>
          </p:spPr>
          <p:txBody>
            <a:bodyPr/>
            <a:lstStyle/>
            <a:p>
              <a:endParaRPr lang="x-none"/>
            </a:p>
          </p:txBody>
        </p:sp>
        <p:sp>
          <p:nvSpPr>
            <p:cNvPr id="13" name="TextBox 13"/>
            <p:cNvSpPr txBox="1"/>
            <p:nvPr/>
          </p:nvSpPr>
          <p:spPr>
            <a:xfrm>
              <a:off x="0" y="-85725"/>
              <a:ext cx="312535" cy="398260"/>
            </a:xfrm>
            <a:prstGeom prst="rect">
              <a:avLst/>
            </a:prstGeom>
          </p:spPr>
          <p:txBody>
            <a:bodyPr lIns="50800" tIns="50800" rIns="50800" bIns="50800" rtlCol="0" anchor="ctr"/>
            <a:lstStyle/>
            <a:p>
              <a:pPr algn="ctr">
                <a:lnSpc>
                  <a:spcPts val="2645"/>
                </a:lnSpc>
              </a:pPr>
              <a:endParaRPr/>
            </a:p>
          </p:txBody>
        </p:sp>
      </p:grpSp>
      <p:grpSp>
        <p:nvGrpSpPr>
          <p:cNvPr id="14" name="Group 14"/>
          <p:cNvGrpSpPr/>
          <p:nvPr/>
        </p:nvGrpSpPr>
        <p:grpSpPr>
          <a:xfrm>
            <a:off x="0" y="5485457"/>
            <a:ext cx="1186657" cy="1186657"/>
            <a:chOff x="0" y="0"/>
            <a:chExt cx="312535" cy="312535"/>
          </a:xfrm>
        </p:grpSpPr>
        <p:sp>
          <p:nvSpPr>
            <p:cNvPr id="15" name="Freeform 15"/>
            <p:cNvSpPr/>
            <p:nvPr/>
          </p:nvSpPr>
          <p:spPr>
            <a:xfrm>
              <a:off x="0" y="0"/>
              <a:ext cx="312535" cy="312535"/>
            </a:xfrm>
            <a:custGeom>
              <a:avLst/>
              <a:gdLst/>
              <a:ahLst/>
              <a:cxnLst/>
              <a:rect l="l" t="t" r="r" b="b"/>
              <a:pathLst>
                <a:path w="312535" h="312535">
                  <a:moveTo>
                    <a:pt x="0" y="0"/>
                  </a:moveTo>
                  <a:lnTo>
                    <a:pt x="312535" y="0"/>
                  </a:lnTo>
                  <a:lnTo>
                    <a:pt x="312535" y="312535"/>
                  </a:lnTo>
                  <a:lnTo>
                    <a:pt x="0" y="312535"/>
                  </a:lnTo>
                  <a:close/>
                </a:path>
              </a:pathLst>
            </a:custGeom>
            <a:solidFill>
              <a:srgbClr val="FFE500"/>
            </a:solidFill>
          </p:spPr>
          <p:txBody>
            <a:bodyPr/>
            <a:lstStyle/>
            <a:p>
              <a:endParaRPr lang="x-none"/>
            </a:p>
          </p:txBody>
        </p:sp>
        <p:sp>
          <p:nvSpPr>
            <p:cNvPr id="16" name="TextBox 16"/>
            <p:cNvSpPr txBox="1"/>
            <p:nvPr/>
          </p:nvSpPr>
          <p:spPr>
            <a:xfrm>
              <a:off x="0" y="-85725"/>
              <a:ext cx="312535" cy="398260"/>
            </a:xfrm>
            <a:prstGeom prst="rect">
              <a:avLst/>
            </a:prstGeom>
          </p:spPr>
          <p:txBody>
            <a:bodyPr lIns="50800" tIns="50800" rIns="50800" bIns="50800" rtlCol="0" anchor="ctr"/>
            <a:lstStyle/>
            <a:p>
              <a:pPr algn="ctr">
                <a:lnSpc>
                  <a:spcPts val="2645"/>
                </a:lnSpc>
              </a:pPr>
              <a:endParaRPr/>
            </a:p>
          </p:txBody>
        </p:sp>
      </p:grpSp>
      <p:graphicFrame>
        <p:nvGraphicFramePr>
          <p:cNvPr id="17" name="Diagram 16"/>
          <p:cNvGraphicFramePr/>
          <p:nvPr>
            <p:extLst>
              <p:ext uri="{D42A27DB-BD31-4B8C-83A1-F6EECF244321}">
                <p14:modId xmlns:p14="http://schemas.microsoft.com/office/powerpoint/2010/main" xmlns="" val="2569194704"/>
              </p:ext>
            </p:extLst>
          </p:nvPr>
        </p:nvGraphicFramePr>
        <p:xfrm>
          <a:off x="762000" y="2552700"/>
          <a:ext cx="9829800" cy="708659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Picture 2"/>
          <p:cNvPicPr>
            <a:picLocks noChangeAspect="1"/>
          </p:cNvPicPr>
          <p:nvPr/>
        </p:nvPicPr>
        <p:blipFill>
          <a:blip r:embed="rId9"/>
          <a:stretch>
            <a:fillRect/>
          </a:stretch>
        </p:blipFill>
        <p:spPr>
          <a:xfrm>
            <a:off x="12301537" y="2697063"/>
            <a:ext cx="5724525" cy="5619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1366596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352800" y="342900"/>
            <a:ext cx="11582400" cy="1143000"/>
          </a:xfrm>
        </p:spPr>
        <p:txBody>
          <a:bodyPr>
            <a:noAutofit/>
          </a:bodyPr>
          <a:lstStyle/>
          <a:p>
            <a:r>
              <a:rPr lang="en-US" sz="5400" b="1" dirty="0">
                <a:solidFill>
                  <a:schemeClr val="bg1"/>
                </a:solidFill>
              </a:rPr>
              <a:t>Financial Factors – Costs and Predicted Revenues</a:t>
            </a:r>
            <a:endParaRPr lang="en-GB" sz="5400" b="1" dirty="0">
              <a:solidFill>
                <a:schemeClr val="bg1"/>
              </a:solidFill>
            </a:endParaRPr>
          </a:p>
        </p:txBody>
      </p:sp>
      <p:graphicFrame>
        <p:nvGraphicFramePr>
          <p:cNvPr id="3" name="Table 2"/>
          <p:cNvGraphicFramePr>
            <a:graphicFrameLocks noGrp="1"/>
          </p:cNvGraphicFramePr>
          <p:nvPr>
            <p:extLst>
              <p:ext uri="{D42A27DB-BD31-4B8C-83A1-F6EECF244321}">
                <p14:modId xmlns:p14="http://schemas.microsoft.com/office/powerpoint/2010/main" xmlns="" val="1628723252"/>
              </p:ext>
            </p:extLst>
          </p:nvPr>
        </p:nvGraphicFramePr>
        <p:xfrm>
          <a:off x="533400" y="2552700"/>
          <a:ext cx="8763000" cy="6248402"/>
        </p:xfrm>
        <a:graphic>
          <a:graphicData uri="http://schemas.openxmlformats.org/drawingml/2006/table">
            <a:tbl>
              <a:tblPr>
                <a:tableStyleId>{0505E3EF-67EA-436B-97B2-0124C06EBD24}</a:tableStyleId>
              </a:tblPr>
              <a:tblGrid>
                <a:gridCol w="4578221">
                  <a:extLst>
                    <a:ext uri="{9D8B030D-6E8A-4147-A177-3AD203B41FA5}">
                      <a16:colId xmlns:a16="http://schemas.microsoft.com/office/drawing/2014/main" xmlns="" val="20000"/>
                    </a:ext>
                  </a:extLst>
                </a:gridCol>
                <a:gridCol w="4184779">
                  <a:extLst>
                    <a:ext uri="{9D8B030D-6E8A-4147-A177-3AD203B41FA5}">
                      <a16:colId xmlns:a16="http://schemas.microsoft.com/office/drawing/2014/main" xmlns="" val="20001"/>
                    </a:ext>
                  </a:extLst>
                </a:gridCol>
              </a:tblGrid>
              <a:tr h="570670">
                <a:tc>
                  <a:txBody>
                    <a:bodyPr/>
                    <a:lstStyle/>
                    <a:p>
                      <a:pPr algn="ctr" fontAlgn="ctr"/>
                      <a:r>
                        <a:rPr lang="en-GB" sz="2400" b="1" u="none" strike="noStrike" dirty="0">
                          <a:effectLst/>
                          <a:latin typeface="Times New Roman" panose="02020603050405020304" pitchFamily="18" charset="0"/>
                          <a:cs typeface="Times New Roman" panose="02020603050405020304" pitchFamily="18" charset="0"/>
                        </a:rPr>
                        <a:t>Estimated Costs</a:t>
                      </a:r>
                      <a:endParaRPr lang="en-GB" sz="24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b="1" u="none" strike="noStrike" dirty="0">
                          <a:effectLst/>
                          <a:latin typeface="Times New Roman" panose="02020603050405020304" pitchFamily="18" charset="0"/>
                          <a:cs typeface="Times New Roman" panose="02020603050405020304" pitchFamily="18" charset="0"/>
                        </a:rPr>
                        <a:t>Amount (£)</a:t>
                      </a:r>
                      <a:endParaRPr lang="en-GB" sz="24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0"/>
                  </a:ext>
                </a:extLst>
              </a:tr>
              <a:tr h="1126856">
                <a:tc>
                  <a:txBody>
                    <a:bodyPr/>
                    <a:lstStyle/>
                    <a:p>
                      <a:pPr algn="l" fontAlgn="ctr"/>
                      <a:r>
                        <a:rPr lang="en-US" sz="2400" b="1" u="none" strike="noStrike" dirty="0">
                          <a:effectLst/>
                          <a:latin typeface="Times New Roman" panose="02020603050405020304" pitchFamily="18" charset="0"/>
                          <a:cs typeface="Times New Roman" panose="02020603050405020304" pitchFamily="18" charset="0"/>
                        </a:rPr>
                        <a:t>Venue Hire (Market Hall &amp; Farms)</a:t>
                      </a:r>
                      <a:endParaRPr lang="en-US" sz="2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a:effectLst/>
                          <a:latin typeface="Times New Roman" panose="02020603050405020304" pitchFamily="18" charset="0"/>
                          <a:cs typeface="Times New Roman" panose="02020603050405020304" pitchFamily="18" charset="0"/>
                        </a:rPr>
                        <a:t>2,000</a:t>
                      </a:r>
                      <a:endParaRPr lang="en-GB" sz="24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1"/>
                  </a:ext>
                </a:extLst>
              </a:tr>
              <a:tr h="570670">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Catering (Local Producers)</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dirty="0">
                          <a:effectLst/>
                          <a:latin typeface="Times New Roman" panose="02020603050405020304" pitchFamily="18" charset="0"/>
                          <a:cs typeface="Times New Roman" panose="02020603050405020304" pitchFamily="18" charset="0"/>
                        </a:rPr>
                        <a:t>3,500</a:t>
                      </a:r>
                      <a:endParaRPr lang="en-GB"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2"/>
                  </a:ext>
                </a:extLst>
              </a:tr>
              <a:tr h="570670">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Marketing &amp; Promotion</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a:effectLst/>
                          <a:latin typeface="Times New Roman" panose="02020603050405020304" pitchFamily="18" charset="0"/>
                          <a:cs typeface="Times New Roman" panose="02020603050405020304" pitchFamily="18" charset="0"/>
                        </a:rPr>
                        <a:t>1,200</a:t>
                      </a:r>
                      <a:endParaRPr lang="en-GB" sz="24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3"/>
                  </a:ext>
                </a:extLst>
              </a:tr>
              <a:tr h="570670">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Staffing &amp; Volunteer Support</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a:effectLst/>
                          <a:latin typeface="Times New Roman" panose="02020603050405020304" pitchFamily="18" charset="0"/>
                          <a:cs typeface="Times New Roman" panose="02020603050405020304" pitchFamily="18" charset="0"/>
                        </a:rPr>
                        <a:t>1,000</a:t>
                      </a:r>
                      <a:endParaRPr lang="en-GB" sz="24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4"/>
                  </a:ext>
                </a:extLst>
              </a:tr>
              <a:tr h="1126856">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AV Equipment &amp; Tech Support</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a:effectLst/>
                          <a:latin typeface="Times New Roman" panose="02020603050405020304" pitchFamily="18" charset="0"/>
                          <a:cs typeface="Times New Roman" panose="02020603050405020304" pitchFamily="18" charset="0"/>
                        </a:rPr>
                        <a:t>1,300</a:t>
                      </a:r>
                      <a:endParaRPr lang="en-GB" sz="24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5"/>
                  </a:ext>
                </a:extLst>
              </a:tr>
              <a:tr h="570670">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Transportation (Shuttles)</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a:effectLst/>
                          <a:latin typeface="Times New Roman" panose="02020603050405020304" pitchFamily="18" charset="0"/>
                          <a:cs typeface="Times New Roman" panose="02020603050405020304" pitchFamily="18" charset="0"/>
                        </a:rPr>
                        <a:t>800</a:t>
                      </a:r>
                      <a:endParaRPr lang="en-GB" sz="24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6"/>
                  </a:ext>
                </a:extLst>
              </a:tr>
              <a:tr h="570670">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Contingency Fund (10%)</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dirty="0">
                          <a:effectLst/>
                          <a:latin typeface="Times New Roman" panose="02020603050405020304" pitchFamily="18" charset="0"/>
                          <a:cs typeface="Times New Roman" panose="02020603050405020304" pitchFamily="18" charset="0"/>
                        </a:rPr>
                        <a:t>980</a:t>
                      </a:r>
                      <a:endParaRPr lang="en-GB"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7"/>
                  </a:ext>
                </a:extLst>
              </a:tr>
              <a:tr h="570670">
                <a:tc>
                  <a:txBody>
                    <a:bodyPr/>
                    <a:lstStyle/>
                    <a:p>
                      <a:pPr algn="l" fontAlgn="ctr"/>
                      <a:r>
                        <a:rPr lang="en-GB" sz="2400" b="1" u="none" strike="noStrike" dirty="0">
                          <a:effectLst/>
                          <a:latin typeface="Times New Roman" panose="02020603050405020304" pitchFamily="18" charset="0"/>
                          <a:cs typeface="Times New Roman" panose="02020603050405020304" pitchFamily="18" charset="0"/>
                        </a:rPr>
                        <a:t>Total Estimated Costs</a:t>
                      </a:r>
                      <a:endParaRPr lang="en-GB" sz="2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dirty="0">
                          <a:effectLst/>
                          <a:latin typeface="Times New Roman" panose="02020603050405020304" pitchFamily="18" charset="0"/>
                          <a:cs typeface="Times New Roman" panose="02020603050405020304" pitchFamily="18" charset="0"/>
                        </a:rPr>
                        <a:t>10,780</a:t>
                      </a:r>
                      <a:endParaRPr lang="en-GB" sz="2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8"/>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xmlns="" val="3509276565"/>
              </p:ext>
            </p:extLst>
          </p:nvPr>
        </p:nvGraphicFramePr>
        <p:xfrm>
          <a:off x="9753600" y="2628900"/>
          <a:ext cx="7924800" cy="6096001"/>
        </p:xfrm>
        <a:graphic>
          <a:graphicData uri="http://schemas.openxmlformats.org/drawingml/2006/table">
            <a:tbl>
              <a:tblPr>
                <a:tableStyleId>{0505E3EF-67EA-436B-97B2-0124C06EBD24}</a:tableStyleId>
              </a:tblPr>
              <a:tblGrid>
                <a:gridCol w="4953000">
                  <a:extLst>
                    <a:ext uri="{9D8B030D-6E8A-4147-A177-3AD203B41FA5}">
                      <a16:colId xmlns:a16="http://schemas.microsoft.com/office/drawing/2014/main" xmlns="" val="20000"/>
                    </a:ext>
                  </a:extLst>
                </a:gridCol>
                <a:gridCol w="2971800">
                  <a:extLst>
                    <a:ext uri="{9D8B030D-6E8A-4147-A177-3AD203B41FA5}">
                      <a16:colId xmlns:a16="http://schemas.microsoft.com/office/drawing/2014/main" xmlns="" val="20001"/>
                    </a:ext>
                  </a:extLst>
                </a:gridCol>
              </a:tblGrid>
              <a:tr h="805543">
                <a:tc>
                  <a:txBody>
                    <a:bodyPr/>
                    <a:lstStyle/>
                    <a:p>
                      <a:pPr algn="ctr" fontAlgn="ctr"/>
                      <a:r>
                        <a:rPr lang="en-GB" sz="2400" b="1" u="none" strike="noStrike" dirty="0">
                          <a:effectLst/>
                          <a:latin typeface="Times New Roman" panose="02020603050405020304" pitchFamily="18" charset="0"/>
                          <a:cs typeface="Times New Roman" panose="02020603050405020304" pitchFamily="18" charset="0"/>
                        </a:rPr>
                        <a:t>Estimated Revenue Sources</a:t>
                      </a:r>
                      <a:endParaRPr lang="en-GB" sz="24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b="1" u="none" strike="noStrike" dirty="0">
                          <a:effectLst/>
                          <a:latin typeface="Times New Roman" panose="02020603050405020304" pitchFamily="18" charset="0"/>
                          <a:cs typeface="Times New Roman" panose="02020603050405020304" pitchFamily="18" charset="0"/>
                        </a:rPr>
                        <a:t>Amount (£)</a:t>
                      </a:r>
                      <a:endParaRPr lang="en-GB" sz="24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0"/>
                  </a:ext>
                </a:extLst>
              </a:tr>
              <a:tr h="881743">
                <a:tc>
                  <a:txBody>
                    <a:bodyPr/>
                    <a:lstStyle/>
                    <a:p>
                      <a:pPr algn="l" fontAlgn="ctr"/>
                      <a:r>
                        <a:rPr lang="en-GB" sz="2400" b="1" u="none" strike="noStrike" dirty="0">
                          <a:effectLst/>
                          <a:latin typeface="Times New Roman" panose="02020603050405020304" pitchFamily="18" charset="0"/>
                          <a:cs typeface="Times New Roman" panose="02020603050405020304" pitchFamily="18" charset="0"/>
                        </a:rPr>
                        <a:t>Ticket Sales (150 @ £60)</a:t>
                      </a:r>
                      <a:endParaRPr lang="en-GB" sz="2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dirty="0">
                          <a:effectLst/>
                          <a:latin typeface="Times New Roman" panose="02020603050405020304" pitchFamily="18" charset="0"/>
                          <a:cs typeface="Times New Roman" panose="02020603050405020304" pitchFamily="18" charset="0"/>
                        </a:rPr>
                        <a:t>9,000</a:t>
                      </a:r>
                      <a:endParaRPr lang="en-GB"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1"/>
                  </a:ext>
                </a:extLst>
              </a:tr>
              <a:tr h="881743">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Sponsorship &amp; Partnerships</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dirty="0">
                          <a:effectLst/>
                          <a:latin typeface="Times New Roman" panose="02020603050405020304" pitchFamily="18" charset="0"/>
                          <a:cs typeface="Times New Roman" panose="02020603050405020304" pitchFamily="18" charset="0"/>
                        </a:rPr>
                        <a:t>3,000</a:t>
                      </a:r>
                      <a:endParaRPr lang="en-GB"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2"/>
                  </a:ext>
                </a:extLst>
              </a:tr>
              <a:tr h="1763486">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Merchandise &amp; Local Vendor Fees</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dirty="0">
                          <a:effectLst/>
                          <a:latin typeface="Times New Roman" panose="02020603050405020304" pitchFamily="18" charset="0"/>
                          <a:cs typeface="Times New Roman" panose="02020603050405020304" pitchFamily="18" charset="0"/>
                        </a:rPr>
                        <a:t>1,000</a:t>
                      </a:r>
                      <a:endParaRPr lang="en-GB"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3"/>
                  </a:ext>
                </a:extLst>
              </a:tr>
              <a:tr h="881743">
                <a:tc>
                  <a:txBody>
                    <a:bodyPr/>
                    <a:lstStyle/>
                    <a:p>
                      <a:pPr algn="l" fontAlgn="ctr"/>
                      <a:r>
                        <a:rPr lang="en-GB" sz="2400" b="1" u="none" strike="noStrike">
                          <a:effectLst/>
                          <a:latin typeface="Times New Roman" panose="02020603050405020304" pitchFamily="18" charset="0"/>
                          <a:cs typeface="Times New Roman" panose="02020603050405020304" pitchFamily="18" charset="0"/>
                        </a:rPr>
                        <a:t>Total Estimated Revenue</a:t>
                      </a:r>
                      <a:endParaRPr lang="en-GB" sz="2400" b="1"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dirty="0">
                          <a:effectLst/>
                          <a:latin typeface="Times New Roman" panose="02020603050405020304" pitchFamily="18" charset="0"/>
                          <a:cs typeface="Times New Roman" panose="02020603050405020304" pitchFamily="18" charset="0"/>
                        </a:rPr>
                        <a:t>13,000</a:t>
                      </a:r>
                      <a:endParaRPr lang="en-GB" sz="2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4"/>
                  </a:ext>
                </a:extLst>
              </a:tr>
              <a:tr h="881743">
                <a:tc>
                  <a:txBody>
                    <a:bodyPr/>
                    <a:lstStyle/>
                    <a:p>
                      <a:pPr algn="l" fontAlgn="ctr"/>
                      <a:r>
                        <a:rPr lang="en-GB" sz="2400" b="1" u="none" strike="noStrike" dirty="0">
                          <a:effectLst/>
                          <a:latin typeface="Times New Roman" panose="02020603050405020304" pitchFamily="18" charset="0"/>
                          <a:cs typeface="Times New Roman" panose="02020603050405020304" pitchFamily="18" charset="0"/>
                        </a:rPr>
                        <a:t>Projected Profit</a:t>
                      </a:r>
                      <a:endParaRPr lang="en-GB" sz="2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ctr"/>
                      <a:r>
                        <a:rPr lang="en-GB" sz="2400" u="none" strike="noStrike" dirty="0">
                          <a:effectLst/>
                          <a:latin typeface="Times New Roman" panose="02020603050405020304" pitchFamily="18" charset="0"/>
                          <a:cs typeface="Times New Roman" panose="02020603050405020304" pitchFamily="18" charset="0"/>
                        </a:rPr>
                        <a:t>2,220</a:t>
                      </a:r>
                      <a:endParaRPr lang="en-GB" sz="2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xmlns="" val="4266727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76600" y="342900"/>
            <a:ext cx="11582400" cy="1143000"/>
          </a:xfrm>
        </p:spPr>
        <p:txBody>
          <a:bodyPr>
            <a:noAutofit/>
          </a:bodyPr>
          <a:lstStyle/>
          <a:p>
            <a:r>
              <a:rPr lang="en-GB" sz="6000" b="1" dirty="0">
                <a:solidFill>
                  <a:schemeClr val="bg1"/>
                </a:solidFill>
              </a:rPr>
              <a:t>Financial Factors – Funding Sources</a:t>
            </a:r>
          </a:p>
        </p:txBody>
      </p:sp>
      <p:graphicFrame>
        <p:nvGraphicFramePr>
          <p:cNvPr id="5" name="Table 4"/>
          <p:cNvGraphicFramePr>
            <a:graphicFrameLocks noGrp="1"/>
          </p:cNvGraphicFramePr>
          <p:nvPr>
            <p:extLst>
              <p:ext uri="{D42A27DB-BD31-4B8C-83A1-F6EECF244321}">
                <p14:modId xmlns:p14="http://schemas.microsoft.com/office/powerpoint/2010/main" xmlns="" val="2849253847"/>
              </p:ext>
            </p:extLst>
          </p:nvPr>
        </p:nvGraphicFramePr>
        <p:xfrm>
          <a:off x="2209800" y="2247902"/>
          <a:ext cx="14706600" cy="7162797"/>
        </p:xfrm>
        <a:graphic>
          <a:graphicData uri="http://schemas.openxmlformats.org/drawingml/2006/table">
            <a:tbl>
              <a:tblPr>
                <a:tableStyleId>{0505E3EF-67EA-436B-97B2-0124C06EBD24}</a:tableStyleId>
              </a:tblPr>
              <a:tblGrid>
                <a:gridCol w="5360350">
                  <a:extLst>
                    <a:ext uri="{9D8B030D-6E8A-4147-A177-3AD203B41FA5}">
                      <a16:colId xmlns:a16="http://schemas.microsoft.com/office/drawing/2014/main" xmlns="" val="20000"/>
                    </a:ext>
                  </a:extLst>
                </a:gridCol>
                <a:gridCol w="9346250">
                  <a:extLst>
                    <a:ext uri="{9D8B030D-6E8A-4147-A177-3AD203B41FA5}">
                      <a16:colId xmlns:a16="http://schemas.microsoft.com/office/drawing/2014/main" xmlns="" val="20001"/>
                    </a:ext>
                  </a:extLst>
                </a:gridCol>
              </a:tblGrid>
              <a:tr h="734647">
                <a:tc>
                  <a:txBody>
                    <a:bodyPr/>
                    <a:lstStyle/>
                    <a:p>
                      <a:pPr algn="ctr"/>
                      <a:r>
                        <a:rPr lang="en-GB" sz="2400" b="1" dirty="0">
                          <a:latin typeface="Times New Roman" panose="02020603050405020304" pitchFamily="18" charset="0"/>
                          <a:cs typeface="Times New Roman" panose="02020603050405020304" pitchFamily="18" charset="0"/>
                        </a:rPr>
                        <a:t>Funding Source</a:t>
                      </a:r>
                    </a:p>
                  </a:txBody>
                  <a:tcPr anchor="ctr"/>
                </a:tc>
                <a:tc>
                  <a:txBody>
                    <a:bodyPr/>
                    <a:lstStyle/>
                    <a:p>
                      <a:pPr algn="ctr"/>
                      <a:r>
                        <a:rPr lang="en-GB" sz="2400" b="1" dirty="0">
                          <a:latin typeface="Times New Roman" panose="02020603050405020304" pitchFamily="18" charset="0"/>
                          <a:cs typeface="Times New Roman" panose="02020603050405020304" pitchFamily="18" charset="0"/>
                        </a:rPr>
                        <a:t>Description</a:t>
                      </a:r>
                    </a:p>
                  </a:txBody>
                  <a:tcPr anchor="ctr"/>
                </a:tc>
                <a:extLst>
                  <a:ext uri="{0D108BD9-81ED-4DB2-BD59-A6C34878D82A}">
                    <a16:rowId xmlns:a16="http://schemas.microsoft.com/office/drawing/2014/main" xmlns="" val="10000"/>
                  </a:ext>
                </a:extLst>
              </a:tr>
              <a:tr h="1285630">
                <a:tc>
                  <a:txBody>
                    <a:bodyPr/>
                    <a:lstStyle/>
                    <a:p>
                      <a:pPr algn="ctr"/>
                      <a:r>
                        <a:rPr lang="en-GB" sz="2400" b="1">
                          <a:latin typeface="Times New Roman" panose="02020603050405020304" pitchFamily="18" charset="0"/>
                          <a:cs typeface="Times New Roman" panose="02020603050405020304" pitchFamily="18" charset="0"/>
                        </a:rPr>
                        <a:t>Ticket Sales</a:t>
                      </a:r>
                    </a:p>
                  </a:txBody>
                  <a:tcPr anchor="ctr"/>
                </a:tc>
                <a:tc>
                  <a:txBody>
                    <a:bodyPr/>
                    <a:lstStyle/>
                    <a:p>
                      <a:r>
                        <a:rPr lang="en-US" sz="2400">
                          <a:latin typeface="Times New Roman" panose="02020603050405020304" pitchFamily="18" charset="0"/>
                          <a:cs typeface="Times New Roman" panose="02020603050405020304" pitchFamily="18" charset="0"/>
                        </a:rPr>
                        <a:t>Primary revenue stream; estimated 150 delegates at £60 each</a:t>
                      </a:r>
                    </a:p>
                  </a:txBody>
                  <a:tcPr anchor="ctr"/>
                </a:tc>
                <a:extLst>
                  <a:ext uri="{0D108BD9-81ED-4DB2-BD59-A6C34878D82A}">
                    <a16:rowId xmlns:a16="http://schemas.microsoft.com/office/drawing/2014/main" xmlns="" val="10001"/>
                  </a:ext>
                </a:extLst>
              </a:tr>
              <a:tr h="1285630">
                <a:tc>
                  <a:txBody>
                    <a:bodyPr/>
                    <a:lstStyle/>
                    <a:p>
                      <a:pPr algn="ctr"/>
                      <a:r>
                        <a:rPr lang="en-GB" sz="2400" b="1">
                          <a:latin typeface="Times New Roman" panose="02020603050405020304" pitchFamily="18" charset="0"/>
                          <a:cs typeface="Times New Roman" panose="02020603050405020304" pitchFamily="18" charset="0"/>
                        </a:rPr>
                        <a:t>Sponsorship</a:t>
                      </a:r>
                    </a:p>
                  </a:txBody>
                  <a:tcPr anchor="ctr"/>
                </a:tc>
                <a:tc>
                  <a:txBody>
                    <a:bodyPr/>
                    <a:lstStyle/>
                    <a:p>
                      <a:r>
                        <a:rPr lang="en-US" sz="2400">
                          <a:latin typeface="Times New Roman" panose="02020603050405020304" pitchFamily="18" charset="0"/>
                          <a:cs typeface="Times New Roman" panose="02020603050405020304" pitchFamily="18" charset="0"/>
                        </a:rPr>
                        <a:t>From hospitality brands, tourism boards, and sustainable food initiatives</a:t>
                      </a:r>
                    </a:p>
                  </a:txBody>
                  <a:tcPr anchor="ctr"/>
                </a:tc>
                <a:extLst>
                  <a:ext uri="{0D108BD9-81ED-4DB2-BD59-A6C34878D82A}">
                    <a16:rowId xmlns:a16="http://schemas.microsoft.com/office/drawing/2014/main" xmlns="" val="10002"/>
                  </a:ext>
                </a:extLst>
              </a:tr>
              <a:tr h="1285630">
                <a:tc>
                  <a:txBody>
                    <a:bodyPr/>
                    <a:lstStyle/>
                    <a:p>
                      <a:pPr algn="ctr"/>
                      <a:r>
                        <a:rPr lang="en-GB" sz="2400" b="1">
                          <a:latin typeface="Times New Roman" panose="02020603050405020304" pitchFamily="18" charset="0"/>
                          <a:cs typeface="Times New Roman" panose="02020603050405020304" pitchFamily="18" charset="0"/>
                        </a:rPr>
                        <a:t>Visit Wales Grant Support</a:t>
                      </a:r>
                    </a:p>
                  </a:txBody>
                  <a:tcPr anchor="ctr"/>
                </a:tc>
                <a:tc>
                  <a:txBody>
                    <a:bodyPr/>
                    <a:lstStyle/>
                    <a:p>
                      <a:r>
                        <a:rPr lang="en-US" sz="2400" dirty="0">
                          <a:latin typeface="Times New Roman" panose="02020603050405020304" pitchFamily="18" charset="0"/>
                          <a:cs typeface="Times New Roman" panose="02020603050405020304" pitchFamily="18" charset="0"/>
                        </a:rPr>
                        <a:t>Potential funding through Year of Croeso 2025 initiatives</a:t>
                      </a:r>
                    </a:p>
                  </a:txBody>
                  <a:tcPr anchor="ctr"/>
                </a:tc>
                <a:extLst>
                  <a:ext uri="{0D108BD9-81ED-4DB2-BD59-A6C34878D82A}">
                    <a16:rowId xmlns:a16="http://schemas.microsoft.com/office/drawing/2014/main" xmlns="" val="10003"/>
                  </a:ext>
                </a:extLst>
              </a:tr>
              <a:tr h="1285630">
                <a:tc>
                  <a:txBody>
                    <a:bodyPr/>
                    <a:lstStyle/>
                    <a:p>
                      <a:pPr algn="ctr"/>
                      <a:r>
                        <a:rPr lang="en-GB" sz="2400" b="1">
                          <a:latin typeface="Times New Roman" panose="02020603050405020304" pitchFamily="18" charset="0"/>
                          <a:cs typeface="Times New Roman" panose="02020603050405020304" pitchFamily="18" charset="0"/>
                        </a:rPr>
                        <a:t>Vendor Participation Fees</a:t>
                      </a:r>
                    </a:p>
                  </a:txBody>
                  <a:tcPr anchor="ctr"/>
                </a:tc>
                <a:tc>
                  <a:txBody>
                    <a:bodyPr/>
                    <a:lstStyle/>
                    <a:p>
                      <a:r>
                        <a:rPr lang="en-US" sz="2400">
                          <a:latin typeface="Times New Roman" panose="02020603050405020304" pitchFamily="18" charset="0"/>
                          <a:cs typeface="Times New Roman" panose="02020603050405020304" pitchFamily="18" charset="0"/>
                        </a:rPr>
                        <a:t>Fees from local producers and food businesses showcasing at the event</a:t>
                      </a:r>
                    </a:p>
                  </a:txBody>
                  <a:tcPr anchor="ctr"/>
                </a:tc>
                <a:extLst>
                  <a:ext uri="{0D108BD9-81ED-4DB2-BD59-A6C34878D82A}">
                    <a16:rowId xmlns:a16="http://schemas.microsoft.com/office/drawing/2014/main" xmlns="" val="10004"/>
                  </a:ext>
                </a:extLst>
              </a:tr>
              <a:tr h="1285630">
                <a:tc>
                  <a:txBody>
                    <a:bodyPr/>
                    <a:lstStyle/>
                    <a:p>
                      <a:pPr algn="ctr"/>
                      <a:r>
                        <a:rPr lang="en-GB" sz="2400" b="1" dirty="0">
                          <a:latin typeface="Times New Roman" panose="02020603050405020304" pitchFamily="18" charset="0"/>
                          <a:cs typeface="Times New Roman" panose="02020603050405020304" pitchFamily="18" charset="0"/>
                        </a:rPr>
                        <a:t>In-kind Support</a:t>
                      </a:r>
                    </a:p>
                  </a:txBody>
                  <a:tcPr anchor="ctr"/>
                </a:tc>
                <a:tc>
                  <a:txBody>
                    <a:bodyPr/>
                    <a:lstStyle/>
                    <a:p>
                      <a:r>
                        <a:rPr lang="en-US" sz="2400" dirty="0">
                          <a:latin typeface="Times New Roman" panose="02020603050405020304" pitchFamily="18" charset="0"/>
                          <a:cs typeface="Times New Roman" panose="02020603050405020304" pitchFamily="18" charset="0"/>
                        </a:rPr>
                        <a:t>Local farms may provide space/resources in exchange for publicity and exposure</a:t>
                      </a:r>
                    </a:p>
                  </a:txBody>
                  <a:tcPr anchor="ct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xmlns="" val="1878301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16666" b="-16666"/>
            </a:stretch>
          </a:blipFill>
        </p:spPr>
        <p:txBody>
          <a:bodyPr/>
          <a:lstStyle/>
          <a:p>
            <a:endParaRPr lang="x-none"/>
          </a:p>
        </p:txBody>
      </p:sp>
      <p:grpSp>
        <p:nvGrpSpPr>
          <p:cNvPr id="3" name="Group 3"/>
          <p:cNvGrpSpPr/>
          <p:nvPr/>
        </p:nvGrpSpPr>
        <p:grpSpPr>
          <a:xfrm>
            <a:off x="0" y="0"/>
            <a:ext cx="18288000" cy="10287000"/>
            <a:chOff x="0" y="0"/>
            <a:chExt cx="4816593" cy="2709333"/>
          </a:xfrm>
        </p:grpSpPr>
        <p:sp>
          <p:nvSpPr>
            <p:cNvPr id="4" name="Freeform 4"/>
            <p:cNvSpPr/>
            <p:nvPr/>
          </p:nvSpPr>
          <p:spPr>
            <a:xfrm>
              <a:off x="0" y="0"/>
              <a:ext cx="4816592" cy="2709333"/>
            </a:xfrm>
            <a:custGeom>
              <a:avLst/>
              <a:gdLst/>
              <a:ahLst/>
              <a:cxnLst/>
              <a:rect l="l" t="t" r="r" b="b"/>
              <a:pathLst>
                <a:path w="4816592" h="2709333">
                  <a:moveTo>
                    <a:pt x="0" y="0"/>
                  </a:moveTo>
                  <a:lnTo>
                    <a:pt x="4816592" y="0"/>
                  </a:lnTo>
                  <a:lnTo>
                    <a:pt x="4816592" y="2709333"/>
                  </a:lnTo>
                  <a:lnTo>
                    <a:pt x="0" y="2709333"/>
                  </a:lnTo>
                  <a:close/>
                </a:path>
              </a:pathLst>
            </a:custGeom>
            <a:gradFill rotWithShape="1">
              <a:gsLst>
                <a:gs pos="0">
                  <a:srgbClr val="23CB1F">
                    <a:alpha val="89000"/>
                  </a:srgbClr>
                </a:gs>
                <a:gs pos="100000">
                  <a:srgbClr val="26B259">
                    <a:alpha val="89000"/>
                  </a:srgbClr>
                </a:gs>
              </a:gsLst>
              <a:lin ang="5400000"/>
            </a:gradFill>
          </p:spPr>
          <p:txBody>
            <a:bodyPr/>
            <a:lstStyle/>
            <a:p>
              <a:endParaRPr lang="x-none"/>
            </a:p>
          </p:txBody>
        </p:sp>
        <p:sp>
          <p:nvSpPr>
            <p:cNvPr id="5" name="TextBox 5"/>
            <p:cNvSpPr txBox="1"/>
            <p:nvPr/>
          </p:nvSpPr>
          <p:spPr>
            <a:xfrm>
              <a:off x="0" y="-38100"/>
              <a:ext cx="4816593" cy="2747433"/>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895802" y="836052"/>
            <a:ext cx="599569" cy="361987"/>
          </a:xfrm>
          <a:custGeom>
            <a:avLst/>
            <a:gdLst/>
            <a:ahLst/>
            <a:cxnLst/>
            <a:rect l="l" t="t" r="r" b="b"/>
            <a:pathLst>
              <a:path w="599569" h="361987">
                <a:moveTo>
                  <a:pt x="0" y="0"/>
                </a:moveTo>
                <a:lnTo>
                  <a:pt x="599569" y="0"/>
                </a:lnTo>
                <a:lnTo>
                  <a:pt x="599569" y="361987"/>
                </a:lnTo>
                <a:lnTo>
                  <a:pt x="0" y="361987"/>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x-none"/>
          </a:p>
        </p:txBody>
      </p:sp>
      <p:sp>
        <p:nvSpPr>
          <p:cNvPr id="7" name="Freeform 7"/>
          <p:cNvSpPr/>
          <p:nvPr/>
        </p:nvSpPr>
        <p:spPr>
          <a:xfrm>
            <a:off x="14665669" y="436481"/>
            <a:ext cx="3309326" cy="1997991"/>
          </a:xfrm>
          <a:custGeom>
            <a:avLst/>
            <a:gdLst/>
            <a:ahLst/>
            <a:cxnLst/>
            <a:rect l="l" t="t" r="r" b="b"/>
            <a:pathLst>
              <a:path w="3309326" h="1997991">
                <a:moveTo>
                  <a:pt x="0" y="0"/>
                </a:moveTo>
                <a:lnTo>
                  <a:pt x="3309326" y="0"/>
                </a:lnTo>
                <a:lnTo>
                  <a:pt x="3309326" y="1997992"/>
                </a:lnTo>
                <a:lnTo>
                  <a:pt x="0" y="199799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x-none"/>
          </a:p>
        </p:txBody>
      </p:sp>
      <p:sp>
        <p:nvSpPr>
          <p:cNvPr id="9" name="TextBox 9"/>
          <p:cNvSpPr txBox="1"/>
          <p:nvPr/>
        </p:nvSpPr>
        <p:spPr>
          <a:xfrm>
            <a:off x="2371120" y="-144661"/>
            <a:ext cx="13232755" cy="2468561"/>
          </a:xfrm>
          <a:prstGeom prst="rect">
            <a:avLst/>
          </a:prstGeom>
        </p:spPr>
        <p:txBody>
          <a:bodyPr lIns="0" tIns="0" rIns="0" bIns="0" rtlCol="0" anchor="t">
            <a:spAutoFit/>
          </a:bodyPr>
          <a:lstStyle/>
          <a:p>
            <a:pPr algn="ctr">
              <a:lnSpc>
                <a:spcPts val="22753"/>
              </a:lnSpc>
              <a:spcBef>
                <a:spcPct val="0"/>
              </a:spcBef>
            </a:pPr>
            <a:r>
              <a:rPr lang="en-US" sz="7200" b="1" dirty="0" smtClean="0">
                <a:solidFill>
                  <a:srgbClr val="FFFFFF"/>
                </a:solidFill>
                <a:latin typeface="Agrandir Bold"/>
                <a:ea typeface="Agrandir Bold"/>
                <a:cs typeface="Agrandir Bold"/>
                <a:sym typeface="Agrandir Bold"/>
              </a:rPr>
              <a:t>Conclusion</a:t>
            </a:r>
            <a:endParaRPr lang="en-US" sz="7200" b="1" dirty="0">
              <a:solidFill>
                <a:srgbClr val="FFFFFF"/>
              </a:solidFill>
              <a:latin typeface="Agrandir Bold"/>
              <a:ea typeface="Agrandir Bold"/>
              <a:cs typeface="Agrandir Bold"/>
              <a:sym typeface="Agrandir Bold"/>
            </a:endParaRPr>
          </a:p>
        </p:txBody>
      </p:sp>
      <p:sp>
        <p:nvSpPr>
          <p:cNvPr id="12" name="TextBox 12"/>
          <p:cNvSpPr txBox="1"/>
          <p:nvPr/>
        </p:nvSpPr>
        <p:spPr>
          <a:xfrm>
            <a:off x="8506640" y="8835324"/>
            <a:ext cx="1274721" cy="422976"/>
          </a:xfrm>
          <a:prstGeom prst="rect">
            <a:avLst/>
          </a:prstGeom>
        </p:spPr>
        <p:txBody>
          <a:bodyPr lIns="0" tIns="0" rIns="0" bIns="0" rtlCol="0" anchor="t">
            <a:spAutoFit/>
          </a:bodyPr>
          <a:lstStyle/>
          <a:p>
            <a:pPr algn="ctr">
              <a:lnSpc>
                <a:spcPts val="3461"/>
              </a:lnSpc>
            </a:pPr>
            <a:r>
              <a:rPr lang="en-US" sz="2472" b="1">
                <a:solidFill>
                  <a:srgbClr val="FFFFFF"/>
                </a:solidFill>
                <a:latin typeface="Open Sauce Bold"/>
                <a:ea typeface="Open Sauce Bold"/>
                <a:cs typeface="Open Sauce Bold"/>
                <a:sym typeface="Open Sauce Bold"/>
              </a:rPr>
              <a:t>-</a:t>
            </a:r>
          </a:p>
        </p:txBody>
      </p:sp>
      <p:sp>
        <p:nvSpPr>
          <p:cNvPr id="13" name="Round Diagonal Corner Rectangle 12"/>
          <p:cNvSpPr/>
          <p:nvPr/>
        </p:nvSpPr>
        <p:spPr>
          <a:xfrm>
            <a:off x="2895600" y="2685168"/>
            <a:ext cx="12877800" cy="6260728"/>
          </a:xfrm>
          <a:prstGeom prst="round2DiagRect">
            <a:avLst/>
          </a:prstGeom>
        </p:spPr>
        <p:style>
          <a:lnRef idx="3">
            <a:schemeClr val="lt1"/>
          </a:lnRef>
          <a:fillRef idx="1">
            <a:schemeClr val="accent3"/>
          </a:fillRef>
          <a:effectRef idx="1">
            <a:schemeClr val="accent3"/>
          </a:effectRef>
          <a:fontRef idx="minor">
            <a:schemeClr val="lt1"/>
          </a:fontRef>
        </p:style>
        <p:txBody>
          <a:bodyPr rtlCol="0" anchor="ctr"/>
          <a:lstStyle/>
          <a:p>
            <a:pPr algn="just">
              <a:lnSpc>
                <a:spcPct val="150000"/>
              </a:lnSpc>
            </a:pPr>
            <a:r>
              <a:rPr lang="en-US" sz="2800" dirty="0">
                <a:latin typeface="Times New Roman" panose="02020603050405020304" pitchFamily="18" charset="0"/>
                <a:cs typeface="Times New Roman" panose="02020603050405020304" pitchFamily="18" charset="0"/>
              </a:rPr>
              <a:t>In conclusion, The Welsh Table is a well-planned farm-to-fork symposium that drives the "Year of Croeso 2025" vision forward by promoting place, sustainability, and community. With Hay-on-Wye being its natural countryside setting, the event offers an authoritative voice to Welsh farmers, chefs, and international hospitality visionaries to gather, learn, and innovate alongside each other. The feasibility study demonstrates high market demand, operational viability, and financial sustainability. This activity will improve Wales' agritourism appeal, enhance local economies, and emphasise the hospitality, welcome and gastronomic richness that define the Welsh experience.</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27151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76600" y="342900"/>
            <a:ext cx="11582400" cy="1143000"/>
          </a:xfrm>
        </p:spPr>
        <p:txBody>
          <a:bodyPr>
            <a:noAutofit/>
          </a:bodyPr>
          <a:lstStyle/>
          <a:p>
            <a:r>
              <a:rPr lang="en-GB" sz="6000" b="1" dirty="0">
                <a:solidFill>
                  <a:schemeClr val="bg1"/>
                </a:solidFill>
              </a:rPr>
              <a:t>References</a:t>
            </a:r>
          </a:p>
        </p:txBody>
      </p:sp>
      <p:sp>
        <p:nvSpPr>
          <p:cNvPr id="3" name="Rounded Rectangle 2"/>
          <p:cNvSpPr/>
          <p:nvPr/>
        </p:nvSpPr>
        <p:spPr>
          <a:xfrm>
            <a:off x="1371600" y="1790700"/>
            <a:ext cx="16383000" cy="8077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Bowdin</a:t>
            </a:r>
            <a:r>
              <a:rPr lang="en-US" sz="1600" dirty="0">
                <a:latin typeface="Times New Roman" panose="02020603050405020304" pitchFamily="18" charset="0"/>
                <a:cs typeface="Times New Roman" panose="02020603050405020304" pitchFamily="18" charset="0"/>
              </a:rPr>
              <a:t>, G. A., Allen, J., Harris, R., </a:t>
            </a:r>
            <a:r>
              <a:rPr lang="en-US" sz="1600" dirty="0" err="1">
                <a:latin typeface="Times New Roman" panose="02020603050405020304" pitchFamily="18" charset="0"/>
                <a:cs typeface="Times New Roman" panose="02020603050405020304" pitchFamily="18" charset="0"/>
              </a:rPr>
              <a:t>Jago</a:t>
            </a:r>
            <a:r>
              <a:rPr lang="en-US" sz="1600" dirty="0">
                <a:latin typeface="Times New Roman" panose="02020603050405020304" pitchFamily="18" charset="0"/>
                <a:cs typeface="Times New Roman" panose="02020603050405020304" pitchFamily="18" charset="0"/>
              </a:rPr>
              <a:t>, L., </a:t>
            </a:r>
            <a:r>
              <a:rPr lang="en-US" sz="1600" dirty="0" err="1">
                <a:latin typeface="Times New Roman" panose="02020603050405020304" pitchFamily="18" charset="0"/>
                <a:cs typeface="Times New Roman" panose="02020603050405020304" pitchFamily="18" charset="0"/>
              </a:rPr>
              <a:t>O'toole</a:t>
            </a:r>
            <a:r>
              <a:rPr lang="en-US" sz="1600" dirty="0">
                <a:latin typeface="Times New Roman" panose="02020603050405020304" pitchFamily="18" charset="0"/>
                <a:cs typeface="Times New Roman" panose="02020603050405020304" pitchFamily="18" charset="0"/>
              </a:rPr>
              <a:t>, W., and McDonnell, I. (2023). </a:t>
            </a:r>
            <a:r>
              <a:rPr lang="en-GB" sz="1600" i="1" dirty="0">
                <a:latin typeface="Times New Roman" panose="02020603050405020304" pitchFamily="18" charset="0"/>
                <a:cs typeface="Times New Roman" panose="02020603050405020304" pitchFamily="18" charset="0"/>
              </a:rPr>
              <a:t>Events management</a:t>
            </a:r>
            <a:r>
              <a:rPr lang="en-GB" sz="1600" dirty="0">
                <a:latin typeface="Times New Roman" panose="02020603050405020304" pitchFamily="18" charset="0"/>
                <a:cs typeface="Times New Roman" panose="02020603050405020304" pitchFamily="18" charset="0"/>
              </a:rPr>
              <a:t>. </a:t>
            </a:r>
            <a:r>
              <a:rPr lang="en-GB" sz="1600" dirty="0" err="1">
                <a:latin typeface="Times New Roman" panose="02020603050405020304" pitchFamily="18" charset="0"/>
                <a:cs typeface="Times New Roman" panose="02020603050405020304" pitchFamily="18" charset="0"/>
              </a:rPr>
              <a:t>Routledge</a:t>
            </a:r>
            <a:r>
              <a:rPr lang="en-GB" sz="1600" dirty="0">
                <a:latin typeface="Times New Roman" panose="02020603050405020304" pitchFamily="18" charset="0"/>
                <a:cs typeface="Times New Roman" panose="02020603050405020304" pitchFamily="18" charset="0"/>
              </a:rPr>
              <a:t>.</a:t>
            </a: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Brunet, J., </a:t>
            </a:r>
            <a:r>
              <a:rPr lang="en-US" sz="1600" dirty="0" err="1">
                <a:latin typeface="Times New Roman" panose="02020603050405020304" pitchFamily="18" charset="0"/>
                <a:cs typeface="Times New Roman" panose="02020603050405020304" pitchFamily="18" charset="0"/>
              </a:rPr>
              <a:t>Cuadro-Sáez</a:t>
            </a:r>
            <a:r>
              <a:rPr lang="en-US" sz="1600" dirty="0">
                <a:latin typeface="Times New Roman" panose="02020603050405020304" pitchFamily="18" charset="0"/>
                <a:cs typeface="Times New Roman" panose="02020603050405020304" pitchFamily="18" charset="0"/>
              </a:rPr>
              <a:t>, L., and Pérez, J. J. (2021). Contingency public funds for emergencies: the lessons from the international experience. </a:t>
            </a:r>
            <a:r>
              <a:rPr lang="en-US" sz="1600" i="1" dirty="0" err="1">
                <a:latin typeface="Times New Roman" panose="02020603050405020304" pitchFamily="18" charset="0"/>
                <a:cs typeface="Times New Roman" panose="02020603050405020304" pitchFamily="18" charset="0"/>
              </a:rPr>
              <a:t>Banco</a:t>
            </a:r>
            <a:r>
              <a:rPr lang="en-US" sz="1600" i="1" dirty="0">
                <a:latin typeface="Times New Roman" panose="02020603050405020304" pitchFamily="18" charset="0"/>
                <a:cs typeface="Times New Roman" panose="02020603050405020304" pitchFamily="18" charset="0"/>
              </a:rPr>
              <a:t> de </a:t>
            </a:r>
            <a:r>
              <a:rPr lang="en-US" sz="1600" i="1" dirty="0" err="1">
                <a:latin typeface="Times New Roman" panose="02020603050405020304" pitchFamily="18" charset="0"/>
                <a:cs typeface="Times New Roman" panose="02020603050405020304" pitchFamily="18" charset="0"/>
              </a:rPr>
              <a:t>Espana</a:t>
            </a:r>
            <a:r>
              <a:rPr lang="en-US" sz="1600" i="1" dirty="0">
                <a:latin typeface="Times New Roman" panose="02020603050405020304" pitchFamily="18" charset="0"/>
                <a:cs typeface="Times New Roman" panose="02020603050405020304" pitchFamily="18" charset="0"/>
              </a:rPr>
              <a:t> Occasional Paper</a:t>
            </a:r>
            <a:r>
              <a:rPr lang="en-US" sz="1600" dirty="0">
                <a:latin typeface="Times New Roman" panose="02020603050405020304" pitchFamily="18" charset="0"/>
                <a:cs typeface="Times New Roman" panose="02020603050405020304" pitchFamily="18" charset="0"/>
              </a:rPr>
              <a:t>, (2032).</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Cheunkamon, E., </a:t>
            </a:r>
            <a:r>
              <a:rPr lang="en-US" sz="1600" dirty="0" err="1">
                <a:latin typeface="Times New Roman" panose="02020603050405020304" pitchFamily="18" charset="0"/>
                <a:cs typeface="Times New Roman" panose="02020603050405020304" pitchFamily="18" charset="0"/>
              </a:rPr>
              <a:t>Jomnonkwao</a:t>
            </a:r>
            <a:r>
              <a:rPr lang="en-US" sz="1600" dirty="0">
                <a:latin typeface="Times New Roman" panose="02020603050405020304" pitchFamily="18" charset="0"/>
                <a:cs typeface="Times New Roman" panose="02020603050405020304" pitchFamily="18" charset="0"/>
              </a:rPr>
              <a:t>, S., and </a:t>
            </a:r>
            <a:r>
              <a:rPr lang="en-US" sz="1600" dirty="0" err="1">
                <a:latin typeface="Times New Roman" panose="02020603050405020304" pitchFamily="18" charset="0"/>
                <a:cs typeface="Times New Roman" panose="02020603050405020304" pitchFamily="18" charset="0"/>
              </a:rPr>
              <a:t>Ratanavaraha</a:t>
            </a:r>
            <a:r>
              <a:rPr lang="en-US" sz="1600" dirty="0">
                <a:latin typeface="Times New Roman" panose="02020603050405020304" pitchFamily="18" charset="0"/>
                <a:cs typeface="Times New Roman" panose="02020603050405020304" pitchFamily="18" charset="0"/>
              </a:rPr>
              <a:t>, V. (2022). Impacts of tourist loyalty on service providers: Examining the role of the service quality of tourism supply chains, tourism logistics, commitment, satisfaction, and trust. </a:t>
            </a:r>
            <a:r>
              <a:rPr lang="en-US" sz="1600" i="1" dirty="0">
                <a:latin typeface="Times New Roman" panose="02020603050405020304" pitchFamily="18" charset="0"/>
                <a:cs typeface="Times New Roman" panose="02020603050405020304" pitchFamily="18" charset="0"/>
              </a:rPr>
              <a:t>Journal of Quality Assurance in Hospitality &amp; Tourism</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23</a:t>
            </a:r>
            <a:r>
              <a:rPr lang="en-US" sz="1600" dirty="0">
                <a:latin typeface="Times New Roman" panose="02020603050405020304" pitchFamily="18" charset="0"/>
                <a:cs typeface="Times New Roman" panose="02020603050405020304" pitchFamily="18" charset="0"/>
              </a:rPr>
              <a:t>(6), 1397-1429.</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Clapp, J. (2021). Explaining growing glyphosate use: The political economy of herbicide-dependent agriculture. </a:t>
            </a:r>
            <a:r>
              <a:rPr lang="en-US" sz="1600" i="1" dirty="0">
                <a:latin typeface="Times New Roman" panose="02020603050405020304" pitchFamily="18" charset="0"/>
                <a:cs typeface="Times New Roman" panose="02020603050405020304" pitchFamily="18" charset="0"/>
              </a:rPr>
              <a:t>Global Environmental Change</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67</a:t>
            </a:r>
            <a:r>
              <a:rPr lang="en-US" sz="1600" dirty="0">
                <a:latin typeface="Times New Roman" panose="02020603050405020304" pitchFamily="18" charset="0"/>
                <a:cs typeface="Times New Roman" panose="02020603050405020304" pitchFamily="18" charset="0"/>
              </a:rPr>
              <a:t>, 102239.</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El-Amin, A., Tyler, K., and Marks, Q. L. (Eds.). (2025). </a:t>
            </a:r>
            <a:r>
              <a:rPr lang="en-US" sz="1600" i="1" dirty="0">
                <a:latin typeface="Times New Roman" panose="02020603050405020304" pitchFamily="18" charset="0"/>
                <a:cs typeface="Times New Roman" panose="02020603050405020304" pitchFamily="18" charset="0"/>
              </a:rPr>
              <a:t>Building Health, Resiliency, and Unity in the Black Community</a:t>
            </a:r>
            <a:r>
              <a:rPr lang="en-US" sz="1600" dirty="0">
                <a:latin typeface="Times New Roman" panose="02020603050405020304" pitchFamily="18" charset="0"/>
                <a:cs typeface="Times New Roman" panose="02020603050405020304" pitchFamily="18" charset="0"/>
              </a:rPr>
              <a:t>. IGI Global.</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Fortin, N. D. (2022). </a:t>
            </a:r>
            <a:r>
              <a:rPr lang="en-US" sz="1600" i="1" dirty="0">
                <a:latin typeface="Times New Roman" panose="02020603050405020304" pitchFamily="18" charset="0"/>
                <a:cs typeface="Times New Roman" panose="02020603050405020304" pitchFamily="18" charset="0"/>
              </a:rPr>
              <a:t>Food regulation: law, science, policy, and practice</a:t>
            </a:r>
            <a:r>
              <a:rPr lang="en-US" sz="1600" dirty="0">
                <a:latin typeface="Times New Roman" panose="02020603050405020304" pitchFamily="18" charset="0"/>
                <a:cs typeface="Times New Roman" panose="02020603050405020304" pitchFamily="18" charset="0"/>
              </a:rPr>
              <a:t>. John Wiley &amp; Sons.</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Getz, D., and Page, S. J. (2024). </a:t>
            </a:r>
            <a:r>
              <a:rPr lang="en-US" sz="1600" i="1" dirty="0">
                <a:latin typeface="Times New Roman" panose="02020603050405020304" pitchFamily="18" charset="0"/>
                <a:cs typeface="Times New Roman" panose="02020603050405020304" pitchFamily="18" charset="0"/>
              </a:rPr>
              <a:t>Event studies: Theory and management for planned events</a:t>
            </a:r>
            <a:r>
              <a:rPr lang="en-US" sz="1600" dirty="0">
                <a:latin typeface="Times New Roman" panose="02020603050405020304" pitchFamily="18" charset="0"/>
                <a:cs typeface="Times New Roman" panose="02020603050405020304" pitchFamily="18" charset="0"/>
              </a:rPr>
              <a:t>. Taylor &amp; Francis.</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Gössling, S., and Hall, C. M. (2021). </a:t>
            </a:r>
            <a:r>
              <a:rPr lang="en-US" sz="1600" i="1" dirty="0">
                <a:latin typeface="Times New Roman" panose="02020603050405020304" pitchFamily="18" charset="0"/>
                <a:cs typeface="Times New Roman" panose="02020603050405020304" pitchFamily="18" charset="0"/>
              </a:rPr>
              <a:t>The sustainable chef: The environment in culinary arts, restaurants, and hospitality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Routledge</a:t>
            </a:r>
            <a:r>
              <a:rPr lang="en-US" sz="1600" dirty="0">
                <a:latin typeface="Times New Roman" panose="02020603050405020304" pitchFamily="18" charset="0"/>
                <a:cs typeface="Times New Roman" panose="02020603050405020304" pitchFamily="18" charset="0"/>
              </a:rPr>
              <a:t>.</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Hammon, A., and Goralnik, L. (2025). Barriers and bridges: contributions of mobile farmers markets to fresh food access for low-income and minority consumers. </a:t>
            </a:r>
            <a:r>
              <a:rPr lang="en-US" sz="1600" i="1" dirty="0">
                <a:latin typeface="Times New Roman" panose="02020603050405020304" pitchFamily="18" charset="0"/>
                <a:cs typeface="Times New Roman" panose="02020603050405020304" pitchFamily="18" charset="0"/>
              </a:rPr>
              <a:t>Local Environment</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30</a:t>
            </a:r>
            <a:r>
              <a:rPr lang="en-US" sz="1600" dirty="0">
                <a:latin typeface="Times New Roman" panose="02020603050405020304" pitchFamily="18" charset="0"/>
                <a:cs typeface="Times New Roman" panose="02020603050405020304" pitchFamily="18" charset="0"/>
              </a:rPr>
              <a:t>(4), 447-462.</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Lahsen</a:t>
            </a:r>
            <a:r>
              <a:rPr lang="en-US" sz="1600" dirty="0">
                <a:latin typeface="Times New Roman" panose="02020603050405020304" pitchFamily="18" charset="0"/>
                <a:cs typeface="Times New Roman" panose="02020603050405020304" pitchFamily="18" charset="0"/>
              </a:rPr>
              <a:t>, M., and </a:t>
            </a:r>
            <a:r>
              <a:rPr lang="en-US" sz="1600" dirty="0" err="1">
                <a:latin typeface="Times New Roman" panose="02020603050405020304" pitchFamily="18" charset="0"/>
                <a:cs typeface="Times New Roman" panose="02020603050405020304" pitchFamily="18" charset="0"/>
              </a:rPr>
              <a:t>Ribot</a:t>
            </a:r>
            <a:r>
              <a:rPr lang="en-US" sz="1600" dirty="0">
                <a:latin typeface="Times New Roman" panose="02020603050405020304" pitchFamily="18" charset="0"/>
                <a:cs typeface="Times New Roman" panose="02020603050405020304" pitchFamily="18" charset="0"/>
              </a:rPr>
              <a:t>, J. (2022). Politics of attributing extreme events and disasters to climate change. </a:t>
            </a:r>
            <a:r>
              <a:rPr lang="en-US" sz="1600" i="1" dirty="0">
                <a:latin typeface="Times New Roman" panose="02020603050405020304" pitchFamily="18" charset="0"/>
                <a:cs typeface="Times New Roman" panose="02020603050405020304" pitchFamily="18" charset="0"/>
              </a:rPr>
              <a:t>Wiley Interdisciplinary Reviews: Climate Change</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13</a:t>
            </a:r>
            <a:r>
              <a:rPr lang="en-US" sz="1600" dirty="0">
                <a:latin typeface="Times New Roman" panose="02020603050405020304" pitchFamily="18" charset="0"/>
                <a:cs typeface="Times New Roman" panose="02020603050405020304" pitchFamily="18" charset="0"/>
              </a:rPr>
              <a:t>(1), e750.</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Legrand, W., Chen, J. S., and </a:t>
            </a:r>
            <a:r>
              <a:rPr lang="en-US" sz="1600" dirty="0" err="1">
                <a:latin typeface="Times New Roman" panose="02020603050405020304" pitchFamily="18" charset="0"/>
                <a:cs typeface="Times New Roman" panose="02020603050405020304" pitchFamily="18" charset="0"/>
              </a:rPr>
              <a:t>Laeis</a:t>
            </a:r>
            <a:r>
              <a:rPr lang="en-US" sz="1600" dirty="0">
                <a:latin typeface="Times New Roman" panose="02020603050405020304" pitchFamily="18" charset="0"/>
                <a:cs typeface="Times New Roman" panose="02020603050405020304" pitchFamily="18" charset="0"/>
              </a:rPr>
              <a:t>, G. C. (2022). </a:t>
            </a:r>
            <a:r>
              <a:rPr lang="en-US" sz="1600" i="1" dirty="0">
                <a:latin typeface="Times New Roman" panose="02020603050405020304" pitchFamily="18" charset="0"/>
                <a:cs typeface="Times New Roman" panose="02020603050405020304" pitchFamily="18" charset="0"/>
              </a:rPr>
              <a:t>Sustainability in the hospitality industry: Principles of sustainable operations</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Routledge</a:t>
            </a:r>
            <a:r>
              <a:rPr lang="en-US" sz="1600" dirty="0">
                <a:latin typeface="Times New Roman" panose="02020603050405020304" pitchFamily="18" charset="0"/>
                <a:cs typeface="Times New Roman" panose="02020603050405020304" pitchFamily="18" charset="0"/>
              </a:rPr>
              <a:t>.</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Lekgau</a:t>
            </a:r>
            <a:r>
              <a:rPr lang="en-US" sz="1600" dirty="0">
                <a:latin typeface="Times New Roman" panose="02020603050405020304" pitchFamily="18" charset="0"/>
                <a:cs typeface="Times New Roman" panose="02020603050405020304" pitchFamily="18" charset="0"/>
              </a:rPr>
              <a:t>, R. J., and </a:t>
            </a:r>
            <a:r>
              <a:rPr lang="en-US" sz="1600" dirty="0" err="1">
                <a:latin typeface="Times New Roman" panose="02020603050405020304" pitchFamily="18" charset="0"/>
                <a:cs typeface="Times New Roman" panose="02020603050405020304" pitchFamily="18" charset="0"/>
              </a:rPr>
              <a:t>Tichaawa</a:t>
            </a:r>
            <a:r>
              <a:rPr lang="en-US" sz="1600" dirty="0">
                <a:latin typeface="Times New Roman" panose="02020603050405020304" pitchFamily="18" charset="0"/>
                <a:cs typeface="Times New Roman" panose="02020603050405020304" pitchFamily="18" charset="0"/>
              </a:rPr>
              <a:t>, T. M. (2023). Dynamic Changes and Recovery in Event Venues: Perspectives from MICE Event Planners and Venue Managers. </a:t>
            </a:r>
            <a:r>
              <a:rPr lang="en-GB" sz="1600" i="1" dirty="0" err="1">
                <a:latin typeface="Times New Roman" panose="02020603050405020304" pitchFamily="18" charset="0"/>
                <a:cs typeface="Times New Roman" panose="02020603050405020304" pitchFamily="18" charset="0"/>
              </a:rPr>
              <a:t>Studia</a:t>
            </a:r>
            <a:r>
              <a:rPr lang="en-GB" sz="1600" i="1" dirty="0">
                <a:latin typeface="Times New Roman" panose="02020603050405020304" pitchFamily="18" charset="0"/>
                <a:cs typeface="Times New Roman" panose="02020603050405020304" pitchFamily="18" charset="0"/>
              </a:rPr>
              <a:t> </a:t>
            </a:r>
            <a:r>
              <a:rPr lang="en-GB" sz="1600" i="1" dirty="0" err="1">
                <a:latin typeface="Times New Roman" panose="02020603050405020304" pitchFamily="18" charset="0"/>
                <a:cs typeface="Times New Roman" panose="02020603050405020304" pitchFamily="18" charset="0"/>
              </a:rPr>
              <a:t>Periegetica</a:t>
            </a:r>
            <a:r>
              <a:rPr lang="en-GB" sz="1600" dirty="0">
                <a:latin typeface="Times New Roman" panose="02020603050405020304" pitchFamily="18" charset="0"/>
                <a:cs typeface="Times New Roman" panose="02020603050405020304" pitchFamily="18" charset="0"/>
              </a:rPr>
              <a:t>, </a:t>
            </a:r>
            <a:r>
              <a:rPr lang="en-GB" sz="1600" i="1" dirty="0">
                <a:latin typeface="Times New Roman" panose="02020603050405020304" pitchFamily="18" charset="0"/>
                <a:cs typeface="Times New Roman" panose="02020603050405020304" pitchFamily="18" charset="0"/>
              </a:rPr>
              <a:t>44</a:t>
            </a:r>
            <a:r>
              <a:rPr lang="en-GB" sz="1600" dirty="0">
                <a:latin typeface="Times New Roman" panose="02020603050405020304" pitchFamily="18" charset="0"/>
                <a:cs typeface="Times New Roman" panose="02020603050405020304" pitchFamily="18" charset="0"/>
              </a:rPr>
              <a:t>(4), 139-158.</a:t>
            </a: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Manglik, M. R. (2023). </a:t>
            </a:r>
            <a:r>
              <a:rPr lang="en-US" sz="1600" i="1" dirty="0">
                <a:latin typeface="Times New Roman" panose="02020603050405020304" pitchFamily="18" charset="0"/>
                <a:cs typeface="Times New Roman" panose="02020603050405020304" pitchFamily="18" charset="0"/>
              </a:rPr>
              <a:t>Tourism Fundamentals:[9789369020195]</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EduGorilla</a:t>
            </a:r>
            <a:r>
              <a:rPr lang="en-US" sz="1600" dirty="0">
                <a:latin typeface="Times New Roman" panose="02020603050405020304" pitchFamily="18" charset="0"/>
                <a:cs typeface="Times New Roman" panose="02020603050405020304" pitchFamily="18" charset="0"/>
              </a:rPr>
              <a:t> Community Pvt. Ltd.</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Mrusek</a:t>
            </a:r>
            <a:r>
              <a:rPr lang="en-US" sz="1600" dirty="0">
                <a:latin typeface="Times New Roman" panose="02020603050405020304" pitchFamily="18" charset="0"/>
                <a:cs typeface="Times New Roman" panose="02020603050405020304" pitchFamily="18" charset="0"/>
              </a:rPr>
              <a:t>, N., </a:t>
            </a:r>
            <a:r>
              <a:rPr lang="en-US" sz="1600" dirty="0" err="1">
                <a:latin typeface="Times New Roman" panose="02020603050405020304" pitchFamily="18" charset="0"/>
                <a:cs typeface="Times New Roman" panose="02020603050405020304" pitchFamily="18" charset="0"/>
              </a:rPr>
              <a:t>Ottenbacher</a:t>
            </a:r>
            <a:r>
              <a:rPr lang="en-US" sz="1600" dirty="0">
                <a:latin typeface="Times New Roman" panose="02020603050405020304" pitchFamily="18" charset="0"/>
                <a:cs typeface="Times New Roman" panose="02020603050405020304" pitchFamily="18" charset="0"/>
              </a:rPr>
              <a:t>, M. C., and Harrington, R. J. (2021). The impact of sustainability and leadership on the innovation management of Michelin-starred chefs. </a:t>
            </a:r>
            <a:r>
              <a:rPr lang="en-US" sz="1600" i="1" dirty="0">
                <a:latin typeface="Times New Roman" panose="02020603050405020304" pitchFamily="18" charset="0"/>
                <a:cs typeface="Times New Roman" panose="02020603050405020304" pitchFamily="18" charset="0"/>
              </a:rPr>
              <a:t>Sustainability</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14</a:t>
            </a:r>
            <a:r>
              <a:rPr lang="en-US" sz="1600" dirty="0">
                <a:latin typeface="Times New Roman" panose="02020603050405020304" pitchFamily="18" charset="0"/>
                <a:cs typeface="Times New Roman" panose="02020603050405020304" pitchFamily="18" charset="0"/>
              </a:rPr>
              <a:t>(1), 330.</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O'Toole, W. (2010). </a:t>
            </a:r>
            <a:r>
              <a:rPr lang="en-US" sz="1600" i="1" dirty="0">
                <a:latin typeface="Times New Roman" panose="02020603050405020304" pitchFamily="18" charset="0"/>
                <a:cs typeface="Times New Roman" panose="02020603050405020304" pitchFamily="18" charset="0"/>
              </a:rPr>
              <a:t>Events feasibility and development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Routledge</a:t>
            </a:r>
            <a:r>
              <a:rPr lang="en-US" sz="1600" dirty="0">
                <a:latin typeface="Times New Roman" panose="02020603050405020304" pitchFamily="18" charset="0"/>
                <a:cs typeface="Times New Roman" panose="02020603050405020304" pitchFamily="18" charset="0"/>
              </a:rPr>
              <a:t>.</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Otopah</a:t>
            </a:r>
            <a:r>
              <a:rPr lang="en-US" sz="1600" dirty="0">
                <a:latin typeface="Times New Roman" panose="02020603050405020304" pitchFamily="18" charset="0"/>
                <a:cs typeface="Times New Roman" panose="02020603050405020304" pitchFamily="18" charset="0"/>
              </a:rPr>
              <a:t>, A. A., </a:t>
            </a:r>
            <a:r>
              <a:rPr lang="en-US" sz="1600" dirty="0" err="1">
                <a:latin typeface="Times New Roman" panose="02020603050405020304" pitchFamily="18" charset="0"/>
                <a:cs typeface="Times New Roman" panose="02020603050405020304" pitchFamily="18" charset="0"/>
              </a:rPr>
              <a:t>Dogbe</a:t>
            </a:r>
            <a:r>
              <a:rPr lang="en-US" sz="1600" dirty="0">
                <a:latin typeface="Times New Roman" panose="02020603050405020304" pitchFamily="18" charset="0"/>
                <a:cs typeface="Times New Roman" panose="02020603050405020304" pitchFamily="18" charset="0"/>
              </a:rPr>
              <a:t>, C. S. K., </a:t>
            </a:r>
            <a:r>
              <a:rPr lang="en-US" sz="1600" dirty="0" err="1">
                <a:latin typeface="Times New Roman" panose="02020603050405020304" pitchFamily="18" charset="0"/>
                <a:cs typeface="Times New Roman" panose="02020603050405020304" pitchFamily="18" charset="0"/>
              </a:rPr>
              <a:t>Amofah</a:t>
            </a:r>
            <a:r>
              <a:rPr lang="en-US" sz="1600" dirty="0">
                <a:latin typeface="Times New Roman" panose="02020603050405020304" pitchFamily="18" charset="0"/>
                <a:cs typeface="Times New Roman" panose="02020603050405020304" pitchFamily="18" charset="0"/>
              </a:rPr>
              <a:t>, O., and </a:t>
            </a:r>
            <a:r>
              <a:rPr lang="en-US" sz="1600" dirty="0" err="1">
                <a:latin typeface="Times New Roman" panose="02020603050405020304" pitchFamily="18" charset="0"/>
                <a:cs typeface="Times New Roman" panose="02020603050405020304" pitchFamily="18" charset="0"/>
              </a:rPr>
              <a:t>Ahlijah</a:t>
            </a:r>
            <a:r>
              <a:rPr lang="en-US" sz="1600" dirty="0">
                <a:latin typeface="Times New Roman" panose="02020603050405020304" pitchFamily="18" charset="0"/>
                <a:cs typeface="Times New Roman" panose="02020603050405020304" pitchFamily="18" charset="0"/>
              </a:rPr>
              <a:t>, B. (2024). Digital marketing and purchase intention of bank services: the role of trust and engagement. </a:t>
            </a:r>
            <a:r>
              <a:rPr lang="en-US" sz="1600" i="1" dirty="0">
                <a:latin typeface="Times New Roman" panose="02020603050405020304" pitchFamily="18" charset="0"/>
                <a:cs typeface="Times New Roman" panose="02020603050405020304" pitchFamily="18" charset="0"/>
              </a:rPr>
              <a:t>International Journal of Bank Marketing</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42</a:t>
            </a:r>
            <a:r>
              <a:rPr lang="en-US" sz="1600" dirty="0">
                <a:latin typeface="Times New Roman" panose="02020603050405020304" pitchFamily="18" charset="0"/>
                <a:cs typeface="Times New Roman" panose="02020603050405020304" pitchFamily="18" charset="0"/>
              </a:rPr>
              <a:t>(7), 1920-1945.</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Rogers, T., and Wynn-Moylan, P. (2022). </a:t>
            </a:r>
            <a:r>
              <a:rPr lang="en-US" sz="1600" i="1" dirty="0">
                <a:latin typeface="Times New Roman" panose="02020603050405020304" pitchFamily="18" charset="0"/>
                <a:cs typeface="Times New Roman" panose="02020603050405020304" pitchFamily="18" charset="0"/>
              </a:rPr>
              <a:t>Conferences and conventions: A global industry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Routledge</a:t>
            </a:r>
            <a:r>
              <a:rPr lang="en-US" sz="1600" dirty="0">
                <a:latin typeface="Times New Roman" panose="02020603050405020304" pitchFamily="18" charset="0"/>
                <a:cs typeface="Times New Roman" panose="02020603050405020304" pitchFamily="18" charset="0"/>
              </a:rPr>
              <a:t>.</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Shonk</a:t>
            </a:r>
            <a:r>
              <a:rPr lang="en-US" sz="1600" dirty="0">
                <a:latin typeface="Times New Roman" panose="02020603050405020304" pitchFamily="18" charset="0"/>
                <a:cs typeface="Times New Roman" panose="02020603050405020304" pitchFamily="18" charset="0"/>
              </a:rPr>
              <a:t>, D. J., and Weiner, J. F. (2021). </a:t>
            </a:r>
            <a:r>
              <a:rPr lang="en-US" sz="1600" i="1" dirty="0">
                <a:latin typeface="Times New Roman" panose="02020603050405020304" pitchFamily="18" charset="0"/>
                <a:cs typeface="Times New Roman" panose="02020603050405020304" pitchFamily="18" charset="0"/>
              </a:rPr>
              <a:t>Sales and revenue generation in sport business</a:t>
            </a:r>
            <a:r>
              <a:rPr lang="en-US" sz="1600" dirty="0">
                <a:latin typeface="Times New Roman" panose="02020603050405020304" pitchFamily="18" charset="0"/>
                <a:cs typeface="Times New Roman" panose="02020603050405020304" pitchFamily="18" charset="0"/>
              </a:rPr>
              <a:t>. Human Kinetics.</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Susanto</a:t>
            </a:r>
            <a:r>
              <a:rPr lang="en-US" sz="1600" dirty="0">
                <a:latin typeface="Times New Roman" panose="02020603050405020304" pitchFamily="18" charset="0"/>
                <a:cs typeface="Times New Roman" panose="02020603050405020304" pitchFamily="18" charset="0"/>
              </a:rPr>
              <a:t>, E. (2023). From Taste to Travel: Exploring the Behavioral Drivers of Local Food Engagement and Revisit Intention in Food Tourism. </a:t>
            </a:r>
            <a:r>
              <a:rPr lang="en-US" sz="1600" i="1" dirty="0">
                <a:latin typeface="Times New Roman" panose="02020603050405020304" pitchFamily="18" charset="0"/>
                <a:cs typeface="Times New Roman" panose="02020603050405020304" pitchFamily="18" charset="0"/>
              </a:rPr>
              <a:t>Journal of Tourism, Hospitality and Travel Management</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a:t>
            </a:r>
            <a:r>
              <a:rPr lang="en-US" sz="1600" dirty="0">
                <a:latin typeface="Times New Roman" panose="02020603050405020304" pitchFamily="18" charset="0"/>
                <a:cs typeface="Times New Roman" panose="02020603050405020304" pitchFamily="18" charset="0"/>
              </a:rPr>
              <a:t>(2), 46-61.</a:t>
            </a: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Weber, L., and Lugosi, P. (2021). The event experiences of attendees with food allergies, intolerances and coeliac disease: risk loaded value-creation/destruction. </a:t>
            </a:r>
            <a:r>
              <a:rPr lang="en-GB" sz="1600" i="1" dirty="0">
                <a:latin typeface="Times New Roman" panose="02020603050405020304" pitchFamily="18" charset="0"/>
                <a:cs typeface="Times New Roman" panose="02020603050405020304" pitchFamily="18" charset="0"/>
              </a:rPr>
              <a:t>International Journal of Event and Festival Management</a:t>
            </a:r>
            <a:r>
              <a:rPr lang="en-GB" sz="1600" dirty="0">
                <a:latin typeface="Times New Roman" panose="02020603050405020304" pitchFamily="18" charset="0"/>
                <a:cs typeface="Times New Roman" panose="02020603050405020304" pitchFamily="18" charset="0"/>
              </a:rPr>
              <a:t>, </a:t>
            </a:r>
            <a:r>
              <a:rPr lang="en-GB" sz="1600" i="1" dirty="0">
                <a:latin typeface="Times New Roman" panose="02020603050405020304" pitchFamily="18" charset="0"/>
                <a:cs typeface="Times New Roman" panose="02020603050405020304" pitchFamily="18" charset="0"/>
              </a:rPr>
              <a:t>12</a:t>
            </a:r>
            <a:r>
              <a:rPr lang="en-GB" sz="1600" dirty="0">
                <a:latin typeface="Times New Roman" panose="02020603050405020304" pitchFamily="18" charset="0"/>
                <a:cs typeface="Times New Roman" panose="02020603050405020304" pitchFamily="18" charset="0"/>
              </a:rPr>
              <a:t>(2), 184-202.</a:t>
            </a:r>
          </a:p>
          <a:p>
            <a:r>
              <a:rPr lang="en-US" sz="2000" b="1" dirty="0"/>
              <a:t> </a:t>
            </a:r>
            <a:endParaRPr lang="en-GB" sz="2000" dirty="0"/>
          </a:p>
        </p:txBody>
      </p:sp>
    </p:spTree>
    <p:extLst>
      <p:ext uri="{BB962C8B-B14F-4D97-AF65-F5344CB8AC3E}">
        <p14:creationId xmlns:p14="http://schemas.microsoft.com/office/powerpoint/2010/main" xmlns="" val="31070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2874</Words>
  <PresentationFormat>Custom</PresentationFormat>
  <Paragraphs>207</Paragraphs>
  <Slides>14</Slides>
  <Notes>12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Market Factors- Competitors Analysis </vt:lpstr>
      <vt:lpstr>Slide 6</vt:lpstr>
      <vt:lpstr>Market Factor- PESTLE Analysis</vt:lpstr>
      <vt:lpstr>Slide 8</vt:lpstr>
      <vt:lpstr>Slide 9</vt:lpstr>
      <vt:lpstr>Slide 10</vt:lpstr>
      <vt:lpstr>Financial Factors – Costs and Predicted Revenues</vt:lpstr>
      <vt:lpstr>Financial Factors – Funding Sources</vt:lpstr>
      <vt:lpstr>Slide 13</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dell</cp:lastModifiedBy>
  <cp:revision>7</cp:revision>
  <dcterms:modified xsi:type="dcterms:W3CDTF">2025-05-19T17:20:32Z</dcterms:modified>
</cp:coreProperties>
</file>