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7" r:id="rId2"/>
    <p:sldId id="258" r:id="rId3"/>
    <p:sldId id="256" r:id="rId4"/>
    <p:sldId id="259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9" d="100"/>
          <a:sy n="69" d="100"/>
        </p:scale>
        <p:origin x="84" y="1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32"/>
            <a:ext cx="2356674" cy="6853285"/>
            <a:chOff x="6627813" y="195454"/>
            <a:chExt cx="1952625" cy="5678297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454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11/1/2018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livingautismnow.com/autism-symptoms-diagnosis-and-treatment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A3E5D6-6C24-48BC-AC6D-0B4B35D41A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2415" y="347019"/>
            <a:ext cx="8911687" cy="1280890"/>
          </a:xfrm>
        </p:spPr>
        <p:txBody>
          <a:bodyPr/>
          <a:lstStyle/>
          <a:p>
            <a:r>
              <a:rPr lang="en-GB" dirty="0"/>
              <a:t>Rhydian Jones 1701731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ABFBBB2-466C-43F8-9428-E4E25F826BD8}"/>
              </a:ext>
            </a:extLst>
          </p:cNvPr>
          <p:cNvSpPr txBox="1"/>
          <p:nvPr/>
        </p:nvSpPr>
        <p:spPr>
          <a:xfrm>
            <a:off x="1593273" y="1787236"/>
            <a:ext cx="9171709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Select and illustrate one of the barriers that prevent pupils from accessing meaningful physical education and sport. Include the variety of strategies that can be used to overcome them. 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BE1858D-B806-42FB-A8EE-0DC10DB4A189}"/>
              </a:ext>
            </a:extLst>
          </p:cNvPr>
          <p:cNvSpPr txBox="1"/>
          <p:nvPr/>
        </p:nvSpPr>
        <p:spPr>
          <a:xfrm>
            <a:off x="1690255" y="4761223"/>
            <a:ext cx="94072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Inclusion in Physical Education and Youth Sport (SHSS5078)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68238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69642377-7377-427E-8C33-7DD0DF165FE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818" t="22613" r="23977" b="27464"/>
          <a:stretch/>
        </p:blipFill>
        <p:spPr>
          <a:xfrm>
            <a:off x="1149928" y="602671"/>
            <a:ext cx="10377054" cy="57704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9887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836D2EA-DDB0-4F16-AF7C-9B6577C7D4C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00" t="26858" r="51250" b="11698"/>
          <a:stretch/>
        </p:blipFill>
        <p:spPr>
          <a:xfrm>
            <a:off x="3202348" y="1144589"/>
            <a:ext cx="4023039" cy="300492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3A387CF-C32B-484D-82A5-E63AC0DE166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3410" t="32286" r="37386" b="28474"/>
          <a:stretch/>
        </p:blipFill>
        <p:spPr>
          <a:xfrm>
            <a:off x="9316278" y="32760"/>
            <a:ext cx="2862469" cy="242243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8A717F5-24BF-4F9B-804A-1AB6CFDC08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7026" y="0"/>
            <a:ext cx="6853100" cy="1126283"/>
          </a:xfrm>
        </p:spPr>
        <p:txBody>
          <a:bodyPr>
            <a:normAutofit/>
          </a:bodyPr>
          <a:lstStyle/>
          <a:p>
            <a:r>
              <a:rPr lang="en-GB" sz="3200" dirty="0"/>
              <a:t>Autism – barriers affecting the participation in P.E.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5BC7726-29F1-46D9-905B-7A351516E62E}"/>
              </a:ext>
            </a:extLst>
          </p:cNvPr>
          <p:cNvSpPr txBox="1"/>
          <p:nvPr/>
        </p:nvSpPr>
        <p:spPr>
          <a:xfrm>
            <a:off x="198782" y="56083"/>
            <a:ext cx="3008244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The Disability: </a:t>
            </a:r>
          </a:p>
          <a:p>
            <a:endParaRPr lang="en-GB" sz="1600" dirty="0"/>
          </a:p>
          <a:p>
            <a:r>
              <a:rPr lang="en-GB" sz="1600" dirty="0"/>
              <a:t>Autism is a lifelong developmental disability that affects how a person communicates with, and relates to other people. It also affects how they make sense of the world around them. It is a spectrum condition, which means that, while all people on the autism spectrum share certain differences, their condition will affect them in different ways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C5CBED0-7BB5-4C64-B6BC-8A5BCACC5C3D}"/>
              </a:ext>
            </a:extLst>
          </p:cNvPr>
          <p:cNvSpPr txBox="1"/>
          <p:nvPr/>
        </p:nvSpPr>
        <p:spPr>
          <a:xfrm>
            <a:off x="7315420" y="3266441"/>
            <a:ext cx="4810540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Principles of inclusion:</a:t>
            </a:r>
          </a:p>
          <a:p>
            <a:endParaRPr lang="en-GB" sz="1600" dirty="0"/>
          </a:p>
          <a:p>
            <a:r>
              <a:rPr lang="en-GB" sz="1600" dirty="0"/>
              <a:t>More pupils with SEN included in mainstream primary and secondary school.</a:t>
            </a:r>
          </a:p>
          <a:p>
            <a:r>
              <a:rPr lang="en-GB" sz="1600" dirty="0"/>
              <a:t>The needs of individual children are paramount.</a:t>
            </a:r>
          </a:p>
          <a:p>
            <a:r>
              <a:rPr lang="en-GB" sz="1600" dirty="0"/>
              <a:t>Inclusion is a process not a fixed state.</a:t>
            </a:r>
          </a:p>
          <a:p>
            <a:r>
              <a:rPr lang="en-GB" sz="1600" dirty="0"/>
              <a:t>Must take account of all circumstances.</a:t>
            </a:r>
          </a:p>
          <a:p>
            <a:r>
              <a:rPr lang="en-GB" sz="1600" dirty="0"/>
              <a:t>                  </a:t>
            </a:r>
          </a:p>
          <a:p>
            <a:r>
              <a:rPr lang="en-GB" sz="1600" dirty="0"/>
              <a:t>                               </a:t>
            </a:r>
            <a:r>
              <a:rPr lang="en-GB" sz="1600" b="1" dirty="0"/>
              <a:t>(</a:t>
            </a:r>
            <a:r>
              <a:rPr lang="en-GB" sz="1400" b="1" dirty="0"/>
              <a:t>Excellence for all children 1997)</a:t>
            </a:r>
          </a:p>
          <a:p>
            <a:endParaRPr lang="en-GB" sz="1600" dirty="0"/>
          </a:p>
          <a:p>
            <a:endParaRPr lang="en-GB" sz="1600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96A42EE-AD4E-4DE9-83B1-BAF9A7B090B9}"/>
              </a:ext>
            </a:extLst>
          </p:cNvPr>
          <p:cNvSpPr txBox="1"/>
          <p:nvPr/>
        </p:nvSpPr>
        <p:spPr>
          <a:xfrm>
            <a:off x="3367778" y="4395733"/>
            <a:ext cx="7895284" cy="29238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Strategies to help:</a:t>
            </a:r>
          </a:p>
          <a:p>
            <a:endParaRPr lang="en-GB" sz="1600" dirty="0"/>
          </a:p>
          <a:p>
            <a:r>
              <a:rPr lang="en-GB" sz="1600" dirty="0"/>
              <a:t>Use language that is clear.</a:t>
            </a:r>
          </a:p>
          <a:p>
            <a:r>
              <a:rPr lang="en-GB" sz="1600" dirty="0"/>
              <a:t>Check for understanding.</a:t>
            </a:r>
          </a:p>
          <a:p>
            <a:r>
              <a:rPr lang="en-GB" sz="1600" dirty="0"/>
              <a:t>Use visual aids to back up what you’re saying.</a:t>
            </a:r>
          </a:p>
          <a:p>
            <a:r>
              <a:rPr lang="en-GB" sz="1600" dirty="0"/>
              <a:t>Use names to gain attention.</a:t>
            </a:r>
          </a:p>
          <a:p>
            <a:r>
              <a:rPr lang="en-GB" sz="1600" dirty="0"/>
              <a:t>Use a staggered approach to integrating pupils into teams.</a:t>
            </a:r>
          </a:p>
          <a:p>
            <a:r>
              <a:rPr lang="en-GB" sz="1600" dirty="0"/>
              <a:t>Try not to promise anything that can’t be kept.</a:t>
            </a:r>
            <a:r>
              <a:rPr lang="en-GB" dirty="0"/>
              <a:t> </a:t>
            </a:r>
          </a:p>
          <a:p>
            <a:r>
              <a:rPr lang="en-GB" sz="1600" dirty="0"/>
              <a:t>Help pupils prepare for change by offering now and next visual aids.</a:t>
            </a:r>
          </a:p>
          <a:p>
            <a:endParaRPr lang="en-GB" dirty="0"/>
          </a:p>
          <a:p>
            <a:r>
              <a:rPr lang="en-GB" dirty="0"/>
              <a:t>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2C210CA-FA6E-491C-8EF0-78122E03A537}"/>
              </a:ext>
            </a:extLst>
          </p:cNvPr>
          <p:cNvSpPr txBox="1"/>
          <p:nvPr/>
        </p:nvSpPr>
        <p:spPr>
          <a:xfrm>
            <a:off x="198782" y="4103060"/>
            <a:ext cx="3168996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sz="1600" dirty="0"/>
              <a:t>Barriers of Participation:</a:t>
            </a:r>
          </a:p>
          <a:p>
            <a:endParaRPr lang="en-GB" dirty="0"/>
          </a:p>
          <a:p>
            <a:r>
              <a:rPr lang="en-GB" sz="1600" dirty="0"/>
              <a:t>Uncomfortable changing into sports kit.</a:t>
            </a:r>
          </a:p>
          <a:p>
            <a:r>
              <a:rPr lang="en-GB" sz="1600" dirty="0"/>
              <a:t>Nervous around strangers.</a:t>
            </a:r>
          </a:p>
          <a:p>
            <a:r>
              <a:rPr lang="en-GB" sz="1600" dirty="0"/>
              <a:t>Rules are not easy to understand.</a:t>
            </a:r>
          </a:p>
          <a:p>
            <a:r>
              <a:rPr lang="en-GB" sz="1600" dirty="0"/>
              <a:t>Pressure to compete.</a:t>
            </a:r>
          </a:p>
          <a:p>
            <a:r>
              <a:rPr lang="en-GB" sz="1600" dirty="0"/>
              <a:t>Lack of confidence.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</a:t>
            </a:r>
          </a:p>
          <a:p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4A2B464-6334-4F39-8180-F39D3B23E81F}"/>
              </a:ext>
            </a:extLst>
          </p:cNvPr>
          <p:cNvSpPr txBox="1"/>
          <p:nvPr/>
        </p:nvSpPr>
        <p:spPr>
          <a:xfrm>
            <a:off x="7495309" y="803564"/>
            <a:ext cx="171796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Inclusion spectrum:</a:t>
            </a:r>
          </a:p>
          <a:p>
            <a:endParaRPr lang="en-GB" sz="1600" dirty="0"/>
          </a:p>
          <a:p>
            <a:r>
              <a:rPr lang="en-GB" sz="1600" dirty="0"/>
              <a:t>SPACE</a:t>
            </a:r>
          </a:p>
          <a:p>
            <a:r>
              <a:rPr lang="en-GB" sz="1600" dirty="0"/>
              <a:t>TASK</a:t>
            </a:r>
          </a:p>
          <a:p>
            <a:r>
              <a:rPr lang="en-GB" sz="1600" dirty="0"/>
              <a:t>EQUIPMENT</a:t>
            </a:r>
          </a:p>
          <a:p>
            <a:r>
              <a:rPr lang="en-GB" sz="1600" dirty="0"/>
              <a:t>PEOPLE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61629A1-AA47-4488-BE1B-1E5F66384E8D}"/>
              </a:ext>
            </a:extLst>
          </p:cNvPr>
          <p:cNvSpPr txBox="1"/>
          <p:nvPr/>
        </p:nvSpPr>
        <p:spPr>
          <a:xfrm>
            <a:off x="10730004" y="6385631"/>
            <a:ext cx="17962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/>
              <a:t>(Autism, sport and physical activity)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B2BD8A5-AD8C-46F6-92CE-290FC52A7D85}"/>
              </a:ext>
            </a:extLst>
          </p:cNvPr>
          <p:cNvSpPr txBox="1"/>
          <p:nvPr/>
        </p:nvSpPr>
        <p:spPr>
          <a:xfrm>
            <a:off x="10906979" y="2487951"/>
            <a:ext cx="206583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Picture 2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CB65B07-4DEB-408C-879E-BAD32FDFADDB}"/>
              </a:ext>
            </a:extLst>
          </p:cNvPr>
          <p:cNvSpPr txBox="1"/>
          <p:nvPr/>
        </p:nvSpPr>
        <p:spPr>
          <a:xfrm>
            <a:off x="3367778" y="4149511"/>
            <a:ext cx="222945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Picture 1</a:t>
            </a:r>
          </a:p>
        </p:txBody>
      </p:sp>
    </p:spTree>
    <p:extLst>
      <p:ext uri="{BB962C8B-B14F-4D97-AF65-F5344CB8AC3E}">
        <p14:creationId xmlns:p14="http://schemas.microsoft.com/office/powerpoint/2010/main" val="7354166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4C0714-D28F-4225-951D-0757DC5253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  <a:br>
              <a:rPr lang="en-GB" dirty="0"/>
            </a:b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2AE5D1-85CE-42C9-9164-1923CF7868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      Excellence for all children 1997</a:t>
            </a:r>
          </a:p>
          <a:p>
            <a:pPr marL="0" indent="0">
              <a:buNone/>
            </a:pPr>
            <a:r>
              <a:rPr lang="en-GB" i="1" dirty="0"/>
              <a:t>      Autism, sport &amp; physical activity</a:t>
            </a:r>
          </a:p>
          <a:p>
            <a:pPr marL="0" indent="0">
              <a:buNone/>
            </a:pPr>
            <a:r>
              <a:rPr lang="en-GB" dirty="0"/>
              <a:t>      Practical strategies to implement in your delivery of sport and physical </a:t>
            </a:r>
          </a:p>
          <a:p>
            <a:pPr marL="0" indent="0">
              <a:buNone/>
            </a:pPr>
            <a:r>
              <a:rPr lang="en-GB" dirty="0"/>
              <a:t>      activity when working with autistic people.</a:t>
            </a:r>
          </a:p>
          <a:p>
            <a:pPr marL="0" indent="0">
              <a:buNone/>
            </a:pPr>
            <a:r>
              <a:rPr lang="en-GB" dirty="0"/>
              <a:t>  </a:t>
            </a:r>
          </a:p>
          <a:p>
            <a:pPr marL="0" indent="0">
              <a:buNone/>
            </a:pPr>
            <a:r>
              <a:rPr lang="en-GB" dirty="0"/>
              <a:t>      Picture 1 : </a:t>
            </a:r>
            <a:r>
              <a:rPr lang="en-GB" i="1" dirty="0"/>
              <a:t> Autism, sport &amp; physical activity</a:t>
            </a:r>
          </a:p>
          <a:p>
            <a:pPr marL="0" indent="0">
              <a:buNone/>
            </a:pPr>
            <a:r>
              <a:rPr lang="en-GB" i="1" dirty="0"/>
              <a:t>      </a:t>
            </a:r>
            <a:r>
              <a:rPr lang="en-GB"/>
              <a:t>Picture 2 : </a:t>
            </a:r>
            <a:r>
              <a:rPr lang="en-GB">
                <a:hlinkClick r:id="rId2"/>
              </a:rPr>
              <a:t>http://livingautismnow.com/autism-symptoms-diagnosis-and-        treatment/</a:t>
            </a:r>
            <a:r>
              <a:rPr lang="en-GB"/>
              <a:t> 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      </a:t>
            </a:r>
          </a:p>
        </p:txBody>
      </p:sp>
    </p:spTree>
    <p:extLst>
      <p:ext uri="{BB962C8B-B14F-4D97-AF65-F5344CB8AC3E}">
        <p14:creationId xmlns:p14="http://schemas.microsoft.com/office/powerpoint/2010/main" val="479522079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647252"/>
      </a:dk2>
      <a:lt2>
        <a:srgbClr val="EAE8CF"/>
      </a:lt2>
      <a:accent1>
        <a:srgbClr val="E78712"/>
      </a:accent1>
      <a:accent2>
        <a:srgbClr val="B73C26"/>
      </a:accent2>
      <a:accent3>
        <a:srgbClr val="865331"/>
      </a:accent3>
      <a:accent4>
        <a:srgbClr val="B38648"/>
      </a:accent4>
      <a:accent5>
        <a:srgbClr val="BBB473"/>
      </a:accent5>
      <a:accent6>
        <a:srgbClr val="849276"/>
      </a:accent6>
      <a:hlink>
        <a:srgbClr val="FDAB2A"/>
      </a:hlink>
      <a:folHlink>
        <a:srgbClr val="CCB182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54F6613E-5ED7-40ED-90A8-F639BE712C0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3806</TotalTime>
  <Words>344</Words>
  <Application>Microsoft Office PowerPoint</Application>
  <PresentationFormat>Widescreen</PresentationFormat>
  <Paragraphs>58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Century Gothic</vt:lpstr>
      <vt:lpstr>Wingdings 3</vt:lpstr>
      <vt:lpstr>Wisp</vt:lpstr>
      <vt:lpstr>Rhydian Jones 1701731</vt:lpstr>
      <vt:lpstr>PowerPoint Presentation</vt:lpstr>
      <vt:lpstr>Autism – barriers affecting the participation in P.E.</vt:lpstr>
      <vt:lpstr>Reference List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Autism – barriers affecting the participation in P.E.</dc:title>
  <dc:creator>Rhydian</dc:creator>
  <cp:lastModifiedBy>Rhydian</cp:lastModifiedBy>
  <cp:revision>31</cp:revision>
  <dcterms:created xsi:type="dcterms:W3CDTF">2018-10-30T21:01:12Z</dcterms:created>
  <dcterms:modified xsi:type="dcterms:W3CDTF">2018-11-02T13:36:06Z</dcterms:modified>
</cp:coreProperties>
</file>