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0" r:id="rId2"/>
    <p:sldId id="256" r:id="rId3"/>
    <p:sldId id="257" r:id="rId4"/>
    <p:sldId id="258" r:id="rId5"/>
    <p:sldId id="261" r:id="rId6"/>
    <p:sldId id="269" r:id="rId7"/>
    <p:sldId id="262" r:id="rId8"/>
    <p:sldId id="263" r:id="rId9"/>
    <p:sldId id="270" r:id="rId10"/>
    <p:sldId id="264" r:id="rId11"/>
    <p:sldId id="265" r:id="rId12"/>
    <p:sldId id="266" r:id="rId13"/>
    <p:sldId id="267" r:id="rId14"/>
    <p:sldId id="268"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in Choudhary (2522124)" userId="335b6821-edbe-4f99-adf0-2f3ff570525b" providerId="ADAL" clId="{E0A47A22-53BD-4F8D-A771-4CD4E4E2F28D}"/>
    <pc:docChg chg="undo redo custSel addSld modSld">
      <pc:chgData name="Nazmin Choudhary (2522124)" userId="335b6821-edbe-4f99-adf0-2f3ff570525b" providerId="ADAL" clId="{E0A47A22-53BD-4F8D-A771-4CD4E4E2F28D}" dt="2026-06-14T10:11:02.223" v="911" actId="20577"/>
      <pc:docMkLst>
        <pc:docMk/>
      </pc:docMkLst>
      <pc:sldChg chg="addSp delSp modSp mod">
        <pc:chgData name="Nazmin Choudhary (2522124)" userId="335b6821-edbe-4f99-adf0-2f3ff570525b" providerId="ADAL" clId="{E0A47A22-53BD-4F8D-A771-4CD4E4E2F28D}" dt="2026-06-14T08:39:58.513" v="604" actId="14100"/>
        <pc:sldMkLst>
          <pc:docMk/>
          <pc:sldMk cId="3262476568" sldId="256"/>
        </pc:sldMkLst>
        <pc:spChg chg="mod">
          <ac:chgData name="Nazmin Choudhary (2522124)" userId="335b6821-edbe-4f99-adf0-2f3ff570525b" providerId="ADAL" clId="{E0A47A22-53BD-4F8D-A771-4CD4E4E2F28D}" dt="2026-06-11T16:28:34.420" v="218" actId="13926"/>
          <ac:spMkLst>
            <pc:docMk/>
            <pc:sldMk cId="3262476568" sldId="256"/>
            <ac:spMk id="6" creationId="{E76D1B23-328E-5454-2708-9001A364C636}"/>
          </ac:spMkLst>
        </pc:spChg>
        <pc:spChg chg="add del mod">
          <ac:chgData name="Nazmin Choudhary (2522124)" userId="335b6821-edbe-4f99-adf0-2f3ff570525b" providerId="ADAL" clId="{E0A47A22-53BD-4F8D-A771-4CD4E4E2F28D}" dt="2026-06-14T08:35:35.353" v="590" actId="478"/>
          <ac:spMkLst>
            <pc:docMk/>
            <pc:sldMk cId="3262476568" sldId="256"/>
            <ac:spMk id="18" creationId="{58B1B7F9-ED24-B98C-8AC1-5DC4B400DDDB}"/>
          </ac:spMkLst>
        </pc:spChg>
        <pc:spChg chg="add del mod">
          <ac:chgData name="Nazmin Choudhary (2522124)" userId="335b6821-edbe-4f99-adf0-2f3ff570525b" providerId="ADAL" clId="{E0A47A22-53BD-4F8D-A771-4CD4E4E2F28D}" dt="2026-06-14T08:39:58.513" v="604" actId="14100"/>
          <ac:spMkLst>
            <pc:docMk/>
            <pc:sldMk cId="3262476568" sldId="256"/>
            <ac:spMk id="20" creationId="{551380A5-5265-EA76-4BB6-97F7CF343D4A}"/>
          </ac:spMkLst>
        </pc:spChg>
        <pc:picChg chg="add del mod">
          <ac:chgData name="Nazmin Choudhary (2522124)" userId="335b6821-edbe-4f99-adf0-2f3ff570525b" providerId="ADAL" clId="{E0A47A22-53BD-4F8D-A771-4CD4E4E2F28D}" dt="2026-06-14T08:36:25.879" v="591" actId="478"/>
          <ac:picMkLst>
            <pc:docMk/>
            <pc:sldMk cId="3262476568" sldId="256"/>
            <ac:picMk id="15" creationId="{6D82AFF8-FE2E-B1BA-5653-73091F866454}"/>
          </ac:picMkLst>
        </pc:picChg>
        <pc:picChg chg="add del mod ord">
          <ac:chgData name="Nazmin Choudhary (2522124)" userId="335b6821-edbe-4f99-adf0-2f3ff570525b" providerId="ADAL" clId="{E0A47A22-53BD-4F8D-A771-4CD4E4E2F28D}" dt="2026-06-14T08:36:35.267" v="593" actId="22"/>
          <ac:picMkLst>
            <pc:docMk/>
            <pc:sldMk cId="3262476568" sldId="256"/>
            <ac:picMk id="22" creationId="{93D29283-028F-9974-6B20-7A69CDCF6FA7}"/>
          </ac:picMkLst>
        </pc:picChg>
        <pc:picChg chg="add del mod ord">
          <ac:chgData name="Nazmin Choudhary (2522124)" userId="335b6821-edbe-4f99-adf0-2f3ff570525b" providerId="ADAL" clId="{E0A47A22-53BD-4F8D-A771-4CD4E4E2F28D}" dt="2026-06-14T08:38:30.109" v="595" actId="22"/>
          <ac:picMkLst>
            <pc:docMk/>
            <pc:sldMk cId="3262476568" sldId="256"/>
            <ac:picMk id="24" creationId="{D9B842B0-F4A0-670C-F5A4-E73DC286117F}"/>
          </ac:picMkLst>
        </pc:picChg>
        <pc:picChg chg="add del mod ord">
          <ac:chgData name="Nazmin Choudhary (2522124)" userId="335b6821-edbe-4f99-adf0-2f3ff570525b" providerId="ADAL" clId="{E0A47A22-53BD-4F8D-A771-4CD4E4E2F28D}" dt="2026-06-14T08:39:41.728" v="602" actId="22"/>
          <ac:picMkLst>
            <pc:docMk/>
            <pc:sldMk cId="3262476568" sldId="256"/>
            <ac:picMk id="26" creationId="{A4CD63F3-3911-4606-0FA8-6C4999B5DFFF}"/>
          </ac:picMkLst>
        </pc:picChg>
      </pc:sldChg>
      <pc:sldChg chg="addSp delSp modSp mod">
        <pc:chgData name="Nazmin Choudhary (2522124)" userId="335b6821-edbe-4f99-adf0-2f3ff570525b" providerId="ADAL" clId="{E0A47A22-53BD-4F8D-A771-4CD4E4E2F28D}" dt="2026-06-14T08:42:11.072" v="616" actId="20577"/>
        <pc:sldMkLst>
          <pc:docMk/>
          <pc:sldMk cId="257059223" sldId="257"/>
        </pc:sldMkLst>
        <pc:spChg chg="mod">
          <ac:chgData name="Nazmin Choudhary (2522124)" userId="335b6821-edbe-4f99-adf0-2f3ff570525b" providerId="ADAL" clId="{E0A47A22-53BD-4F8D-A771-4CD4E4E2F28D}" dt="2026-06-11T16:28:41.349" v="219" actId="13926"/>
          <ac:spMkLst>
            <pc:docMk/>
            <pc:sldMk cId="257059223" sldId="257"/>
            <ac:spMk id="7" creationId="{F950C285-5154-9D5E-3A36-FB764443FBAF}"/>
          </ac:spMkLst>
        </pc:spChg>
        <pc:spChg chg="mod">
          <ac:chgData name="Nazmin Choudhary (2522124)" userId="335b6821-edbe-4f99-adf0-2f3ff570525b" providerId="ADAL" clId="{E0A47A22-53BD-4F8D-A771-4CD4E4E2F28D}" dt="2026-06-14T08:42:11.072" v="616" actId="20577"/>
          <ac:spMkLst>
            <pc:docMk/>
            <pc:sldMk cId="257059223" sldId="257"/>
            <ac:spMk id="9" creationId="{55702DEE-4274-B144-6AF6-27BB5F8BACB8}"/>
          </ac:spMkLst>
        </pc:spChg>
        <pc:spChg chg="add mod">
          <ac:chgData name="Nazmin Choudhary (2522124)" userId="335b6821-edbe-4f99-adf0-2f3ff570525b" providerId="ADAL" clId="{E0A47A22-53BD-4F8D-A771-4CD4E4E2F28D}" dt="2026-06-11T16:42:11.751" v="260" actId="931"/>
          <ac:spMkLst>
            <pc:docMk/>
            <pc:sldMk cId="257059223" sldId="257"/>
            <ac:spMk id="16" creationId="{25FC8187-BAE2-4A73-2805-A1B4ED657981}"/>
          </ac:spMkLst>
        </pc:spChg>
        <pc:spChg chg="add mod">
          <ac:chgData name="Nazmin Choudhary (2522124)" userId="335b6821-edbe-4f99-adf0-2f3ff570525b" providerId="ADAL" clId="{E0A47A22-53BD-4F8D-A771-4CD4E4E2F28D}" dt="2026-06-11T17:14:51.978" v="383" actId="20577"/>
          <ac:spMkLst>
            <pc:docMk/>
            <pc:sldMk cId="257059223" sldId="257"/>
            <ac:spMk id="20" creationId="{894D600F-D121-5BD0-7760-DE171F0281FD}"/>
          </ac:spMkLst>
        </pc:spChg>
        <pc:picChg chg="add del mod">
          <ac:chgData name="Nazmin Choudhary (2522124)" userId="335b6821-edbe-4f99-adf0-2f3ff570525b" providerId="ADAL" clId="{E0A47A22-53BD-4F8D-A771-4CD4E4E2F28D}" dt="2026-06-11T16:41:35.920" v="258" actId="21"/>
          <ac:picMkLst>
            <pc:docMk/>
            <pc:sldMk cId="257059223" sldId="257"/>
            <ac:picMk id="11" creationId="{6456B83E-8559-B22D-8CA8-6B71B558467C}"/>
          </ac:picMkLst>
        </pc:picChg>
        <pc:picChg chg="add del mod">
          <ac:chgData name="Nazmin Choudhary (2522124)" userId="335b6821-edbe-4f99-adf0-2f3ff570525b" providerId="ADAL" clId="{E0A47A22-53BD-4F8D-A771-4CD4E4E2F28D}" dt="2026-06-11T16:41:35.920" v="258" actId="21"/>
          <ac:picMkLst>
            <pc:docMk/>
            <pc:sldMk cId="257059223" sldId="257"/>
            <ac:picMk id="13" creationId="{D4292A3F-9EB7-5CA0-B842-016DBDD674B8}"/>
          </ac:picMkLst>
        </pc:picChg>
        <pc:picChg chg="add mod">
          <ac:chgData name="Nazmin Choudhary (2522124)" userId="335b6821-edbe-4f99-adf0-2f3ff570525b" providerId="ADAL" clId="{E0A47A22-53BD-4F8D-A771-4CD4E4E2F28D}" dt="2026-06-11T16:42:07.013" v="259" actId="931"/>
          <ac:picMkLst>
            <pc:docMk/>
            <pc:sldMk cId="257059223" sldId="257"/>
            <ac:picMk id="15" creationId="{0943D442-7C8D-0038-8575-53ED9814DA61}"/>
          </ac:picMkLst>
        </pc:picChg>
        <pc:picChg chg="add mod">
          <ac:chgData name="Nazmin Choudhary (2522124)" userId="335b6821-edbe-4f99-adf0-2f3ff570525b" providerId="ADAL" clId="{E0A47A22-53BD-4F8D-A771-4CD4E4E2F28D}" dt="2026-06-11T16:42:48.619" v="267" actId="14100"/>
          <ac:picMkLst>
            <pc:docMk/>
            <pc:sldMk cId="257059223" sldId="257"/>
            <ac:picMk id="18" creationId="{4AFBA88C-9E77-05F6-9AF8-BA923A710675}"/>
          </ac:picMkLst>
        </pc:picChg>
      </pc:sldChg>
      <pc:sldChg chg="addSp modSp mod">
        <pc:chgData name="Nazmin Choudhary (2522124)" userId="335b6821-edbe-4f99-adf0-2f3ff570525b" providerId="ADAL" clId="{E0A47A22-53BD-4F8D-A771-4CD4E4E2F28D}" dt="2026-06-14T09:57:27.699" v="763" actId="20577"/>
        <pc:sldMkLst>
          <pc:docMk/>
          <pc:sldMk cId="130820654" sldId="258"/>
        </pc:sldMkLst>
        <pc:spChg chg="mod">
          <ac:chgData name="Nazmin Choudhary (2522124)" userId="335b6821-edbe-4f99-adf0-2f3ff570525b" providerId="ADAL" clId="{E0A47A22-53BD-4F8D-A771-4CD4E4E2F28D}" dt="2026-06-11T16:29:01.118" v="224" actId="13926"/>
          <ac:spMkLst>
            <pc:docMk/>
            <pc:sldMk cId="130820654" sldId="258"/>
            <ac:spMk id="2" creationId="{AC31DE97-B7EC-A3D3-F5E4-CB8F38C8D937}"/>
          </ac:spMkLst>
        </pc:spChg>
        <pc:spChg chg="mod">
          <ac:chgData name="Nazmin Choudhary (2522124)" userId="335b6821-edbe-4f99-adf0-2f3ff570525b" providerId="ADAL" clId="{E0A47A22-53BD-4F8D-A771-4CD4E4E2F28D}" dt="2026-06-14T09:57:27.699" v="763" actId="20577"/>
          <ac:spMkLst>
            <pc:docMk/>
            <pc:sldMk cId="130820654" sldId="258"/>
            <ac:spMk id="4" creationId="{4023BAE3-936C-DD92-5C2F-B16E95C41EBE}"/>
          </ac:spMkLst>
        </pc:spChg>
        <pc:spChg chg="add mod">
          <ac:chgData name="Nazmin Choudhary (2522124)" userId="335b6821-edbe-4f99-adf0-2f3ff570525b" providerId="ADAL" clId="{E0A47A22-53BD-4F8D-A771-4CD4E4E2F28D}" dt="2026-06-11T16:44:05.052" v="274" actId="1076"/>
          <ac:spMkLst>
            <pc:docMk/>
            <pc:sldMk cId="130820654" sldId="258"/>
            <ac:spMk id="7" creationId="{C99CEAAE-826F-1FD3-FF5A-C4D6BE1612A1}"/>
          </ac:spMkLst>
        </pc:spChg>
        <pc:picChg chg="add mod">
          <ac:chgData name="Nazmin Choudhary (2522124)" userId="335b6821-edbe-4f99-adf0-2f3ff570525b" providerId="ADAL" clId="{E0A47A22-53BD-4F8D-A771-4CD4E4E2F28D}" dt="2026-06-11T17:45:23.940" v="411" actId="1076"/>
          <ac:picMkLst>
            <pc:docMk/>
            <pc:sldMk cId="130820654" sldId="258"/>
            <ac:picMk id="6" creationId="{48FB1199-5E52-E01A-831E-A3ADB3A755C1}"/>
          </ac:picMkLst>
        </pc:picChg>
      </pc:sldChg>
      <pc:sldChg chg="modSp mod">
        <pc:chgData name="Nazmin Choudhary (2522124)" userId="335b6821-edbe-4f99-adf0-2f3ff570525b" providerId="ADAL" clId="{E0A47A22-53BD-4F8D-A771-4CD4E4E2F28D}" dt="2026-06-11T16:39:12.758" v="252" actId="1076"/>
        <pc:sldMkLst>
          <pc:docMk/>
          <pc:sldMk cId="3491667530" sldId="260"/>
        </pc:sldMkLst>
        <pc:picChg chg="mod">
          <ac:chgData name="Nazmin Choudhary (2522124)" userId="335b6821-edbe-4f99-adf0-2f3ff570525b" providerId="ADAL" clId="{E0A47A22-53BD-4F8D-A771-4CD4E4E2F28D}" dt="2026-06-11T16:39:12.758" v="252" actId="1076"/>
          <ac:picMkLst>
            <pc:docMk/>
            <pc:sldMk cId="3491667530" sldId="260"/>
            <ac:picMk id="5" creationId="{A420B5B1-BFFC-7F0D-E8B8-F27EDA292D2C}"/>
          </ac:picMkLst>
        </pc:picChg>
      </pc:sldChg>
      <pc:sldChg chg="addSp modSp mod">
        <pc:chgData name="Nazmin Choudhary (2522124)" userId="335b6821-edbe-4f99-adf0-2f3ff570525b" providerId="ADAL" clId="{E0A47A22-53BD-4F8D-A771-4CD4E4E2F28D}" dt="2026-06-14T09:45:05.483" v="751" actId="20577"/>
        <pc:sldMkLst>
          <pc:docMk/>
          <pc:sldMk cId="1381527333" sldId="261"/>
        </pc:sldMkLst>
        <pc:spChg chg="mod">
          <ac:chgData name="Nazmin Choudhary (2522124)" userId="335b6821-edbe-4f99-adf0-2f3ff570525b" providerId="ADAL" clId="{E0A47A22-53BD-4F8D-A771-4CD4E4E2F28D}" dt="2026-06-11T16:29:15.777" v="227" actId="13926"/>
          <ac:spMkLst>
            <pc:docMk/>
            <pc:sldMk cId="1381527333" sldId="261"/>
            <ac:spMk id="2" creationId="{02D72A82-0516-D300-3FCE-2DCB45DEF7FA}"/>
          </ac:spMkLst>
        </pc:spChg>
        <pc:spChg chg="mod">
          <ac:chgData name="Nazmin Choudhary (2522124)" userId="335b6821-edbe-4f99-adf0-2f3ff570525b" providerId="ADAL" clId="{E0A47A22-53BD-4F8D-A771-4CD4E4E2F28D}" dt="2026-06-14T09:45:05.483" v="751" actId="20577"/>
          <ac:spMkLst>
            <pc:docMk/>
            <pc:sldMk cId="1381527333" sldId="261"/>
            <ac:spMk id="4" creationId="{AF3F836E-696C-07C1-4FBC-D4EC8BF904AB}"/>
          </ac:spMkLst>
        </pc:spChg>
        <pc:spChg chg="add mod">
          <ac:chgData name="Nazmin Choudhary (2522124)" userId="335b6821-edbe-4f99-adf0-2f3ff570525b" providerId="ADAL" clId="{E0A47A22-53BD-4F8D-A771-4CD4E4E2F28D}" dt="2026-06-11T16:45:58.008" v="285" actId="931"/>
          <ac:spMkLst>
            <pc:docMk/>
            <pc:sldMk cId="1381527333" sldId="261"/>
            <ac:spMk id="7" creationId="{CCAD5434-2B82-E41E-3E39-90CA480CC0AE}"/>
          </ac:spMkLst>
        </pc:spChg>
        <pc:picChg chg="add mod">
          <ac:chgData name="Nazmin Choudhary (2522124)" userId="335b6821-edbe-4f99-adf0-2f3ff570525b" providerId="ADAL" clId="{E0A47A22-53BD-4F8D-A771-4CD4E4E2F28D}" dt="2026-06-11T16:45:57.334" v="284" actId="14100"/>
          <ac:picMkLst>
            <pc:docMk/>
            <pc:sldMk cId="1381527333" sldId="261"/>
            <ac:picMk id="6" creationId="{5CC1D6C9-833B-1F5C-965C-8B5BE5F2A78E}"/>
          </ac:picMkLst>
        </pc:picChg>
      </pc:sldChg>
      <pc:sldChg chg="modSp mod">
        <pc:chgData name="Nazmin Choudhary (2522124)" userId="335b6821-edbe-4f99-adf0-2f3ff570525b" providerId="ADAL" clId="{E0A47A22-53BD-4F8D-A771-4CD4E4E2F28D}" dt="2026-06-14T10:03:37.058" v="769" actId="20577"/>
        <pc:sldMkLst>
          <pc:docMk/>
          <pc:sldMk cId="3016487798" sldId="262"/>
        </pc:sldMkLst>
        <pc:spChg chg="mod">
          <ac:chgData name="Nazmin Choudhary (2522124)" userId="335b6821-edbe-4f99-adf0-2f3ff570525b" providerId="ADAL" clId="{E0A47A22-53BD-4F8D-A771-4CD4E4E2F28D}" dt="2026-06-11T16:35:13.703" v="237" actId="13926"/>
          <ac:spMkLst>
            <pc:docMk/>
            <pc:sldMk cId="3016487798" sldId="262"/>
            <ac:spMk id="2" creationId="{ADE71A1C-9AF1-36C7-D35C-4E314E5948E0}"/>
          </ac:spMkLst>
        </pc:spChg>
        <pc:spChg chg="mod">
          <ac:chgData name="Nazmin Choudhary (2522124)" userId="335b6821-edbe-4f99-adf0-2f3ff570525b" providerId="ADAL" clId="{E0A47A22-53BD-4F8D-A771-4CD4E4E2F28D}" dt="2026-06-14T10:03:37.058" v="769" actId="20577"/>
          <ac:spMkLst>
            <pc:docMk/>
            <pc:sldMk cId="3016487798" sldId="262"/>
            <ac:spMk id="4" creationId="{37B30FFF-AB44-DA78-584B-FB5B8AD996CB}"/>
          </ac:spMkLst>
        </pc:spChg>
      </pc:sldChg>
      <pc:sldChg chg="addSp delSp modSp mod">
        <pc:chgData name="Nazmin Choudhary (2522124)" userId="335b6821-edbe-4f99-adf0-2f3ff570525b" providerId="ADAL" clId="{E0A47A22-53BD-4F8D-A771-4CD4E4E2F28D}" dt="2026-06-12T19:59:21.538" v="585" actId="3680"/>
        <pc:sldMkLst>
          <pc:docMk/>
          <pc:sldMk cId="768717202" sldId="263"/>
        </pc:sldMkLst>
        <pc:spChg chg="mod">
          <ac:chgData name="Nazmin Choudhary (2522124)" userId="335b6821-edbe-4f99-adf0-2f3ff570525b" providerId="ADAL" clId="{E0A47A22-53BD-4F8D-A771-4CD4E4E2F28D}" dt="2026-06-11T16:36:17.855" v="243" actId="13926"/>
          <ac:spMkLst>
            <pc:docMk/>
            <pc:sldMk cId="768717202" sldId="263"/>
            <ac:spMk id="2" creationId="{BCDED6F2-4A9D-1F7E-A4A7-DB49406003A9}"/>
          </ac:spMkLst>
        </pc:spChg>
        <pc:spChg chg="mod">
          <ac:chgData name="Nazmin Choudhary (2522124)" userId="335b6821-edbe-4f99-adf0-2f3ff570525b" providerId="ADAL" clId="{E0A47A22-53BD-4F8D-A771-4CD4E4E2F28D}" dt="2026-06-12T19:44:45.498" v="565"/>
          <ac:spMkLst>
            <pc:docMk/>
            <pc:sldMk cId="768717202" sldId="263"/>
            <ac:spMk id="4" creationId="{B5D54CE7-4017-0DF2-9159-1BBA180C3A29}"/>
          </ac:spMkLst>
        </pc:spChg>
        <pc:graphicFrameChg chg="add del">
          <ac:chgData name="Nazmin Choudhary (2522124)" userId="335b6821-edbe-4f99-adf0-2f3ff570525b" providerId="ADAL" clId="{E0A47A22-53BD-4F8D-A771-4CD4E4E2F28D}" dt="2026-06-12T19:58:58.256" v="583" actId="3680"/>
          <ac:graphicFrameMkLst>
            <pc:docMk/>
            <pc:sldMk cId="768717202" sldId="263"/>
            <ac:graphicFrameMk id="5" creationId="{BD39285D-87CD-A36B-AC34-87F7716494FA}"/>
          </ac:graphicFrameMkLst>
        </pc:graphicFrameChg>
        <pc:graphicFrameChg chg="add del">
          <ac:chgData name="Nazmin Choudhary (2522124)" userId="335b6821-edbe-4f99-adf0-2f3ff570525b" providerId="ADAL" clId="{E0A47A22-53BD-4F8D-A771-4CD4E4E2F28D}" dt="2026-06-12T19:59:21.538" v="585" actId="3680"/>
          <ac:graphicFrameMkLst>
            <pc:docMk/>
            <pc:sldMk cId="768717202" sldId="263"/>
            <ac:graphicFrameMk id="6" creationId="{8688D62C-B057-3D32-A873-0807091859BE}"/>
          </ac:graphicFrameMkLst>
        </pc:graphicFrameChg>
      </pc:sldChg>
      <pc:sldChg chg="modSp mod">
        <pc:chgData name="Nazmin Choudhary (2522124)" userId="335b6821-edbe-4f99-adf0-2f3ff570525b" providerId="ADAL" clId="{E0A47A22-53BD-4F8D-A771-4CD4E4E2F28D}" dt="2026-06-14T10:11:02.223" v="911" actId="20577"/>
        <pc:sldMkLst>
          <pc:docMk/>
          <pc:sldMk cId="1040100352" sldId="264"/>
        </pc:sldMkLst>
        <pc:spChg chg="mod">
          <ac:chgData name="Nazmin Choudhary (2522124)" userId="335b6821-edbe-4f99-adf0-2f3ff570525b" providerId="ADAL" clId="{E0A47A22-53BD-4F8D-A771-4CD4E4E2F28D}" dt="2026-06-11T16:36:37.196" v="245" actId="13926"/>
          <ac:spMkLst>
            <pc:docMk/>
            <pc:sldMk cId="1040100352" sldId="264"/>
            <ac:spMk id="2" creationId="{EBDB7A90-A3D8-75B5-A9D0-18D36F5A4922}"/>
          </ac:spMkLst>
        </pc:spChg>
        <pc:spChg chg="mod">
          <ac:chgData name="Nazmin Choudhary (2522124)" userId="335b6821-edbe-4f99-adf0-2f3ff570525b" providerId="ADAL" clId="{E0A47A22-53BD-4F8D-A771-4CD4E4E2F28D}" dt="2026-06-14T10:11:02.223" v="911" actId="20577"/>
          <ac:spMkLst>
            <pc:docMk/>
            <pc:sldMk cId="1040100352" sldId="264"/>
            <ac:spMk id="4" creationId="{B45F125D-C691-390E-D56B-F8ABF8EA77C7}"/>
          </ac:spMkLst>
        </pc:spChg>
      </pc:sldChg>
      <pc:sldChg chg="modSp mod modClrScheme chgLayout">
        <pc:chgData name="Nazmin Choudhary (2522124)" userId="335b6821-edbe-4f99-adf0-2f3ff570525b" providerId="ADAL" clId="{E0A47A22-53BD-4F8D-A771-4CD4E4E2F28D}" dt="2026-06-11T16:47:11.492" v="289" actId="14100"/>
        <pc:sldMkLst>
          <pc:docMk/>
          <pc:sldMk cId="1881501841" sldId="265"/>
        </pc:sldMkLst>
        <pc:spChg chg="mod ord">
          <ac:chgData name="Nazmin Choudhary (2522124)" userId="335b6821-edbe-4f99-adf0-2f3ff570525b" providerId="ADAL" clId="{E0A47A22-53BD-4F8D-A771-4CD4E4E2F28D}" dt="2026-06-11T16:47:01.056" v="287" actId="14100"/>
          <ac:spMkLst>
            <pc:docMk/>
            <pc:sldMk cId="1881501841" sldId="265"/>
            <ac:spMk id="11" creationId="{00C3781C-2142-B09D-1285-6031CF87230D}"/>
          </ac:spMkLst>
        </pc:spChg>
        <pc:picChg chg="mod">
          <ac:chgData name="Nazmin Choudhary (2522124)" userId="335b6821-edbe-4f99-adf0-2f3ff570525b" providerId="ADAL" clId="{E0A47A22-53BD-4F8D-A771-4CD4E4E2F28D}" dt="2026-06-11T16:47:11.492" v="289" actId="14100"/>
          <ac:picMkLst>
            <pc:docMk/>
            <pc:sldMk cId="1881501841" sldId="265"/>
            <ac:picMk id="8" creationId="{BF299539-9136-1B33-1857-F121D1A323E3}"/>
          </ac:picMkLst>
        </pc:picChg>
      </pc:sldChg>
      <pc:sldChg chg="modSp mod">
        <pc:chgData name="Nazmin Choudhary (2522124)" userId="335b6821-edbe-4f99-adf0-2f3ff570525b" providerId="ADAL" clId="{E0A47A22-53BD-4F8D-A771-4CD4E4E2F28D}" dt="2026-06-14T08:44:41.992" v="618" actId="20577"/>
        <pc:sldMkLst>
          <pc:docMk/>
          <pc:sldMk cId="4131239825" sldId="266"/>
        </pc:sldMkLst>
        <pc:spChg chg="mod">
          <ac:chgData name="Nazmin Choudhary (2522124)" userId="335b6821-edbe-4f99-adf0-2f3ff570525b" providerId="ADAL" clId="{E0A47A22-53BD-4F8D-A771-4CD4E4E2F28D}" dt="2026-06-11T16:36:49.737" v="247" actId="13926"/>
          <ac:spMkLst>
            <pc:docMk/>
            <pc:sldMk cId="4131239825" sldId="266"/>
            <ac:spMk id="2" creationId="{EA52E6A3-A6DF-086B-9403-E436E20A8E04}"/>
          </ac:spMkLst>
        </pc:spChg>
        <pc:graphicFrameChg chg="modGraphic">
          <ac:chgData name="Nazmin Choudhary (2522124)" userId="335b6821-edbe-4f99-adf0-2f3ff570525b" providerId="ADAL" clId="{E0A47A22-53BD-4F8D-A771-4CD4E4E2F28D}" dt="2026-06-14T08:44:41.992" v="618" actId="20577"/>
          <ac:graphicFrameMkLst>
            <pc:docMk/>
            <pc:sldMk cId="4131239825" sldId="266"/>
            <ac:graphicFrameMk id="10" creationId="{BDAD57E6-4F55-6445-EB3F-B978A73C42D6}"/>
          </ac:graphicFrameMkLst>
        </pc:graphicFrameChg>
      </pc:sldChg>
      <pc:sldChg chg="modSp mod">
        <pc:chgData name="Nazmin Choudhary (2522124)" userId="335b6821-edbe-4f99-adf0-2f3ff570525b" providerId="ADAL" clId="{E0A47A22-53BD-4F8D-A771-4CD4E4E2F28D}" dt="2026-06-12T19:48:54.048" v="581" actId="20577"/>
        <pc:sldMkLst>
          <pc:docMk/>
          <pc:sldMk cId="1269137398" sldId="267"/>
        </pc:sldMkLst>
        <pc:spChg chg="mod">
          <ac:chgData name="Nazmin Choudhary (2522124)" userId="335b6821-edbe-4f99-adf0-2f3ff570525b" providerId="ADAL" clId="{E0A47A22-53BD-4F8D-A771-4CD4E4E2F28D}" dt="2026-06-11T16:36:54.884" v="248" actId="13926"/>
          <ac:spMkLst>
            <pc:docMk/>
            <pc:sldMk cId="1269137398" sldId="267"/>
            <ac:spMk id="2" creationId="{B35DBE7A-F280-A7A9-34DF-D029BD471B48}"/>
          </ac:spMkLst>
        </pc:spChg>
        <pc:spChg chg="mod">
          <ac:chgData name="Nazmin Choudhary (2522124)" userId="335b6821-edbe-4f99-adf0-2f3ff570525b" providerId="ADAL" clId="{E0A47A22-53BD-4F8D-A771-4CD4E4E2F28D}" dt="2026-06-12T19:48:54.048" v="581" actId="20577"/>
          <ac:spMkLst>
            <pc:docMk/>
            <pc:sldMk cId="1269137398" sldId="267"/>
            <ac:spMk id="5" creationId="{691FF9E1-F8A3-784C-6566-9316094A5D7F}"/>
          </ac:spMkLst>
        </pc:spChg>
      </pc:sldChg>
      <pc:sldChg chg="addSp delSp modSp mod">
        <pc:chgData name="Nazmin Choudhary (2522124)" userId="335b6821-edbe-4f99-adf0-2f3ff570525b" providerId="ADAL" clId="{E0A47A22-53BD-4F8D-A771-4CD4E4E2F28D}" dt="2026-06-11T17:53:35.689" v="427" actId="14100"/>
        <pc:sldMkLst>
          <pc:docMk/>
          <pc:sldMk cId="1774122627" sldId="268"/>
        </pc:sldMkLst>
        <pc:spChg chg="mod">
          <ac:chgData name="Nazmin Choudhary (2522124)" userId="335b6821-edbe-4f99-adf0-2f3ff570525b" providerId="ADAL" clId="{E0A47A22-53BD-4F8D-A771-4CD4E4E2F28D}" dt="2026-06-11T16:37:01.782" v="249" actId="13926"/>
          <ac:spMkLst>
            <pc:docMk/>
            <pc:sldMk cId="1774122627" sldId="268"/>
            <ac:spMk id="2" creationId="{38852414-C3CA-96E4-56BA-AACDC9440F71}"/>
          </ac:spMkLst>
        </pc:spChg>
        <pc:spChg chg="mod">
          <ac:chgData name="Nazmin Choudhary (2522124)" userId="335b6821-edbe-4f99-adf0-2f3ff570525b" providerId="ADAL" clId="{E0A47A22-53BD-4F8D-A771-4CD4E4E2F28D}" dt="2026-06-11T17:53:35.689" v="427" actId="14100"/>
          <ac:spMkLst>
            <pc:docMk/>
            <pc:sldMk cId="1774122627" sldId="268"/>
            <ac:spMk id="4" creationId="{DDD9476B-68B1-4AB5-7865-F5D25E0AF241}"/>
          </ac:spMkLst>
        </pc:spChg>
        <pc:spChg chg="add del mod">
          <ac:chgData name="Nazmin Choudhary (2522124)" userId="335b6821-edbe-4f99-adf0-2f3ff570525b" providerId="ADAL" clId="{E0A47A22-53BD-4F8D-A771-4CD4E4E2F28D}" dt="2026-06-10T22:49:57.711" v="160" actId="22"/>
          <ac:spMkLst>
            <pc:docMk/>
            <pc:sldMk cId="1774122627" sldId="268"/>
            <ac:spMk id="6" creationId="{5910DB73-C5A3-300F-CC51-D1E5577A0D2A}"/>
          </ac:spMkLst>
        </pc:spChg>
      </pc:sldChg>
      <pc:sldChg chg="modSp mod modClrScheme chgLayout">
        <pc:chgData name="Nazmin Choudhary (2522124)" userId="335b6821-edbe-4f99-adf0-2f3ff570525b" providerId="ADAL" clId="{E0A47A22-53BD-4F8D-A771-4CD4E4E2F28D}" dt="2026-06-14T10:01:10.234" v="767" actId="20577"/>
        <pc:sldMkLst>
          <pc:docMk/>
          <pc:sldMk cId="882062294" sldId="269"/>
        </pc:sldMkLst>
        <pc:spChg chg="mod ord">
          <ac:chgData name="Nazmin Choudhary (2522124)" userId="335b6821-edbe-4f99-adf0-2f3ff570525b" providerId="ADAL" clId="{E0A47A22-53BD-4F8D-A771-4CD4E4E2F28D}" dt="2026-06-11T16:35:51.960" v="240" actId="139"/>
          <ac:spMkLst>
            <pc:docMk/>
            <pc:sldMk cId="882062294" sldId="269"/>
            <ac:spMk id="10" creationId="{55D10D72-6531-43C8-CE71-24A809BC74AA}"/>
          </ac:spMkLst>
        </pc:spChg>
        <pc:spChg chg="mod">
          <ac:chgData name="Nazmin Choudhary (2522124)" userId="335b6821-edbe-4f99-adf0-2f3ff570525b" providerId="ADAL" clId="{E0A47A22-53BD-4F8D-A771-4CD4E4E2F28D}" dt="2026-06-14T10:01:10.234" v="767" actId="20577"/>
          <ac:spMkLst>
            <pc:docMk/>
            <pc:sldMk cId="882062294" sldId="269"/>
            <ac:spMk id="12" creationId="{C578262F-1D4B-8A3E-FCD7-1A7ABBAF101E}"/>
          </ac:spMkLst>
        </pc:spChg>
      </pc:sldChg>
      <pc:sldChg chg="addSp delSp modSp new mod">
        <pc:chgData name="Nazmin Choudhary (2522124)" userId="335b6821-edbe-4f99-adf0-2f3ff570525b" providerId="ADAL" clId="{E0A47A22-53BD-4F8D-A771-4CD4E4E2F28D}" dt="2026-06-14T10:05:52.043" v="773" actId="20577"/>
        <pc:sldMkLst>
          <pc:docMk/>
          <pc:sldMk cId="2078222592" sldId="270"/>
        </pc:sldMkLst>
        <pc:spChg chg="mod">
          <ac:chgData name="Nazmin Choudhary (2522124)" userId="335b6821-edbe-4f99-adf0-2f3ff570525b" providerId="ADAL" clId="{E0A47A22-53BD-4F8D-A771-4CD4E4E2F28D}" dt="2026-06-11T16:36:30.977" v="244" actId="13926"/>
          <ac:spMkLst>
            <pc:docMk/>
            <pc:sldMk cId="2078222592" sldId="270"/>
            <ac:spMk id="2" creationId="{B88C9D18-75C4-FC52-5BD0-AA4654E4F825}"/>
          </ac:spMkLst>
        </pc:spChg>
        <pc:spChg chg="add mod">
          <ac:chgData name="Nazmin Choudhary (2522124)" userId="335b6821-edbe-4f99-adf0-2f3ff570525b" providerId="ADAL" clId="{E0A47A22-53BD-4F8D-A771-4CD4E4E2F28D}" dt="2026-06-12T19:47:00.716" v="577" actId="113"/>
          <ac:spMkLst>
            <pc:docMk/>
            <pc:sldMk cId="2078222592" sldId="270"/>
            <ac:spMk id="7" creationId="{500BD0FD-B598-FDBC-8BD8-18650E2FEF46}"/>
          </ac:spMkLst>
        </pc:spChg>
        <pc:graphicFrameChg chg="add del mod modGraphic">
          <ac:chgData name="Nazmin Choudhary (2522124)" userId="335b6821-edbe-4f99-adf0-2f3ff570525b" providerId="ADAL" clId="{E0A47A22-53BD-4F8D-A771-4CD4E4E2F28D}" dt="2026-06-10T22:18:37.844" v="22" actId="3680"/>
          <ac:graphicFrameMkLst>
            <pc:docMk/>
            <pc:sldMk cId="2078222592" sldId="270"/>
            <ac:graphicFrameMk id="3" creationId="{18D58FAB-BB28-1111-58A6-995C3694A913}"/>
          </ac:graphicFrameMkLst>
        </pc:graphicFrameChg>
        <pc:graphicFrameChg chg="add del">
          <ac:chgData name="Nazmin Choudhary (2522124)" userId="335b6821-edbe-4f99-adf0-2f3ff570525b" providerId="ADAL" clId="{E0A47A22-53BD-4F8D-A771-4CD4E4E2F28D}" dt="2026-06-10T22:19:01.187" v="24" actId="3680"/>
          <ac:graphicFrameMkLst>
            <pc:docMk/>
            <pc:sldMk cId="2078222592" sldId="270"/>
            <ac:graphicFrameMk id="4" creationId="{7967E827-5084-B651-4536-A32302109224}"/>
          </ac:graphicFrameMkLst>
        </pc:graphicFrameChg>
        <pc:graphicFrameChg chg="add mod modGraphic">
          <ac:chgData name="Nazmin Choudhary (2522124)" userId="335b6821-edbe-4f99-adf0-2f3ff570525b" providerId="ADAL" clId="{E0A47A22-53BD-4F8D-A771-4CD4E4E2F28D}" dt="2026-06-14T10:05:52.043" v="773" actId="20577"/>
          <ac:graphicFrameMkLst>
            <pc:docMk/>
            <pc:sldMk cId="2078222592" sldId="270"/>
            <ac:graphicFrameMk id="5" creationId="{674AD9B0-BE8C-8986-C16C-A9DDDB321F5F}"/>
          </ac:graphicFrameMkLst>
        </pc:graphicFrameChg>
      </pc:sldChg>
      <pc:sldChg chg="addSp modSp new mod">
        <pc:chgData name="Nazmin Choudhary (2522124)" userId="335b6821-edbe-4f99-adf0-2f3ff570525b" providerId="ADAL" clId="{E0A47A22-53BD-4F8D-A771-4CD4E4E2F28D}" dt="2026-06-11T17:19:25.449" v="390" actId="13926"/>
        <pc:sldMkLst>
          <pc:docMk/>
          <pc:sldMk cId="809298246" sldId="271"/>
        </pc:sldMkLst>
        <pc:spChg chg="add mod">
          <ac:chgData name="Nazmin Choudhary (2522124)" userId="335b6821-edbe-4f99-adf0-2f3ff570525b" providerId="ADAL" clId="{E0A47A22-53BD-4F8D-A771-4CD4E4E2F28D}" dt="2026-06-11T17:19:25.449" v="390" actId="13926"/>
          <ac:spMkLst>
            <pc:docMk/>
            <pc:sldMk cId="809298246" sldId="271"/>
            <ac:spMk id="3" creationId="{28F670E5-0EF2-DCE3-98B3-54C6011BAC7D}"/>
          </ac:spMkLst>
        </pc:spChg>
        <pc:spChg chg="add mod">
          <ac:chgData name="Nazmin Choudhary (2522124)" userId="335b6821-edbe-4f99-adf0-2f3ff570525b" providerId="ADAL" clId="{E0A47A22-53BD-4F8D-A771-4CD4E4E2F28D}" dt="2026-06-10T22:59:16.497" v="186" actId="931"/>
          <ac:spMkLst>
            <pc:docMk/>
            <pc:sldMk cId="809298246" sldId="271"/>
            <ac:spMk id="6" creationId="{65514F93-6EBB-E18F-B95A-89A2CF87BAA0}"/>
          </ac:spMkLst>
        </pc:spChg>
        <pc:picChg chg="add mod">
          <ac:chgData name="Nazmin Choudhary (2522124)" userId="335b6821-edbe-4f99-adf0-2f3ff570525b" providerId="ADAL" clId="{E0A47A22-53BD-4F8D-A771-4CD4E4E2F28D}" dt="2026-06-10T22:59:42.462" v="192" actId="1076"/>
          <ac:picMkLst>
            <pc:docMk/>
            <pc:sldMk cId="809298246" sldId="271"/>
            <ac:picMk id="5" creationId="{F81F11FC-E0A1-ADFD-8716-FD757C8D12F2}"/>
          </ac:picMkLst>
        </pc:picChg>
        <pc:picChg chg="add mod">
          <ac:chgData name="Nazmin Choudhary (2522124)" userId="335b6821-edbe-4f99-adf0-2f3ff570525b" providerId="ADAL" clId="{E0A47A22-53BD-4F8D-A771-4CD4E4E2F28D}" dt="2026-06-11T16:38:13.618" v="251" actId="1076"/>
          <ac:picMkLst>
            <pc:docMk/>
            <pc:sldMk cId="809298246" sldId="271"/>
            <ac:picMk id="8" creationId="{82328C76-AF55-B8B1-314A-2468BA2115EB}"/>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CC2951F-1857-4990-8382-42414698AE0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6364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spTree>
    <p:extLst>
      <p:ext uri="{BB962C8B-B14F-4D97-AF65-F5344CB8AC3E}">
        <p14:creationId xmlns:p14="http://schemas.microsoft.com/office/powerpoint/2010/main" val="301361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5004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801C82-70D1-4E73-A044-3FEB92315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C2951F-1857-4990-8382-42414698AE0E}" type="slidenum">
              <a:rPr lang="en-GB" smtClean="0"/>
              <a:t>‹#›</a:t>
            </a:fld>
            <a:endParaRPr lang="en-GB"/>
          </a:p>
        </p:txBody>
      </p:sp>
    </p:spTree>
    <p:extLst>
      <p:ext uri="{BB962C8B-B14F-4D97-AF65-F5344CB8AC3E}">
        <p14:creationId xmlns:p14="http://schemas.microsoft.com/office/powerpoint/2010/main" val="3215813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801C82-70D1-4E73-A044-3FEB92315F05}" type="datetimeFigureOut">
              <a:rPr lang="en-GB" smtClean="0"/>
              <a:t>10/06/2026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C2951F-1857-4990-8382-42414698AE0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881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801C82-70D1-4E73-A044-3FEB92315F05}"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C2951F-1857-4990-8382-42414698AE0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1808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801C82-70D1-4E73-A044-3FEB92315F05}" type="datetimeFigureOut">
              <a:rPr lang="en-GB" smtClean="0"/>
              <a:t>10/06/2026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C2951F-1857-4990-8382-42414698AE0E}" type="slidenum">
              <a:rPr lang="en-GB" smtClean="0"/>
              <a:t>‹#›</a:t>
            </a:fld>
            <a:endParaRPr lang="en-GB"/>
          </a:p>
        </p:txBody>
      </p:sp>
    </p:spTree>
    <p:extLst>
      <p:ext uri="{BB962C8B-B14F-4D97-AF65-F5344CB8AC3E}">
        <p14:creationId xmlns:p14="http://schemas.microsoft.com/office/powerpoint/2010/main" val="2668332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801C82-70D1-4E73-A044-3FEB92315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C2951F-1857-4990-8382-42414698AE0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0842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801C82-70D1-4E73-A044-3FEB92315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C2951F-1857-4990-8382-42414698AE0E}" type="slidenum">
              <a:rPr lang="en-GB" smtClean="0"/>
              <a:t>‹#›</a:t>
            </a:fld>
            <a:endParaRPr lang="en-GB"/>
          </a:p>
        </p:txBody>
      </p:sp>
    </p:spTree>
    <p:extLst>
      <p:ext uri="{BB962C8B-B14F-4D97-AF65-F5344CB8AC3E}">
        <p14:creationId xmlns:p14="http://schemas.microsoft.com/office/powerpoint/2010/main" val="1862017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801C82-70D1-4E73-A044-3FEB92315F05}"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C2951F-1857-4990-8382-42414698AE0E}" type="slidenum">
              <a:rPr lang="en-GB" smtClean="0"/>
              <a:t>‹#›</a:t>
            </a:fld>
            <a:endParaRPr lang="en-GB"/>
          </a:p>
        </p:txBody>
      </p:sp>
    </p:spTree>
    <p:extLst>
      <p:ext uri="{BB962C8B-B14F-4D97-AF65-F5344CB8AC3E}">
        <p14:creationId xmlns:p14="http://schemas.microsoft.com/office/powerpoint/2010/main" val="181541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5169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4555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spTree>
    <p:extLst>
      <p:ext uri="{BB962C8B-B14F-4D97-AF65-F5344CB8AC3E}">
        <p14:creationId xmlns:p14="http://schemas.microsoft.com/office/powerpoint/2010/main" val="9320716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01184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5180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17150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801C82-70D1-4E73-A044-3FEB92315F05}"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C2951F-1857-4990-8382-42414698AE0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0450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7801C82-70D1-4E73-A044-3FEB92315F05}" type="datetimeFigureOut">
              <a:rPr lang="en-GB" smtClean="0"/>
              <a:t>10/06/2026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C2951F-1857-4990-8382-42414698AE0E}" type="slidenum">
              <a:rPr lang="en-GB" smtClean="0"/>
              <a:t>‹#›</a:t>
            </a:fld>
            <a:endParaRPr lang="en-GB"/>
          </a:p>
        </p:txBody>
      </p:sp>
    </p:spTree>
    <p:extLst>
      <p:ext uri="{BB962C8B-B14F-4D97-AF65-F5344CB8AC3E}">
        <p14:creationId xmlns:p14="http://schemas.microsoft.com/office/powerpoint/2010/main" val="308312090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aviaanaccounting.com/top-market-research-business-plan-and-feasibility-study-for-bakery-in-canada/" TargetMode="External"/><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www.cde.ual.es/en/covid-19-developments-in-europe-1st-quarter-2021/" TargetMode="External"/><Relationship Id="rId2" Type="http://schemas.openxmlformats.org/officeDocument/2006/relationships/image" Target="../media/image8.jpg"/><Relationship Id="rId1" Type="http://schemas.openxmlformats.org/officeDocument/2006/relationships/slideLayout" Target="../slideLayouts/slideLayout6.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137713708@N03/23778637103/" TargetMode="Externa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420B5B1-BFFC-7F0D-E8B8-F27EDA292D2C}"/>
              </a:ext>
            </a:extLst>
          </p:cNvPr>
          <p:cNvPicPr>
            <a:picLocks noGrp="1" noChangeAspect="1"/>
          </p:cNvPicPr>
          <p:nvPr>
            <p:ph sz="half" idx="4294967295"/>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91667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76D1B23-328E-5454-2708-9001A364C636}"/>
              </a:ext>
            </a:extLst>
          </p:cNvPr>
          <p:cNvSpPr>
            <a:spLocks noGrp="1"/>
          </p:cNvSpPr>
          <p:nvPr>
            <p:ph type="title"/>
          </p:nvPr>
        </p:nvSpPr>
        <p:spPr/>
        <p:txBody>
          <a:bodyPr/>
          <a:lstStyle/>
          <a:p>
            <a:r>
              <a:rPr lang="en-GB" dirty="0">
                <a:highlight>
                  <a:srgbClr val="008080"/>
                </a:highlight>
              </a:rPr>
              <a:t>Basil’s Bakery: Analysis of Sales Stagnation</a:t>
            </a:r>
          </a:p>
        </p:txBody>
      </p:sp>
      <p:pic>
        <p:nvPicPr>
          <p:cNvPr id="16" name="Content Placeholder 15">
            <a:extLst>
              <a:ext uri="{FF2B5EF4-FFF2-40B4-BE49-F238E27FC236}">
                <a16:creationId xmlns:a16="http://schemas.microsoft.com/office/drawing/2014/main" id="{8D99FB5B-0F11-984F-4698-FBE93B007FF2}"/>
              </a:ext>
            </a:extLst>
          </p:cNvPr>
          <p:cNvPicPr>
            <a:picLocks noGrp="1" noChangeAspect="1"/>
          </p:cNvPicPr>
          <p:nvPr>
            <p:ph sz="half" idx="2"/>
          </p:nvPr>
        </p:nvPicPr>
        <p:blipFill>
          <a:blip r:embed="rId2"/>
          <a:stretch>
            <a:fillRect/>
          </a:stretch>
        </p:blipFill>
        <p:spPr>
          <a:xfrm>
            <a:off x="6534992" y="2590881"/>
            <a:ext cx="4011516" cy="3249450"/>
          </a:xfrm>
          <a:prstGeom prst="rect">
            <a:avLst/>
          </a:prstGeom>
        </p:spPr>
      </p:pic>
      <p:sp>
        <p:nvSpPr>
          <p:cNvPr id="20" name="Content Placeholder 19">
            <a:extLst>
              <a:ext uri="{FF2B5EF4-FFF2-40B4-BE49-F238E27FC236}">
                <a16:creationId xmlns:a16="http://schemas.microsoft.com/office/drawing/2014/main" id="{551380A5-5265-EA76-4BB6-97F7CF343D4A}"/>
              </a:ext>
            </a:extLst>
          </p:cNvPr>
          <p:cNvSpPr>
            <a:spLocks noGrp="1"/>
          </p:cNvSpPr>
          <p:nvPr>
            <p:ph sz="half" idx="1"/>
          </p:nvPr>
        </p:nvSpPr>
        <p:spPr>
          <a:xfrm>
            <a:off x="1298448" y="2560320"/>
            <a:ext cx="4718304" cy="2963402"/>
          </a:xfrm>
        </p:spPr>
        <p:txBody>
          <a:bodyPr/>
          <a:lstStyle/>
          <a:p>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Student Name: </a:t>
            </a:r>
            <a:r>
              <a:rPr lang="en-GB" sz="1800"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Nazmin Choudhary</a:t>
            </a:r>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Student ID: </a:t>
            </a:r>
            <a:r>
              <a:rPr lang="en-GB" sz="1800"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2522124</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Lecturer’s Name: </a:t>
            </a:r>
            <a:r>
              <a:rPr lang="en-GB" sz="1800"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Yetunde Everard-</a:t>
            </a:r>
            <a:r>
              <a:rPr lang="en-GB" sz="1800" kern="1200" dirty="0" err="1">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Igweh</a:t>
            </a:r>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Module Code: </a:t>
            </a:r>
            <a:r>
              <a:rPr lang="en-GB" sz="1800"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LCLM 4004</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Module Name: </a:t>
            </a:r>
            <a:r>
              <a:rPr lang="en-GB" sz="1800"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Problem Solving and Decision-Making</a:t>
            </a:r>
            <a:endParaRPr lang="en-GB" sz="1800" dirty="0">
              <a:effectLst/>
              <a:latin typeface="Times New Roman" panose="02020603050405020304" pitchFamily="18" charset="0"/>
              <a:ea typeface="Times New Roman" panose="02020603050405020304" pitchFamily="18" charset="0"/>
            </a:endParaRPr>
          </a:p>
          <a:p>
            <a:r>
              <a:rPr lang="en-GB" sz="1800" b="1"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Component 1: </a:t>
            </a:r>
            <a:r>
              <a:rPr lang="en-GB" sz="1800" kern="1200" dirty="0">
                <a:solidFill>
                  <a:srgbClr val="000000"/>
                </a:solidFill>
                <a:effectLst/>
                <a:latin typeface="Garamond" panose="02020404030301010803" pitchFamily="18" charset="0"/>
                <a:ea typeface="Times New Roman" panose="02020603050405020304" pitchFamily="18" charset="0"/>
                <a:cs typeface="Arial" panose="020B0604020202020204" pitchFamily="34" charset="0"/>
              </a:rPr>
              <a:t>Basil’s Bakery</a:t>
            </a:r>
            <a:endParaRPr lang="en-GB" dirty="0"/>
          </a:p>
        </p:txBody>
      </p:sp>
    </p:spTree>
    <p:extLst>
      <p:ext uri="{BB962C8B-B14F-4D97-AF65-F5344CB8AC3E}">
        <p14:creationId xmlns:p14="http://schemas.microsoft.com/office/powerpoint/2010/main" val="3262476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950C285-5154-9D5E-3A36-FB764443FBAF}"/>
              </a:ext>
            </a:extLst>
          </p:cNvPr>
          <p:cNvSpPr>
            <a:spLocks noGrp="1"/>
          </p:cNvSpPr>
          <p:nvPr>
            <p:ph type="title"/>
          </p:nvPr>
        </p:nvSpPr>
        <p:spPr/>
        <p:txBody>
          <a:bodyPr/>
          <a:lstStyle/>
          <a:p>
            <a:r>
              <a:rPr lang="en-GB" dirty="0">
                <a:highlight>
                  <a:srgbClr val="008080"/>
                </a:highlight>
              </a:rPr>
              <a:t>PRESENTATION OVERVIEW</a:t>
            </a:r>
          </a:p>
        </p:txBody>
      </p:sp>
      <p:sp>
        <p:nvSpPr>
          <p:cNvPr id="9" name="TextBox 8">
            <a:extLst>
              <a:ext uri="{FF2B5EF4-FFF2-40B4-BE49-F238E27FC236}">
                <a16:creationId xmlns:a16="http://schemas.microsoft.com/office/drawing/2014/main" id="{55702DEE-4274-B144-6AF6-27BB5F8BACB8}"/>
              </a:ext>
            </a:extLst>
          </p:cNvPr>
          <p:cNvSpPr txBox="1"/>
          <p:nvPr/>
        </p:nvSpPr>
        <p:spPr>
          <a:xfrm>
            <a:off x="1800808" y="3468638"/>
            <a:ext cx="7345525" cy="2031325"/>
          </a:xfrm>
          <a:prstGeom prst="rect">
            <a:avLst/>
          </a:prstGeom>
          <a:noFill/>
        </p:spPr>
        <p:txBody>
          <a:bodyPr wrap="square">
            <a:spAutoFit/>
          </a:bodyPr>
          <a:lstStyle/>
          <a:p>
            <a:pPr marL="285750" indent="-285750">
              <a:buFont typeface="Arial" panose="020B0604020202020204" pitchFamily="34" charset="0"/>
              <a:buChar char="•"/>
            </a:pPr>
            <a:r>
              <a:rPr lang="en-GB" dirty="0"/>
              <a:t>Background of Basil’s Bakery</a:t>
            </a:r>
          </a:p>
          <a:p>
            <a:pPr marL="285750" indent="-285750">
              <a:buFont typeface="Arial" panose="020B0604020202020204" pitchFamily="34" charset="0"/>
              <a:buChar char="•"/>
            </a:pPr>
            <a:r>
              <a:rPr lang="en-GB" dirty="0"/>
              <a:t>Problem identification</a:t>
            </a:r>
          </a:p>
          <a:p>
            <a:pPr marL="285750" indent="-285750">
              <a:buFont typeface="Arial" panose="020B0604020202020204" pitchFamily="34" charset="0"/>
              <a:buChar char="•"/>
            </a:pPr>
            <a:r>
              <a:rPr lang="en-GB" dirty="0"/>
              <a:t>PESTEL analysis</a:t>
            </a:r>
          </a:p>
          <a:p>
            <a:pPr marL="285750" indent="-285750">
              <a:buFont typeface="Arial" panose="020B0604020202020204" pitchFamily="34" charset="0"/>
              <a:buChar char="•"/>
            </a:pPr>
            <a:r>
              <a:rPr lang="en-GB" dirty="0"/>
              <a:t>Fishbone analysis</a:t>
            </a:r>
          </a:p>
          <a:p>
            <a:pPr marL="285750" indent="-285750">
              <a:buFont typeface="Arial" panose="020B0604020202020204" pitchFamily="34" charset="0"/>
              <a:buChar char="•"/>
            </a:pPr>
            <a:r>
              <a:rPr lang="en-GB" dirty="0"/>
              <a:t>Key findings</a:t>
            </a:r>
          </a:p>
          <a:p>
            <a:pPr marL="285750" indent="-285750">
              <a:buFont typeface="Arial" panose="020B0604020202020204" pitchFamily="34" charset="0"/>
              <a:buChar char="•"/>
            </a:pPr>
            <a:r>
              <a:rPr lang="en-GB" dirty="0"/>
              <a:t>Reference List</a:t>
            </a:r>
          </a:p>
          <a:p>
            <a:pPr marL="285750" indent="-285750">
              <a:buFont typeface="Arial" panose="020B0604020202020204" pitchFamily="34" charset="0"/>
              <a:buChar char="•"/>
            </a:pPr>
            <a:r>
              <a:rPr lang="en-GB" dirty="0"/>
              <a:t>Appendices</a:t>
            </a:r>
          </a:p>
        </p:txBody>
      </p:sp>
      <p:pic>
        <p:nvPicPr>
          <p:cNvPr id="18" name="Picture 17">
            <a:extLst>
              <a:ext uri="{FF2B5EF4-FFF2-40B4-BE49-F238E27FC236}">
                <a16:creationId xmlns:a16="http://schemas.microsoft.com/office/drawing/2014/main" id="{4AFBA88C-9E77-05F6-9AF8-BA923A7106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9845" y="2528596"/>
            <a:ext cx="3918857" cy="3347272"/>
          </a:xfrm>
          <a:prstGeom prst="rect">
            <a:avLst/>
          </a:prstGeom>
        </p:spPr>
      </p:pic>
      <p:sp>
        <p:nvSpPr>
          <p:cNvPr id="20" name="TextBox 19">
            <a:extLst>
              <a:ext uri="{FF2B5EF4-FFF2-40B4-BE49-F238E27FC236}">
                <a16:creationId xmlns:a16="http://schemas.microsoft.com/office/drawing/2014/main" id="{894D600F-D121-5BD0-7760-DE171F0281FD}"/>
              </a:ext>
            </a:extLst>
          </p:cNvPr>
          <p:cNvSpPr txBox="1"/>
          <p:nvPr/>
        </p:nvSpPr>
        <p:spPr>
          <a:xfrm>
            <a:off x="1800808" y="2164771"/>
            <a:ext cx="7345524" cy="1200329"/>
          </a:xfrm>
          <a:prstGeom prst="rect">
            <a:avLst/>
          </a:prstGeom>
          <a:noFill/>
        </p:spPr>
        <p:txBody>
          <a:bodyPr wrap="square">
            <a:spAutoFit/>
          </a:bodyPr>
          <a:lstStyle/>
          <a:p>
            <a:endParaRPr lang="en-GB" dirty="0"/>
          </a:p>
          <a:p>
            <a:endParaRPr lang="en-GB" dirty="0"/>
          </a:p>
          <a:p>
            <a:r>
              <a:rPr lang="en-GB" dirty="0"/>
              <a:t>Good morning/afternoon. My name is Nazmin</a:t>
            </a:r>
          </a:p>
          <a:p>
            <a:r>
              <a:rPr lang="en-GB" dirty="0"/>
              <a:t>In my presentation I will cover the below:</a:t>
            </a:r>
          </a:p>
        </p:txBody>
      </p:sp>
    </p:spTree>
    <p:extLst>
      <p:ext uri="{BB962C8B-B14F-4D97-AF65-F5344CB8AC3E}">
        <p14:creationId xmlns:p14="http://schemas.microsoft.com/office/powerpoint/2010/main" val="257059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1DE97-B7EC-A3D3-F5E4-CB8F38C8D937}"/>
              </a:ext>
            </a:extLst>
          </p:cNvPr>
          <p:cNvSpPr>
            <a:spLocks noGrp="1"/>
          </p:cNvSpPr>
          <p:nvPr>
            <p:ph type="title"/>
          </p:nvPr>
        </p:nvSpPr>
        <p:spPr/>
        <p:txBody>
          <a:bodyPr/>
          <a:lstStyle/>
          <a:p>
            <a:r>
              <a:rPr lang="en-GB" dirty="0">
                <a:highlight>
                  <a:srgbClr val="008080"/>
                </a:highlight>
              </a:rPr>
              <a:t>BACKGROUND</a:t>
            </a:r>
          </a:p>
        </p:txBody>
      </p:sp>
      <p:sp>
        <p:nvSpPr>
          <p:cNvPr id="4" name="TextBox 3">
            <a:extLst>
              <a:ext uri="{FF2B5EF4-FFF2-40B4-BE49-F238E27FC236}">
                <a16:creationId xmlns:a16="http://schemas.microsoft.com/office/drawing/2014/main" id="{4023BAE3-936C-DD92-5C2F-B16E95C41EBE}"/>
              </a:ext>
            </a:extLst>
          </p:cNvPr>
          <p:cNvSpPr txBox="1"/>
          <p:nvPr/>
        </p:nvSpPr>
        <p:spPr>
          <a:xfrm>
            <a:off x="979715" y="2519265"/>
            <a:ext cx="8166618" cy="3754874"/>
          </a:xfrm>
          <a:prstGeom prst="rect">
            <a:avLst/>
          </a:prstGeom>
          <a:noFill/>
        </p:spPr>
        <p:txBody>
          <a:bodyPr wrap="square">
            <a:spAutoFit/>
          </a:bodyPr>
          <a:lstStyle/>
          <a:p>
            <a:r>
              <a:rPr lang="en-GB" sz="1400" b="1" u="sng" dirty="0"/>
              <a:t>Overview of Case Study</a:t>
            </a:r>
          </a:p>
          <a:p>
            <a:endParaRPr lang="en-GB" sz="1400" b="1" u="sng" dirty="0"/>
          </a:p>
          <a:p>
            <a:r>
              <a:rPr lang="en-GB" sz="1400" dirty="0"/>
              <a:t>Basil's Bakery is an independent artisan bakery established in 2015. After experiencing strong growth until 2019, the business has struggled to recover fully from the effects of the COVID-19 pandemic. Sales have remained approximately 25% below pre-pandemic levels (Basil’s Bakery Case Study, 2026).</a:t>
            </a:r>
          </a:p>
          <a:p>
            <a:endParaRPr lang="en-GB" sz="1400" dirty="0"/>
          </a:p>
          <a:p>
            <a:r>
              <a:rPr lang="en-GB" sz="1400" dirty="0"/>
              <a:t>The root problem affecting the business is declining customer demand, resulting from reduced retail park footfall and changing consumer behaviours. Several factors contribute to this issue, including hybrid working patterns, vacant retail units, increasing operating costs and limited service accessibility. </a:t>
            </a:r>
          </a:p>
          <a:p>
            <a:endParaRPr lang="en-GB" sz="1400" dirty="0"/>
          </a:p>
          <a:p>
            <a:r>
              <a:rPr lang="en-GB" sz="1400" dirty="0"/>
              <a:t>Furthermore, the absence of delivery services and an ineffective pre-order system restrict Basil's ability to meet customer expectations. Adair (2007, pp. 31–34) argues that effective decision making begins with a thorough analysis of the problem and its underlying causes.</a:t>
            </a:r>
          </a:p>
          <a:p>
            <a:endParaRPr lang="en-GB" sz="1400" dirty="0"/>
          </a:p>
          <a:p>
            <a:r>
              <a:rPr lang="en-GB" sz="1400" dirty="0"/>
              <a:t>This presentation will analyse the causes of this stagnation using PESTEL analysis and a Fishbone Diagram to identify key internal and external factors affecting performance. Problem-solving tools assist organisations in identifying root causes rather than merely treating symptoms (Haines, 1998).</a:t>
            </a:r>
          </a:p>
        </p:txBody>
      </p:sp>
      <p:pic>
        <p:nvPicPr>
          <p:cNvPr id="6" name="Picture 5">
            <a:extLst>
              <a:ext uri="{FF2B5EF4-FFF2-40B4-BE49-F238E27FC236}">
                <a16:creationId xmlns:a16="http://schemas.microsoft.com/office/drawing/2014/main" id="{48FB1199-5E52-E01A-831E-A3ADB3A755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46333" y="4338737"/>
            <a:ext cx="2450792" cy="1634180"/>
          </a:xfrm>
          <a:prstGeom prst="rect">
            <a:avLst/>
          </a:prstGeom>
        </p:spPr>
      </p:pic>
      <p:sp>
        <p:nvSpPr>
          <p:cNvPr id="7" name="TextBox 6">
            <a:extLst>
              <a:ext uri="{FF2B5EF4-FFF2-40B4-BE49-F238E27FC236}">
                <a16:creationId xmlns:a16="http://schemas.microsoft.com/office/drawing/2014/main" id="{C99CEAAE-826F-1FD3-FF5A-C4D6BE1612A1}"/>
              </a:ext>
            </a:extLst>
          </p:cNvPr>
          <p:cNvSpPr txBox="1"/>
          <p:nvPr/>
        </p:nvSpPr>
        <p:spPr>
          <a:xfrm>
            <a:off x="8518849" y="7667884"/>
            <a:ext cx="2519265" cy="369332"/>
          </a:xfrm>
          <a:prstGeom prst="rect">
            <a:avLst/>
          </a:prstGeom>
          <a:noFill/>
        </p:spPr>
        <p:txBody>
          <a:bodyPr wrap="square" rtlCol="0">
            <a:spAutoFit/>
          </a:bodyPr>
          <a:lstStyle/>
          <a:p>
            <a:r>
              <a:rPr lang="en-GB" sz="900">
                <a:hlinkClick r:id="rId3" tooltip="https://www.cde.ual.es/en/covid-19-developments-in-europe-1st-quarter-2021/"/>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30820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2A82-0516-D300-3FCE-2DCB45DEF7FA}"/>
              </a:ext>
            </a:extLst>
          </p:cNvPr>
          <p:cNvSpPr>
            <a:spLocks noGrp="1"/>
          </p:cNvSpPr>
          <p:nvPr>
            <p:ph type="title"/>
          </p:nvPr>
        </p:nvSpPr>
        <p:spPr/>
        <p:txBody>
          <a:bodyPr/>
          <a:lstStyle/>
          <a:p>
            <a:r>
              <a:rPr lang="en-GB" dirty="0">
                <a:highlight>
                  <a:srgbClr val="008080"/>
                </a:highlight>
              </a:rPr>
              <a:t>ISSUES IMPACTING SALES</a:t>
            </a:r>
          </a:p>
        </p:txBody>
      </p:sp>
      <p:sp>
        <p:nvSpPr>
          <p:cNvPr id="4" name="TextBox 3">
            <a:extLst>
              <a:ext uri="{FF2B5EF4-FFF2-40B4-BE49-F238E27FC236}">
                <a16:creationId xmlns:a16="http://schemas.microsoft.com/office/drawing/2014/main" id="{AF3F836E-696C-07C1-4FBC-D4EC8BF904AB}"/>
              </a:ext>
            </a:extLst>
          </p:cNvPr>
          <p:cNvSpPr txBox="1"/>
          <p:nvPr/>
        </p:nvSpPr>
        <p:spPr>
          <a:xfrm>
            <a:off x="2472613" y="2547257"/>
            <a:ext cx="7557796" cy="3539430"/>
          </a:xfrm>
          <a:prstGeom prst="rect">
            <a:avLst/>
          </a:prstGeom>
          <a:noFill/>
        </p:spPr>
        <p:txBody>
          <a:bodyPr wrap="square">
            <a:spAutoFit/>
          </a:bodyPr>
          <a:lstStyle/>
          <a:p>
            <a:r>
              <a:rPr lang="en-GB" sz="1400" dirty="0"/>
              <a:t>The stagnation in sales is caused by a combination of external environmental changes and internal business limitations.</a:t>
            </a:r>
          </a:p>
          <a:p>
            <a:endParaRPr lang="en-GB" sz="1400" dirty="0"/>
          </a:p>
          <a:p>
            <a:r>
              <a:rPr lang="en-GB" sz="1400" b="1" u="sng" dirty="0"/>
              <a:t>External factors include:</a:t>
            </a:r>
          </a:p>
          <a:p>
            <a:endParaRPr lang="en-GB" sz="1400" b="1" dirty="0"/>
          </a:p>
          <a:p>
            <a:pPr>
              <a:buFont typeface="Arial" panose="020B0604020202020204" pitchFamily="34" charset="0"/>
              <a:buChar char="•"/>
            </a:pPr>
            <a:r>
              <a:rPr lang="en-GB" sz="1400" dirty="0"/>
              <a:t>Reduced retail footfall and store closures (Kotler, Armstrong, Harris and He, 2021) </a:t>
            </a:r>
          </a:p>
          <a:p>
            <a:pPr>
              <a:buFont typeface="Arial" panose="020B0604020202020204" pitchFamily="34" charset="0"/>
              <a:buChar char="•"/>
            </a:pPr>
            <a:r>
              <a:rPr lang="en-GB" sz="1400" dirty="0"/>
              <a:t>Increased hybrid and remote working trends (ONS, 2025) </a:t>
            </a:r>
          </a:p>
          <a:p>
            <a:pPr>
              <a:buFont typeface="Arial" panose="020B0604020202020204" pitchFamily="34" charset="0"/>
              <a:buChar char="•"/>
            </a:pPr>
            <a:r>
              <a:rPr lang="en-GB" sz="1400" dirty="0"/>
              <a:t>Rising cost of living reducing discretionary spending (Johnson, Scholes and Whittington, 2020) </a:t>
            </a:r>
          </a:p>
          <a:p>
            <a:pPr>
              <a:buFont typeface="Arial" panose="020B0604020202020204" pitchFamily="34" charset="0"/>
              <a:buChar char="•"/>
            </a:pPr>
            <a:endParaRPr lang="en-GB" sz="1400" dirty="0"/>
          </a:p>
          <a:p>
            <a:r>
              <a:rPr lang="en-GB" sz="1400" b="1" u="sng" dirty="0"/>
              <a:t>Internal factors include:</a:t>
            </a:r>
          </a:p>
          <a:p>
            <a:endParaRPr lang="en-GB" sz="1400" b="1" dirty="0"/>
          </a:p>
          <a:p>
            <a:pPr>
              <a:buFont typeface="Arial" panose="020B0604020202020204" pitchFamily="34" charset="0"/>
              <a:buChar char="•"/>
            </a:pPr>
            <a:r>
              <a:rPr lang="en-GB" sz="1400" dirty="0"/>
              <a:t>Lack of delivery service and digital ordering systems </a:t>
            </a:r>
          </a:p>
          <a:p>
            <a:pPr>
              <a:buFont typeface="Arial" panose="020B0604020202020204" pitchFamily="34" charset="0"/>
              <a:buChar char="•"/>
            </a:pPr>
            <a:r>
              <a:rPr lang="en-GB" sz="1400" dirty="0"/>
              <a:t>Long waiting times during peak periods </a:t>
            </a:r>
          </a:p>
          <a:p>
            <a:pPr>
              <a:buFont typeface="Arial" panose="020B0604020202020204" pitchFamily="34" charset="0"/>
              <a:buChar char="•"/>
            </a:pPr>
            <a:r>
              <a:rPr lang="en-GB" sz="1400" dirty="0"/>
              <a:t>Limited ability to scale operations (Slack and Brandon-Jones, 2023) </a:t>
            </a:r>
          </a:p>
          <a:p>
            <a:endParaRPr lang="en-GB" sz="1400" dirty="0"/>
          </a:p>
          <a:p>
            <a:r>
              <a:rPr lang="en-GB" sz="1400" dirty="0"/>
              <a:t>These combined pressures have reduced both customer frequency and overall demand.</a:t>
            </a:r>
          </a:p>
        </p:txBody>
      </p:sp>
    </p:spTree>
    <p:extLst>
      <p:ext uri="{BB962C8B-B14F-4D97-AF65-F5344CB8AC3E}">
        <p14:creationId xmlns:p14="http://schemas.microsoft.com/office/powerpoint/2010/main" val="1381527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814898F6-1424-B1D9-B49A-F80840D2E726}"/>
              </a:ext>
            </a:extLst>
          </p:cNvPr>
          <p:cNvGraphicFramePr>
            <a:graphicFrameLocks noGrp="1"/>
          </p:cNvGraphicFramePr>
          <p:nvPr>
            <p:extLst>
              <p:ext uri="{D42A27DB-BD31-4B8C-83A1-F6EECF244321}">
                <p14:modId xmlns:p14="http://schemas.microsoft.com/office/powerpoint/2010/main" val="3185483458"/>
              </p:ext>
            </p:extLst>
          </p:nvPr>
        </p:nvGraphicFramePr>
        <p:xfrm>
          <a:off x="2789854" y="1785841"/>
          <a:ext cx="7212564" cy="2468880"/>
        </p:xfrm>
        <a:graphic>
          <a:graphicData uri="http://schemas.openxmlformats.org/drawingml/2006/table">
            <a:tbl>
              <a:tblPr firstRow="1" bandRow="1">
                <a:tableStyleId>{5C22544A-7EE6-4342-B048-85BDC9FD1C3A}</a:tableStyleId>
              </a:tblPr>
              <a:tblGrid>
                <a:gridCol w="3489347">
                  <a:extLst>
                    <a:ext uri="{9D8B030D-6E8A-4147-A177-3AD203B41FA5}">
                      <a16:colId xmlns:a16="http://schemas.microsoft.com/office/drawing/2014/main" val="3222629270"/>
                    </a:ext>
                  </a:extLst>
                </a:gridCol>
                <a:gridCol w="3723217">
                  <a:extLst>
                    <a:ext uri="{9D8B030D-6E8A-4147-A177-3AD203B41FA5}">
                      <a16:colId xmlns:a16="http://schemas.microsoft.com/office/drawing/2014/main" val="3210772365"/>
                    </a:ext>
                  </a:extLst>
                </a:gridCol>
              </a:tblGrid>
              <a:tr h="507990">
                <a:tc>
                  <a:txBody>
                    <a:bodyPr/>
                    <a:lstStyle/>
                    <a:p>
                      <a:pPr algn="ctr"/>
                      <a:r>
                        <a:rPr lang="en-GB" dirty="0"/>
                        <a:t>YEAR</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t>SALES INDEX</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70565136"/>
                  </a:ext>
                </a:extLst>
              </a:tr>
              <a:tr h="290280">
                <a:tc>
                  <a:txBody>
                    <a:bodyPr/>
                    <a:lstStyle/>
                    <a:p>
                      <a:r>
                        <a:rPr lang="en-GB" dirty="0"/>
                        <a:t>2019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86037163"/>
                  </a:ext>
                </a:extLst>
              </a:tr>
              <a:tr h="290280">
                <a:tc>
                  <a:txBody>
                    <a:bodyPr/>
                    <a:lstStyle/>
                    <a:p>
                      <a:r>
                        <a:rPr lang="en-GB" dirty="0"/>
                        <a:t>2020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60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2651612"/>
                  </a:ext>
                </a:extLst>
              </a:tr>
              <a:tr h="290280">
                <a:tc>
                  <a:txBody>
                    <a:bodyPr/>
                    <a:lstStyle/>
                    <a:p>
                      <a:r>
                        <a:rPr lang="en-GB" dirty="0"/>
                        <a:t>2021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12460213"/>
                  </a:ext>
                </a:extLst>
              </a:tr>
              <a:tr h="290280">
                <a:tc>
                  <a:txBody>
                    <a:bodyPr/>
                    <a:lstStyle/>
                    <a:p>
                      <a:r>
                        <a:rPr lang="en-GB" dirty="0"/>
                        <a:t>2022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78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39315549"/>
                  </a:ext>
                </a:extLst>
              </a:tr>
              <a:tr h="290280">
                <a:tc>
                  <a:txBody>
                    <a:bodyPr/>
                    <a:lstStyle/>
                    <a:p>
                      <a:r>
                        <a:rPr lang="en-GB" dirty="0"/>
                        <a:t>2023-2025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0768296"/>
                  </a:ext>
                </a:extLst>
              </a:tr>
            </a:tbl>
          </a:graphicData>
        </a:graphic>
      </p:graphicFrame>
      <p:sp>
        <p:nvSpPr>
          <p:cNvPr id="10" name="Title 9">
            <a:extLst>
              <a:ext uri="{FF2B5EF4-FFF2-40B4-BE49-F238E27FC236}">
                <a16:creationId xmlns:a16="http://schemas.microsoft.com/office/drawing/2014/main" id="{55D10D72-6531-43C8-CE71-24A809BC74AA}"/>
              </a:ext>
            </a:extLst>
          </p:cNvPr>
          <p:cNvSpPr>
            <a:spLocks noGrp="1"/>
          </p:cNvSpPr>
          <p:nvPr>
            <p:ph type="title" idx="4294967295"/>
          </p:nvPr>
        </p:nvSpPr>
        <p:spPr>
          <a:xfrm>
            <a:off x="1399592" y="954672"/>
            <a:ext cx="9601200" cy="398462"/>
          </a:xfrm>
        </p:spPr>
        <p:txBody>
          <a:bodyPr>
            <a:noAutofit/>
          </a:bodyPr>
          <a:lstStyle/>
          <a:p>
            <a:r>
              <a:rPr lang="en-GB" dirty="0">
                <a:highlight>
                  <a:srgbClr val="008080"/>
                </a:highlight>
              </a:rPr>
              <a:t>Basil's Bakery Sales Index (2019–2025)</a:t>
            </a:r>
          </a:p>
        </p:txBody>
      </p:sp>
      <p:sp>
        <p:nvSpPr>
          <p:cNvPr id="12" name="TextBox 11">
            <a:extLst>
              <a:ext uri="{FF2B5EF4-FFF2-40B4-BE49-F238E27FC236}">
                <a16:creationId xmlns:a16="http://schemas.microsoft.com/office/drawing/2014/main" id="{C578262F-1D4B-8A3E-FCD7-1A7ABBAF101E}"/>
              </a:ext>
            </a:extLst>
          </p:cNvPr>
          <p:cNvSpPr txBox="1"/>
          <p:nvPr/>
        </p:nvSpPr>
        <p:spPr>
          <a:xfrm>
            <a:off x="1847461" y="4460033"/>
            <a:ext cx="8798768" cy="1754326"/>
          </a:xfrm>
          <a:prstGeom prst="rect">
            <a:avLst/>
          </a:prstGeom>
          <a:noFill/>
        </p:spPr>
        <p:txBody>
          <a:bodyPr wrap="square">
            <a:spAutoFit/>
          </a:bodyPr>
          <a:lstStyle/>
          <a:p>
            <a:r>
              <a:rPr lang="en-GB" sz="1200" b="1" dirty="0"/>
              <a:t>The chart illustrates the impact of changing market conditions on Basil's Bakery's sales performance between 2019 and 2025</a:t>
            </a:r>
            <a:r>
              <a:rPr lang="en-GB" sz="1200" dirty="0"/>
              <a:t>.</a:t>
            </a:r>
          </a:p>
          <a:p>
            <a:endParaRPr lang="en-GB" sz="1200" dirty="0"/>
          </a:p>
          <a:p>
            <a:pPr>
              <a:buFont typeface="Arial" panose="020B0604020202020204" pitchFamily="34" charset="0"/>
              <a:buChar char="•"/>
            </a:pPr>
            <a:r>
              <a:rPr lang="en-GB" sz="1200" dirty="0"/>
              <a:t>In 2019, sales are indexed at 100, representing the bakery's strongest trading period before the COVID-19 pandemic. </a:t>
            </a:r>
          </a:p>
          <a:p>
            <a:pPr>
              <a:buFont typeface="Arial" panose="020B0604020202020204" pitchFamily="34" charset="0"/>
              <a:buChar char="•"/>
            </a:pPr>
            <a:r>
              <a:rPr lang="en-GB" sz="1200" dirty="0"/>
              <a:t>In 2020, the sales index fell sharply to 60, indicating a 40% decline in sales. This can be attributed to lockdown restrictions, reduced retail footfall, and temporary business disruptions. </a:t>
            </a:r>
          </a:p>
          <a:p>
            <a:pPr>
              <a:buFont typeface="Arial" panose="020B0604020202020204" pitchFamily="34" charset="0"/>
              <a:buChar char="•"/>
            </a:pPr>
            <a:r>
              <a:rPr lang="en-GB" sz="1200" dirty="0"/>
              <a:t>During 2021, sales recovered to 75 as restrictions were eased and customers returned to retail locations. </a:t>
            </a:r>
          </a:p>
          <a:p>
            <a:pPr>
              <a:buFont typeface="Arial" panose="020B0604020202020204" pitchFamily="34" charset="0"/>
              <a:buChar char="•"/>
            </a:pPr>
            <a:r>
              <a:rPr lang="en-GB" sz="1200" dirty="0"/>
              <a:t>In 2022, there was a slight improvement to 78, suggesting continued recovery. </a:t>
            </a:r>
          </a:p>
          <a:p>
            <a:pPr>
              <a:buFont typeface="Arial" panose="020B0604020202020204" pitchFamily="34" charset="0"/>
              <a:buChar char="•"/>
            </a:pPr>
            <a:r>
              <a:rPr lang="en-GB" sz="1200" dirty="0"/>
              <a:t>However, between 2023 and 2025, sales stabilised at approximately 75, meaning sales remained around 25% below 2019 levels (Adair, 2007, pp. 31–34).</a:t>
            </a:r>
          </a:p>
        </p:txBody>
      </p:sp>
    </p:spTree>
    <p:extLst>
      <p:ext uri="{BB962C8B-B14F-4D97-AF65-F5344CB8AC3E}">
        <p14:creationId xmlns:p14="http://schemas.microsoft.com/office/powerpoint/2010/main" val="882062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71A1C-9AF1-36C7-D35C-4E314E5948E0}"/>
              </a:ext>
            </a:extLst>
          </p:cNvPr>
          <p:cNvSpPr>
            <a:spLocks noGrp="1"/>
          </p:cNvSpPr>
          <p:nvPr>
            <p:ph type="title"/>
          </p:nvPr>
        </p:nvSpPr>
        <p:spPr/>
        <p:txBody>
          <a:bodyPr/>
          <a:lstStyle/>
          <a:p>
            <a:r>
              <a:rPr lang="en-GB" dirty="0">
                <a:highlight>
                  <a:srgbClr val="008080"/>
                </a:highlight>
              </a:rPr>
              <a:t>WHAT IS PESTEL ANALYSIS?</a:t>
            </a:r>
          </a:p>
        </p:txBody>
      </p:sp>
      <p:sp>
        <p:nvSpPr>
          <p:cNvPr id="4" name="TextBox 3">
            <a:extLst>
              <a:ext uri="{FF2B5EF4-FFF2-40B4-BE49-F238E27FC236}">
                <a16:creationId xmlns:a16="http://schemas.microsoft.com/office/drawing/2014/main" id="{37B30FFF-AB44-DA78-584B-FB5B8AD996CB}"/>
              </a:ext>
            </a:extLst>
          </p:cNvPr>
          <p:cNvSpPr txBox="1"/>
          <p:nvPr/>
        </p:nvSpPr>
        <p:spPr>
          <a:xfrm>
            <a:off x="2929812" y="2967135"/>
            <a:ext cx="6216520" cy="2677656"/>
          </a:xfrm>
          <a:prstGeom prst="rect">
            <a:avLst/>
          </a:prstGeom>
          <a:noFill/>
        </p:spPr>
        <p:txBody>
          <a:bodyPr wrap="square">
            <a:spAutoFit/>
          </a:bodyPr>
          <a:lstStyle/>
          <a:p>
            <a:r>
              <a:rPr lang="en-GB" sz="1400" b="1" dirty="0"/>
              <a:t>PESTEL </a:t>
            </a:r>
            <a:r>
              <a:rPr lang="en-GB" sz="1400" dirty="0"/>
              <a:t>analysis is a strategic framework used to evaluate the macro-environmental factors affecting a business (Johnson et al., 2020). It considers:</a:t>
            </a:r>
          </a:p>
          <a:p>
            <a:endParaRPr lang="en-GB" sz="1400" dirty="0"/>
          </a:p>
          <a:p>
            <a:pPr>
              <a:buFont typeface="Arial" panose="020B0604020202020204" pitchFamily="34" charset="0"/>
              <a:buChar char="•"/>
            </a:pPr>
            <a:r>
              <a:rPr lang="en-GB" sz="1400" b="1" dirty="0">
                <a:solidFill>
                  <a:srgbClr val="FF0000"/>
                </a:solidFill>
              </a:rPr>
              <a:t>Political </a:t>
            </a:r>
          </a:p>
          <a:p>
            <a:pPr>
              <a:buFont typeface="Arial" panose="020B0604020202020204" pitchFamily="34" charset="0"/>
              <a:buChar char="•"/>
            </a:pPr>
            <a:r>
              <a:rPr lang="en-GB" sz="1400" b="1" dirty="0">
                <a:solidFill>
                  <a:srgbClr val="FF0000"/>
                </a:solidFill>
              </a:rPr>
              <a:t>Economic </a:t>
            </a:r>
          </a:p>
          <a:p>
            <a:pPr>
              <a:buFont typeface="Arial" panose="020B0604020202020204" pitchFamily="34" charset="0"/>
              <a:buChar char="•"/>
            </a:pPr>
            <a:r>
              <a:rPr lang="en-GB" sz="1400" b="1" dirty="0">
                <a:solidFill>
                  <a:srgbClr val="FF0000"/>
                </a:solidFill>
              </a:rPr>
              <a:t>Social </a:t>
            </a:r>
          </a:p>
          <a:p>
            <a:pPr>
              <a:buFont typeface="Arial" panose="020B0604020202020204" pitchFamily="34" charset="0"/>
              <a:buChar char="•"/>
            </a:pPr>
            <a:r>
              <a:rPr lang="en-GB" sz="1400" b="1" dirty="0">
                <a:solidFill>
                  <a:srgbClr val="FF0000"/>
                </a:solidFill>
              </a:rPr>
              <a:t>Technological </a:t>
            </a:r>
          </a:p>
          <a:p>
            <a:pPr>
              <a:buFont typeface="Arial" panose="020B0604020202020204" pitchFamily="34" charset="0"/>
              <a:buChar char="•"/>
            </a:pPr>
            <a:r>
              <a:rPr lang="en-GB" sz="1400" b="1" dirty="0">
                <a:solidFill>
                  <a:srgbClr val="FF0000"/>
                </a:solidFill>
              </a:rPr>
              <a:t>Environmental </a:t>
            </a:r>
          </a:p>
          <a:p>
            <a:pPr>
              <a:buFont typeface="Arial" panose="020B0604020202020204" pitchFamily="34" charset="0"/>
              <a:buChar char="•"/>
            </a:pPr>
            <a:r>
              <a:rPr lang="en-GB" sz="1400" b="1" dirty="0">
                <a:solidFill>
                  <a:srgbClr val="FF0000"/>
                </a:solidFill>
              </a:rPr>
              <a:t>Legal factors </a:t>
            </a:r>
          </a:p>
          <a:p>
            <a:pPr>
              <a:buFont typeface="Arial" panose="020B0604020202020204" pitchFamily="34" charset="0"/>
              <a:buChar char="•"/>
            </a:pPr>
            <a:endParaRPr lang="en-GB" sz="1400" dirty="0"/>
          </a:p>
          <a:p>
            <a:r>
              <a:rPr lang="en-GB" sz="1400" dirty="0"/>
              <a:t>It is useful for identifying external opportunities and threats but does not consider internal operational issues (</a:t>
            </a:r>
            <a:r>
              <a:rPr lang="en-GB" sz="1400" dirty="0" err="1"/>
              <a:t>Yüksel</a:t>
            </a:r>
            <a:r>
              <a:rPr lang="en-GB" sz="1400" dirty="0"/>
              <a:t>, 2012).</a:t>
            </a:r>
          </a:p>
        </p:txBody>
      </p:sp>
    </p:spTree>
    <p:extLst>
      <p:ext uri="{BB962C8B-B14F-4D97-AF65-F5344CB8AC3E}">
        <p14:creationId xmlns:p14="http://schemas.microsoft.com/office/powerpoint/2010/main" val="3016487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ED6F2-4A9D-1F7E-A4A7-DB49406003A9}"/>
              </a:ext>
            </a:extLst>
          </p:cNvPr>
          <p:cNvSpPr>
            <a:spLocks noGrp="1"/>
          </p:cNvSpPr>
          <p:nvPr>
            <p:ph type="title"/>
          </p:nvPr>
        </p:nvSpPr>
        <p:spPr/>
        <p:txBody>
          <a:bodyPr>
            <a:normAutofit fontScale="90000"/>
          </a:bodyPr>
          <a:lstStyle/>
          <a:p>
            <a:r>
              <a:rPr lang="en-GB" dirty="0">
                <a:highlight>
                  <a:srgbClr val="008080"/>
                </a:highlight>
              </a:rPr>
              <a:t>PESTEL APPLIED TO BASIL’S BAKERY</a:t>
            </a:r>
          </a:p>
        </p:txBody>
      </p:sp>
      <p:sp>
        <p:nvSpPr>
          <p:cNvPr id="4" name="TextBox 3">
            <a:extLst>
              <a:ext uri="{FF2B5EF4-FFF2-40B4-BE49-F238E27FC236}">
                <a16:creationId xmlns:a16="http://schemas.microsoft.com/office/drawing/2014/main" id="{B5D54CE7-4017-0DF2-9159-1BBA180C3A29}"/>
              </a:ext>
            </a:extLst>
          </p:cNvPr>
          <p:cNvSpPr txBox="1"/>
          <p:nvPr/>
        </p:nvSpPr>
        <p:spPr>
          <a:xfrm>
            <a:off x="2843115" y="2425960"/>
            <a:ext cx="6057899" cy="3970318"/>
          </a:xfrm>
          <a:prstGeom prst="rect">
            <a:avLst/>
          </a:prstGeom>
          <a:noFill/>
        </p:spPr>
        <p:txBody>
          <a:bodyPr wrap="square">
            <a:spAutoFit/>
          </a:bodyPr>
          <a:lstStyle/>
          <a:p>
            <a:r>
              <a:rPr lang="en-GB" sz="1200" b="1" u="sng" dirty="0"/>
              <a:t>PESTEL APPLIED TO BASIL’S BAKERY</a:t>
            </a:r>
          </a:p>
          <a:p>
            <a:endParaRPr lang="en-GB" sz="1200" b="1" u="sng" dirty="0"/>
          </a:p>
          <a:p>
            <a:r>
              <a:rPr lang="en-GB" sz="1200" b="1" dirty="0">
                <a:highlight>
                  <a:srgbClr val="FFFF00"/>
                </a:highlight>
              </a:rPr>
              <a:t>Political:</a:t>
            </a:r>
            <a:endParaRPr lang="en-GB" sz="1200" dirty="0">
              <a:highlight>
                <a:srgbClr val="FFFF00"/>
              </a:highlight>
            </a:endParaRPr>
          </a:p>
          <a:p>
            <a:pPr>
              <a:buFont typeface="Arial" panose="020B0604020202020204" pitchFamily="34" charset="0"/>
              <a:buChar char="•"/>
            </a:pPr>
            <a:r>
              <a:rPr lang="en-GB" sz="1200" dirty="0"/>
              <a:t>Rising business rates and taxation pressures impact profitability (Johnson et al., 2020) </a:t>
            </a:r>
          </a:p>
          <a:p>
            <a:r>
              <a:rPr lang="en-GB" sz="1200" b="1" dirty="0">
                <a:highlight>
                  <a:srgbClr val="00FFFF"/>
                </a:highlight>
              </a:rPr>
              <a:t>Economic:</a:t>
            </a:r>
            <a:endParaRPr lang="en-GB" sz="1200" dirty="0">
              <a:highlight>
                <a:srgbClr val="00FFFF"/>
              </a:highlight>
            </a:endParaRPr>
          </a:p>
          <a:p>
            <a:pPr>
              <a:buFont typeface="Arial" panose="020B0604020202020204" pitchFamily="34" charset="0"/>
              <a:buChar char="•"/>
            </a:pPr>
            <a:r>
              <a:rPr lang="en-GB" sz="1200" dirty="0"/>
              <a:t>Inflation increases ingredient and utility costs (ONS, 2025) </a:t>
            </a:r>
          </a:p>
          <a:p>
            <a:pPr>
              <a:buFont typeface="Arial" panose="020B0604020202020204" pitchFamily="34" charset="0"/>
              <a:buChar char="•"/>
            </a:pPr>
            <a:r>
              <a:rPr lang="en-GB" sz="1200" dirty="0"/>
              <a:t>Cost-of-living crisis reduces consumer spending (Kotler et al., 2021) </a:t>
            </a:r>
          </a:p>
          <a:p>
            <a:r>
              <a:rPr lang="en-GB" sz="1200" b="1" dirty="0">
                <a:highlight>
                  <a:srgbClr val="00FF00"/>
                </a:highlight>
              </a:rPr>
              <a:t>Social:</a:t>
            </a:r>
            <a:endParaRPr lang="en-GB" sz="1200" dirty="0">
              <a:highlight>
                <a:srgbClr val="00FF00"/>
              </a:highlight>
            </a:endParaRPr>
          </a:p>
          <a:p>
            <a:pPr>
              <a:buFont typeface="Arial" panose="020B0604020202020204" pitchFamily="34" charset="0"/>
              <a:buChar char="•"/>
            </a:pPr>
            <a:r>
              <a:rPr lang="en-GB" sz="1200" dirty="0"/>
              <a:t>Hybrid working reduces daily commuter footfall  - Hybrid working is arguably the most significant cause of stagnation because Basil's bakery relied heavily on office workers purchasing lunch during weekdays. Reduced commuter traffic creates a permanent structural reduction in demand rather than a temporary decline.</a:t>
            </a:r>
          </a:p>
          <a:p>
            <a:pPr>
              <a:buFont typeface="Arial" panose="020B0604020202020204" pitchFamily="34" charset="0"/>
              <a:buChar char="•"/>
            </a:pPr>
            <a:r>
              <a:rPr lang="en-GB" sz="1200" dirty="0"/>
              <a:t>Growth of online shopping reduces physical visits </a:t>
            </a:r>
          </a:p>
          <a:p>
            <a:r>
              <a:rPr lang="en-GB" sz="1200" b="1" dirty="0">
                <a:highlight>
                  <a:srgbClr val="FF0000"/>
                </a:highlight>
              </a:rPr>
              <a:t>Technological:</a:t>
            </a:r>
            <a:endParaRPr lang="en-GB" sz="1200" dirty="0">
              <a:highlight>
                <a:srgbClr val="FF0000"/>
              </a:highlight>
            </a:endParaRPr>
          </a:p>
          <a:p>
            <a:pPr>
              <a:buFont typeface="Arial" panose="020B0604020202020204" pitchFamily="34" charset="0"/>
              <a:buChar char="•"/>
            </a:pPr>
            <a:r>
              <a:rPr lang="en-GB" sz="1200" dirty="0"/>
              <a:t>Lack of online ordering and delivery systems limits accessibility (Slack &amp; Brandon-Jones, 2023) </a:t>
            </a:r>
          </a:p>
          <a:p>
            <a:r>
              <a:rPr lang="en-GB" sz="1200" b="1" dirty="0">
                <a:highlight>
                  <a:srgbClr val="FF00FF"/>
                </a:highlight>
              </a:rPr>
              <a:t>Environmental:</a:t>
            </a:r>
            <a:endParaRPr lang="en-GB" sz="1200" dirty="0">
              <a:highlight>
                <a:srgbClr val="FF00FF"/>
              </a:highlight>
            </a:endParaRPr>
          </a:p>
          <a:p>
            <a:pPr>
              <a:buFont typeface="Arial" panose="020B0604020202020204" pitchFamily="34" charset="0"/>
              <a:buChar char="•"/>
            </a:pPr>
            <a:r>
              <a:rPr lang="en-GB" sz="1200" dirty="0"/>
              <a:t>Organic ingredient sourcing affected by crop variability </a:t>
            </a:r>
          </a:p>
          <a:p>
            <a:pPr>
              <a:buFont typeface="Arial" panose="020B0604020202020204" pitchFamily="34" charset="0"/>
              <a:buChar char="•"/>
            </a:pPr>
            <a:r>
              <a:rPr lang="en-GB" sz="1200" dirty="0"/>
              <a:t>Sustainability expectations increasing </a:t>
            </a:r>
          </a:p>
          <a:p>
            <a:r>
              <a:rPr lang="en-GB" sz="1200" b="1" dirty="0">
                <a:highlight>
                  <a:srgbClr val="808000"/>
                </a:highlight>
              </a:rPr>
              <a:t>Legal:</a:t>
            </a:r>
            <a:endParaRPr lang="en-GB" sz="1200" dirty="0">
              <a:highlight>
                <a:srgbClr val="808000"/>
              </a:highlight>
            </a:endParaRPr>
          </a:p>
          <a:p>
            <a:pPr>
              <a:buFont typeface="Arial" panose="020B0604020202020204" pitchFamily="34" charset="0"/>
              <a:buChar char="•"/>
            </a:pPr>
            <a:r>
              <a:rPr lang="en-GB" sz="1200" dirty="0"/>
              <a:t>Food safety compliance requirements </a:t>
            </a:r>
          </a:p>
          <a:p>
            <a:pPr>
              <a:buFont typeface="Arial" panose="020B0604020202020204" pitchFamily="34" charset="0"/>
              <a:buChar char="•"/>
            </a:pPr>
            <a:r>
              <a:rPr lang="en-GB" sz="1200" dirty="0"/>
              <a:t>Employment law obligations</a:t>
            </a:r>
          </a:p>
        </p:txBody>
      </p:sp>
    </p:spTree>
    <p:extLst>
      <p:ext uri="{BB962C8B-B14F-4D97-AF65-F5344CB8AC3E}">
        <p14:creationId xmlns:p14="http://schemas.microsoft.com/office/powerpoint/2010/main" val="768717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9D18-75C4-FC52-5BD0-AA4654E4F825}"/>
              </a:ext>
            </a:extLst>
          </p:cNvPr>
          <p:cNvSpPr>
            <a:spLocks noGrp="1"/>
          </p:cNvSpPr>
          <p:nvPr>
            <p:ph type="title"/>
          </p:nvPr>
        </p:nvSpPr>
        <p:spPr/>
        <p:txBody>
          <a:bodyPr/>
          <a:lstStyle/>
          <a:p>
            <a:r>
              <a:rPr lang="en-GB" dirty="0">
                <a:highlight>
                  <a:srgbClr val="008080"/>
                </a:highlight>
              </a:rPr>
              <a:t>PESTEL TABLE</a:t>
            </a:r>
          </a:p>
        </p:txBody>
      </p:sp>
      <p:graphicFrame>
        <p:nvGraphicFramePr>
          <p:cNvPr id="5" name="Table 4">
            <a:extLst>
              <a:ext uri="{FF2B5EF4-FFF2-40B4-BE49-F238E27FC236}">
                <a16:creationId xmlns:a16="http://schemas.microsoft.com/office/drawing/2014/main" id="{674AD9B0-BE8C-8986-C16C-A9DDDB321F5F}"/>
              </a:ext>
            </a:extLst>
          </p:cNvPr>
          <p:cNvGraphicFramePr>
            <a:graphicFrameLocks noGrp="1"/>
          </p:cNvGraphicFramePr>
          <p:nvPr>
            <p:extLst>
              <p:ext uri="{D42A27DB-BD31-4B8C-83A1-F6EECF244321}">
                <p14:modId xmlns:p14="http://schemas.microsoft.com/office/powerpoint/2010/main" val="2794637112"/>
              </p:ext>
            </p:extLst>
          </p:nvPr>
        </p:nvGraphicFramePr>
        <p:xfrm>
          <a:off x="914400" y="2723986"/>
          <a:ext cx="6372808" cy="3566160"/>
        </p:xfrm>
        <a:graphic>
          <a:graphicData uri="http://schemas.openxmlformats.org/drawingml/2006/table">
            <a:tbl>
              <a:tblPr firstRow="1" bandRow="1">
                <a:tableStyleId>{073A0DAA-6AF3-43AB-8588-CEC1D06C72B9}</a:tableStyleId>
              </a:tblPr>
              <a:tblGrid>
                <a:gridCol w="3582120">
                  <a:extLst>
                    <a:ext uri="{9D8B030D-6E8A-4147-A177-3AD203B41FA5}">
                      <a16:colId xmlns:a16="http://schemas.microsoft.com/office/drawing/2014/main" val="276317391"/>
                    </a:ext>
                  </a:extLst>
                </a:gridCol>
                <a:gridCol w="2790688">
                  <a:extLst>
                    <a:ext uri="{9D8B030D-6E8A-4147-A177-3AD203B41FA5}">
                      <a16:colId xmlns:a16="http://schemas.microsoft.com/office/drawing/2014/main" val="3269425204"/>
                    </a:ext>
                  </a:extLst>
                </a:gridCol>
              </a:tblGrid>
              <a:tr h="549411">
                <a:tc>
                  <a:txBody>
                    <a:bodyPr/>
                    <a:lstStyle/>
                    <a:p>
                      <a:pPr algn="ctr"/>
                      <a:r>
                        <a:rPr lang="en-GB" sz="1600" dirty="0"/>
                        <a:t>Factor</a:t>
                      </a:r>
                    </a:p>
                    <a:p>
                      <a:pPr algn="ctr"/>
                      <a:endParaRPr lang="en-GB"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pPr algn="ctr"/>
                      <a:r>
                        <a:rPr lang="en-GB" sz="1600" dirty="0"/>
                        <a:t>Basil’s Bakery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0C0"/>
                    </a:solidFill>
                  </a:tcPr>
                </a:tc>
                <a:extLst>
                  <a:ext uri="{0D108BD9-81ED-4DB2-BD59-A6C34878D82A}">
                    <a16:rowId xmlns:a16="http://schemas.microsoft.com/office/drawing/2014/main" val="2074285692"/>
                  </a:ext>
                </a:extLst>
              </a:tr>
              <a:tr h="318080">
                <a:tc>
                  <a:txBody>
                    <a:bodyPr/>
                    <a:lstStyle/>
                    <a:p>
                      <a:r>
                        <a:rPr lang="en-GB" sz="1600" dirty="0"/>
                        <a:t>Political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r>
                        <a:rPr lang="en-GB" sz="1600" dirty="0"/>
                        <a:t>Rising business rates increase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2308809251"/>
                  </a:ext>
                </a:extLst>
              </a:tr>
              <a:tr h="549411">
                <a:tc>
                  <a:txBody>
                    <a:bodyPr/>
                    <a:lstStyle/>
                    <a:p>
                      <a:r>
                        <a:rPr lang="en-GB" sz="1600" dirty="0"/>
                        <a:t>Economic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r>
                        <a:rPr lang="en-GB" sz="1600" dirty="0"/>
                        <a:t>Inflation increases ingredient and energy costs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1269267974"/>
                  </a:ext>
                </a:extLst>
              </a:tr>
              <a:tr h="549411">
                <a:tc>
                  <a:txBody>
                    <a:bodyPr/>
                    <a:lstStyle/>
                    <a:p>
                      <a:r>
                        <a:rPr lang="en-GB" sz="1600" dirty="0"/>
                        <a:t>Social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r>
                        <a:rPr lang="en-GB" sz="1600" dirty="0"/>
                        <a:t>Hybrid working reduces customer visits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3940511536"/>
                  </a:ext>
                </a:extLst>
              </a:tr>
              <a:tr h="318080">
                <a:tc>
                  <a:txBody>
                    <a:bodyPr/>
                    <a:lstStyle/>
                    <a:p>
                      <a:r>
                        <a:rPr lang="en-GB" sz="1600" dirty="0"/>
                        <a:t>Technological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r>
                        <a:rPr lang="en-GB" sz="1600" dirty="0"/>
                        <a:t>No online ordering system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2589490293"/>
                  </a:ext>
                </a:extLst>
              </a:tr>
              <a:tr h="318080">
                <a:tc>
                  <a:txBody>
                    <a:bodyPr/>
                    <a:lstStyle/>
                    <a:p>
                      <a:r>
                        <a:rPr lang="en-GB" sz="1600" dirty="0"/>
                        <a:t>Environmental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r>
                        <a:rPr lang="en-GB" sz="1600" dirty="0"/>
                        <a:t>Organic supply instability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1344912954"/>
                  </a:ext>
                </a:extLst>
              </a:tr>
              <a:tr h="549411">
                <a:tc>
                  <a:txBody>
                    <a:bodyPr/>
                    <a:lstStyle/>
                    <a:p>
                      <a:r>
                        <a:rPr lang="en-GB" sz="1600" dirty="0"/>
                        <a:t>Legal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r>
                        <a:rPr lang="en-GB" sz="1600" dirty="0"/>
                        <a:t>Compliance costs (food safety, employment law)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3369705532"/>
                  </a:ext>
                </a:extLst>
              </a:tr>
            </a:tbl>
          </a:graphicData>
        </a:graphic>
      </p:graphicFrame>
      <p:sp>
        <p:nvSpPr>
          <p:cNvPr id="7" name="TextBox 6">
            <a:extLst>
              <a:ext uri="{FF2B5EF4-FFF2-40B4-BE49-F238E27FC236}">
                <a16:creationId xmlns:a16="http://schemas.microsoft.com/office/drawing/2014/main" id="{500BD0FD-B598-FDBC-8BD8-18650E2FEF46}"/>
              </a:ext>
            </a:extLst>
          </p:cNvPr>
          <p:cNvSpPr txBox="1"/>
          <p:nvPr/>
        </p:nvSpPr>
        <p:spPr>
          <a:xfrm>
            <a:off x="8005664" y="2864498"/>
            <a:ext cx="2890934" cy="2062103"/>
          </a:xfrm>
          <a:prstGeom prst="rect">
            <a:avLst/>
          </a:prstGeom>
          <a:noFill/>
        </p:spPr>
        <p:txBody>
          <a:bodyPr wrap="square">
            <a:spAutoFit/>
          </a:bodyPr>
          <a:lstStyle/>
          <a:p>
            <a:r>
              <a:rPr lang="en-GB" sz="1600" b="1" dirty="0"/>
              <a:t>The Social and Technological factors appear to have the greatest impact because they directly reduce customer accessibility and footfall, whereas Political and Legal factors mainly affect profitability.</a:t>
            </a:r>
          </a:p>
        </p:txBody>
      </p:sp>
    </p:spTree>
    <p:extLst>
      <p:ext uri="{BB962C8B-B14F-4D97-AF65-F5344CB8AC3E}">
        <p14:creationId xmlns:p14="http://schemas.microsoft.com/office/powerpoint/2010/main" val="2078222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7A90-A3D8-75B5-A9D0-18D36F5A4922}"/>
              </a:ext>
            </a:extLst>
          </p:cNvPr>
          <p:cNvSpPr>
            <a:spLocks noGrp="1"/>
          </p:cNvSpPr>
          <p:nvPr>
            <p:ph type="title"/>
          </p:nvPr>
        </p:nvSpPr>
        <p:spPr/>
        <p:txBody>
          <a:bodyPr/>
          <a:lstStyle/>
          <a:p>
            <a:r>
              <a:rPr lang="en-GB" dirty="0">
                <a:highlight>
                  <a:srgbClr val="008080"/>
                </a:highlight>
              </a:rPr>
              <a:t>WHAT IS A FISHBONE DIAGRAM?</a:t>
            </a:r>
          </a:p>
        </p:txBody>
      </p:sp>
      <p:sp>
        <p:nvSpPr>
          <p:cNvPr id="4" name="TextBox 3">
            <a:extLst>
              <a:ext uri="{FF2B5EF4-FFF2-40B4-BE49-F238E27FC236}">
                <a16:creationId xmlns:a16="http://schemas.microsoft.com/office/drawing/2014/main" id="{B45F125D-C691-390E-D56B-F8ABF8EA77C7}"/>
              </a:ext>
            </a:extLst>
          </p:cNvPr>
          <p:cNvSpPr txBox="1"/>
          <p:nvPr/>
        </p:nvSpPr>
        <p:spPr>
          <a:xfrm>
            <a:off x="3051109" y="2799183"/>
            <a:ext cx="6288833" cy="2246769"/>
          </a:xfrm>
          <a:prstGeom prst="rect">
            <a:avLst/>
          </a:prstGeom>
          <a:noFill/>
        </p:spPr>
        <p:txBody>
          <a:bodyPr wrap="square">
            <a:spAutoFit/>
          </a:bodyPr>
          <a:lstStyle/>
          <a:p>
            <a:r>
              <a:rPr lang="en-GB" sz="1400" dirty="0"/>
              <a:t>A Fishbone Diagram (Ishikawa, 1985) is a cause and effect tool used to identify root causes of a specific problem.</a:t>
            </a:r>
          </a:p>
          <a:p>
            <a:endParaRPr lang="en-GB" sz="1400" dirty="0"/>
          </a:p>
          <a:p>
            <a:r>
              <a:rPr lang="en-GB" sz="1400" b="1" dirty="0"/>
              <a:t>It helps organisations:</a:t>
            </a:r>
          </a:p>
          <a:p>
            <a:endParaRPr lang="en-GB" sz="1400" dirty="0"/>
          </a:p>
          <a:p>
            <a:pPr>
              <a:buFont typeface="Arial" panose="020B0604020202020204" pitchFamily="34" charset="0"/>
              <a:buChar char="•"/>
            </a:pPr>
            <a:r>
              <a:rPr lang="en-GB" sz="1400" dirty="0"/>
              <a:t>Break down complex problems into categories </a:t>
            </a:r>
          </a:p>
          <a:p>
            <a:pPr>
              <a:buFont typeface="Arial" panose="020B0604020202020204" pitchFamily="34" charset="0"/>
              <a:buChar char="•"/>
            </a:pPr>
            <a:r>
              <a:rPr lang="en-GB" sz="1400" dirty="0"/>
              <a:t>Identify underlying causes rather than symptoms </a:t>
            </a:r>
          </a:p>
          <a:p>
            <a:pPr>
              <a:buFont typeface="Arial" panose="020B0604020202020204" pitchFamily="34" charset="0"/>
              <a:buChar char="•"/>
            </a:pPr>
            <a:r>
              <a:rPr lang="en-GB" sz="1400" dirty="0"/>
              <a:t>Improve decision making (Slack &amp; Brandon-Jones, 2023) </a:t>
            </a:r>
          </a:p>
          <a:p>
            <a:endParaRPr lang="en-GB" sz="1400" dirty="0"/>
          </a:p>
          <a:p>
            <a:r>
              <a:rPr lang="en-GB" sz="1400" b="1" dirty="0"/>
              <a:t>Limitation: </a:t>
            </a:r>
            <a:r>
              <a:rPr lang="en-GB" sz="1400" dirty="0"/>
              <a:t>It does not prioritise causes or show which factor has the greatest impact.</a:t>
            </a:r>
          </a:p>
        </p:txBody>
      </p:sp>
    </p:spTree>
    <p:extLst>
      <p:ext uri="{BB962C8B-B14F-4D97-AF65-F5344CB8AC3E}">
        <p14:creationId xmlns:p14="http://schemas.microsoft.com/office/powerpoint/2010/main" val="1040100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299539-9136-1B33-1857-F121D1A323E3}"/>
              </a:ext>
            </a:extLst>
          </p:cNvPr>
          <p:cNvPicPr>
            <a:picLocks noChangeAspect="1"/>
          </p:cNvPicPr>
          <p:nvPr/>
        </p:nvPicPr>
        <p:blipFill>
          <a:blip r:embed="rId2"/>
          <a:stretch>
            <a:fillRect/>
          </a:stretch>
        </p:blipFill>
        <p:spPr>
          <a:xfrm>
            <a:off x="1535035" y="1679509"/>
            <a:ext cx="9121930" cy="3881536"/>
          </a:xfrm>
          <a:prstGeom prst="rect">
            <a:avLst/>
          </a:prstGeom>
        </p:spPr>
      </p:pic>
      <p:sp>
        <p:nvSpPr>
          <p:cNvPr id="11" name="Title 10">
            <a:extLst>
              <a:ext uri="{FF2B5EF4-FFF2-40B4-BE49-F238E27FC236}">
                <a16:creationId xmlns:a16="http://schemas.microsoft.com/office/drawing/2014/main" id="{00C3781C-2142-B09D-1285-6031CF87230D}"/>
              </a:ext>
            </a:extLst>
          </p:cNvPr>
          <p:cNvSpPr>
            <a:spLocks noGrp="1"/>
          </p:cNvSpPr>
          <p:nvPr>
            <p:ph type="title" idx="4294967295"/>
          </p:nvPr>
        </p:nvSpPr>
        <p:spPr>
          <a:xfrm>
            <a:off x="0" y="982663"/>
            <a:ext cx="11924522" cy="427037"/>
          </a:xfrm>
        </p:spPr>
        <p:txBody>
          <a:bodyPr>
            <a:normAutofit fontScale="90000"/>
          </a:bodyPr>
          <a:lstStyle/>
          <a:p>
            <a:r>
              <a:rPr lang="en-GB" dirty="0">
                <a:highlight>
                  <a:srgbClr val="008080"/>
                </a:highlight>
              </a:rPr>
              <a:t>Fishbone Diagram – Basil’s Bakery</a:t>
            </a:r>
          </a:p>
        </p:txBody>
      </p:sp>
    </p:spTree>
    <p:extLst>
      <p:ext uri="{BB962C8B-B14F-4D97-AF65-F5344CB8AC3E}">
        <p14:creationId xmlns:p14="http://schemas.microsoft.com/office/powerpoint/2010/main" val="1881501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2E6A3-A6DF-086B-9403-E436E20A8E04}"/>
              </a:ext>
            </a:extLst>
          </p:cNvPr>
          <p:cNvSpPr>
            <a:spLocks noGrp="1"/>
          </p:cNvSpPr>
          <p:nvPr>
            <p:ph type="title"/>
          </p:nvPr>
        </p:nvSpPr>
        <p:spPr/>
        <p:txBody>
          <a:bodyPr/>
          <a:lstStyle/>
          <a:p>
            <a:r>
              <a:rPr lang="en-GB" dirty="0">
                <a:highlight>
                  <a:srgbClr val="008080"/>
                </a:highlight>
              </a:rPr>
              <a:t>IMPACT</a:t>
            </a:r>
          </a:p>
        </p:txBody>
      </p:sp>
      <p:graphicFrame>
        <p:nvGraphicFramePr>
          <p:cNvPr id="10" name="Table 9">
            <a:extLst>
              <a:ext uri="{FF2B5EF4-FFF2-40B4-BE49-F238E27FC236}">
                <a16:creationId xmlns:a16="http://schemas.microsoft.com/office/drawing/2014/main" id="{BDAD57E6-4F55-6445-EB3F-B978A73C42D6}"/>
              </a:ext>
            </a:extLst>
          </p:cNvPr>
          <p:cNvGraphicFramePr>
            <a:graphicFrameLocks noGrp="1"/>
          </p:cNvGraphicFramePr>
          <p:nvPr>
            <p:extLst>
              <p:ext uri="{D42A27DB-BD31-4B8C-83A1-F6EECF244321}">
                <p14:modId xmlns:p14="http://schemas.microsoft.com/office/powerpoint/2010/main" val="3745939134"/>
              </p:ext>
            </p:extLst>
          </p:nvPr>
        </p:nvGraphicFramePr>
        <p:xfrm>
          <a:off x="2080727" y="2743200"/>
          <a:ext cx="8041432" cy="3108960"/>
        </p:xfrm>
        <a:graphic>
          <a:graphicData uri="http://schemas.openxmlformats.org/drawingml/2006/table">
            <a:tbl>
              <a:tblPr>
                <a:tableStyleId>{073A0DAA-6AF3-43AB-8588-CEC1D06C72B9}</a:tableStyleId>
              </a:tblPr>
              <a:tblGrid>
                <a:gridCol w="3926632">
                  <a:extLst>
                    <a:ext uri="{9D8B030D-6E8A-4147-A177-3AD203B41FA5}">
                      <a16:colId xmlns:a16="http://schemas.microsoft.com/office/drawing/2014/main" val="54794736"/>
                    </a:ext>
                  </a:extLst>
                </a:gridCol>
                <a:gridCol w="4114800">
                  <a:extLst>
                    <a:ext uri="{9D8B030D-6E8A-4147-A177-3AD203B41FA5}">
                      <a16:colId xmlns:a16="http://schemas.microsoft.com/office/drawing/2014/main" val="2831632412"/>
                    </a:ext>
                  </a:extLst>
                </a:gridCol>
              </a:tblGrid>
              <a:tr h="376334">
                <a:tc>
                  <a:txBody>
                    <a:bodyPr/>
                    <a:lstStyle/>
                    <a:p>
                      <a:r>
                        <a:rPr lang="en-GB" sz="1200" b="1" dirty="0">
                          <a:highlight>
                            <a:srgbClr val="FFFF00"/>
                          </a:highlight>
                        </a:rPr>
                        <a:t>1. METHODS (Processes / Ways of working)</a:t>
                      </a:r>
                    </a:p>
                  </a:txBody>
                  <a:tcPr/>
                </a:tc>
                <a:tc>
                  <a:txBody>
                    <a:bodyPr/>
                    <a:lstStyle/>
                    <a:p>
                      <a:r>
                        <a:rPr lang="en-GB" sz="1200" dirty="0"/>
                        <a:t>Customers experience inconvenience → Lost sales and abandoned purchases (Slack &amp; Brandon-Jones, 2023)</a:t>
                      </a:r>
                    </a:p>
                    <a:p>
                      <a:endParaRPr lang="en-GB" sz="1200" dirty="0"/>
                    </a:p>
                  </a:txBody>
                  <a:tcPr/>
                </a:tc>
                <a:extLst>
                  <a:ext uri="{0D108BD9-81ED-4DB2-BD59-A6C34878D82A}">
                    <a16:rowId xmlns:a16="http://schemas.microsoft.com/office/drawing/2014/main" val="772216040"/>
                  </a:ext>
                </a:extLst>
              </a:tr>
              <a:tr h="376334">
                <a:tc>
                  <a:txBody>
                    <a:bodyPr/>
                    <a:lstStyle/>
                    <a:p>
                      <a:r>
                        <a:rPr lang="en-GB" sz="1200" b="1" dirty="0">
                          <a:highlight>
                            <a:srgbClr val="FFFF00"/>
                          </a:highlight>
                        </a:rPr>
                        <a:t>2. MACHINES (Technology / Equipment)</a:t>
                      </a:r>
                    </a:p>
                  </a:txBody>
                  <a:tcPr/>
                </a:tc>
                <a:tc>
                  <a:txBody>
                    <a:bodyPr/>
                    <a:lstStyle/>
                    <a:p>
                      <a:r>
                        <a:rPr lang="en-GB" sz="1200" dirty="0"/>
                        <a:t>Reduced efficiency and slower service compared to competitors using digital systems (Johnson et al., 2020)</a:t>
                      </a:r>
                    </a:p>
                    <a:p>
                      <a:endParaRPr lang="en-GB" sz="1200" dirty="0"/>
                    </a:p>
                  </a:txBody>
                  <a:tcPr/>
                </a:tc>
                <a:extLst>
                  <a:ext uri="{0D108BD9-81ED-4DB2-BD59-A6C34878D82A}">
                    <a16:rowId xmlns:a16="http://schemas.microsoft.com/office/drawing/2014/main" val="25869046"/>
                  </a:ext>
                </a:extLst>
              </a:tr>
              <a:tr h="376334">
                <a:tc>
                  <a:txBody>
                    <a:bodyPr/>
                    <a:lstStyle/>
                    <a:p>
                      <a:r>
                        <a:rPr lang="en-GB" sz="1200" b="1" dirty="0">
                          <a:highlight>
                            <a:srgbClr val="FFFF00"/>
                          </a:highlight>
                        </a:rPr>
                        <a:t>3. PEOPLE (Workforce / Customers / Skills)</a:t>
                      </a:r>
                    </a:p>
                  </a:txBody>
                  <a:tcPr/>
                </a:tc>
                <a:tc>
                  <a:txBody>
                    <a:bodyPr/>
                    <a:lstStyle/>
                    <a:p>
                      <a:r>
                        <a:rPr lang="en-GB" sz="1200" dirty="0"/>
                        <a:t>Staffing limitations reduce service capacity and responsiveness (Kotler et al., 2021)</a:t>
                      </a:r>
                    </a:p>
                  </a:txBody>
                  <a:tcPr/>
                </a:tc>
                <a:extLst>
                  <a:ext uri="{0D108BD9-81ED-4DB2-BD59-A6C34878D82A}">
                    <a16:rowId xmlns:a16="http://schemas.microsoft.com/office/drawing/2014/main" val="938980837"/>
                  </a:ext>
                </a:extLst>
              </a:tr>
              <a:tr h="376334">
                <a:tc>
                  <a:txBody>
                    <a:bodyPr/>
                    <a:lstStyle/>
                    <a:p>
                      <a:r>
                        <a:rPr lang="en-GB" sz="1200" b="1" dirty="0">
                          <a:highlight>
                            <a:srgbClr val="FFFF00"/>
                          </a:highlight>
                        </a:rPr>
                        <a:t>4. MATERIALS (Ingredients / Stock)</a:t>
                      </a:r>
                    </a:p>
                  </a:txBody>
                  <a:tcPr/>
                </a:tc>
                <a:tc>
                  <a:txBody>
                    <a:bodyPr/>
                    <a:lstStyle/>
                    <a:p>
                      <a:r>
                        <a:rPr lang="en-GB" sz="1200" dirty="0"/>
                        <a:t>Rising and unpredictable costs reduce profit margins and pricing stability (ONS, 2025)</a:t>
                      </a:r>
                    </a:p>
                  </a:txBody>
                  <a:tcPr/>
                </a:tc>
                <a:extLst>
                  <a:ext uri="{0D108BD9-81ED-4DB2-BD59-A6C34878D82A}">
                    <a16:rowId xmlns:a16="http://schemas.microsoft.com/office/drawing/2014/main" val="2467556934"/>
                  </a:ext>
                </a:extLst>
              </a:tr>
              <a:tr h="376334">
                <a:tc>
                  <a:txBody>
                    <a:bodyPr/>
                    <a:lstStyle/>
                    <a:p>
                      <a:r>
                        <a:rPr lang="en-GB" sz="1200" b="1" dirty="0">
                          <a:highlight>
                            <a:srgbClr val="FFFF00"/>
                          </a:highlight>
                        </a:rPr>
                        <a:t>5. MEASUREMENT (Performance / Data / Control)</a:t>
                      </a:r>
                    </a:p>
                  </a:txBody>
                  <a:tcPr/>
                </a:tc>
                <a:tc>
                  <a:txBody>
                    <a:bodyPr/>
                    <a:lstStyle/>
                    <a:p>
                      <a:r>
                        <a:rPr lang="en-GB" sz="1200" dirty="0"/>
                        <a:t>Poor data limits decision-making and prevents business optimisation (</a:t>
                      </a:r>
                      <a:r>
                        <a:rPr lang="en-GB" sz="1200" dirty="0" err="1"/>
                        <a:t>Yüksel</a:t>
                      </a:r>
                      <a:r>
                        <a:rPr lang="en-GB" sz="1200" dirty="0"/>
                        <a:t>, 2012)</a:t>
                      </a:r>
                    </a:p>
                  </a:txBody>
                  <a:tcPr/>
                </a:tc>
                <a:extLst>
                  <a:ext uri="{0D108BD9-81ED-4DB2-BD59-A6C34878D82A}">
                    <a16:rowId xmlns:a16="http://schemas.microsoft.com/office/drawing/2014/main" val="1901420670"/>
                  </a:ext>
                </a:extLst>
              </a:tr>
              <a:tr h="376334">
                <a:tc>
                  <a:txBody>
                    <a:bodyPr/>
                    <a:lstStyle/>
                    <a:p>
                      <a:r>
                        <a:rPr lang="en-GB" sz="1200" b="1" dirty="0">
                          <a:highlight>
                            <a:srgbClr val="FFFF00"/>
                          </a:highlight>
                        </a:rPr>
                        <a:t>6. ENVIRONMENT (External Business Environment)</a:t>
                      </a:r>
                    </a:p>
                  </a:txBody>
                  <a:tcPr/>
                </a:tc>
                <a:tc>
                  <a:txBody>
                    <a:bodyPr/>
                    <a:lstStyle/>
                    <a:p>
                      <a:r>
                        <a:rPr lang="en-GB" sz="1200" dirty="0"/>
                        <a:t>External market conditions significantly reduce customer traffic regardless of product quality (Kotler et al., 2021)</a:t>
                      </a:r>
                    </a:p>
                  </a:txBody>
                  <a:tcPr/>
                </a:tc>
                <a:extLst>
                  <a:ext uri="{0D108BD9-81ED-4DB2-BD59-A6C34878D82A}">
                    <a16:rowId xmlns:a16="http://schemas.microsoft.com/office/drawing/2014/main" val="3479215094"/>
                  </a:ext>
                </a:extLst>
              </a:tr>
            </a:tbl>
          </a:graphicData>
        </a:graphic>
      </p:graphicFrame>
    </p:spTree>
    <p:extLst>
      <p:ext uri="{BB962C8B-B14F-4D97-AF65-F5344CB8AC3E}">
        <p14:creationId xmlns:p14="http://schemas.microsoft.com/office/powerpoint/2010/main" val="4131239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BE7A-F280-A7A9-34DF-D029BD471B48}"/>
              </a:ext>
            </a:extLst>
          </p:cNvPr>
          <p:cNvSpPr>
            <a:spLocks noGrp="1"/>
          </p:cNvSpPr>
          <p:nvPr>
            <p:ph type="title"/>
          </p:nvPr>
        </p:nvSpPr>
        <p:spPr/>
        <p:txBody>
          <a:bodyPr>
            <a:normAutofit/>
          </a:bodyPr>
          <a:lstStyle/>
          <a:p>
            <a:r>
              <a:rPr lang="en-GB" dirty="0">
                <a:highlight>
                  <a:srgbClr val="008080"/>
                </a:highlight>
              </a:rPr>
              <a:t>KEY FINDINGS</a:t>
            </a:r>
          </a:p>
        </p:txBody>
      </p:sp>
      <p:sp>
        <p:nvSpPr>
          <p:cNvPr id="5" name="TextBox 4">
            <a:extLst>
              <a:ext uri="{FF2B5EF4-FFF2-40B4-BE49-F238E27FC236}">
                <a16:creationId xmlns:a16="http://schemas.microsoft.com/office/drawing/2014/main" id="{691FF9E1-F8A3-784C-6566-9316094A5D7F}"/>
              </a:ext>
            </a:extLst>
          </p:cNvPr>
          <p:cNvSpPr txBox="1"/>
          <p:nvPr/>
        </p:nvSpPr>
        <p:spPr>
          <a:xfrm>
            <a:off x="3048778" y="2551837"/>
            <a:ext cx="6097554" cy="3139321"/>
          </a:xfrm>
          <a:prstGeom prst="rect">
            <a:avLst/>
          </a:prstGeom>
          <a:noFill/>
        </p:spPr>
        <p:txBody>
          <a:bodyPr wrap="square">
            <a:spAutoFit/>
          </a:bodyPr>
          <a:lstStyle/>
          <a:p>
            <a:pPr marL="285750" indent="-285750">
              <a:buFont typeface="Arial" panose="020B0604020202020204" pitchFamily="34" charset="0"/>
              <a:buChar char="•"/>
            </a:pPr>
            <a:r>
              <a:rPr lang="en-GB" dirty="0"/>
              <a:t>Sales decline is driven by structural market changes rather than product quality</a:t>
            </a:r>
          </a:p>
          <a:p>
            <a:pPr marL="285750" indent="-285750">
              <a:buFont typeface="Arial" panose="020B0604020202020204" pitchFamily="34" charset="0"/>
              <a:buChar char="•"/>
            </a:pPr>
            <a:r>
              <a:rPr lang="en-GB" dirty="0"/>
              <a:t>Hybrid working and reduced footfall have permanently reduced demand (ONS, 2025)</a:t>
            </a:r>
          </a:p>
          <a:p>
            <a:pPr marL="285750" indent="-285750">
              <a:buFont typeface="Arial" panose="020B0604020202020204" pitchFamily="34" charset="0"/>
              <a:buChar char="•"/>
            </a:pPr>
            <a:r>
              <a:rPr lang="en-GB" dirty="0"/>
              <a:t>Lack of digital ordering and delivery reduces competitiveness</a:t>
            </a:r>
          </a:p>
          <a:p>
            <a:pPr marL="285750" indent="-285750">
              <a:buFont typeface="Arial" panose="020B0604020202020204" pitchFamily="34" charset="0"/>
              <a:buChar char="•"/>
            </a:pPr>
            <a:r>
              <a:rPr lang="en-GB" dirty="0"/>
              <a:t>Rising costs are squeezing profit margins (Johnson et al., 2020)</a:t>
            </a:r>
          </a:p>
          <a:p>
            <a:pPr marL="285750" indent="-285750">
              <a:buFont typeface="Arial" panose="020B0604020202020204" pitchFamily="34" charset="0"/>
              <a:buChar char="•"/>
            </a:pPr>
            <a:r>
              <a:rPr lang="en-GB" dirty="0"/>
              <a:t>Operational inefficiencies are causing lost sales opportunities</a:t>
            </a:r>
          </a:p>
          <a:p>
            <a:endParaRPr lang="en-GB" dirty="0"/>
          </a:p>
          <a:p>
            <a:r>
              <a:rPr lang="en-GB" dirty="0"/>
              <a:t>The evidence suggests Basil should prioritise digital ordering and delivery partnerships before considering more costly expansion strategies.</a:t>
            </a:r>
          </a:p>
        </p:txBody>
      </p:sp>
    </p:spTree>
    <p:extLst>
      <p:ext uri="{BB962C8B-B14F-4D97-AF65-F5344CB8AC3E}">
        <p14:creationId xmlns:p14="http://schemas.microsoft.com/office/powerpoint/2010/main" val="126913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52414-C3CA-96E4-56BA-AACDC9440F71}"/>
              </a:ext>
            </a:extLst>
          </p:cNvPr>
          <p:cNvSpPr>
            <a:spLocks noGrp="1"/>
          </p:cNvSpPr>
          <p:nvPr>
            <p:ph type="title"/>
          </p:nvPr>
        </p:nvSpPr>
        <p:spPr/>
        <p:txBody>
          <a:bodyPr/>
          <a:lstStyle/>
          <a:p>
            <a:r>
              <a:rPr lang="en-GB" dirty="0">
                <a:highlight>
                  <a:srgbClr val="008080"/>
                </a:highlight>
              </a:rPr>
              <a:t>REFERENCES</a:t>
            </a:r>
          </a:p>
        </p:txBody>
      </p:sp>
      <p:sp>
        <p:nvSpPr>
          <p:cNvPr id="4" name="TextBox 3">
            <a:extLst>
              <a:ext uri="{FF2B5EF4-FFF2-40B4-BE49-F238E27FC236}">
                <a16:creationId xmlns:a16="http://schemas.microsoft.com/office/drawing/2014/main" id="{DDD9476B-68B1-4AB5-7865-F5D25E0AF241}"/>
              </a:ext>
            </a:extLst>
          </p:cNvPr>
          <p:cNvSpPr txBox="1"/>
          <p:nvPr/>
        </p:nvSpPr>
        <p:spPr>
          <a:xfrm>
            <a:off x="2472613" y="2621901"/>
            <a:ext cx="8070980" cy="3600986"/>
          </a:xfrm>
          <a:prstGeom prst="rect">
            <a:avLst/>
          </a:prstGeom>
          <a:noFill/>
        </p:spPr>
        <p:txBody>
          <a:bodyPr wrap="square">
            <a:spAutoFit/>
          </a:bodyPr>
          <a:lstStyle/>
          <a:p>
            <a:r>
              <a:rPr lang="en-GB" sz="1200" dirty="0"/>
              <a:t>Adair, J. (2007) </a:t>
            </a:r>
            <a:r>
              <a:rPr lang="en-GB" sz="1200" i="1" dirty="0"/>
              <a:t>Solving Problems and Making Decisions</a:t>
            </a:r>
            <a:r>
              <a:rPr lang="en-GB" sz="1200" dirty="0"/>
              <a:t>. 5th </a:t>
            </a:r>
            <a:r>
              <a:rPr lang="en-GB" sz="1200" dirty="0" err="1"/>
              <a:t>edn</a:t>
            </a:r>
            <a:r>
              <a:rPr lang="en-GB" sz="1200" dirty="0"/>
              <a:t>. London: Kogan Page.</a:t>
            </a:r>
          </a:p>
          <a:p>
            <a:endParaRPr lang="en-GB" sz="1200" dirty="0"/>
          </a:p>
          <a:p>
            <a:r>
              <a:rPr lang="en-GB" sz="1200" dirty="0"/>
              <a:t>Basil's Bakery Case Study (2026).</a:t>
            </a:r>
          </a:p>
          <a:p>
            <a:endParaRPr lang="en-GB" sz="1200" dirty="0"/>
          </a:p>
          <a:p>
            <a:r>
              <a:rPr lang="en-GB" sz="1200" dirty="0"/>
              <a:t>Haines, S.G. (1998) </a:t>
            </a:r>
            <a:r>
              <a:rPr lang="en-GB" sz="1200" i="1" dirty="0"/>
              <a:t>The Problem-Solving, Problem Prevention, and Decision-Making Guide: Organised and Systematic Roadmaps for Managers</a:t>
            </a:r>
            <a:r>
              <a:rPr lang="en-GB" sz="1200" dirty="0"/>
              <a:t>. Boca Raton, FL: St. Lucie Press.</a:t>
            </a:r>
          </a:p>
          <a:p>
            <a:endParaRPr lang="en-GB" sz="1200" dirty="0"/>
          </a:p>
          <a:p>
            <a:r>
              <a:rPr lang="en-GB" sz="1200" dirty="0"/>
              <a:t>Ishikawa, K. (1985) </a:t>
            </a:r>
            <a:r>
              <a:rPr lang="en-GB" sz="1200" i="1" dirty="0"/>
              <a:t>What is Total Quality Control? The Japanese Way</a:t>
            </a:r>
            <a:r>
              <a:rPr lang="en-GB" sz="1200" dirty="0"/>
              <a:t>. Englewood Cliffs, NJ: Prentice Hall.</a:t>
            </a:r>
          </a:p>
          <a:p>
            <a:endParaRPr lang="en-GB" sz="1200" dirty="0"/>
          </a:p>
          <a:p>
            <a:r>
              <a:rPr lang="en-GB" sz="1200" dirty="0"/>
              <a:t>Johnson, G., Scholes, K. and Whittington, R. (2020) </a:t>
            </a:r>
            <a:r>
              <a:rPr lang="en-GB" sz="1200" i="1" dirty="0"/>
              <a:t>Exploring Strategy</a:t>
            </a:r>
            <a:r>
              <a:rPr lang="en-GB" sz="1200" dirty="0"/>
              <a:t>. 12th </a:t>
            </a:r>
            <a:r>
              <a:rPr lang="en-GB" sz="1200" dirty="0" err="1"/>
              <a:t>edn</a:t>
            </a:r>
            <a:r>
              <a:rPr lang="en-GB" sz="1200" dirty="0"/>
              <a:t>. Harlow: Pearson.</a:t>
            </a:r>
          </a:p>
          <a:p>
            <a:endParaRPr lang="en-GB" sz="1200" dirty="0"/>
          </a:p>
          <a:p>
            <a:r>
              <a:rPr lang="en-GB" sz="1200" dirty="0"/>
              <a:t>Kotler, P., Armstrong, G., Harris, L.C. and He, H. (2021) </a:t>
            </a:r>
            <a:r>
              <a:rPr lang="en-GB" sz="1200" i="1" dirty="0"/>
              <a:t>Principles of Marketing</a:t>
            </a:r>
            <a:r>
              <a:rPr lang="en-GB" sz="1200" dirty="0"/>
              <a:t>. 8th European </a:t>
            </a:r>
            <a:r>
              <a:rPr lang="en-GB" sz="1200" dirty="0" err="1"/>
              <a:t>edn</a:t>
            </a:r>
            <a:r>
              <a:rPr lang="en-GB" sz="1200" dirty="0"/>
              <a:t>. Harlow: Pearson.</a:t>
            </a:r>
          </a:p>
          <a:p>
            <a:endParaRPr lang="en-GB" sz="1200" dirty="0"/>
          </a:p>
          <a:p>
            <a:r>
              <a:rPr lang="en-GB" sz="1200" dirty="0"/>
              <a:t>Office for National Statistics (2025) </a:t>
            </a:r>
            <a:r>
              <a:rPr lang="en-GB" sz="1200" i="1" dirty="0"/>
              <a:t>UK Economic and Labour Market Trends</a:t>
            </a:r>
            <a:r>
              <a:rPr lang="en-GB" sz="1200" dirty="0"/>
              <a:t>. Available at: </a:t>
            </a:r>
            <a:r>
              <a:rPr lang="en-GB" sz="1200" dirty="0">
                <a:hlinkClick r:id="rId2"/>
              </a:rPr>
              <a:t>https://www.ons.gov.uk</a:t>
            </a:r>
            <a:r>
              <a:rPr lang="en-GB" sz="1200" dirty="0"/>
              <a:t> (Accessed: 10 June 2026).</a:t>
            </a:r>
          </a:p>
          <a:p>
            <a:endParaRPr lang="en-GB" sz="1200" dirty="0"/>
          </a:p>
          <a:p>
            <a:r>
              <a:rPr lang="en-GB" sz="1200" dirty="0"/>
              <a:t>Slack, N. and Brandon-Jones, A. (2023) </a:t>
            </a:r>
            <a:r>
              <a:rPr lang="en-GB" sz="1200" i="1" dirty="0"/>
              <a:t>Operations Management</a:t>
            </a:r>
            <a:r>
              <a:rPr lang="en-GB" sz="1200" dirty="0"/>
              <a:t>. 11th </a:t>
            </a:r>
            <a:r>
              <a:rPr lang="en-GB" sz="1200" dirty="0" err="1"/>
              <a:t>edn</a:t>
            </a:r>
            <a:r>
              <a:rPr lang="en-GB" sz="1200" dirty="0"/>
              <a:t>. Harlow: Pearson.</a:t>
            </a:r>
          </a:p>
          <a:p>
            <a:endParaRPr lang="en-GB" sz="1200" dirty="0"/>
          </a:p>
          <a:p>
            <a:r>
              <a:rPr lang="en-GB" sz="1200" dirty="0" err="1"/>
              <a:t>Yüksel</a:t>
            </a:r>
            <a:r>
              <a:rPr lang="en-GB" sz="1200" dirty="0"/>
              <a:t>, İ. (2012) ‘PESTEL analysis in strategic management’, </a:t>
            </a:r>
            <a:r>
              <a:rPr lang="en-GB" sz="1200" i="1" dirty="0"/>
              <a:t>International Journal of Business and Management</a:t>
            </a:r>
            <a:r>
              <a:rPr lang="en-GB" sz="1200" dirty="0"/>
              <a:t>, 7(24), pp. 52–66.</a:t>
            </a:r>
          </a:p>
        </p:txBody>
      </p:sp>
    </p:spTree>
    <p:extLst>
      <p:ext uri="{BB962C8B-B14F-4D97-AF65-F5344CB8AC3E}">
        <p14:creationId xmlns:p14="http://schemas.microsoft.com/office/powerpoint/2010/main" val="1774122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F670E5-0EF2-DCE3-98B3-54C6011BAC7D}"/>
              </a:ext>
            </a:extLst>
          </p:cNvPr>
          <p:cNvSpPr txBox="1"/>
          <p:nvPr/>
        </p:nvSpPr>
        <p:spPr>
          <a:xfrm>
            <a:off x="1884784" y="1287624"/>
            <a:ext cx="8266922" cy="763735"/>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800" b="1" i="0" u="none" strike="noStrike" kern="1200" cap="none" spc="0" normalizeH="0" baseline="0" noProof="0" dirty="0">
                <a:ln>
                  <a:noFill/>
                </a:ln>
                <a:solidFill>
                  <a:prstClr val="black"/>
                </a:solidFill>
                <a:effectLst/>
                <a:highlight>
                  <a:srgbClr val="008080"/>
                </a:highlight>
                <a:uLnTx/>
                <a:uFillTx/>
                <a:ea typeface="+mn-ea"/>
                <a:cs typeface="Arial" panose="020B0604020202020204" pitchFamily="34" charset="0"/>
              </a:rPr>
              <a:t>Thank you for listening </a:t>
            </a:r>
          </a:p>
        </p:txBody>
      </p:sp>
      <p:pic>
        <p:nvPicPr>
          <p:cNvPr id="5" name="Picture 4">
            <a:extLst>
              <a:ext uri="{FF2B5EF4-FFF2-40B4-BE49-F238E27FC236}">
                <a16:creationId xmlns:a16="http://schemas.microsoft.com/office/drawing/2014/main" id="{F81F11FC-E0A1-ADFD-8716-FD757C8D12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71730" y="2514600"/>
            <a:ext cx="4572000" cy="3295650"/>
          </a:xfrm>
          <a:prstGeom prst="rect">
            <a:avLst/>
          </a:prstGeom>
        </p:spPr>
      </p:pic>
      <p:sp>
        <p:nvSpPr>
          <p:cNvPr id="6" name="TextBox 5">
            <a:extLst>
              <a:ext uri="{FF2B5EF4-FFF2-40B4-BE49-F238E27FC236}">
                <a16:creationId xmlns:a16="http://schemas.microsoft.com/office/drawing/2014/main" id="{65514F93-6EBB-E18F-B95A-89A2CF87BAA0}"/>
              </a:ext>
            </a:extLst>
          </p:cNvPr>
          <p:cNvSpPr txBox="1"/>
          <p:nvPr/>
        </p:nvSpPr>
        <p:spPr>
          <a:xfrm>
            <a:off x="3810000" y="5076825"/>
            <a:ext cx="4572000" cy="230832"/>
          </a:xfrm>
          <a:prstGeom prst="rect">
            <a:avLst/>
          </a:prstGeom>
          <a:noFill/>
        </p:spPr>
        <p:txBody>
          <a:bodyPr wrap="square" rtlCol="0">
            <a:spAutoFit/>
          </a:bodyPr>
          <a:lstStyle/>
          <a:p>
            <a:r>
              <a:rPr lang="en-GB" sz="900">
                <a:hlinkClick r:id="rId3" tooltip="https://www.flickr.com/photos/137713708@N03/23778637103/"/>
              </a:rPr>
              <a:t>This Photo</a:t>
            </a:r>
            <a:r>
              <a:rPr lang="en-GB" sz="900"/>
              <a:t> by Unknown Author is licensed under </a:t>
            </a:r>
            <a:r>
              <a:rPr lang="en-GB" sz="900">
                <a:hlinkClick r:id="rId4" tooltip="https://creativecommons.org/licenses/by-nc-sa/3.0/"/>
              </a:rPr>
              <a:t>CC BY-SA-NC</a:t>
            </a:r>
            <a:endParaRPr lang="en-GB" sz="900"/>
          </a:p>
        </p:txBody>
      </p:sp>
      <p:pic>
        <p:nvPicPr>
          <p:cNvPr id="8" name="Graphic 7" descr="Grinning face outline with solid fill">
            <a:extLst>
              <a:ext uri="{FF2B5EF4-FFF2-40B4-BE49-F238E27FC236}">
                <a16:creationId xmlns:a16="http://schemas.microsoft.com/office/drawing/2014/main" id="{82328C76-AF55-B8B1-314A-2468BA2115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237306" y="1136959"/>
            <a:ext cx="914400" cy="914400"/>
          </a:xfrm>
          <a:prstGeom prst="rect">
            <a:avLst/>
          </a:prstGeom>
        </p:spPr>
      </p:pic>
    </p:spTree>
    <p:extLst>
      <p:ext uri="{BB962C8B-B14F-4D97-AF65-F5344CB8AC3E}">
        <p14:creationId xmlns:p14="http://schemas.microsoft.com/office/powerpoint/2010/main" val="8092982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Organic</Template>
  <TotalTime>5232</TotalTime>
  <Words>1367</Words>
  <Application>Microsoft Office PowerPoint</Application>
  <PresentationFormat>Widescreen</PresentationFormat>
  <Paragraphs>164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Garamond</vt:lpstr>
      <vt:lpstr>Times New Roman</vt:lpstr>
      <vt:lpstr>Organic</vt:lpstr>
      <vt:lpstr>PowerPoint Presentation</vt:lpstr>
      <vt:lpstr>Basil’s Bakery: Analysis of Sales Stagnation</vt:lpstr>
      <vt:lpstr>PRESENTATION OVERVIEW</vt:lpstr>
      <vt:lpstr>BACKGROUND</vt:lpstr>
      <vt:lpstr>ISSUES IMPACTING SALES</vt:lpstr>
      <vt:lpstr>Basil's Bakery Sales Index (2019–2025)</vt:lpstr>
      <vt:lpstr>WHAT IS PESTEL ANALYSIS?</vt:lpstr>
      <vt:lpstr>PESTEL APPLIED TO BASIL’S BAKERY</vt:lpstr>
      <vt:lpstr>PESTEL TABLE</vt:lpstr>
      <vt:lpstr>WHAT IS A FISHBONE DIAGRAM?</vt:lpstr>
      <vt:lpstr>Fishbone Diagram – Basil’s Bakery</vt:lpstr>
      <vt:lpstr>IMPACT</vt:lpstr>
      <vt:lpstr>KEY FINDINGS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Nazmin Choudhary (2522124)</dc:creator>
  <cp:lastModifiedBy>Nazmin Choudhary (2522124)</cp:lastModifiedBy>
  <cp:revision>1</cp:revision>
  <cp:lastPrinted>2026-06-10T22:31:09Z</cp:lastPrinted>
  <dcterms:created xsi:type="dcterms:W3CDTF">2026-06-10T19:38:10Z</dcterms:created>
  <dcterms:modified xsi:type="dcterms:W3CDTF">2026-06-14T10:50:19Z</dcterms:modified>
</cp:coreProperties>
</file>