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80" r:id="rId2"/>
    <p:sldId id="2561" r:id="rId3"/>
    <p:sldId id="2562" r:id="rId4"/>
    <p:sldId id="2563" r:id="rId5"/>
    <p:sldId id="2564" r:id="rId6"/>
    <p:sldId id="2565" r:id="rId7"/>
    <p:sldId id="2566" r:id="rId8"/>
    <p:sldId id="2567" r:id="rId9"/>
    <p:sldId id="2568" r:id="rId10"/>
    <p:sldId id="2569" r:id="rId11"/>
    <p:sldId id="2570" r:id="rId12"/>
    <p:sldId id="2571" r:id="rId13"/>
    <p:sldId id="2572" r:id="rId14"/>
    <p:sldId id="2573" r:id="rId15"/>
    <p:sldId id="2575" r:id="rId16"/>
    <p:sldId id="2576" r:id="rId17"/>
    <p:sldId id="2578" r:id="rId18"/>
    <p:sldId id="2579" r:id="rId19"/>
    <p:sldId id="258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Effective Communication in Health and Social Care: Essential Skills and Practices" id="{66505D05-52F9-493C-AB9B-472251C68011}">
          <p14:sldIdLst>
            <p14:sldId id="2580"/>
            <p14:sldId id="2561"/>
            <p14:sldId id="2562"/>
          </p14:sldIdLst>
        </p14:section>
        <p14:section name="Understanding Communication in Health and Social Care" id="{E14EECF3-5751-4AD7-904A-B164E6128A16}">
          <p14:sldIdLst>
            <p14:sldId id="2563"/>
            <p14:sldId id="2564"/>
            <p14:sldId id="2565"/>
            <p14:sldId id="2566"/>
          </p14:sldIdLst>
        </p14:section>
        <p14:section name="The Significance of Communication for Service Users and Professionals" id="{BD573B8E-2CA1-45B7-A5C2-9360B5DB821F}">
          <p14:sldIdLst>
            <p14:sldId id="2567"/>
            <p14:sldId id="2568"/>
            <p14:sldId id="2569"/>
            <p14:sldId id="2570"/>
          </p14:sldIdLst>
        </p14:section>
        <p14:section name="Communication Models in Health and Social Care" id="{3A0458E6-7ECB-48F8-8883-337AB2BDF0FC}">
          <p14:sldIdLst>
            <p14:sldId id="2571"/>
            <p14:sldId id="2572"/>
            <p14:sldId id="2573"/>
          </p14:sldIdLst>
        </p14:section>
        <p14:section name="Practical Example: Communication in Real Health and Social Care Settings" id="{CB0F5EA2-B32A-4860-AF36-E4EF2280EEB5}">
          <p14:sldIdLst>
            <p14:sldId id="2575"/>
            <p14:sldId id="2576"/>
            <p14:sldId id="2578"/>
          </p14:sldIdLst>
        </p14:section>
        <p14:section name="Conclusion: Effective Communication is Key to Quality Care" id="{A96D761B-088F-4669-9DCE-E9E427F5BAC9}">
          <p14:sldIdLst>
            <p14:sldId id="2579"/>
            <p14:sldId id="258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1503" autoAdjust="0"/>
  </p:normalViewPr>
  <p:slideViewPr>
    <p:cSldViewPr snapToGrid="0">
      <p:cViewPr varScale="1">
        <p:scale>
          <a:sx n="74" d="100"/>
          <a:sy n="74" d="100"/>
        </p:scale>
        <p:origin x="1042" y="28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" TargetMode="External"/><Relationship Id="rId2" Type="http://schemas.openxmlformats.org/officeDocument/2006/relationships/hyperlink" Target="https://www.nhs.uk/" TargetMode="External"/><Relationship Id="rId1" Type="http://schemas.openxmlformats.org/officeDocument/2006/relationships/hyperlink" Target="https://www.hcpc-uk.org/" TargetMode="External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" TargetMode="External"/><Relationship Id="rId2" Type="http://schemas.openxmlformats.org/officeDocument/2006/relationships/hyperlink" Target="https://www.nhs.uk/" TargetMode="External"/><Relationship Id="rId1" Type="http://schemas.openxmlformats.org/officeDocument/2006/relationships/hyperlink" Target="https://www.hcpc-uk.org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B1F910-FB67-4D8E-B8B5-B4B21214BB68}" type="doc">
      <dgm:prSet loTypeId="urn:microsoft.com/office/officeart/2024/3/layout/hArc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5F43E6B-499F-48F1-9313-26781E529FC0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0" i="0"/>
            <a:t>Foundation of Trust and Safety</a:t>
          </a:r>
          <a:endParaRPr lang="en-US"/>
        </a:p>
      </dgm:t>
    </dgm:pt>
    <dgm:pt modelId="{A9F70ADF-53E8-47BA-A85F-D42AA1414E57}" type="parTrans" cxnId="{7E9B718E-D553-41D9-B9F0-30266532EC41}">
      <dgm:prSet/>
      <dgm:spPr/>
      <dgm:t>
        <a:bodyPr/>
        <a:lstStyle/>
        <a:p>
          <a:endParaRPr lang="en-US"/>
        </a:p>
      </dgm:t>
    </dgm:pt>
    <dgm:pt modelId="{FEE41FF9-ACA4-4AE7-B7F2-BD08582576B5}" type="sibTrans" cxnId="{7E9B718E-D553-41D9-B9F0-30266532EC41}">
      <dgm:prSet/>
      <dgm:spPr/>
      <dgm:t>
        <a:bodyPr/>
        <a:lstStyle/>
        <a:p>
          <a:pPr>
            <a:lnSpc>
              <a:spcPct val="100000"/>
            </a:lnSpc>
            <a:defRPr b="1"/>
          </a:pPr>
          <a:endParaRPr lang="en-US"/>
        </a:p>
      </dgm:t>
    </dgm:pt>
    <dgm:pt modelId="{BD608714-0166-4FAF-AFF8-D72950FFCB1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Effective communication builds trust between care providers and users, ensuring safer care environments.</a:t>
          </a:r>
          <a:endParaRPr lang="en-US"/>
        </a:p>
      </dgm:t>
    </dgm:pt>
    <dgm:pt modelId="{7E5C8768-B80C-47E1-B83D-7EAC22F8FA32}" type="parTrans" cxnId="{CEAD79C6-70DB-4D56-9662-2D9C348D7BC2}">
      <dgm:prSet/>
      <dgm:spPr/>
      <dgm:t>
        <a:bodyPr/>
        <a:lstStyle/>
        <a:p>
          <a:endParaRPr lang="en-US"/>
        </a:p>
      </dgm:t>
    </dgm:pt>
    <dgm:pt modelId="{DDCFC3EF-31F9-4478-B287-346779A4A28F}" type="sibTrans" cxnId="{CEAD79C6-70DB-4D56-9662-2D9C348D7BC2}">
      <dgm:prSet/>
      <dgm:spPr/>
      <dgm:t>
        <a:bodyPr/>
        <a:lstStyle/>
        <a:p>
          <a:endParaRPr lang="en-US"/>
        </a:p>
      </dgm:t>
    </dgm:pt>
    <dgm:pt modelId="{C741DCF9-742A-49CD-AE3A-C6D8023E4E3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0" i="0"/>
            <a:t>Importance of Communication Models</a:t>
          </a:r>
          <a:endParaRPr lang="en-US"/>
        </a:p>
      </dgm:t>
    </dgm:pt>
    <dgm:pt modelId="{0F85CB75-A924-44F3-8665-B1DA8B526475}" type="parTrans" cxnId="{276F9677-2469-466E-B1B2-147391986C70}">
      <dgm:prSet/>
      <dgm:spPr/>
      <dgm:t>
        <a:bodyPr/>
        <a:lstStyle/>
        <a:p>
          <a:endParaRPr lang="en-US"/>
        </a:p>
      </dgm:t>
    </dgm:pt>
    <dgm:pt modelId="{6693F905-948E-4781-8860-6DFA94FBA306}" type="sibTrans" cxnId="{276F9677-2469-466E-B1B2-147391986C70}">
      <dgm:prSet/>
      <dgm:spPr/>
      <dgm:t>
        <a:bodyPr/>
        <a:lstStyle/>
        <a:p>
          <a:pPr>
            <a:lnSpc>
              <a:spcPct val="100000"/>
            </a:lnSpc>
            <a:defRPr b="1"/>
          </a:pPr>
          <a:endParaRPr lang="en-US"/>
        </a:p>
      </dgm:t>
    </dgm:pt>
    <dgm:pt modelId="{4069A953-78A8-4F26-90A8-39D0363C0AF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Using appropriate communication models helps clarify information and improves interactions in care settings.</a:t>
          </a:r>
          <a:endParaRPr lang="en-US"/>
        </a:p>
      </dgm:t>
    </dgm:pt>
    <dgm:pt modelId="{8AC7EDE4-A69D-413B-9815-7BF034001D4C}" type="parTrans" cxnId="{64790A18-D745-4907-A4FD-EC38E571E0E7}">
      <dgm:prSet/>
      <dgm:spPr/>
      <dgm:t>
        <a:bodyPr/>
        <a:lstStyle/>
        <a:p>
          <a:endParaRPr lang="en-US"/>
        </a:p>
      </dgm:t>
    </dgm:pt>
    <dgm:pt modelId="{5E54DE45-9B6D-44BB-B6E4-15008126747F}" type="sibTrans" cxnId="{64790A18-D745-4907-A4FD-EC38E571E0E7}">
      <dgm:prSet/>
      <dgm:spPr/>
      <dgm:t>
        <a:bodyPr/>
        <a:lstStyle/>
        <a:p>
          <a:endParaRPr lang="en-US"/>
        </a:p>
      </dgm:t>
    </dgm:pt>
    <dgm:pt modelId="{4C661DFB-B801-42EF-BD23-BC78A1C160F5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 b="0" i="0"/>
            <a:t>Active Listening and Teamwork</a:t>
          </a:r>
          <a:endParaRPr lang="en-US"/>
        </a:p>
      </dgm:t>
    </dgm:pt>
    <dgm:pt modelId="{98499728-990B-4BBA-AE37-0A0B8061E2D4}" type="parTrans" cxnId="{F4733955-8526-4B58-BC83-0D9E3347D9FB}">
      <dgm:prSet/>
      <dgm:spPr/>
      <dgm:t>
        <a:bodyPr/>
        <a:lstStyle/>
        <a:p>
          <a:endParaRPr lang="en-US"/>
        </a:p>
      </dgm:t>
    </dgm:pt>
    <dgm:pt modelId="{C9A4FEA5-066F-404A-AB54-D48B03FA0BFB}" type="sibTrans" cxnId="{F4733955-8526-4B58-BC83-0D9E3347D9FB}">
      <dgm:prSet/>
      <dgm:spPr/>
      <dgm:t>
        <a:bodyPr/>
        <a:lstStyle/>
        <a:p>
          <a:endParaRPr lang="en-US"/>
        </a:p>
      </dgm:t>
    </dgm:pt>
    <dgm:pt modelId="{D79D4EA9-796E-46A3-B9AC-6EB0D20DAA8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Practising active listening and teamwork enhances care quality and reduces risks linked to miscommunication.</a:t>
          </a:r>
          <a:endParaRPr lang="en-US"/>
        </a:p>
      </dgm:t>
    </dgm:pt>
    <dgm:pt modelId="{CDBC7ADD-4C75-407F-8033-596D390AC12D}" type="parTrans" cxnId="{26C81A00-0AEA-47E3-89B7-6F953FF73D7D}">
      <dgm:prSet/>
      <dgm:spPr/>
      <dgm:t>
        <a:bodyPr/>
        <a:lstStyle/>
        <a:p>
          <a:endParaRPr lang="en-US"/>
        </a:p>
      </dgm:t>
    </dgm:pt>
    <dgm:pt modelId="{F33993E3-BBDA-4BD1-807F-1597813F0A22}" type="sibTrans" cxnId="{26C81A00-0AEA-47E3-89B7-6F953FF73D7D}">
      <dgm:prSet/>
      <dgm:spPr/>
      <dgm:t>
        <a:bodyPr/>
        <a:lstStyle/>
        <a:p>
          <a:endParaRPr lang="en-US"/>
        </a:p>
      </dgm:t>
    </dgm:pt>
    <dgm:pt modelId="{AA0AEFAE-8589-4C12-B132-B0F42309794F}" type="pres">
      <dgm:prSet presAssocID="{17B1F910-FB67-4D8E-B8B5-B4B21214BB68}" presName="Name0" presStyleCnt="0">
        <dgm:presLayoutVars>
          <dgm:dir/>
          <dgm:resizeHandles val="exact"/>
        </dgm:presLayoutVars>
      </dgm:prSet>
      <dgm:spPr/>
    </dgm:pt>
    <dgm:pt modelId="{CC7F4206-2EAD-47B8-B066-191020751851}" type="pres">
      <dgm:prSet presAssocID="{15F43E6B-499F-48F1-9313-26781E529FC0}" presName="compNode" presStyleCnt="0"/>
      <dgm:spPr/>
    </dgm:pt>
    <dgm:pt modelId="{3979A1AD-7DF5-40BD-B51B-8E04844BF971}" type="pres">
      <dgm:prSet presAssocID="{15F43E6B-499F-48F1-9313-26781E529FC0}" presName="pictRect" presStyleLbl="revTx" presStyleIdx="0" presStyleCnt="6">
        <dgm:presLayoutVars>
          <dgm:chMax val="0"/>
          <dgm:bulletEnabled/>
        </dgm:presLayoutVars>
      </dgm:prSet>
      <dgm:spPr/>
    </dgm:pt>
    <dgm:pt modelId="{C54CD61D-034D-4D61-AAFD-9B28E712488C}" type="pres">
      <dgm:prSet presAssocID="{15F43E6B-499F-48F1-9313-26781E529FC0}" presName="textRect" presStyleLbl="revTx" presStyleIdx="1" presStyleCnt="6">
        <dgm:presLayoutVars>
          <dgm:bulletEnabled/>
        </dgm:presLayoutVars>
      </dgm:prSet>
      <dgm:spPr/>
    </dgm:pt>
    <dgm:pt modelId="{22B98074-68A8-4BA3-872C-6702EE82CCC8}" type="pres">
      <dgm:prSet presAssocID="{FEE41FF9-ACA4-4AE7-B7F2-BD08582576B5}" presName="sibTrans" presStyleLbl="sibTrans2D1" presStyleIdx="0" presStyleCnt="0"/>
      <dgm:spPr/>
    </dgm:pt>
    <dgm:pt modelId="{6CD1A6D3-4A0F-4EAB-9B46-421C6AF0BDEA}" type="pres">
      <dgm:prSet presAssocID="{C741DCF9-742A-49CD-AE3A-C6D8023E4E32}" presName="compNode" presStyleCnt="0"/>
      <dgm:spPr/>
    </dgm:pt>
    <dgm:pt modelId="{2F63315C-B766-470C-9D22-74D3B5ED190D}" type="pres">
      <dgm:prSet presAssocID="{C741DCF9-742A-49CD-AE3A-C6D8023E4E32}" presName="pictRect" presStyleLbl="revTx" presStyleIdx="2" presStyleCnt="6">
        <dgm:presLayoutVars>
          <dgm:chMax val="0"/>
          <dgm:bulletEnabled/>
        </dgm:presLayoutVars>
      </dgm:prSet>
      <dgm:spPr/>
    </dgm:pt>
    <dgm:pt modelId="{DD160832-4A86-4ED6-9510-3416542DC70D}" type="pres">
      <dgm:prSet presAssocID="{C741DCF9-742A-49CD-AE3A-C6D8023E4E32}" presName="textRect" presStyleLbl="revTx" presStyleIdx="3" presStyleCnt="6">
        <dgm:presLayoutVars>
          <dgm:bulletEnabled/>
        </dgm:presLayoutVars>
      </dgm:prSet>
      <dgm:spPr/>
    </dgm:pt>
    <dgm:pt modelId="{5BA08202-61D2-435B-893F-688DE34F9635}" type="pres">
      <dgm:prSet presAssocID="{6693F905-948E-4781-8860-6DFA94FBA306}" presName="sibTrans" presStyleLbl="sibTrans2D1" presStyleIdx="0" presStyleCnt="0"/>
      <dgm:spPr/>
    </dgm:pt>
    <dgm:pt modelId="{94A94F55-0BF9-409F-B161-AA2D0CBC5430}" type="pres">
      <dgm:prSet presAssocID="{4C661DFB-B801-42EF-BD23-BC78A1C160F5}" presName="compNode" presStyleCnt="0"/>
      <dgm:spPr/>
    </dgm:pt>
    <dgm:pt modelId="{0D8F5E77-EF09-4A10-AA8C-D0551E5F4455}" type="pres">
      <dgm:prSet presAssocID="{4C661DFB-B801-42EF-BD23-BC78A1C160F5}" presName="pictRect" presStyleLbl="revTx" presStyleIdx="4" presStyleCnt="6">
        <dgm:presLayoutVars>
          <dgm:chMax val="0"/>
          <dgm:bulletEnabled/>
        </dgm:presLayoutVars>
      </dgm:prSet>
      <dgm:spPr/>
    </dgm:pt>
    <dgm:pt modelId="{09DE2CDC-01EA-4F35-B5EB-31E89F5A5899}" type="pres">
      <dgm:prSet presAssocID="{4C661DFB-B801-42EF-BD23-BC78A1C160F5}" presName="textRect" presStyleLbl="revTx" presStyleIdx="5" presStyleCnt="6">
        <dgm:presLayoutVars>
          <dgm:bulletEnabled/>
        </dgm:presLayoutVars>
      </dgm:prSet>
      <dgm:spPr/>
    </dgm:pt>
  </dgm:ptLst>
  <dgm:cxnLst>
    <dgm:cxn modelId="{26C81A00-0AEA-47E3-89B7-6F953FF73D7D}" srcId="{4C661DFB-B801-42EF-BD23-BC78A1C160F5}" destId="{D79D4EA9-796E-46A3-B9AC-6EB0D20DAA86}" srcOrd="0" destOrd="0" parTransId="{CDBC7ADD-4C75-407F-8033-596D390AC12D}" sibTransId="{F33993E3-BBDA-4BD1-807F-1597813F0A22}"/>
    <dgm:cxn modelId="{9DE1C505-30C8-4B92-A44D-F0A912E648DE}" type="presOf" srcId="{C741DCF9-742A-49CD-AE3A-C6D8023E4E32}" destId="{2F63315C-B766-470C-9D22-74D3B5ED190D}" srcOrd="0" destOrd="0" presId="urn:microsoft.com/office/officeart/2024/3/layout/hArchList1"/>
    <dgm:cxn modelId="{64790A18-D745-4907-A4FD-EC38E571E0E7}" srcId="{C741DCF9-742A-49CD-AE3A-C6D8023E4E32}" destId="{4069A953-78A8-4F26-90A8-39D0363C0AFD}" srcOrd="0" destOrd="0" parTransId="{8AC7EDE4-A69D-413B-9815-7BF034001D4C}" sibTransId="{5E54DE45-9B6D-44BB-B6E4-15008126747F}"/>
    <dgm:cxn modelId="{431B0539-CA9D-4E8B-B0A0-495341933B30}" type="presOf" srcId="{15F43E6B-499F-48F1-9313-26781E529FC0}" destId="{3979A1AD-7DF5-40BD-B51B-8E04844BF971}" srcOrd="0" destOrd="0" presId="urn:microsoft.com/office/officeart/2024/3/layout/hArchList1"/>
    <dgm:cxn modelId="{FAE1A248-985A-4B2F-B1E7-306C78747481}" type="presOf" srcId="{FEE41FF9-ACA4-4AE7-B7F2-BD08582576B5}" destId="{22B98074-68A8-4BA3-872C-6702EE82CCC8}" srcOrd="0" destOrd="0" presId="urn:microsoft.com/office/officeart/2024/3/layout/hArchList1"/>
    <dgm:cxn modelId="{DB06154A-C3E5-4D3D-AA25-A6191DF821B9}" type="presOf" srcId="{17B1F910-FB67-4D8E-B8B5-B4B21214BB68}" destId="{AA0AEFAE-8589-4C12-B132-B0F42309794F}" srcOrd="0" destOrd="0" presId="urn:microsoft.com/office/officeart/2024/3/layout/hArchList1"/>
    <dgm:cxn modelId="{7680914A-1AF4-4F36-94A6-F1DA7AD9946F}" type="presOf" srcId="{D79D4EA9-796E-46A3-B9AC-6EB0D20DAA86}" destId="{09DE2CDC-01EA-4F35-B5EB-31E89F5A5899}" srcOrd="0" destOrd="0" presId="urn:microsoft.com/office/officeart/2024/3/layout/hArchList1"/>
    <dgm:cxn modelId="{28EB1553-4F46-46B2-B1F8-87DA82806E28}" type="presOf" srcId="{6693F905-948E-4781-8860-6DFA94FBA306}" destId="{5BA08202-61D2-435B-893F-688DE34F9635}" srcOrd="0" destOrd="0" presId="urn:microsoft.com/office/officeart/2024/3/layout/hArchList1"/>
    <dgm:cxn modelId="{F4733955-8526-4B58-BC83-0D9E3347D9FB}" srcId="{17B1F910-FB67-4D8E-B8B5-B4B21214BB68}" destId="{4C661DFB-B801-42EF-BD23-BC78A1C160F5}" srcOrd="2" destOrd="0" parTransId="{98499728-990B-4BBA-AE37-0A0B8061E2D4}" sibTransId="{C9A4FEA5-066F-404A-AB54-D48B03FA0BFB}"/>
    <dgm:cxn modelId="{276F9677-2469-466E-B1B2-147391986C70}" srcId="{17B1F910-FB67-4D8E-B8B5-B4B21214BB68}" destId="{C741DCF9-742A-49CD-AE3A-C6D8023E4E32}" srcOrd="1" destOrd="0" parTransId="{0F85CB75-A924-44F3-8665-B1DA8B526475}" sibTransId="{6693F905-948E-4781-8860-6DFA94FBA306}"/>
    <dgm:cxn modelId="{7E9B718E-D553-41D9-B9F0-30266532EC41}" srcId="{17B1F910-FB67-4D8E-B8B5-B4B21214BB68}" destId="{15F43E6B-499F-48F1-9313-26781E529FC0}" srcOrd="0" destOrd="0" parTransId="{A9F70ADF-53E8-47BA-A85F-D42AA1414E57}" sibTransId="{FEE41FF9-ACA4-4AE7-B7F2-BD08582576B5}"/>
    <dgm:cxn modelId="{B005F1B2-3450-4568-B1B6-6D96A827695E}" type="presOf" srcId="{4C661DFB-B801-42EF-BD23-BC78A1C160F5}" destId="{0D8F5E77-EF09-4A10-AA8C-D0551E5F4455}" srcOrd="0" destOrd="0" presId="urn:microsoft.com/office/officeart/2024/3/layout/hArchList1"/>
    <dgm:cxn modelId="{CEAD79C6-70DB-4D56-9662-2D9C348D7BC2}" srcId="{15F43E6B-499F-48F1-9313-26781E529FC0}" destId="{BD608714-0166-4FAF-AFF8-D72950FFCB10}" srcOrd="0" destOrd="0" parTransId="{7E5C8768-B80C-47E1-B83D-7EAC22F8FA32}" sibTransId="{DDCFC3EF-31F9-4478-B287-346779A4A28F}"/>
    <dgm:cxn modelId="{1BE2D3D9-BEFB-4958-87DF-59F1857E3A4F}" type="presOf" srcId="{4069A953-78A8-4F26-90A8-39D0363C0AFD}" destId="{DD160832-4A86-4ED6-9510-3416542DC70D}" srcOrd="0" destOrd="0" presId="urn:microsoft.com/office/officeart/2024/3/layout/hArchList1"/>
    <dgm:cxn modelId="{6812E7F7-0502-4617-8C88-E46997F96F73}" type="presOf" srcId="{BD608714-0166-4FAF-AFF8-D72950FFCB10}" destId="{C54CD61D-034D-4D61-AAFD-9B28E712488C}" srcOrd="0" destOrd="0" presId="urn:microsoft.com/office/officeart/2024/3/layout/hArchList1"/>
    <dgm:cxn modelId="{F24A5EFA-760A-4C59-9A90-42DD086DB66A}" type="presParOf" srcId="{AA0AEFAE-8589-4C12-B132-B0F42309794F}" destId="{CC7F4206-2EAD-47B8-B066-191020751851}" srcOrd="0" destOrd="0" presId="urn:microsoft.com/office/officeart/2024/3/layout/hArchList1"/>
    <dgm:cxn modelId="{66E42F60-E21E-4ABA-B2B1-E4D420360191}" type="presParOf" srcId="{CC7F4206-2EAD-47B8-B066-191020751851}" destId="{3979A1AD-7DF5-40BD-B51B-8E04844BF971}" srcOrd="0" destOrd="0" presId="urn:microsoft.com/office/officeart/2024/3/layout/hArchList1"/>
    <dgm:cxn modelId="{087CD97A-9A47-4037-83D3-13E48F2ADF7A}" type="presParOf" srcId="{CC7F4206-2EAD-47B8-B066-191020751851}" destId="{C54CD61D-034D-4D61-AAFD-9B28E712488C}" srcOrd="1" destOrd="0" presId="urn:microsoft.com/office/officeart/2024/3/layout/hArchList1"/>
    <dgm:cxn modelId="{D636031B-F655-4B86-BAA7-F64933B9191A}" type="presParOf" srcId="{AA0AEFAE-8589-4C12-B132-B0F42309794F}" destId="{22B98074-68A8-4BA3-872C-6702EE82CCC8}" srcOrd="1" destOrd="0" presId="urn:microsoft.com/office/officeart/2024/3/layout/hArchList1"/>
    <dgm:cxn modelId="{A96D0B8A-0B05-4415-9D84-F009B6012CA0}" type="presParOf" srcId="{AA0AEFAE-8589-4C12-B132-B0F42309794F}" destId="{6CD1A6D3-4A0F-4EAB-9B46-421C6AF0BDEA}" srcOrd="2" destOrd="0" presId="urn:microsoft.com/office/officeart/2024/3/layout/hArchList1"/>
    <dgm:cxn modelId="{D26DBD64-FCCC-4EDB-AF95-7F2B94FDF4DB}" type="presParOf" srcId="{6CD1A6D3-4A0F-4EAB-9B46-421C6AF0BDEA}" destId="{2F63315C-B766-470C-9D22-74D3B5ED190D}" srcOrd="0" destOrd="0" presId="urn:microsoft.com/office/officeart/2024/3/layout/hArchList1"/>
    <dgm:cxn modelId="{69568659-E59B-4D8C-90B2-AF11CFAF8251}" type="presParOf" srcId="{6CD1A6D3-4A0F-4EAB-9B46-421C6AF0BDEA}" destId="{DD160832-4A86-4ED6-9510-3416542DC70D}" srcOrd="1" destOrd="0" presId="urn:microsoft.com/office/officeart/2024/3/layout/hArchList1"/>
    <dgm:cxn modelId="{FB363BAB-64BF-4D5C-8BEF-D4AEFACF6579}" type="presParOf" srcId="{AA0AEFAE-8589-4C12-B132-B0F42309794F}" destId="{5BA08202-61D2-435B-893F-688DE34F9635}" srcOrd="3" destOrd="0" presId="urn:microsoft.com/office/officeart/2024/3/layout/hArchList1"/>
    <dgm:cxn modelId="{93701F2C-D0D2-4D5C-ABA9-1FB1C34C89FE}" type="presParOf" srcId="{AA0AEFAE-8589-4C12-B132-B0F42309794F}" destId="{94A94F55-0BF9-409F-B161-AA2D0CBC5430}" srcOrd="4" destOrd="0" presId="urn:microsoft.com/office/officeart/2024/3/layout/hArchList1"/>
    <dgm:cxn modelId="{C1D37839-9827-400A-834F-3984A4C7FD3D}" type="presParOf" srcId="{94A94F55-0BF9-409F-B161-AA2D0CBC5430}" destId="{0D8F5E77-EF09-4A10-AA8C-D0551E5F4455}" srcOrd="0" destOrd="0" presId="urn:microsoft.com/office/officeart/2024/3/layout/hArchList1"/>
    <dgm:cxn modelId="{988178D5-B3B7-41D4-8391-E555357251FA}" type="presParOf" srcId="{94A94F55-0BF9-409F-B161-AA2D0CBC5430}" destId="{09DE2CDC-01EA-4F35-B5EB-31E89F5A5899}" srcOrd="1" destOrd="0" presId="urn:microsoft.com/office/officeart/2024/3/layout/hArc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7B1F910-FB67-4D8E-B8B5-B4B21214BB68}" type="doc">
      <dgm:prSet loTypeId="urn:microsoft.com/office/officeart/2024/3/layout/hArc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585EF7-7661-4B82-A791-B60A8F6A2BE9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800" b="1" dirty="0"/>
            <a:t>Health and Care Professions Council (HCPC) (n.d.) Standards of conduct, performance and ethics. Available at: </a:t>
          </a:r>
          <a:r>
            <a:rPr lang="en-GB" sz="800" b="1" dirty="0">
              <a:hlinkClick xmlns:r="http://schemas.openxmlformats.org/officeDocument/2006/relationships" r:id="rId1"/>
            </a:rPr>
            <a:t>https://www.hcpc-uk.org</a:t>
          </a:r>
          <a:r>
            <a:rPr lang="en-GB" sz="800" b="1" dirty="0"/>
            <a:t> (Accessed date: 22.2.26 )</a:t>
          </a:r>
        </a:p>
      </dgm:t>
    </dgm:pt>
    <dgm:pt modelId="{F7BA345C-A562-46E5-89E3-323DDE169689}" type="parTrans" cxnId="{C4561160-EB7D-4E84-97C0-D8C854778D2F}">
      <dgm:prSet/>
      <dgm:spPr/>
      <dgm:t>
        <a:bodyPr/>
        <a:lstStyle/>
        <a:p>
          <a:endParaRPr lang="en-GB"/>
        </a:p>
      </dgm:t>
    </dgm:pt>
    <dgm:pt modelId="{6AAB3C59-6847-440D-82A3-09DDB883AC2D}" type="sibTrans" cxnId="{C4561160-EB7D-4E84-97C0-D8C854778D2F}">
      <dgm:prSet/>
      <dgm:spPr/>
      <dgm:t>
        <a:bodyPr/>
        <a:lstStyle/>
        <a:p>
          <a:pPr>
            <a:lnSpc>
              <a:spcPct val="100000"/>
            </a:lnSpc>
            <a:defRPr b="1"/>
          </a:pPr>
          <a:endParaRPr lang="en-GB"/>
        </a:p>
      </dgm:t>
    </dgm:pt>
    <dgm:pt modelId="{0E66D77F-2E26-4376-9269-74225F8EAFDA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800" b="1" dirty="0"/>
            <a:t>NHS (n.d.) Effective communication in healthcare. Available at: </a:t>
          </a:r>
          <a:r>
            <a:rPr lang="en-GB" sz="800" b="1" dirty="0">
              <a:hlinkClick xmlns:r="http://schemas.openxmlformats.org/officeDocument/2006/relationships" r:id="rId2"/>
            </a:rPr>
            <a:t>https://www.nhs.uk</a:t>
          </a:r>
          <a:r>
            <a:rPr lang="en-GB" sz="800" b="1" dirty="0"/>
            <a:t> (Accessed date: 22.2.26)</a:t>
          </a:r>
        </a:p>
      </dgm:t>
    </dgm:pt>
    <dgm:pt modelId="{5D3DCD29-A161-477B-B2AD-725DBBA71903}" type="parTrans" cxnId="{25E44B08-F266-41E0-A96A-0C7E71549CE6}">
      <dgm:prSet/>
      <dgm:spPr/>
      <dgm:t>
        <a:bodyPr/>
        <a:lstStyle/>
        <a:p>
          <a:endParaRPr lang="en-GB"/>
        </a:p>
      </dgm:t>
    </dgm:pt>
    <dgm:pt modelId="{81A6BAD3-829F-413A-81F6-C5D07E6A4FDB}" type="sibTrans" cxnId="{25E44B08-F266-41E0-A96A-0C7E71549CE6}">
      <dgm:prSet/>
      <dgm:spPr/>
      <dgm:t>
        <a:bodyPr/>
        <a:lstStyle/>
        <a:p>
          <a:pPr>
            <a:lnSpc>
              <a:spcPct val="100000"/>
            </a:lnSpc>
            <a:defRPr b="1"/>
          </a:pPr>
          <a:endParaRPr lang="en-GB"/>
        </a:p>
      </dgm:t>
    </dgm:pt>
    <dgm:pt modelId="{EB2C8340-F9A5-4382-A3C4-D73C1AFE46B6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800" b="1" dirty="0"/>
            <a:t>Shannon, C.E. and Weaver, W. (1949) The mathematical theory of communication. Urbana: University of Illinois Press.</a:t>
          </a:r>
        </a:p>
      </dgm:t>
    </dgm:pt>
    <dgm:pt modelId="{40ABA0E2-AA0F-4771-81C8-899A11DAA7E5}" type="parTrans" cxnId="{87B4F32B-5A5B-4972-B7F7-0360EB5ED477}">
      <dgm:prSet/>
      <dgm:spPr/>
      <dgm:t>
        <a:bodyPr/>
        <a:lstStyle/>
        <a:p>
          <a:endParaRPr lang="en-GB"/>
        </a:p>
      </dgm:t>
    </dgm:pt>
    <dgm:pt modelId="{B585AC26-1000-42C4-88B7-159DD99602E0}" type="sibTrans" cxnId="{87B4F32B-5A5B-4972-B7F7-0360EB5ED477}">
      <dgm:prSet/>
      <dgm:spPr/>
      <dgm:t>
        <a:bodyPr/>
        <a:lstStyle/>
        <a:p>
          <a:pPr>
            <a:lnSpc>
              <a:spcPct val="100000"/>
            </a:lnSpc>
            <a:defRPr b="1"/>
          </a:pPr>
          <a:endParaRPr lang="en-GB"/>
        </a:p>
      </dgm:t>
    </dgm:pt>
    <dgm:pt modelId="{18177758-9BB0-4153-A363-31CA92C3D56C}">
      <dgm:prSet custT="1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sz="800" b="1" dirty="0"/>
            <a:t>Skills for Care (n.d.) Communication in care settings. Available at </a:t>
          </a:r>
          <a:r>
            <a:rPr lang="en-GB" sz="800" b="1" dirty="0">
              <a:hlinkClick xmlns:r="http://schemas.openxmlformats.org/officeDocument/2006/relationships" r:id="rId3"/>
            </a:rPr>
            <a:t>https://www.skillsforcare.org.uk</a:t>
          </a:r>
          <a:r>
            <a:rPr lang="en-GB" sz="800" b="1" dirty="0"/>
            <a:t> (Accessed Date: 22.2.26)</a:t>
          </a:r>
        </a:p>
      </dgm:t>
    </dgm:pt>
    <dgm:pt modelId="{1790312F-424C-47D6-BAF6-8741F7EB74E9}" type="parTrans" cxnId="{00402493-B68E-4E08-858C-5A23496D3BA1}">
      <dgm:prSet/>
      <dgm:spPr/>
      <dgm:t>
        <a:bodyPr/>
        <a:lstStyle/>
        <a:p>
          <a:endParaRPr lang="en-GB"/>
        </a:p>
      </dgm:t>
    </dgm:pt>
    <dgm:pt modelId="{BDB1FE31-6199-4B61-8951-CD153B317A64}" type="sibTrans" cxnId="{00402493-B68E-4E08-858C-5A23496D3BA1}">
      <dgm:prSet/>
      <dgm:spPr/>
      <dgm:t>
        <a:bodyPr/>
        <a:lstStyle/>
        <a:p>
          <a:pPr>
            <a:lnSpc>
              <a:spcPct val="100000"/>
            </a:lnSpc>
            <a:defRPr b="1"/>
          </a:pPr>
          <a:endParaRPr lang="en-GB"/>
        </a:p>
      </dgm:t>
    </dgm:pt>
    <dgm:pt modelId="{721C8321-1670-4476-8F36-850A15E85437}">
      <dgm:prSet custT="1"/>
      <dgm:spPr/>
      <dgm:t>
        <a:bodyPr/>
        <a:lstStyle/>
        <a:p>
          <a:pPr>
            <a:lnSpc>
              <a:spcPct val="100000"/>
            </a:lnSpc>
            <a:buNone/>
          </a:pPr>
          <a:r>
            <a:rPr lang="en-GB" sz="800" b="1" dirty="0"/>
            <a:t>Mehrabian, A. and Ferris, S.R. (1967) ‘Inference of attitudes from nonverbal communication in two channels’, </a:t>
          </a:r>
          <a:r>
            <a:rPr lang="en-GB" sz="800" b="1" i="1" dirty="0"/>
            <a:t>Journal of Consulting Psychology</a:t>
          </a:r>
          <a:r>
            <a:rPr lang="en-GB" sz="800" b="1" dirty="0"/>
            <a:t>, 31(3), pp.248-252</a:t>
          </a:r>
        </a:p>
      </dgm:t>
    </dgm:pt>
    <dgm:pt modelId="{E465806F-07EF-4859-AB71-D134EA677E33}" type="parTrans" cxnId="{976C95ED-526F-43F8-997D-FEA7B95C5775}">
      <dgm:prSet/>
      <dgm:spPr/>
      <dgm:t>
        <a:bodyPr/>
        <a:lstStyle/>
        <a:p>
          <a:endParaRPr lang="en-GB"/>
        </a:p>
      </dgm:t>
    </dgm:pt>
    <dgm:pt modelId="{BA67ED60-9B0C-4270-9B3A-99FFC986F34B}" type="sibTrans" cxnId="{976C95ED-526F-43F8-997D-FEA7B95C5775}">
      <dgm:prSet/>
      <dgm:spPr/>
      <dgm:t>
        <a:bodyPr/>
        <a:lstStyle/>
        <a:p>
          <a:endParaRPr lang="en-GB"/>
        </a:p>
      </dgm:t>
    </dgm:pt>
    <dgm:pt modelId="{AA0AEFAE-8589-4C12-B132-B0F42309794F}" type="pres">
      <dgm:prSet presAssocID="{17B1F910-FB67-4D8E-B8B5-B4B21214BB68}" presName="Name0" presStyleCnt="0">
        <dgm:presLayoutVars>
          <dgm:dir/>
          <dgm:resizeHandles val="exact"/>
        </dgm:presLayoutVars>
      </dgm:prSet>
      <dgm:spPr/>
    </dgm:pt>
    <dgm:pt modelId="{62B572C8-2D4B-4B68-BE46-16887A53BF0E}" type="pres">
      <dgm:prSet presAssocID="{DC585EF7-7661-4B82-A791-B60A8F6A2BE9}" presName="compNode" presStyleCnt="0"/>
      <dgm:spPr/>
    </dgm:pt>
    <dgm:pt modelId="{C5724D1C-B6FE-4D23-B599-E280E6E5F491}" type="pres">
      <dgm:prSet presAssocID="{DC585EF7-7661-4B82-A791-B60A8F6A2BE9}" presName="pictRect" presStyleLbl="revTx" presStyleIdx="0" presStyleCnt="10">
        <dgm:presLayoutVars>
          <dgm:chMax val="0"/>
          <dgm:bulletEnabled/>
        </dgm:presLayoutVars>
      </dgm:prSet>
      <dgm:spPr/>
    </dgm:pt>
    <dgm:pt modelId="{30056261-5FD1-4C5D-8FFA-14E9BE1DD106}" type="pres">
      <dgm:prSet presAssocID="{DC585EF7-7661-4B82-A791-B60A8F6A2BE9}" presName="textRect" presStyleLbl="revTx" presStyleIdx="1" presStyleCnt="10">
        <dgm:presLayoutVars>
          <dgm:bulletEnabled/>
        </dgm:presLayoutVars>
      </dgm:prSet>
      <dgm:spPr/>
    </dgm:pt>
    <dgm:pt modelId="{1E81EB24-4047-4CF2-8298-FA92CBA6F9B0}" type="pres">
      <dgm:prSet presAssocID="{6AAB3C59-6847-440D-82A3-09DDB883AC2D}" presName="sibTrans" presStyleLbl="sibTrans2D1" presStyleIdx="0" presStyleCnt="0"/>
      <dgm:spPr/>
    </dgm:pt>
    <dgm:pt modelId="{2D64607F-FD34-4C9F-8BE2-6C08263CB819}" type="pres">
      <dgm:prSet presAssocID="{0E66D77F-2E26-4376-9269-74225F8EAFDA}" presName="compNode" presStyleCnt="0"/>
      <dgm:spPr/>
    </dgm:pt>
    <dgm:pt modelId="{C1B2D86F-1A52-4797-9E10-0B654BEFE1B9}" type="pres">
      <dgm:prSet presAssocID="{0E66D77F-2E26-4376-9269-74225F8EAFDA}" presName="pictRect" presStyleLbl="revTx" presStyleIdx="2" presStyleCnt="10">
        <dgm:presLayoutVars>
          <dgm:chMax val="0"/>
          <dgm:bulletEnabled/>
        </dgm:presLayoutVars>
      </dgm:prSet>
      <dgm:spPr/>
    </dgm:pt>
    <dgm:pt modelId="{EF8052A2-6835-40DC-BD04-C26073F9440A}" type="pres">
      <dgm:prSet presAssocID="{0E66D77F-2E26-4376-9269-74225F8EAFDA}" presName="textRect" presStyleLbl="revTx" presStyleIdx="3" presStyleCnt="10">
        <dgm:presLayoutVars>
          <dgm:bulletEnabled/>
        </dgm:presLayoutVars>
      </dgm:prSet>
      <dgm:spPr/>
    </dgm:pt>
    <dgm:pt modelId="{033553D0-F97B-413C-8652-ED68D818EC6E}" type="pres">
      <dgm:prSet presAssocID="{81A6BAD3-829F-413A-81F6-C5D07E6A4FDB}" presName="sibTrans" presStyleLbl="sibTrans2D1" presStyleIdx="0" presStyleCnt="0"/>
      <dgm:spPr/>
    </dgm:pt>
    <dgm:pt modelId="{162D449D-FC5F-4B8A-AFCD-778AF027C8EA}" type="pres">
      <dgm:prSet presAssocID="{EB2C8340-F9A5-4382-A3C4-D73C1AFE46B6}" presName="compNode" presStyleCnt="0"/>
      <dgm:spPr/>
    </dgm:pt>
    <dgm:pt modelId="{CBD2A05B-3418-4F04-B752-2CA173126B2A}" type="pres">
      <dgm:prSet presAssocID="{EB2C8340-F9A5-4382-A3C4-D73C1AFE46B6}" presName="pictRect" presStyleLbl="revTx" presStyleIdx="4" presStyleCnt="10">
        <dgm:presLayoutVars>
          <dgm:chMax val="0"/>
          <dgm:bulletEnabled/>
        </dgm:presLayoutVars>
      </dgm:prSet>
      <dgm:spPr/>
    </dgm:pt>
    <dgm:pt modelId="{1F9A3BE2-AE90-46E1-B131-54FDC1410ECE}" type="pres">
      <dgm:prSet presAssocID="{EB2C8340-F9A5-4382-A3C4-D73C1AFE46B6}" presName="textRect" presStyleLbl="revTx" presStyleIdx="5" presStyleCnt="10">
        <dgm:presLayoutVars>
          <dgm:bulletEnabled/>
        </dgm:presLayoutVars>
      </dgm:prSet>
      <dgm:spPr/>
    </dgm:pt>
    <dgm:pt modelId="{587AC738-9F97-4E17-9784-108BE4D3FEEA}" type="pres">
      <dgm:prSet presAssocID="{B585AC26-1000-42C4-88B7-159DD99602E0}" presName="sibTrans" presStyleLbl="sibTrans2D1" presStyleIdx="0" presStyleCnt="0"/>
      <dgm:spPr/>
    </dgm:pt>
    <dgm:pt modelId="{3E316B8B-9447-451F-B91E-99F68743A95B}" type="pres">
      <dgm:prSet presAssocID="{18177758-9BB0-4153-A363-31CA92C3D56C}" presName="compNode" presStyleCnt="0"/>
      <dgm:spPr/>
    </dgm:pt>
    <dgm:pt modelId="{FE2584C1-B3E1-4EB1-A936-7E03804D0508}" type="pres">
      <dgm:prSet presAssocID="{18177758-9BB0-4153-A363-31CA92C3D56C}" presName="pictRect" presStyleLbl="revTx" presStyleIdx="6" presStyleCnt="10">
        <dgm:presLayoutVars>
          <dgm:chMax val="0"/>
          <dgm:bulletEnabled/>
        </dgm:presLayoutVars>
      </dgm:prSet>
      <dgm:spPr/>
    </dgm:pt>
    <dgm:pt modelId="{0F5D46F8-B824-4FAF-8B7C-7E670397BB87}" type="pres">
      <dgm:prSet presAssocID="{18177758-9BB0-4153-A363-31CA92C3D56C}" presName="textRect" presStyleLbl="revTx" presStyleIdx="7" presStyleCnt="10">
        <dgm:presLayoutVars>
          <dgm:bulletEnabled/>
        </dgm:presLayoutVars>
      </dgm:prSet>
      <dgm:spPr/>
    </dgm:pt>
    <dgm:pt modelId="{6D301040-1E68-46E0-ADC5-75F74A1E120A}" type="pres">
      <dgm:prSet presAssocID="{BDB1FE31-6199-4B61-8951-CD153B317A64}" presName="sibTrans" presStyleLbl="sibTrans2D1" presStyleIdx="0" presStyleCnt="0"/>
      <dgm:spPr/>
    </dgm:pt>
    <dgm:pt modelId="{537FE8F8-37A3-4E3E-8F47-ED8CC8999709}" type="pres">
      <dgm:prSet presAssocID="{721C8321-1670-4476-8F36-850A15E85437}" presName="compNode" presStyleCnt="0"/>
      <dgm:spPr/>
    </dgm:pt>
    <dgm:pt modelId="{4A846786-27E7-455C-A8A0-81F920F6384D}" type="pres">
      <dgm:prSet presAssocID="{721C8321-1670-4476-8F36-850A15E85437}" presName="pictRect" presStyleLbl="revTx" presStyleIdx="8" presStyleCnt="10">
        <dgm:presLayoutVars>
          <dgm:chMax val="0"/>
          <dgm:bulletEnabled/>
        </dgm:presLayoutVars>
      </dgm:prSet>
      <dgm:spPr/>
    </dgm:pt>
    <dgm:pt modelId="{5E153DB0-662F-43EA-8647-2F3FD53984E4}" type="pres">
      <dgm:prSet presAssocID="{721C8321-1670-4476-8F36-850A15E85437}" presName="textRect" presStyleLbl="revTx" presStyleIdx="9" presStyleCnt="10">
        <dgm:presLayoutVars>
          <dgm:bulletEnabled/>
        </dgm:presLayoutVars>
      </dgm:prSet>
      <dgm:spPr/>
    </dgm:pt>
  </dgm:ptLst>
  <dgm:cxnLst>
    <dgm:cxn modelId="{25E44B08-F266-41E0-A96A-0C7E71549CE6}" srcId="{17B1F910-FB67-4D8E-B8B5-B4B21214BB68}" destId="{0E66D77F-2E26-4376-9269-74225F8EAFDA}" srcOrd="1" destOrd="0" parTransId="{5D3DCD29-A161-477B-B2AD-725DBBA71903}" sibTransId="{81A6BAD3-829F-413A-81F6-C5D07E6A4FDB}"/>
    <dgm:cxn modelId="{92757425-FAF8-4068-A3BE-AD6E78E536CE}" type="presOf" srcId="{0E66D77F-2E26-4376-9269-74225F8EAFDA}" destId="{C1B2D86F-1A52-4797-9E10-0B654BEFE1B9}" srcOrd="0" destOrd="0" presId="urn:microsoft.com/office/officeart/2024/3/layout/hArchList1"/>
    <dgm:cxn modelId="{87B4F32B-5A5B-4972-B7F7-0360EB5ED477}" srcId="{17B1F910-FB67-4D8E-B8B5-B4B21214BB68}" destId="{EB2C8340-F9A5-4382-A3C4-D73C1AFE46B6}" srcOrd="2" destOrd="0" parTransId="{40ABA0E2-AA0F-4771-81C8-899A11DAA7E5}" sibTransId="{B585AC26-1000-42C4-88B7-159DD99602E0}"/>
    <dgm:cxn modelId="{C4561160-EB7D-4E84-97C0-D8C854778D2F}" srcId="{17B1F910-FB67-4D8E-B8B5-B4B21214BB68}" destId="{DC585EF7-7661-4B82-A791-B60A8F6A2BE9}" srcOrd="0" destOrd="0" parTransId="{F7BA345C-A562-46E5-89E3-323DDE169689}" sibTransId="{6AAB3C59-6847-440D-82A3-09DDB883AC2D}"/>
    <dgm:cxn modelId="{BE27B749-E38C-44CE-A54C-CA5BEB7B6AF8}" type="presOf" srcId="{6AAB3C59-6847-440D-82A3-09DDB883AC2D}" destId="{1E81EB24-4047-4CF2-8298-FA92CBA6F9B0}" srcOrd="0" destOrd="0" presId="urn:microsoft.com/office/officeart/2024/3/layout/hArchList1"/>
    <dgm:cxn modelId="{DB06154A-C3E5-4D3D-AA25-A6191DF821B9}" type="presOf" srcId="{17B1F910-FB67-4D8E-B8B5-B4B21214BB68}" destId="{AA0AEFAE-8589-4C12-B132-B0F42309794F}" srcOrd="0" destOrd="0" presId="urn:microsoft.com/office/officeart/2024/3/layout/hArchList1"/>
    <dgm:cxn modelId="{0BD92F7C-7F0C-4285-B3B0-A7571CB16D33}" type="presOf" srcId="{18177758-9BB0-4153-A363-31CA92C3D56C}" destId="{FE2584C1-B3E1-4EB1-A936-7E03804D0508}" srcOrd="0" destOrd="0" presId="urn:microsoft.com/office/officeart/2024/3/layout/hArchList1"/>
    <dgm:cxn modelId="{E041D388-316D-4C13-935F-0F1CC2ADF9EB}" type="presOf" srcId="{DC585EF7-7661-4B82-A791-B60A8F6A2BE9}" destId="{C5724D1C-B6FE-4D23-B599-E280E6E5F491}" srcOrd="0" destOrd="0" presId="urn:microsoft.com/office/officeart/2024/3/layout/hArchList1"/>
    <dgm:cxn modelId="{00402493-B68E-4E08-858C-5A23496D3BA1}" srcId="{17B1F910-FB67-4D8E-B8B5-B4B21214BB68}" destId="{18177758-9BB0-4153-A363-31CA92C3D56C}" srcOrd="3" destOrd="0" parTransId="{1790312F-424C-47D6-BAF6-8741F7EB74E9}" sibTransId="{BDB1FE31-6199-4B61-8951-CD153B317A64}"/>
    <dgm:cxn modelId="{AD97F698-B617-46A1-A31D-3D76C139BCD9}" type="presOf" srcId="{721C8321-1670-4476-8F36-850A15E85437}" destId="{4A846786-27E7-455C-A8A0-81F920F6384D}" srcOrd="0" destOrd="0" presId="urn:microsoft.com/office/officeart/2024/3/layout/hArchList1"/>
    <dgm:cxn modelId="{73E8F69F-3991-4071-A3D8-35A0263F166D}" type="presOf" srcId="{B585AC26-1000-42C4-88B7-159DD99602E0}" destId="{587AC738-9F97-4E17-9784-108BE4D3FEEA}" srcOrd="0" destOrd="0" presId="urn:microsoft.com/office/officeart/2024/3/layout/hArchList1"/>
    <dgm:cxn modelId="{D57B8DAA-3CC6-494B-AB73-D13163113F65}" type="presOf" srcId="{EB2C8340-F9A5-4382-A3C4-D73C1AFE46B6}" destId="{CBD2A05B-3418-4F04-B752-2CA173126B2A}" srcOrd="0" destOrd="0" presId="urn:microsoft.com/office/officeart/2024/3/layout/hArchList1"/>
    <dgm:cxn modelId="{FA0147D6-DBD3-477D-B960-D827B3D518E0}" type="presOf" srcId="{81A6BAD3-829F-413A-81F6-C5D07E6A4FDB}" destId="{033553D0-F97B-413C-8652-ED68D818EC6E}" srcOrd="0" destOrd="0" presId="urn:microsoft.com/office/officeart/2024/3/layout/hArchList1"/>
    <dgm:cxn modelId="{3AD603D7-007C-4A04-8B87-53FA27214565}" type="presOf" srcId="{BDB1FE31-6199-4B61-8951-CD153B317A64}" destId="{6D301040-1E68-46E0-ADC5-75F74A1E120A}" srcOrd="0" destOrd="0" presId="urn:microsoft.com/office/officeart/2024/3/layout/hArchList1"/>
    <dgm:cxn modelId="{976C95ED-526F-43F8-997D-FEA7B95C5775}" srcId="{17B1F910-FB67-4D8E-B8B5-B4B21214BB68}" destId="{721C8321-1670-4476-8F36-850A15E85437}" srcOrd="4" destOrd="0" parTransId="{E465806F-07EF-4859-AB71-D134EA677E33}" sibTransId="{BA67ED60-9B0C-4270-9B3A-99FFC986F34B}"/>
    <dgm:cxn modelId="{62FED36B-4304-4A3F-8844-076EAC012817}" type="presParOf" srcId="{AA0AEFAE-8589-4C12-B132-B0F42309794F}" destId="{62B572C8-2D4B-4B68-BE46-16887A53BF0E}" srcOrd="0" destOrd="0" presId="urn:microsoft.com/office/officeart/2024/3/layout/hArchList1"/>
    <dgm:cxn modelId="{198DAF14-C606-4675-BF39-F1EC08A87E63}" type="presParOf" srcId="{62B572C8-2D4B-4B68-BE46-16887A53BF0E}" destId="{C5724D1C-B6FE-4D23-B599-E280E6E5F491}" srcOrd="0" destOrd="0" presId="urn:microsoft.com/office/officeart/2024/3/layout/hArchList1"/>
    <dgm:cxn modelId="{D7AF4F21-8583-4005-8066-442EEEFCEFB9}" type="presParOf" srcId="{62B572C8-2D4B-4B68-BE46-16887A53BF0E}" destId="{30056261-5FD1-4C5D-8FFA-14E9BE1DD106}" srcOrd="1" destOrd="0" presId="urn:microsoft.com/office/officeart/2024/3/layout/hArchList1"/>
    <dgm:cxn modelId="{CD6D5DB8-76C9-40E8-80F7-A00845F60A31}" type="presParOf" srcId="{AA0AEFAE-8589-4C12-B132-B0F42309794F}" destId="{1E81EB24-4047-4CF2-8298-FA92CBA6F9B0}" srcOrd="1" destOrd="0" presId="urn:microsoft.com/office/officeart/2024/3/layout/hArchList1"/>
    <dgm:cxn modelId="{050FF64A-2B79-461B-970E-40625ADD3FC8}" type="presParOf" srcId="{AA0AEFAE-8589-4C12-B132-B0F42309794F}" destId="{2D64607F-FD34-4C9F-8BE2-6C08263CB819}" srcOrd="2" destOrd="0" presId="urn:microsoft.com/office/officeart/2024/3/layout/hArchList1"/>
    <dgm:cxn modelId="{BB6685A3-B46E-4BA7-8ADA-73384C3ED021}" type="presParOf" srcId="{2D64607F-FD34-4C9F-8BE2-6C08263CB819}" destId="{C1B2D86F-1A52-4797-9E10-0B654BEFE1B9}" srcOrd="0" destOrd="0" presId="urn:microsoft.com/office/officeart/2024/3/layout/hArchList1"/>
    <dgm:cxn modelId="{20252ADE-4050-4244-B738-BB32BF6E7CE6}" type="presParOf" srcId="{2D64607F-FD34-4C9F-8BE2-6C08263CB819}" destId="{EF8052A2-6835-40DC-BD04-C26073F9440A}" srcOrd="1" destOrd="0" presId="urn:microsoft.com/office/officeart/2024/3/layout/hArchList1"/>
    <dgm:cxn modelId="{D36F8E83-2D0E-4AA6-A9BB-1CEB21AD0842}" type="presParOf" srcId="{AA0AEFAE-8589-4C12-B132-B0F42309794F}" destId="{033553D0-F97B-413C-8652-ED68D818EC6E}" srcOrd="3" destOrd="0" presId="urn:microsoft.com/office/officeart/2024/3/layout/hArchList1"/>
    <dgm:cxn modelId="{4B12D971-1F12-44AB-BCE4-3F2234FAA1A9}" type="presParOf" srcId="{AA0AEFAE-8589-4C12-B132-B0F42309794F}" destId="{162D449D-FC5F-4B8A-AFCD-778AF027C8EA}" srcOrd="4" destOrd="0" presId="urn:microsoft.com/office/officeart/2024/3/layout/hArchList1"/>
    <dgm:cxn modelId="{66DB5163-5CA5-4990-8447-83B097F7FD42}" type="presParOf" srcId="{162D449D-FC5F-4B8A-AFCD-778AF027C8EA}" destId="{CBD2A05B-3418-4F04-B752-2CA173126B2A}" srcOrd="0" destOrd="0" presId="urn:microsoft.com/office/officeart/2024/3/layout/hArchList1"/>
    <dgm:cxn modelId="{ED35B7FB-2285-4608-8307-4DF7DC53CA52}" type="presParOf" srcId="{162D449D-FC5F-4B8A-AFCD-778AF027C8EA}" destId="{1F9A3BE2-AE90-46E1-B131-54FDC1410ECE}" srcOrd="1" destOrd="0" presId="urn:microsoft.com/office/officeart/2024/3/layout/hArchList1"/>
    <dgm:cxn modelId="{DC8030AD-D3CC-481F-8480-9D5CA3588240}" type="presParOf" srcId="{AA0AEFAE-8589-4C12-B132-B0F42309794F}" destId="{587AC738-9F97-4E17-9784-108BE4D3FEEA}" srcOrd="5" destOrd="0" presId="urn:microsoft.com/office/officeart/2024/3/layout/hArchList1"/>
    <dgm:cxn modelId="{FA32631E-AA10-43E7-85F5-6C39131E32A7}" type="presParOf" srcId="{AA0AEFAE-8589-4C12-B132-B0F42309794F}" destId="{3E316B8B-9447-451F-B91E-99F68743A95B}" srcOrd="6" destOrd="0" presId="urn:microsoft.com/office/officeart/2024/3/layout/hArchList1"/>
    <dgm:cxn modelId="{36278E12-797E-4301-9AC0-11442ECC0404}" type="presParOf" srcId="{3E316B8B-9447-451F-B91E-99F68743A95B}" destId="{FE2584C1-B3E1-4EB1-A936-7E03804D0508}" srcOrd="0" destOrd="0" presId="urn:microsoft.com/office/officeart/2024/3/layout/hArchList1"/>
    <dgm:cxn modelId="{7E58EAC6-A86C-4D0E-8D3E-454D60C67F73}" type="presParOf" srcId="{3E316B8B-9447-451F-B91E-99F68743A95B}" destId="{0F5D46F8-B824-4FAF-8B7C-7E670397BB87}" srcOrd="1" destOrd="0" presId="urn:microsoft.com/office/officeart/2024/3/layout/hArchList1"/>
    <dgm:cxn modelId="{715BDF5A-1EF9-43D3-8A1A-967B87828E7D}" type="presParOf" srcId="{AA0AEFAE-8589-4C12-B132-B0F42309794F}" destId="{6D301040-1E68-46E0-ADC5-75F74A1E120A}" srcOrd="7" destOrd="0" presId="urn:microsoft.com/office/officeart/2024/3/layout/hArchList1"/>
    <dgm:cxn modelId="{5199E230-581F-4F2C-9362-15F3D0F881B2}" type="presParOf" srcId="{AA0AEFAE-8589-4C12-B132-B0F42309794F}" destId="{537FE8F8-37A3-4E3E-8F47-ED8CC8999709}" srcOrd="8" destOrd="0" presId="urn:microsoft.com/office/officeart/2024/3/layout/hArchList1"/>
    <dgm:cxn modelId="{89E11A73-F002-46CB-AC33-C1DA5246E985}" type="presParOf" srcId="{537FE8F8-37A3-4E3E-8F47-ED8CC8999709}" destId="{4A846786-27E7-455C-A8A0-81F920F6384D}" srcOrd="0" destOrd="0" presId="urn:microsoft.com/office/officeart/2024/3/layout/hArchList1"/>
    <dgm:cxn modelId="{2A653D7B-2E95-4C50-B5F9-3D9537401EDC}" type="presParOf" srcId="{537FE8F8-37A3-4E3E-8F47-ED8CC8999709}" destId="{5E153DB0-662F-43EA-8647-2F3FD53984E4}" srcOrd="1" destOrd="0" presId="urn:microsoft.com/office/officeart/2024/3/layout/hArc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79A1AD-7DF5-40BD-B51B-8E04844BF971}">
      <dsp:nvSpPr>
        <dsp:cNvPr id="0" name=""/>
        <dsp:cNvSpPr/>
      </dsp:nvSpPr>
      <dsp:spPr>
        <a:xfrm>
          <a:off x="0" y="0"/>
          <a:ext cx="2634574" cy="678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22860" rIns="22860" bIns="2286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b="0" i="0" kern="1200"/>
            <a:t>Foundation of Trust and Safety</a:t>
          </a:r>
          <a:endParaRPr lang="en-US" sz="1800" kern="1200"/>
        </a:p>
      </dsp:txBody>
      <dsp:txXfrm>
        <a:off x="0" y="0"/>
        <a:ext cx="2634574" cy="678610"/>
      </dsp:txXfrm>
    </dsp:sp>
    <dsp:sp modelId="{C54CD61D-034D-4D61-AAFD-9B28E712488C}">
      <dsp:nvSpPr>
        <dsp:cNvPr id="0" name=""/>
        <dsp:cNvSpPr/>
      </dsp:nvSpPr>
      <dsp:spPr>
        <a:xfrm>
          <a:off x="0" y="678610"/>
          <a:ext cx="2634574" cy="157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7780" rIns="17780" bIns="1778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Effective communication builds trust between care providers and users, ensuring safer care environments.</a:t>
          </a:r>
          <a:endParaRPr lang="en-US" sz="1400" kern="1200"/>
        </a:p>
      </dsp:txBody>
      <dsp:txXfrm>
        <a:off x="0" y="678610"/>
        <a:ext cx="2634574" cy="1573281"/>
      </dsp:txXfrm>
    </dsp:sp>
    <dsp:sp modelId="{2F63315C-B766-470C-9D22-74D3B5ED190D}">
      <dsp:nvSpPr>
        <dsp:cNvPr id="0" name=""/>
        <dsp:cNvSpPr/>
      </dsp:nvSpPr>
      <dsp:spPr>
        <a:xfrm>
          <a:off x="2898032" y="0"/>
          <a:ext cx="2634574" cy="678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22860" rIns="22860" bIns="2286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b="0" i="0" kern="1200"/>
            <a:t>Importance of Communication Models</a:t>
          </a:r>
          <a:endParaRPr lang="en-US" sz="1800" kern="1200"/>
        </a:p>
      </dsp:txBody>
      <dsp:txXfrm>
        <a:off x="2898032" y="0"/>
        <a:ext cx="2634574" cy="678610"/>
      </dsp:txXfrm>
    </dsp:sp>
    <dsp:sp modelId="{DD160832-4A86-4ED6-9510-3416542DC70D}">
      <dsp:nvSpPr>
        <dsp:cNvPr id="0" name=""/>
        <dsp:cNvSpPr/>
      </dsp:nvSpPr>
      <dsp:spPr>
        <a:xfrm>
          <a:off x="2898032" y="678610"/>
          <a:ext cx="2634574" cy="157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7780" rIns="17780" bIns="1778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Using appropriate communication models helps clarify information and improves interactions in care settings.</a:t>
          </a:r>
          <a:endParaRPr lang="en-US" sz="1400" kern="1200"/>
        </a:p>
      </dsp:txBody>
      <dsp:txXfrm>
        <a:off x="2898032" y="678610"/>
        <a:ext cx="2634574" cy="1573281"/>
      </dsp:txXfrm>
    </dsp:sp>
    <dsp:sp modelId="{0D8F5E77-EF09-4A10-AA8C-D0551E5F4455}">
      <dsp:nvSpPr>
        <dsp:cNvPr id="0" name=""/>
        <dsp:cNvSpPr/>
      </dsp:nvSpPr>
      <dsp:spPr>
        <a:xfrm>
          <a:off x="5796064" y="0"/>
          <a:ext cx="2634574" cy="678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22860" rIns="22860" bIns="2286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b="0" i="0" kern="1200"/>
            <a:t>Active Listening and Teamwork</a:t>
          </a:r>
          <a:endParaRPr lang="en-US" sz="1800" kern="1200"/>
        </a:p>
      </dsp:txBody>
      <dsp:txXfrm>
        <a:off x="5796064" y="0"/>
        <a:ext cx="2634574" cy="678610"/>
      </dsp:txXfrm>
    </dsp:sp>
    <dsp:sp modelId="{09DE2CDC-01EA-4F35-B5EB-31E89F5A5899}">
      <dsp:nvSpPr>
        <dsp:cNvPr id="0" name=""/>
        <dsp:cNvSpPr/>
      </dsp:nvSpPr>
      <dsp:spPr>
        <a:xfrm>
          <a:off x="5796064" y="678610"/>
          <a:ext cx="2634574" cy="157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7780" rIns="17780" bIns="1778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/>
            <a:t>Practising active listening and teamwork enhances care quality and reduces risks linked to miscommunication.</a:t>
          </a:r>
          <a:endParaRPr lang="en-US" sz="1400" kern="1200"/>
        </a:p>
      </dsp:txBody>
      <dsp:txXfrm>
        <a:off x="5796064" y="678610"/>
        <a:ext cx="2634574" cy="15732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724D1C-B6FE-4D23-B599-E280E6E5F491}">
      <dsp:nvSpPr>
        <dsp:cNvPr id="0" name=""/>
        <dsp:cNvSpPr/>
      </dsp:nvSpPr>
      <dsp:spPr>
        <a:xfrm>
          <a:off x="0" y="0"/>
          <a:ext cx="1558638" cy="623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0160" rIns="10160" bIns="10160" numCol="1" spcCol="1270" anchor="t" anchorCtr="0">
          <a:noAutofit/>
        </a:bodyPr>
        <a:lstStyle/>
        <a:p>
          <a:pPr marL="0" lvl="0" indent="0" algn="l" defTabSz="355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800" b="1" kern="1200" dirty="0"/>
            <a:t>Health and Care Professions Council (HCPC) (n.d.) Standards of conduct, performance and ethics. Available at: </a:t>
          </a:r>
          <a:r>
            <a:rPr lang="en-GB" sz="800" b="1" kern="1200" dirty="0">
              <a:hlinkClick xmlns:r="http://schemas.openxmlformats.org/officeDocument/2006/relationships" r:id="rId1"/>
            </a:rPr>
            <a:t>https://www.hcpc-uk.org</a:t>
          </a:r>
          <a:r>
            <a:rPr lang="en-GB" sz="800" b="1" kern="1200" dirty="0"/>
            <a:t> (Accessed date: 22.2.26 )</a:t>
          </a:r>
        </a:p>
      </dsp:txBody>
      <dsp:txXfrm>
        <a:off x="0" y="0"/>
        <a:ext cx="1558638" cy="623455"/>
      </dsp:txXfrm>
    </dsp:sp>
    <dsp:sp modelId="{30056261-5FD1-4C5D-8FFA-14E9BE1DD106}">
      <dsp:nvSpPr>
        <dsp:cNvPr id="0" name=""/>
        <dsp:cNvSpPr/>
      </dsp:nvSpPr>
      <dsp:spPr>
        <a:xfrm>
          <a:off x="0" y="623455"/>
          <a:ext cx="1558638" cy="1627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B2D86F-1A52-4797-9E10-0B654BEFE1B9}">
      <dsp:nvSpPr>
        <dsp:cNvPr id="0" name=""/>
        <dsp:cNvSpPr/>
      </dsp:nvSpPr>
      <dsp:spPr>
        <a:xfrm>
          <a:off x="1714502" y="0"/>
          <a:ext cx="1558638" cy="623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0160" rIns="10160" bIns="10160" numCol="1" spcCol="1270" anchor="t" anchorCtr="0">
          <a:noAutofit/>
        </a:bodyPr>
        <a:lstStyle/>
        <a:p>
          <a:pPr marL="0" lvl="0" indent="0" algn="l" defTabSz="355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800" b="1" kern="1200" dirty="0"/>
            <a:t>NHS (n.d.) Effective communication in healthcare. Available at: </a:t>
          </a:r>
          <a:r>
            <a:rPr lang="en-GB" sz="800" b="1" kern="1200" dirty="0">
              <a:hlinkClick xmlns:r="http://schemas.openxmlformats.org/officeDocument/2006/relationships" r:id="rId2"/>
            </a:rPr>
            <a:t>https://www.nhs.uk</a:t>
          </a:r>
          <a:r>
            <a:rPr lang="en-GB" sz="800" b="1" kern="1200" dirty="0"/>
            <a:t> (Accessed date: 22.2.26)</a:t>
          </a:r>
        </a:p>
      </dsp:txBody>
      <dsp:txXfrm>
        <a:off x="1714502" y="0"/>
        <a:ext cx="1558638" cy="623455"/>
      </dsp:txXfrm>
    </dsp:sp>
    <dsp:sp modelId="{EF8052A2-6835-40DC-BD04-C26073F9440A}">
      <dsp:nvSpPr>
        <dsp:cNvPr id="0" name=""/>
        <dsp:cNvSpPr/>
      </dsp:nvSpPr>
      <dsp:spPr>
        <a:xfrm>
          <a:off x="1714502" y="623455"/>
          <a:ext cx="1558638" cy="1627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D2A05B-3418-4F04-B752-2CA173126B2A}">
      <dsp:nvSpPr>
        <dsp:cNvPr id="0" name=""/>
        <dsp:cNvSpPr/>
      </dsp:nvSpPr>
      <dsp:spPr>
        <a:xfrm>
          <a:off x="3429004" y="0"/>
          <a:ext cx="1558638" cy="623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0160" rIns="10160" bIns="10160" numCol="1" spcCol="1270" anchor="t" anchorCtr="0">
          <a:noAutofit/>
        </a:bodyPr>
        <a:lstStyle/>
        <a:p>
          <a:pPr marL="0" lvl="0" indent="0" algn="l" defTabSz="355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800" b="1" kern="1200" dirty="0"/>
            <a:t>Shannon, C.E. and Weaver, W. (1949) The mathematical theory of communication. Urbana: University of Illinois Press.</a:t>
          </a:r>
        </a:p>
      </dsp:txBody>
      <dsp:txXfrm>
        <a:off x="3429004" y="0"/>
        <a:ext cx="1558638" cy="623455"/>
      </dsp:txXfrm>
    </dsp:sp>
    <dsp:sp modelId="{1F9A3BE2-AE90-46E1-B131-54FDC1410ECE}">
      <dsp:nvSpPr>
        <dsp:cNvPr id="0" name=""/>
        <dsp:cNvSpPr/>
      </dsp:nvSpPr>
      <dsp:spPr>
        <a:xfrm>
          <a:off x="3429004" y="623455"/>
          <a:ext cx="1558638" cy="1627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E2584C1-B3E1-4EB1-A936-7E03804D0508}">
      <dsp:nvSpPr>
        <dsp:cNvPr id="0" name=""/>
        <dsp:cNvSpPr/>
      </dsp:nvSpPr>
      <dsp:spPr>
        <a:xfrm>
          <a:off x="5143507" y="0"/>
          <a:ext cx="1558638" cy="623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0160" rIns="10160" bIns="10160" numCol="1" spcCol="1270" anchor="t" anchorCtr="0">
          <a:noAutofit/>
        </a:bodyPr>
        <a:lstStyle/>
        <a:p>
          <a:pPr marL="0" lvl="0" indent="0" algn="l" defTabSz="355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800" b="1" kern="1200" dirty="0"/>
            <a:t>Skills for Care (n.d.) Communication in care settings. Available at </a:t>
          </a:r>
          <a:r>
            <a:rPr lang="en-GB" sz="800" b="1" kern="1200" dirty="0">
              <a:hlinkClick xmlns:r="http://schemas.openxmlformats.org/officeDocument/2006/relationships" r:id="rId3"/>
            </a:rPr>
            <a:t>https://www.skillsforcare.org.uk</a:t>
          </a:r>
          <a:r>
            <a:rPr lang="en-GB" sz="800" b="1" kern="1200" dirty="0"/>
            <a:t> (Accessed Date: 22.2.26)</a:t>
          </a:r>
        </a:p>
      </dsp:txBody>
      <dsp:txXfrm>
        <a:off x="5143507" y="0"/>
        <a:ext cx="1558638" cy="623455"/>
      </dsp:txXfrm>
    </dsp:sp>
    <dsp:sp modelId="{0F5D46F8-B824-4FAF-8B7C-7E670397BB87}">
      <dsp:nvSpPr>
        <dsp:cNvPr id="0" name=""/>
        <dsp:cNvSpPr/>
      </dsp:nvSpPr>
      <dsp:spPr>
        <a:xfrm>
          <a:off x="5143507" y="623455"/>
          <a:ext cx="1558638" cy="1627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846786-27E7-455C-A8A0-81F920F6384D}">
      <dsp:nvSpPr>
        <dsp:cNvPr id="0" name=""/>
        <dsp:cNvSpPr/>
      </dsp:nvSpPr>
      <dsp:spPr>
        <a:xfrm>
          <a:off x="6858009" y="0"/>
          <a:ext cx="1558638" cy="623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0160" rIns="10160" bIns="10160" numCol="1" spcCol="1270" anchor="t" anchorCtr="0">
          <a:noAutofit/>
        </a:bodyPr>
        <a:lstStyle/>
        <a:p>
          <a:pPr marL="0" lvl="0" indent="0" algn="l" defTabSz="355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 dirty="0"/>
            <a:t>Mehrabian, A. and Ferris, S.R. (1967) ‘Inference of attitudes from nonverbal communication in two channels’, </a:t>
          </a:r>
          <a:r>
            <a:rPr lang="en-GB" sz="800" b="1" i="1" kern="1200" dirty="0"/>
            <a:t>Journal of Consulting Psychology</a:t>
          </a:r>
          <a:r>
            <a:rPr lang="en-GB" sz="800" b="1" kern="1200" dirty="0"/>
            <a:t>, 31(3), pp.248-252</a:t>
          </a:r>
        </a:p>
      </dsp:txBody>
      <dsp:txXfrm>
        <a:off x="6858009" y="0"/>
        <a:ext cx="1558638" cy="623455"/>
      </dsp:txXfrm>
    </dsp:sp>
    <dsp:sp modelId="{5E153DB0-662F-43EA-8647-2F3FD53984E4}">
      <dsp:nvSpPr>
        <dsp:cNvPr id="0" name=""/>
        <dsp:cNvSpPr/>
      </dsp:nvSpPr>
      <dsp:spPr>
        <a:xfrm>
          <a:off x="6858009" y="623455"/>
          <a:ext cx="1558638" cy="16278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24/3/layout/hArchList1">
  <dgm:title val="Horizontal Text Blocks"/>
  <dgm:desc val="Short bits of text with formatted headers. Use as an easier-to-read alternative to a bulleted list."/>
  <dgm:catLst>
    <dgm:cat type="list" pri="100"/>
    <dgm:cat type="timeline" pri="500"/>
    <dgm:cat type="process" pri="6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vertAlign" val="t"/>
          <dgm:param type="horzAlign" val="l"/>
        </dgm:alg>
      </dgm:if>
      <dgm:else name="Name3">
        <dgm:alg type="lin">
          <dgm:param type="vertAlign" val="t"/>
          <dgm:param type="horzAlign" val="r"/>
        </dgm:alg>
      </dgm:else>
    </dgm:choose>
    <dgm:presOf/>
    <dgm:constrLst>
      <dgm:constr type="primFontSz" for="des" forName="pictRect" op="equ" val="18"/>
      <dgm:constr type="primFontSz" for="des" forName="textRect" refType="primFontSz" refFor="des" refForName="pictRect" op="equ" fact="0.77"/>
      <dgm:constr type="w" for="ch" forName="compNode" refType="w"/>
      <dgm:constr type="h" for="ch" forName="compNode" refType="h"/>
      <dgm:constr type="h" for="des" forName="pictRect" op="equ"/>
      <dgm:constr type="h" for="des" forName="pictRect" refType="primFontSz" refFor="des" refForName="pictRect" fact="3"/>
      <dgm:constr type="w" for="ch" ptType="sibTrans" refType="w" refFor="ch" refForName="compNode" op="equ" fact="0.1"/>
      <dgm:constr type="sp" refType="w" refFor="ch" refForName="compNode" op="equ" fact="0.1"/>
    </dgm:constrLst>
    <dgm:ruleLst/>
    <dgm:forEach name="Name4" axis="ch" ptType="node" cnt="20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h" for="ch" forName="pictRect" refType="h" fact="0.1"/>
          <dgm:constr type="l" for="ch" forName="pictRect"/>
          <dgm:constr type="t" for="ch" forName="pictRect"/>
          <dgm:constr type="l" for="ch" forName="textRect"/>
          <dgm:constr type="t" for="ch" forName="textRect" refType="b" refFor="ch" refForName="pictRect"/>
        </dgm:constrLst>
        <dgm:ruleLst/>
        <dgm:layoutNode name="pictRect" styleLbl="revTx">
          <dgm:varLst>
            <dgm:chMax val="0"/>
            <dgm:bulletEnabled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hoose name="choosePictRectConstraints">
            <dgm:if name="ifPictRectConstraints" func="var" arg="dir" op="equ" val="norm">
              <dgm:constrLst>
                <dgm:constr type="h" refType="w" op="lte" fact="0.4"/>
                <dgm:constr type="lMarg" val="10.8"/>
                <dgm:constr type="rMarg" refType="primFontSz" fact="0.1"/>
                <dgm:constr type="tMarg" refType="primFontSz" fact="0.1"/>
                <dgm:constr type="bMarg" refType="primFontSz" fact="0.1"/>
              </dgm:constrLst>
            </dgm:if>
            <dgm:else name="elsePictRectConstraints">
              <dgm:constrLst>
                <dgm:constr type="lMarg" refType="primFontSz" fact="0.1"/>
                <dgm:constr type="rMarg" val="10.8"/>
                <dgm:constr type="tMarg" refType="primFontSz" fact="0.1"/>
                <dgm:constr type="bMarg" refType="primFontSz" fact="0.1"/>
              </dgm:constrLst>
            </dgm:else>
          </dgm:choose>
          <dgm:ruleLst>
            <dgm:rule type="h" val="INF" fact="NaN" max="NaN"/>
            <dgm:rule type="primFontSz" val="5" fact="NaN" max="NaN"/>
          </dgm:ruleLst>
        </dgm:layoutNode>
        <dgm:layoutNode name="textRect" styleLbl="revTx">
          <dgm:varLst>
            <dgm:bulletEnabled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hoose name="chooseTextRectConstraints">
            <dgm:if name="ifTextRectConstraints" func="var" arg="dir" op="equ" val="norm">
              <dgm:constrLst>
                <dgm:constr type="lMarg" val="10.8"/>
                <dgm:constr type="rMarg" refType="primFontSz" fact="0.1"/>
                <dgm:constr type="tMarg" refType="primFontSz" fact="0.1"/>
                <dgm:constr type="bMarg" refType="primFontSz" fact="0.1"/>
              </dgm:constrLst>
            </dgm:if>
            <dgm:else name="elseTextRectConstraints">
              <dgm:constrLst>
                <dgm:constr type="lMarg" refType="primFontSz" fact="0.1"/>
                <dgm:constr type="rMarg" val="10.8"/>
                <dgm:constr type="tMarg" refType="primFontSz" fact="0.1"/>
                <dgm:constr type="bMarg" refType="primFontSz" fact="0.1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24/3/layout/hArchList1">
  <dgm:title val="Horizontal Text Blocks"/>
  <dgm:desc val="Short bits of text with formatted headers. Use as an easier-to-read alternative to a bulleted list."/>
  <dgm:catLst>
    <dgm:cat type="list" pri="100"/>
    <dgm:cat type="timeline" pri="500"/>
    <dgm:cat type="process" pri="6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vertAlign" val="t"/>
          <dgm:param type="horzAlign" val="l"/>
        </dgm:alg>
      </dgm:if>
      <dgm:else name="Name3">
        <dgm:alg type="lin">
          <dgm:param type="vertAlign" val="t"/>
          <dgm:param type="horzAlign" val="r"/>
        </dgm:alg>
      </dgm:else>
    </dgm:choose>
    <dgm:presOf/>
    <dgm:constrLst>
      <dgm:constr type="primFontSz" for="des" forName="pictRect" op="equ" val="18"/>
      <dgm:constr type="primFontSz" for="des" forName="textRect" refType="primFontSz" refFor="des" refForName="pictRect" op="equ" fact="0.77"/>
      <dgm:constr type="w" for="ch" forName="compNode" refType="w"/>
      <dgm:constr type="h" for="ch" forName="compNode" refType="h"/>
      <dgm:constr type="h" for="des" forName="pictRect" op="equ"/>
      <dgm:constr type="h" for="des" forName="pictRect" refType="primFontSz" refFor="des" refForName="pictRect" fact="3"/>
      <dgm:constr type="w" for="ch" ptType="sibTrans" refType="w" refFor="ch" refForName="compNode" op="equ" fact="0.1"/>
      <dgm:constr type="sp" refType="w" refFor="ch" refForName="compNode" op="equ" fact="0.1"/>
    </dgm:constrLst>
    <dgm:ruleLst/>
    <dgm:forEach name="Name4" axis="ch" ptType="node" cnt="20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h" for="ch" forName="pictRect" refType="h" fact="0.1"/>
          <dgm:constr type="l" for="ch" forName="pictRect"/>
          <dgm:constr type="t" for="ch" forName="pictRect"/>
          <dgm:constr type="l" for="ch" forName="textRect"/>
          <dgm:constr type="t" for="ch" forName="textRect" refType="b" refFor="ch" refForName="pictRect"/>
        </dgm:constrLst>
        <dgm:ruleLst/>
        <dgm:layoutNode name="pictRect" styleLbl="revTx">
          <dgm:varLst>
            <dgm:chMax val="0"/>
            <dgm:bulletEnabled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hoose name="choosePictRectConstraints">
            <dgm:if name="ifPictRectConstraints" func="var" arg="dir" op="equ" val="norm">
              <dgm:constrLst>
                <dgm:constr type="h" refType="w" op="lte" fact="0.4"/>
                <dgm:constr type="lMarg" val="10.8"/>
                <dgm:constr type="rMarg" refType="primFontSz" fact="0.1"/>
                <dgm:constr type="tMarg" refType="primFontSz" fact="0.1"/>
                <dgm:constr type="bMarg" refType="primFontSz" fact="0.1"/>
              </dgm:constrLst>
            </dgm:if>
            <dgm:else name="elsePictRectConstraints">
              <dgm:constrLst>
                <dgm:constr type="lMarg" refType="primFontSz" fact="0.1"/>
                <dgm:constr type="rMarg" val="10.8"/>
                <dgm:constr type="tMarg" refType="primFontSz" fact="0.1"/>
                <dgm:constr type="bMarg" refType="primFontSz" fact="0.1"/>
              </dgm:constrLst>
            </dgm:else>
          </dgm:choose>
          <dgm:ruleLst>
            <dgm:rule type="h" val="INF" fact="NaN" max="NaN"/>
            <dgm:rule type="primFontSz" val="5" fact="NaN" max="NaN"/>
          </dgm:ruleLst>
        </dgm:layoutNode>
        <dgm:layoutNode name="textRect" styleLbl="revTx">
          <dgm:varLst>
            <dgm:bulletEnabled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hoose name="chooseTextRectConstraints">
            <dgm:if name="ifTextRectConstraints" func="var" arg="dir" op="equ" val="norm">
              <dgm:constrLst>
                <dgm:constr type="lMarg" val="10.8"/>
                <dgm:constr type="rMarg" refType="primFontSz" fact="0.1"/>
                <dgm:constr type="tMarg" refType="primFontSz" fact="0.1"/>
                <dgm:constr type="bMarg" refType="primFontSz" fact="0.1"/>
              </dgm:constrLst>
            </dgm:if>
            <dgm:else name="elseTextRectConstraints">
              <dgm:constrLst>
                <dgm:constr type="lMarg" refType="primFontSz" fact="0.1"/>
                <dgm:constr type="rMarg" val="10.8"/>
                <dgm:constr type="tMarg" refType="primFontSz" fact="0.1"/>
                <dgm:constr type="bMarg" refType="primFontSz" fact="0.1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364CD3-C187-49CB-A433-FE926E51C7B5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4395B5-12C1-45D9-A82F-B435CB54A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854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48C13-FE51-4729-4F8F-B143B9C620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63F131-AD9A-79BA-FEB1-004E1A08CE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8DECE2-840A-C5D0-78A4-98E7DEC66A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0DE50C-724C-6A10-B5C3-5F60259F10D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DA574-AD85-40D2-9AC5-83D2EB85F5D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4857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DA574-AD85-40D2-9AC5-83D2EB85F5D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4928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DA574-AD85-40D2-9AC5-83D2EB85F5D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9585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DA574-AD85-40D2-9AC5-83D2EB85F5D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4547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DA574-AD85-40D2-9AC5-83D2EB85F5D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8797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DA574-AD85-40D2-9AC5-83D2EB85F5D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5567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DA574-AD85-40D2-9AC5-83D2EB85F5D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3151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DA574-AD85-40D2-9AC5-83D2EB85F5D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1559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DA574-AD85-40D2-9AC5-83D2EB85F5D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91779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DA574-AD85-40D2-9AC5-83D2EB85F5D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5160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DA574-AD85-40D2-9AC5-83D2EB85F5D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4782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DA574-AD85-40D2-9AC5-83D2EB85F5D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0402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DA574-AD85-40D2-9AC5-83D2EB85F5D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40022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DA574-AD85-40D2-9AC5-83D2EB85F5D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0060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DA574-AD85-40D2-9AC5-83D2EB85F5D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4192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DA574-AD85-40D2-9AC5-83D2EB85F5D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11533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DA574-AD85-40D2-9AC5-83D2EB85F5D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181358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DA574-AD85-40D2-9AC5-83D2EB85F5D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40010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EB65B9-0C72-1142-E07E-E000754C7A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D58691-AE01-12B1-38A4-2CFB5CBB162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830700E-ABDD-F257-0ACA-653DC0CDCD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6C9606-87A2-6D02-9905-A99AC123C1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DA574-AD85-40D2-9AC5-83D2EB85F5D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8162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"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>
            <a:extLst>
              <a:ext uri="{FF2B5EF4-FFF2-40B4-BE49-F238E27FC236}">
                <a16:creationId xmlns:a16="http://schemas.microsoft.com/office/drawing/2014/main" id="{7E57259E-EB49-83B2-A198-68B73458B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16623" y="1411358"/>
            <a:ext cx="3736010" cy="2845567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Subtitle 2">
            <a:extLst>
              <a:ext uri="{FF2B5EF4-FFF2-40B4-BE49-F238E27FC236}">
                <a16:creationId xmlns:a16="http://schemas.microsoft.com/office/drawing/2014/main" id="{A132AEC4-FCF7-2D11-D3D9-B11462CDCF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16621" y="4403039"/>
            <a:ext cx="3729915" cy="11231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574" y="2231727"/>
            <a:ext cx="4564362" cy="42920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639" y="5261154"/>
            <a:ext cx="1494490" cy="42920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045A2-93A3-0245-952F-F70516988491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18" name="Picture Placeholder 13">
            <a:extLst>
              <a:ext uri="{FF2B5EF4-FFF2-40B4-BE49-F238E27FC236}">
                <a16:creationId xmlns:a16="http://schemas.microsoft.com/office/drawing/2014/main" id="{2D414E7B-9F49-92EB-7F2B-395CE70FEEB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97728" y="-6350"/>
            <a:ext cx="6656839" cy="6873766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0C85949-E7A7-1597-9B25-6E4771C4834E}"/>
              </a:ext>
            </a:extLst>
          </p:cNvPr>
          <p:cNvCxnSpPr>
            <a:cxnSpLocks/>
          </p:cNvCxnSpPr>
          <p:nvPr userDrawn="1"/>
        </p:nvCxnSpPr>
        <p:spPr>
          <a:xfrm>
            <a:off x="7424272" y="164150"/>
            <a:ext cx="47677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CB499A-44C1-4187-68C2-C06DFDB39E97}"/>
              </a:ext>
            </a:extLst>
          </p:cNvPr>
          <p:cNvCxnSpPr>
            <a:cxnSpLocks/>
          </p:cNvCxnSpPr>
          <p:nvPr userDrawn="1"/>
        </p:nvCxnSpPr>
        <p:spPr>
          <a:xfrm>
            <a:off x="742427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39F2815-A85D-9B68-7DDE-FE83662DD97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78546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E5A671A-CD1D-3726-5EBC-4251B0B1F630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34991"/>
            <a:ext cx="11323505" cy="75565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41964"/>
            <a:ext cx="4564376" cy="42976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ED406-9BBB-8243-8F57-F2904DFCFBBC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52BC221-6328-07B8-5E00-E12DFAC6BF4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6" y="1572050"/>
            <a:ext cx="11323505" cy="492046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12338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43799" y="634990"/>
            <a:ext cx="4244009" cy="422795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43799" y="5189329"/>
            <a:ext cx="3741886" cy="103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585" y="2231733"/>
            <a:ext cx="4564375" cy="429205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638" y="5261161"/>
            <a:ext cx="1494477" cy="429202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B7F706A-D109-3944-B52B-877BA50BC7DE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t>‹#›</a:t>
            </a:fld>
            <a:endParaRPr lang="en-US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453992B1-FB53-5896-E556-2208A45F982B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97728" y="0"/>
            <a:ext cx="6488922" cy="6858000"/>
          </a:xfrm>
          <a:custGeom>
            <a:avLst/>
            <a:gdLst>
              <a:gd name="connsiteX0" fmla="*/ 0 w 7195675"/>
              <a:gd name="connsiteY0" fmla="*/ 0 h 6858000"/>
              <a:gd name="connsiteX1" fmla="*/ 7195675 w 7195675"/>
              <a:gd name="connsiteY1" fmla="*/ 0 h 6858000"/>
              <a:gd name="connsiteX2" fmla="*/ 7195675 w 7195675"/>
              <a:gd name="connsiteY2" fmla="*/ 6858000 h 6858000"/>
              <a:gd name="connsiteX3" fmla="*/ 0 w 719567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5675" h="6858000">
                <a:moveTo>
                  <a:pt x="0" y="0"/>
                </a:moveTo>
                <a:lnTo>
                  <a:pt x="7195675" y="0"/>
                </a:lnTo>
                <a:lnTo>
                  <a:pt x="7195675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b="1" dirty="0">
                <a:effectLst/>
              </a:rPr>
              <a:t> 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9A94CD3-3183-0F04-2405-7D52239F28A0}"/>
              </a:ext>
            </a:extLst>
          </p:cNvPr>
          <p:cNvCxnSpPr>
            <a:cxnSpLocks/>
          </p:cNvCxnSpPr>
          <p:nvPr userDrawn="1"/>
        </p:nvCxnSpPr>
        <p:spPr>
          <a:xfrm>
            <a:off x="7254575" y="164150"/>
            <a:ext cx="49374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2D7818A-B409-D3C7-1DEC-7919EC439E8E}"/>
              </a:ext>
            </a:extLst>
          </p:cNvPr>
          <p:cNvCxnSpPr>
            <a:cxnSpLocks/>
          </p:cNvCxnSpPr>
          <p:nvPr userDrawn="1"/>
        </p:nvCxnSpPr>
        <p:spPr>
          <a:xfrm>
            <a:off x="7254575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2C8901F-66EF-1A3E-9AE7-B0A426C81DF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94068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2615D95-4353-B9DA-619F-62F51763C54C}"/>
              </a:ext>
            </a:extLst>
          </p:cNvPr>
          <p:cNvCxnSpPr>
            <a:cxnSpLocks/>
          </p:cNvCxnSpPr>
          <p:nvPr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48AEEAA7-1FB1-66FD-6698-0A692D3A2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327" y="5096040"/>
            <a:ext cx="10963656" cy="755659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F12A78E0-F03D-DA65-CE03-3BF1B174A3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8328" y="5971305"/>
            <a:ext cx="10963656" cy="52120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8943BE1-14A2-AD48-96B1-88BA0DE8B86C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8327" y="0"/>
            <a:ext cx="11593671" cy="4723939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b="1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90098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4"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85812441-B03B-71E2-9A2F-F3AF112B2C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1373807"/>
            <a:ext cx="3892269" cy="3331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61F41BB3-E8DA-23DD-7C7E-6AEEA88BD6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9" y="4811646"/>
            <a:ext cx="3174160" cy="14113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1F22791-F1DC-82EE-574A-946C4F39A8F5}"/>
              </a:ext>
            </a:extLst>
          </p:cNvPr>
          <p:cNvCxnSpPr>
            <a:cxnSpLocks/>
          </p:cNvCxnSpPr>
          <p:nvPr userDrawn="1"/>
        </p:nvCxnSpPr>
        <p:spPr>
          <a:xfrm>
            <a:off x="429209" y="164150"/>
            <a:ext cx="450484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2067733" y="2231455"/>
            <a:ext cx="4564378" cy="42976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16200000">
            <a:off x="-537354" y="5265452"/>
            <a:ext cx="1494475" cy="420624"/>
          </a:xfrm>
        </p:spPr>
        <p:txBody>
          <a:bodyPr/>
          <a:lstStyle/>
          <a:p>
            <a:fld id="{D6DB9EC1-C4C2-B548-AAAE-47A4C38F1382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-429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8E488C3A-0D21-4B03-AE9F-2575D71F1BE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11574" y="0"/>
            <a:ext cx="7080426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DC9DC64-28F1-DE35-BA93-42BE9EDD8B26}"/>
              </a:ext>
            </a:extLst>
          </p:cNvPr>
          <p:cNvCxnSpPr>
            <a:cxnSpLocks/>
          </p:cNvCxnSpPr>
          <p:nvPr userDrawn="1"/>
        </p:nvCxnSpPr>
        <p:spPr>
          <a:xfrm>
            <a:off x="4934051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A3CE87-786A-4910-E740-1852BBC75C5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18203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CBFAA997-E292-EBAB-2E9D-3845D76D62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353804"/>
            <a:ext cx="9598152" cy="409934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2CE2F65D-E74D-73DE-8713-5AD69E7CEE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6" y="5588006"/>
            <a:ext cx="7769354" cy="63499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8D58296-262D-E3A1-3EDA-108D59ADDEB9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98C5E6-9287-6A44-A9ED-68C630E53090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FC82B15-2BAA-B79D-562D-AB6EE143DF7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4818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2"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3784593-B08F-6412-D575-67F684C5A9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8578" y="2018460"/>
            <a:ext cx="9140954" cy="3236439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60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4192A629-1C7A-908C-99B6-E95B0C9801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8579" y="5477529"/>
            <a:ext cx="7312153" cy="10149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4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17A912A-256D-661B-C181-034D06ED868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F22403-57C6-1844-A1CE-EC8B0C9F71DA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CC649EA-F1C7-472F-52D7-A93BB7EC19B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9087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C10FCED8-73AC-58D6-B68F-AAFD305C66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560442"/>
            <a:ext cx="8229600" cy="2379013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D983008E-F782-B9DD-6537-0B9EAE9279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8"/>
            <a:ext cx="7588155" cy="102931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CFC45B0-B1A3-3E44-43D7-C15E5073EEB5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67CE4-B6BA-0C48-874C-4DFD10A9B4AF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BEA1CDC-959E-33FA-9AF1-75DB91B6A96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98875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A27FB5B-F1F4-96F1-0152-318F0A4000BC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9355388B-2964-6FA6-1B0D-6858F19DB09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12648" y="1001713"/>
            <a:ext cx="7909560" cy="547751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0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Section Header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E0ED0FC-24F7-C844-8E98-AE6A55D9AF57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593392-0733-4701-8F74-B58075202E2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88369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5807522-A1BC-0AAD-E7B4-C948DF50EAC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CA55A84E-CDD9-01F9-8DA0-BCAED7E43D0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599" y="634988"/>
            <a:ext cx="4754563" cy="5568895"/>
          </a:xfrm>
        </p:spPr>
        <p:txBody>
          <a:bodyPr anchor="ctr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683C1-A69F-6246-93C5-635FEE862ABF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731916B7-ECCD-C24F-03F1-DB5BB483E71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25556" y="634989"/>
            <a:ext cx="5501871" cy="556889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457200" indent="-457200">
              <a:buFont typeface="+mj-lt"/>
              <a:buAutoNum type="arabicPeriod"/>
              <a:defRPr sz="1400"/>
            </a:lvl1pPr>
            <a:lvl2pPr marL="685800" indent="-4572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3739F038-F9FC-1926-4D71-CC8CA3499051}"/>
              </a:ext>
            </a:extLst>
          </p:cNvPr>
          <p:cNvCxnSpPr>
            <a:cxnSpLocks/>
          </p:cNvCxnSpPr>
          <p:nvPr userDrawn="1"/>
        </p:nvCxnSpPr>
        <p:spPr>
          <a:xfrm>
            <a:off x="5544868" y="164150"/>
            <a:ext cx="66471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A97BDF7-C98C-7BAF-72C0-73D855999627}"/>
              </a:ext>
            </a:extLst>
          </p:cNvPr>
          <p:cNvCxnSpPr>
            <a:cxnSpLocks/>
          </p:cNvCxnSpPr>
          <p:nvPr userDrawn="1"/>
        </p:nvCxnSpPr>
        <p:spPr>
          <a:xfrm>
            <a:off x="554486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0729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with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C92E087-D311-16FB-DFD8-7DFD79458D04}"/>
              </a:ext>
            </a:extLst>
          </p:cNvPr>
          <p:cNvCxnSpPr>
            <a:cxnSpLocks/>
          </p:cNvCxnSpPr>
          <p:nvPr userDrawn="1"/>
        </p:nvCxnSpPr>
        <p:spPr>
          <a:xfrm>
            <a:off x="4734117" y="164150"/>
            <a:ext cx="745788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itle 1">
            <a:extLst>
              <a:ext uri="{FF2B5EF4-FFF2-40B4-BE49-F238E27FC236}">
                <a16:creationId xmlns:a16="http://schemas.microsoft.com/office/drawing/2014/main" id="{B660C5CD-5D68-8F5D-7451-71E5050BBB8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66300" y="634989"/>
            <a:ext cx="5916508" cy="2010163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Agenda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3" y="5260880"/>
            <a:ext cx="1494474" cy="429768"/>
          </a:xfrm>
        </p:spPr>
        <p:txBody>
          <a:bodyPr/>
          <a:lstStyle/>
          <a:p>
            <a:fld id="{1E1C6775-CD52-A54C-A886-04159AE48FCC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98329" y="0"/>
            <a:ext cx="3967253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b="1" dirty="0">
                <a:effectLst/>
              </a:rPr>
              <a:t> </a:t>
            </a:r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C5A10F-4276-544F-CA8D-14E3EDCA493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5CF91619-8B0D-4421-A55F-551E2744879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66301" y="2785844"/>
            <a:ext cx="5916507" cy="3436789"/>
          </a:xfrm>
          <a:prstGeom prst="rect">
            <a:avLst/>
          </a:prstGeo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33DCD739-74E4-2105-6F53-768C6751732F}"/>
              </a:ext>
            </a:extLst>
          </p:cNvPr>
          <p:cNvCxnSpPr>
            <a:cxnSpLocks/>
          </p:cNvCxnSpPr>
          <p:nvPr userDrawn="1"/>
        </p:nvCxnSpPr>
        <p:spPr>
          <a:xfrm>
            <a:off x="473411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2663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30124F2-891B-DC7A-86AD-C038AE8A6493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1">
            <a:extLst>
              <a:ext uri="{FF2B5EF4-FFF2-40B4-BE49-F238E27FC236}">
                <a16:creationId xmlns:a16="http://schemas.microsoft.com/office/drawing/2014/main" id="{9341AF79-3F16-A8E7-007E-1A2980E81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0911" y="2133600"/>
            <a:ext cx="6623436" cy="1070776"/>
          </a:xfrm>
        </p:spPr>
        <p:txBody>
          <a:bodyPr anchor="b"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33FAE-1362-BD4C-BD27-D14D765263BE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D1D8F17-EF76-0E40-74BF-199C6164260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C931F20E-084F-FB1E-5BCE-895E1E7C00A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768786" y="3335364"/>
            <a:ext cx="4659735" cy="164519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228600" indent="0" algn="ctr">
              <a:buNone/>
              <a:defRPr/>
            </a:lvl2pPr>
            <a:lvl3pPr marL="457200" indent="0" algn="ctr">
              <a:buNone/>
              <a:defRPr/>
            </a:lvl3pPr>
            <a:lvl4pPr marL="685800" indent="0" algn="ctr">
              <a:buNone/>
              <a:defRPr/>
            </a:lvl4pPr>
            <a:lvl5pPr marL="914400" indent="0" algn="ct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1890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EFA3D046-B01C-DBA5-51DF-DBED5201F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39308"/>
            <a:ext cx="3493858" cy="3456894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5E669-05A6-404B-8715-25833A839546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054AC9-7FE7-AA63-76C1-0BB3E059FCEA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6597F5E1-A046-AB64-9D7D-F213B99BA20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84847" y="634990"/>
            <a:ext cx="4956175" cy="346121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7D9751-738D-5DDB-78D9-0E6ADE16DBF4}"/>
              </a:ext>
            </a:extLst>
          </p:cNvPr>
          <p:cNvCxnSpPr>
            <a:cxnSpLocks/>
          </p:cNvCxnSpPr>
          <p:nvPr userDrawn="1"/>
        </p:nvCxnSpPr>
        <p:spPr>
          <a:xfrm>
            <a:off x="4447588" y="164150"/>
            <a:ext cx="77444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097523F-06BD-1944-4024-B46F8F3B01EF}"/>
              </a:ext>
            </a:extLst>
          </p:cNvPr>
          <p:cNvCxnSpPr>
            <a:cxnSpLocks/>
          </p:cNvCxnSpPr>
          <p:nvPr userDrawn="1"/>
        </p:nvCxnSpPr>
        <p:spPr>
          <a:xfrm>
            <a:off x="444758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11446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878FADAF-0BCA-C95A-D2BE-C98740CF0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634556"/>
            <a:ext cx="3923455" cy="408358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DFBFE4-ABE6-4446-98A0-81193AB08FE6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2B1FAB-0434-52D4-45F7-F1C56FA427F8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3B645384-979B-3284-353F-AE6BA73B630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6011" y="634990"/>
            <a:ext cx="6045390" cy="408357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1DE67CE-9944-D773-D6CE-6886E0FC7B92}"/>
              </a:ext>
            </a:extLst>
          </p:cNvPr>
          <p:cNvCxnSpPr>
            <a:cxnSpLocks/>
          </p:cNvCxnSpPr>
          <p:nvPr userDrawn="1"/>
        </p:nvCxnSpPr>
        <p:spPr>
          <a:xfrm>
            <a:off x="4845153" y="164150"/>
            <a:ext cx="734684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113B4-BD8F-E8D0-B91A-25A71EBD29DB}"/>
              </a:ext>
            </a:extLst>
          </p:cNvPr>
          <p:cNvCxnSpPr>
            <a:cxnSpLocks/>
          </p:cNvCxnSpPr>
          <p:nvPr userDrawn="1"/>
        </p:nvCxnSpPr>
        <p:spPr>
          <a:xfrm>
            <a:off x="484515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98530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5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FC402DE-0801-3DC8-B525-21BE7D108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34990"/>
            <a:ext cx="3496147" cy="4940661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30A1E6-64A0-A640-8661-BD4B0C6BF0D6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8F4B9D1-5247-53CB-C1FC-9E3459BF16C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FAFB8F5C-FBC3-1AD5-7B6E-3D6E72CC8ED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00600" y="634990"/>
            <a:ext cx="6775703" cy="4940661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E987FE6-F1FA-D76D-889F-27925E215AFE}"/>
              </a:ext>
            </a:extLst>
          </p:cNvPr>
          <p:cNvCxnSpPr>
            <a:cxnSpLocks/>
          </p:cNvCxnSpPr>
          <p:nvPr userDrawn="1"/>
        </p:nvCxnSpPr>
        <p:spPr>
          <a:xfrm>
            <a:off x="4447588" y="164150"/>
            <a:ext cx="77444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4D5175A-6AE4-265E-5E7C-0D58C0399013}"/>
              </a:ext>
            </a:extLst>
          </p:cNvPr>
          <p:cNvCxnSpPr>
            <a:cxnSpLocks/>
          </p:cNvCxnSpPr>
          <p:nvPr userDrawn="1"/>
        </p:nvCxnSpPr>
        <p:spPr>
          <a:xfrm>
            <a:off x="444758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49601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DA14E02C-EAB1-336F-35FC-74C50ABEE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34991"/>
            <a:ext cx="3203979" cy="2960689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E2C4FF-3DB1-694D-98F8-CDB69183155A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E7E8DAF-8174-2859-E029-6F85464CAC9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4228395-2719-9A44-CE27-6CFD8BD848E8}"/>
              </a:ext>
            </a:extLst>
          </p:cNvPr>
          <p:cNvCxnSpPr>
            <a:cxnSpLocks/>
          </p:cNvCxnSpPr>
          <p:nvPr userDrawn="1"/>
        </p:nvCxnSpPr>
        <p:spPr>
          <a:xfrm>
            <a:off x="4076527" y="164150"/>
            <a:ext cx="811547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83E6F6-12DD-3AC0-8C59-D6E9DEDA1456}"/>
              </a:ext>
            </a:extLst>
          </p:cNvPr>
          <p:cNvCxnSpPr>
            <a:cxnSpLocks/>
          </p:cNvCxnSpPr>
          <p:nvPr userDrawn="1"/>
        </p:nvCxnSpPr>
        <p:spPr>
          <a:xfrm>
            <a:off x="407652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A0FAA1F1-BF1B-05BE-95CD-DAD1794AEEC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36430" y="634990"/>
            <a:ext cx="7239873" cy="5221289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71574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FCB705E-6980-8EA2-DEFB-527BC9F42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5209" y="649229"/>
            <a:ext cx="6426389" cy="1315029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4" y="5260879"/>
            <a:ext cx="1494475" cy="429768"/>
          </a:xfrm>
        </p:spPr>
        <p:txBody>
          <a:bodyPr/>
          <a:lstStyle/>
          <a:p>
            <a:fld id="{3B20CA3A-3B93-8A4D-A86D-073A7B7FB78B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8328" y="1"/>
            <a:ext cx="3955689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 l="-2278" r="-6699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1DEA9FDC-933A-D673-02B2-DFC917E1F18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96566" y="2129468"/>
            <a:ext cx="6418935" cy="40931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F3207AA-DF92-4449-9316-61475F014448}"/>
              </a:ext>
            </a:extLst>
          </p:cNvPr>
          <p:cNvCxnSpPr>
            <a:cxnSpLocks/>
          </p:cNvCxnSpPr>
          <p:nvPr userDrawn="1"/>
        </p:nvCxnSpPr>
        <p:spPr>
          <a:xfrm>
            <a:off x="4554017" y="164150"/>
            <a:ext cx="763798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4805F9-D010-6E54-928C-1EBB88CBA9D3}"/>
              </a:ext>
            </a:extLst>
          </p:cNvPr>
          <p:cNvCxnSpPr>
            <a:cxnSpLocks/>
          </p:cNvCxnSpPr>
          <p:nvPr userDrawn="1"/>
        </p:nvCxnSpPr>
        <p:spPr>
          <a:xfrm>
            <a:off x="4558521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A487952-A86B-7C85-B4C5-3B9E9DED85A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30606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A54697B-6BB0-3017-1C4B-D8473D35C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4999"/>
            <a:ext cx="6339541" cy="1191320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83FF3418-23F6-0E41-81BF-3ADC067979C5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67BDF5B-E352-4558-1EFA-37F504BFE32E}"/>
              </a:ext>
            </a:extLst>
          </p:cNvPr>
          <p:cNvCxnSpPr>
            <a:cxnSpLocks/>
          </p:cNvCxnSpPr>
          <p:nvPr userDrawn="1"/>
        </p:nvCxnSpPr>
        <p:spPr>
          <a:xfrm>
            <a:off x="429208" y="164150"/>
            <a:ext cx="719111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071AEEC6-CCC7-7524-30CC-97FFD70292E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975104"/>
            <a:ext cx="6339414" cy="422899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624831" y="0"/>
            <a:ext cx="4567169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02BFE52-C7C3-A7E3-F6D9-EDECDF40EF56}"/>
              </a:ext>
            </a:extLst>
          </p:cNvPr>
          <p:cNvCxnSpPr>
            <a:cxnSpLocks/>
          </p:cNvCxnSpPr>
          <p:nvPr userDrawn="1"/>
        </p:nvCxnSpPr>
        <p:spPr>
          <a:xfrm>
            <a:off x="762032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1C0473F-E6DB-D181-43D0-0D5C945184B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0853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B5514FA0-05E8-2961-1038-EAF5251DC6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7024" y="634999"/>
            <a:ext cx="6950232" cy="1124525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4" y="5260879"/>
            <a:ext cx="1494474" cy="429768"/>
          </a:xfrm>
        </p:spPr>
        <p:txBody>
          <a:bodyPr/>
          <a:lstStyle/>
          <a:p>
            <a:fld id="{F2A5EBC1-EEC5-7C42-832C-A9026EE0BC29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EA26726-2193-5028-87FF-55119A73A643}"/>
              </a:ext>
            </a:extLst>
          </p:cNvPr>
          <p:cNvCxnSpPr>
            <a:cxnSpLocks/>
          </p:cNvCxnSpPr>
          <p:nvPr userDrawn="1"/>
        </p:nvCxnSpPr>
        <p:spPr>
          <a:xfrm>
            <a:off x="3854841" y="164150"/>
            <a:ext cx="833715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8328" y="0"/>
            <a:ext cx="3256513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 l="-74" r="-74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FAA0E72-1F2C-EAE4-77B7-9FF7C88D21DD}"/>
              </a:ext>
            </a:extLst>
          </p:cNvPr>
          <p:cNvCxnSpPr>
            <a:cxnSpLocks/>
          </p:cNvCxnSpPr>
          <p:nvPr userDrawn="1"/>
        </p:nvCxnSpPr>
        <p:spPr>
          <a:xfrm>
            <a:off x="3854841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EA80D3F-C3CE-0859-0D1F-594C0503DBAA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7">
            <a:extLst>
              <a:ext uri="{FF2B5EF4-FFF2-40B4-BE49-F238E27FC236}">
                <a16:creationId xmlns:a16="http://schemas.microsoft.com/office/drawing/2014/main" id="{7A9AAC07-CAB1-CF16-5C97-C863D7E6BD2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7024" y="1879608"/>
            <a:ext cx="6950232" cy="434338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8006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16649CF-C20C-7376-D09A-88A289B7A347}"/>
              </a:ext>
            </a:extLst>
          </p:cNvPr>
          <p:cNvCxnSpPr>
            <a:cxnSpLocks/>
          </p:cNvCxnSpPr>
          <p:nvPr userDrawn="1"/>
        </p:nvCxnSpPr>
        <p:spPr>
          <a:xfrm>
            <a:off x="429208" y="164150"/>
            <a:ext cx="850627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">
            <a:extLst>
              <a:ext uri="{FF2B5EF4-FFF2-40B4-BE49-F238E27FC236}">
                <a16:creationId xmlns:a16="http://schemas.microsoft.com/office/drawing/2014/main" id="{2035DE79-838A-407A-D882-E2ECC332B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34999"/>
            <a:ext cx="8053370" cy="93268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2" y="2231454"/>
            <a:ext cx="4564376" cy="42976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0CAB06F6-E685-BB44-8251-DAABC7824548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" y="649224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B030F47-B045-036A-B67B-EF84DE9E2A8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7">
            <a:extLst>
              <a:ext uri="{FF2B5EF4-FFF2-40B4-BE49-F238E27FC236}">
                <a16:creationId xmlns:a16="http://schemas.microsoft.com/office/drawing/2014/main" id="{74611DE4-D3F2-8522-9161-AA66017D25C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6" y="1710153"/>
            <a:ext cx="8053370" cy="453537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Picture Placeholder 10">
            <a:extLst>
              <a:ext uri="{FF2B5EF4-FFF2-40B4-BE49-F238E27FC236}">
                <a16:creationId xmlns:a16="http://schemas.microsoft.com/office/drawing/2014/main" id="{30B91F0A-C479-FEF7-833F-CCE5C4EB461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935487" y="0"/>
            <a:ext cx="3256513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3378864-FFEC-CA89-08FD-A1FFF3F03CA9}"/>
              </a:ext>
            </a:extLst>
          </p:cNvPr>
          <p:cNvCxnSpPr>
            <a:cxnSpLocks/>
          </p:cNvCxnSpPr>
          <p:nvPr userDrawn="1"/>
        </p:nvCxnSpPr>
        <p:spPr>
          <a:xfrm>
            <a:off x="893548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87199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5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7AF30E7C-B7B6-19F0-A56E-A9173599A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634999"/>
            <a:ext cx="4477512" cy="1328932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1666" y="5260191"/>
            <a:ext cx="149309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18FB12C4-D228-0548-ADB4-1A4C8851F4D3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44E0F01-74F8-4E05-0BF9-107555BA139C}"/>
              </a:ext>
            </a:extLst>
          </p:cNvPr>
          <p:cNvCxnSpPr>
            <a:cxnSpLocks/>
          </p:cNvCxnSpPr>
          <p:nvPr userDrawn="1"/>
        </p:nvCxnSpPr>
        <p:spPr>
          <a:xfrm>
            <a:off x="6453101" y="164150"/>
            <a:ext cx="57388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599" y="0"/>
            <a:ext cx="5843502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85E70CC-C7D7-B9CE-493E-0579781D2D31}"/>
              </a:ext>
            </a:extLst>
          </p:cNvPr>
          <p:cNvCxnSpPr>
            <a:cxnSpLocks/>
          </p:cNvCxnSpPr>
          <p:nvPr userDrawn="1"/>
        </p:nvCxnSpPr>
        <p:spPr>
          <a:xfrm>
            <a:off x="6453101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E830231-922B-910E-CA0F-2B635AE5E80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2805764E-60E5-FE62-A39B-C399C892CA2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094553" y="2110570"/>
            <a:ext cx="4477512" cy="428257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46082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378C3E4-9A2C-A408-E558-ACBB88C70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632326"/>
            <a:ext cx="4494189" cy="1288169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71905" y="2231455"/>
            <a:ext cx="456437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6954" y="5260879"/>
            <a:ext cx="1494474" cy="429768"/>
          </a:xfrm>
        </p:spPr>
        <p:txBody>
          <a:bodyPr/>
          <a:lstStyle/>
          <a:p>
            <a:fld id="{2992CB46-8CF1-8348-978D-ADB871DB2637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4601" y="6492240"/>
            <a:ext cx="429207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3FB30328-57E8-EA3D-F9A4-154570AE3DF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068714"/>
            <a:ext cx="4494063" cy="415695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Picture Placeholder 10">
            <a:extLst>
              <a:ext uri="{FF2B5EF4-FFF2-40B4-BE49-F238E27FC236}">
                <a16:creationId xmlns:a16="http://schemas.microsoft.com/office/drawing/2014/main" id="{39DAEF4D-3959-2C17-59C0-0C51806BBED5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658928" y="0"/>
            <a:ext cx="6533072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 l="-154" r="-154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812D87E-65D6-AA23-C2F1-6ACD679648B1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521387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CC1A446-6BAE-22CC-E376-C7034DBFDE71}"/>
              </a:ext>
            </a:extLst>
          </p:cNvPr>
          <p:cNvCxnSpPr>
            <a:cxnSpLocks/>
          </p:cNvCxnSpPr>
          <p:nvPr userDrawn="1"/>
        </p:nvCxnSpPr>
        <p:spPr>
          <a:xfrm>
            <a:off x="5656309" y="372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4047466-B04C-40AF-946A-45572220C73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40318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7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4496FAE0-B42A-699E-0194-1D9B07385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634999"/>
            <a:ext cx="3363514" cy="1667226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79"/>
            <a:ext cx="1494473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35D9022-AF13-914E-AAF5-06802DCD2AF1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2CCC32EC-CCE1-D04B-E748-1BE84D20874B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97134" y="0"/>
            <a:ext cx="6987010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4" name="Content Placeholder 7">
            <a:extLst>
              <a:ext uri="{FF2B5EF4-FFF2-40B4-BE49-F238E27FC236}">
                <a16:creationId xmlns:a16="http://schemas.microsoft.com/office/drawing/2014/main" id="{8B608AF4-46F5-990E-C133-313D6B22C312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212790" y="2450529"/>
            <a:ext cx="3363513" cy="385464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8B378FF-8198-DC37-BA5B-473DEDD75988}"/>
              </a:ext>
            </a:extLst>
          </p:cNvPr>
          <p:cNvCxnSpPr>
            <a:cxnSpLocks/>
          </p:cNvCxnSpPr>
          <p:nvPr userDrawn="1"/>
        </p:nvCxnSpPr>
        <p:spPr>
          <a:xfrm>
            <a:off x="7584144" y="164150"/>
            <a:ext cx="46078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54E56D6-14F7-4AF8-BCF3-2B60F1174250}"/>
              </a:ext>
            </a:extLst>
          </p:cNvPr>
          <p:cNvCxnSpPr>
            <a:cxnSpLocks/>
          </p:cNvCxnSpPr>
          <p:nvPr userDrawn="1"/>
        </p:nvCxnSpPr>
        <p:spPr>
          <a:xfrm>
            <a:off x="7588298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D24FBA-09F1-E77D-0C3E-A914CBD5F4F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04490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8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C73E7AA6-3E01-E0FE-40A6-864DFD888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634999"/>
            <a:ext cx="3363510" cy="1667226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4711" y="2231455"/>
            <a:ext cx="4564377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29760" y="5260879"/>
            <a:ext cx="1494474" cy="429768"/>
          </a:xfrm>
        </p:spPr>
        <p:txBody>
          <a:bodyPr/>
          <a:lstStyle/>
          <a:p>
            <a:fld id="{4D3895DF-CE00-4443-B506-04551A131964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593" y="649287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Content Placeholder 7">
            <a:extLst>
              <a:ext uri="{FF2B5EF4-FFF2-40B4-BE49-F238E27FC236}">
                <a16:creationId xmlns:a16="http://schemas.microsoft.com/office/drawing/2014/main" id="{07C31AA0-00A0-8749-8CC5-95B23460480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5824" y="2450529"/>
            <a:ext cx="3363513" cy="381488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ABDC61D1-0D87-5A5A-4C73-5CAFD8889E0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607856" y="0"/>
            <a:ext cx="7584144" cy="6858000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6838F21-75ED-E44B-42EB-FC7FE5E930B5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41628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F9AEDF6-9814-FD08-73EB-63D58BF776EA}"/>
              </a:ext>
            </a:extLst>
          </p:cNvPr>
          <p:cNvCxnSpPr>
            <a:cxnSpLocks/>
          </p:cNvCxnSpPr>
          <p:nvPr userDrawn="1"/>
        </p:nvCxnSpPr>
        <p:spPr>
          <a:xfrm>
            <a:off x="460189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5A8CA044-325A-12D3-37BC-BDCEBBC342C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93620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9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DEDD9488-FAAC-3468-EC84-62DCAA385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1" y="634999"/>
            <a:ext cx="2699254" cy="2214453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2067301" y="2231454"/>
            <a:ext cx="4564376" cy="42976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/>
          <a:p>
            <a:fld id="{E242787B-6DCB-1542-A351-2D27DB5C9EB5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2" y="6492513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Picture Placeholder 9">
            <a:extLst>
              <a:ext uri="{FF2B5EF4-FFF2-40B4-BE49-F238E27FC236}">
                <a16:creationId xmlns:a16="http://schemas.microsoft.com/office/drawing/2014/main" id="{9785BB1B-C644-BA77-7DDD-02B6EA405BF6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04685" y="0"/>
            <a:ext cx="764495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4" name="Content Placeholder 7">
            <a:extLst>
              <a:ext uri="{FF2B5EF4-FFF2-40B4-BE49-F238E27FC236}">
                <a16:creationId xmlns:a16="http://schemas.microsoft.com/office/drawing/2014/main" id="{8E56834F-CC6F-AB0D-0C2D-D32A96F7722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3011335"/>
            <a:ext cx="2693346" cy="3211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F9841FB-35AF-1919-0953-5642770662AC}"/>
              </a:ext>
            </a:extLst>
          </p:cNvPr>
          <p:cNvCxnSpPr>
            <a:cxnSpLocks/>
          </p:cNvCxnSpPr>
          <p:nvPr userDrawn="1"/>
        </p:nvCxnSpPr>
        <p:spPr>
          <a:xfrm>
            <a:off x="8259492" y="164150"/>
            <a:ext cx="393250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58AE5DC-7AFC-CD99-8A67-46A580A7DEFE}"/>
              </a:ext>
            </a:extLst>
          </p:cNvPr>
          <p:cNvCxnSpPr>
            <a:cxnSpLocks/>
          </p:cNvCxnSpPr>
          <p:nvPr userDrawn="1"/>
        </p:nvCxnSpPr>
        <p:spPr>
          <a:xfrm>
            <a:off x="825949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51BA6662-88AA-A191-B6D5-4B6DF99C8B1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50979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0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660D1278-B5CC-BDBD-8FA3-679C676A5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634999"/>
            <a:ext cx="2699254" cy="2214453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2638" y="2236683"/>
            <a:ext cx="4553921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80"/>
            <a:ext cx="1494476" cy="429768"/>
          </a:xfrm>
        </p:spPr>
        <p:txBody>
          <a:bodyPr/>
          <a:lstStyle/>
          <a:p>
            <a:fld id="{B71CD34A-E620-234C-80E5-E81441778490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492875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4C1D2059-BF06-D57F-DC08-4CF8A0E3616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6691" y="3011335"/>
            <a:ext cx="2693346" cy="32116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Picture Placeholder 9">
            <a:extLst>
              <a:ext uri="{FF2B5EF4-FFF2-40B4-BE49-F238E27FC236}">
                <a16:creationId xmlns:a16="http://schemas.microsoft.com/office/drawing/2014/main" id="{FF55FC92-13DA-DA43-D4EE-90F1CFCD300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3865677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C4DF952-8FA0-48F5-F7EF-53D541404A33}"/>
              </a:ext>
            </a:extLst>
          </p:cNvPr>
          <p:cNvCxnSpPr>
            <a:cxnSpLocks/>
          </p:cNvCxnSpPr>
          <p:nvPr userDrawn="1"/>
        </p:nvCxnSpPr>
        <p:spPr>
          <a:xfrm>
            <a:off x="431800" y="164150"/>
            <a:ext cx="34206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96E75C3-3D50-62F4-97A1-08D85ABC212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D9DCC5-4A76-A29C-BDAD-62E571E6267E}"/>
              </a:ext>
            </a:extLst>
          </p:cNvPr>
          <p:cNvCxnSpPr>
            <a:cxnSpLocks/>
          </p:cNvCxnSpPr>
          <p:nvPr userDrawn="1"/>
        </p:nvCxnSpPr>
        <p:spPr>
          <a:xfrm>
            <a:off x="386152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59854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5EC775AC-06F6-654A-B451-BF23AC7E4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5012268"/>
            <a:ext cx="4019522" cy="1127275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2" y="2231455"/>
            <a:ext cx="4564377" cy="42976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1" y="5260879"/>
            <a:ext cx="1494474" cy="42976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E18AFC1E-5CDA-EE42-95A5-C2F245BB2156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13020A22-5D19-D344-F727-D4D20AA1FB7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598303" y="0"/>
            <a:ext cx="11593695" cy="4635132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FB7ED5EB-305D-576F-1A1C-06E6B2A0F31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156009" y="5012267"/>
            <a:ext cx="6426391" cy="1241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6A42A28-5C2F-9093-B5D9-C2651F290DF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86488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41425E99-2E4D-268B-5E93-5F4B4D25A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3880757"/>
            <a:ext cx="3044954" cy="2245126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26BD0-BD46-934B-ADDF-CF3299725EE4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9FDEF7EB-1801-E3D3-0EB3-A17D6AD2341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12645" y="0"/>
            <a:ext cx="11579353" cy="3443331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81C221A2-8407-5746-E87B-3CEAD025CD3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122370" y="3880757"/>
            <a:ext cx="7460029" cy="24438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E7E7B67-A585-C4C0-BD50-861ED489B13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64425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C737DE76-E217-D796-38E2-BE156016B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328" y="634999"/>
            <a:ext cx="3021868" cy="1773540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C6455-E06F-4448-8EA7-FF67E5DC7A22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38AE8B48-2473-88AA-21D0-3F9273AC0BD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4122370" y="634999"/>
            <a:ext cx="7460029" cy="23304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Picture Placeholder 3">
            <a:extLst>
              <a:ext uri="{FF2B5EF4-FFF2-40B4-BE49-F238E27FC236}">
                <a16:creationId xmlns:a16="http://schemas.microsoft.com/office/drawing/2014/main" id="{9CF2FA52-EFAF-6671-1458-CF597D619DA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97745" y="3636524"/>
            <a:ext cx="11594254" cy="3221477"/>
          </a:xfrm>
          <a:custGeom>
            <a:avLst/>
            <a:gdLst>
              <a:gd name="connsiteX0" fmla="*/ 0 w 12192000"/>
              <a:gd name="connsiteY0" fmla="*/ 0 h 3221477"/>
              <a:gd name="connsiteX1" fmla="*/ 12192000 w 12192000"/>
              <a:gd name="connsiteY1" fmla="*/ 0 h 3221477"/>
              <a:gd name="connsiteX2" fmla="*/ 12192000 w 12192000"/>
              <a:gd name="connsiteY2" fmla="*/ 3221477 h 3221477"/>
              <a:gd name="connsiteX3" fmla="*/ 0 w 12192000"/>
              <a:gd name="connsiteY3" fmla="*/ 3221477 h 3221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221477">
                <a:moveTo>
                  <a:pt x="0" y="0"/>
                </a:moveTo>
                <a:lnTo>
                  <a:pt x="12192000" y="0"/>
                </a:lnTo>
                <a:lnTo>
                  <a:pt x="12192000" y="3221477"/>
                </a:lnTo>
                <a:lnTo>
                  <a:pt x="0" y="3221477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4F2A9F8-8F3B-3616-48B8-F8DA72A7134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19123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056BFCD-3259-DDE7-5625-EE56190B8F62}"/>
              </a:ext>
            </a:extLst>
          </p:cNvPr>
          <p:cNvCxnSpPr>
            <a:cxnSpLocks/>
          </p:cNvCxnSpPr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1">
            <a:extLst>
              <a:ext uri="{FF2B5EF4-FFF2-40B4-BE49-F238E27FC236}">
                <a16:creationId xmlns:a16="http://schemas.microsoft.com/office/drawing/2014/main" id="{43FCD0E4-9CD1-93F8-08DF-3BFC834A3E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8736"/>
            <a:ext cx="10969753" cy="93268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73146" y="2231455"/>
            <a:ext cx="4564377" cy="429768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8191" y="5260876"/>
            <a:ext cx="1494468" cy="429768"/>
          </a:xfrm>
        </p:spPr>
        <p:txBody>
          <a:bodyPr/>
          <a:lstStyle/>
          <a:p>
            <a:fld id="{24773200-F230-534A-AA8E-3237E1017D06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-5842" y="649287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C378E9B-0BD2-F103-F591-68E71F4480E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A94BBE19-E3B2-673A-37AB-2329CE36DA8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1713653"/>
            <a:ext cx="4485564" cy="469234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19D386B7-EEFC-D00F-7761-B261459996D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927538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5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4F82DAF-8C88-BCF8-3DCD-BA0110CC6BB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itle 1">
            <a:extLst>
              <a:ext uri="{FF2B5EF4-FFF2-40B4-BE49-F238E27FC236}">
                <a16:creationId xmlns:a16="http://schemas.microsoft.com/office/drawing/2014/main" id="{9AA955E6-9DAE-AA3C-BB38-0AC671A40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4999"/>
            <a:ext cx="10969753" cy="93268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C85C2-F25E-3944-B64A-31ACAD72BA40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71A0C8E-B9F0-C8A0-7A87-A97B78C1C482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Content Placeholder 7">
            <a:extLst>
              <a:ext uri="{FF2B5EF4-FFF2-40B4-BE49-F238E27FC236}">
                <a16:creationId xmlns:a16="http://schemas.microsoft.com/office/drawing/2014/main" id="{4025B090-9FA9-0FC5-EA6A-9BA0F54A406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912398"/>
            <a:ext cx="4637269" cy="4225054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Picture Placeholder 5">
            <a:extLst>
              <a:ext uri="{FF2B5EF4-FFF2-40B4-BE49-F238E27FC236}">
                <a16:creationId xmlns:a16="http://schemas.microsoft.com/office/drawing/2014/main" id="{7DCDC1A0-A2FE-AF32-199F-D7E415F4757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37861" y="1929756"/>
            <a:ext cx="5741992" cy="4207696"/>
          </a:xfrm>
          <a:custGeom>
            <a:avLst/>
            <a:gdLst>
              <a:gd name="connsiteX0" fmla="*/ 0 w 5560101"/>
              <a:gd name="connsiteY0" fmla="*/ 0 h 4074407"/>
              <a:gd name="connsiteX1" fmla="*/ 5560101 w 5560101"/>
              <a:gd name="connsiteY1" fmla="*/ 0 h 4074407"/>
              <a:gd name="connsiteX2" fmla="*/ 5560101 w 5560101"/>
              <a:gd name="connsiteY2" fmla="*/ 4074407 h 4074407"/>
              <a:gd name="connsiteX3" fmla="*/ 0 w 5560101"/>
              <a:gd name="connsiteY3" fmla="*/ 4074407 h 4074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60101" h="4074407">
                <a:moveTo>
                  <a:pt x="0" y="0"/>
                </a:moveTo>
                <a:lnTo>
                  <a:pt x="5560101" y="0"/>
                </a:lnTo>
                <a:lnTo>
                  <a:pt x="5560101" y="4074407"/>
                </a:lnTo>
                <a:lnTo>
                  <a:pt x="0" y="4074407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177807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6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29A9DDD-8FD5-2897-8DC9-1CEC88541C50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itle 1">
            <a:extLst>
              <a:ext uri="{FF2B5EF4-FFF2-40B4-BE49-F238E27FC236}">
                <a16:creationId xmlns:a16="http://schemas.microsoft.com/office/drawing/2014/main" id="{D3FF54FB-A206-6CBA-CEBE-32EE19C37B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4999"/>
            <a:ext cx="10969753" cy="93268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3A96B8-82E0-6B4D-B0A8-9A4BCDF0FD2C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2BC9BBD-1994-9D19-11C8-FD27039C6338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11">
            <a:extLst>
              <a:ext uri="{FF2B5EF4-FFF2-40B4-BE49-F238E27FC236}">
                <a16:creationId xmlns:a16="http://schemas.microsoft.com/office/drawing/2014/main" id="{FF925AEE-0C06-4F24-B6E3-73484A4008DC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1" y="1713653"/>
            <a:ext cx="5860862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422BCA1B-3481-37CE-708A-4CA6ACFAF7D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3255" y="1704847"/>
            <a:ext cx="4479145" cy="469234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2826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7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58A9F406-2B0C-9EC1-691A-81EC3B412DA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" y="2173849"/>
            <a:ext cx="4675632" cy="4049141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DE681CC6-0816-FBB5-F117-CE232D15B0DE}"/>
              </a:ext>
            </a:extLst>
          </p:cNvPr>
          <p:cNvCxnSpPr>
            <a:cxnSpLocks/>
          </p:cNvCxnSpPr>
          <p:nvPr userDrawn="1"/>
        </p:nvCxnSpPr>
        <p:spPr>
          <a:xfrm>
            <a:off x="5454396" y="164150"/>
            <a:ext cx="673760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E88D5F-773F-4748-992A-5C3C29E76AD7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64B8C12-E10A-C714-D6A0-BA32E2C7271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58B50728-3383-EC9A-417E-37D92F1A7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4999"/>
            <a:ext cx="4672584" cy="1269482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A934C409-3B5B-B521-A990-18EF2CF0BCF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562" y="634999"/>
            <a:ext cx="5676838" cy="558799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CFBAC7DD-4013-C579-09D4-3564365AACA7}"/>
              </a:ext>
            </a:extLst>
          </p:cNvPr>
          <p:cNvCxnSpPr>
            <a:cxnSpLocks/>
          </p:cNvCxnSpPr>
          <p:nvPr userDrawn="1"/>
        </p:nvCxnSpPr>
        <p:spPr>
          <a:xfrm>
            <a:off x="5454396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47859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Picture 18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DE681CC6-0816-FBB5-F117-CE232D15B0DE}"/>
              </a:ext>
            </a:extLst>
          </p:cNvPr>
          <p:cNvCxnSpPr>
            <a:cxnSpLocks/>
          </p:cNvCxnSpPr>
          <p:nvPr userDrawn="1"/>
        </p:nvCxnSpPr>
        <p:spPr>
          <a:xfrm>
            <a:off x="4501602" y="164150"/>
            <a:ext cx="769039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A3D1319-A3E8-35B5-18BF-A7DAE36BE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4999"/>
            <a:ext cx="3696859" cy="1316347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982C3F-36DC-0440-A19E-AA83413F223D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64B8C12-E10A-C714-D6A0-BA32E2C7271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402FC37C-195C-E78C-A1E2-030CF77CBA2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12646" y="2295145"/>
            <a:ext cx="3696856" cy="3927488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2959E347-BAB4-7F1F-65EB-C586FE97DE1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3150" y="647724"/>
            <a:ext cx="6644488" cy="5562546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C63D850-B761-4DEA-5C9B-DE6AC0E856D9}"/>
              </a:ext>
            </a:extLst>
          </p:cNvPr>
          <p:cNvCxnSpPr>
            <a:cxnSpLocks/>
          </p:cNvCxnSpPr>
          <p:nvPr userDrawn="1"/>
        </p:nvCxnSpPr>
        <p:spPr>
          <a:xfrm>
            <a:off x="45016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999155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208" y="634999"/>
            <a:ext cx="6159851" cy="5844227"/>
          </a:xfrm>
        </p:spPr>
        <p:txBody>
          <a:bodyPr anchor="b">
            <a:normAutofit/>
          </a:bodyPr>
          <a:lstStyle>
            <a:lvl1pPr>
              <a:defRPr sz="6000" b="0" i="0">
                <a:latin typeface="+mj-lt"/>
                <a:ea typeface="Dotum" panose="020B0600000101010101" pitchFamily="34" charset="-127"/>
                <a:cs typeface="Noto Sans Kannada Thin" panose="020B0202040504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065403" y="-1"/>
            <a:ext cx="5131677" cy="6222999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 l="-686" t="2" b="-412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8FA8915-517E-32B2-6836-7A69DEF7C849}"/>
              </a:ext>
            </a:extLst>
          </p:cNvPr>
          <p:cNvCxnSpPr>
            <a:cxnSpLocks/>
          </p:cNvCxnSpPr>
          <p:nvPr userDrawn="1"/>
        </p:nvCxnSpPr>
        <p:spPr>
          <a:xfrm>
            <a:off x="7060324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76B2467-9468-3DE8-CA1C-7B68F7ED9A67}"/>
              </a:ext>
            </a:extLst>
          </p:cNvPr>
          <p:cNvCxnSpPr>
            <a:cxnSpLocks/>
          </p:cNvCxnSpPr>
          <p:nvPr userDrawn="1"/>
        </p:nvCxnSpPr>
        <p:spPr>
          <a:xfrm>
            <a:off x="0" y="164150"/>
            <a:ext cx="706032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77414" y="6375748"/>
            <a:ext cx="4847572" cy="363255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0" indent="0">
              <a:buNone/>
              <a:defRPr sz="1400" b="0" i="0">
                <a:latin typeface="+mj-lt"/>
              </a:defRPr>
            </a:lvl1pPr>
            <a:lvl2pPr>
              <a:defRPr sz="1600" b="0" i="0">
                <a:latin typeface="Univers Light" panose="020B0403020202020204" pitchFamily="34" charset="0"/>
              </a:defRPr>
            </a:lvl2pPr>
            <a:lvl3pPr>
              <a:defRPr sz="1600" b="0" i="0">
                <a:latin typeface="Univers Light" panose="020B0403020202020204" pitchFamily="34" charset="0"/>
              </a:defRPr>
            </a:lvl3pPr>
            <a:lvl4pPr>
              <a:defRPr sz="1600" b="0" i="0">
                <a:latin typeface="Univers Light" panose="020B0403020202020204" pitchFamily="34" charset="0"/>
              </a:defRPr>
            </a:lvl4pPr>
            <a:lvl5pPr>
              <a:defRPr sz="1600" b="0" i="0">
                <a:latin typeface="Univers Light" panose="020B0403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1590924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113C676-72E3-B810-A6B9-DCE36B8778A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5C83582-5E0E-E3D3-3C94-4ACFD9A1C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5109709"/>
            <a:ext cx="10369296" cy="1207008"/>
          </a:xfrm>
        </p:spPr>
        <p:txBody>
          <a:bodyPr>
            <a:normAutofit/>
          </a:bodyPr>
          <a:lstStyle>
            <a:lvl1pPr>
              <a:defRPr sz="2400" cap="none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8D256-8D94-AD48-AC70-FA7FB4656784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088E26B-9247-68F3-E9B8-157E22E9714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EADDD523-89BD-4FD5-9443-E7DD58338829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34030" y="1374953"/>
            <a:ext cx="11128248" cy="3447288"/>
          </a:xfr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buNone/>
              <a:defRPr sz="30000"/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31194793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F240C4-9480-994E-0BD5-BF7BE95F9F7B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9">
            <a:extLst>
              <a:ext uri="{FF2B5EF4-FFF2-40B4-BE49-F238E27FC236}">
                <a16:creationId xmlns:a16="http://schemas.microsoft.com/office/drawing/2014/main" id="{B4A34DBE-5B8B-D933-E010-32D592317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5380383"/>
            <a:ext cx="6773934" cy="936333"/>
          </a:xfrm>
        </p:spPr>
        <p:txBody>
          <a:bodyPr anchor="b">
            <a:normAutofit/>
          </a:bodyPr>
          <a:lstStyle>
            <a:lvl1pPr>
              <a:defRPr sz="2400" cap="none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99D08-11FA-9A4F-8AE4-C4979B640AA7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3547AA0-CA68-609A-06D4-5F771838B5D3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A2C14DB2-31D1-2A77-5862-79EC80A884B1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34030" y="1374952"/>
            <a:ext cx="10367347" cy="3833147"/>
          </a:xfr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buNone/>
              <a:defRPr sz="30000"/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6966416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B8C624E-4F6C-E890-10DF-FE279DA2597D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60774BD-35B4-BDFD-98B2-123D58FC6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5109709"/>
            <a:ext cx="10367340" cy="1207008"/>
          </a:xfrm>
        </p:spPr>
        <p:txBody>
          <a:bodyPr>
            <a:normAutofit/>
          </a:bodyPr>
          <a:lstStyle>
            <a:lvl1pPr>
              <a:defRPr sz="2400" cap="none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E8B27-11F7-194F-8BAB-D7C03BEEA90A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FD9BA66-49B9-422C-E28F-BA9E9DB64697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856E9D3E-CEAC-9B88-5B32-F19B49057302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34030" y="1340489"/>
            <a:ext cx="10369296" cy="3392424"/>
          </a:xfr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buNone/>
              <a:defRPr sz="30000"/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7193614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0D627006-2F17-8195-85F1-6A04C935CD0A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1186864"/>
            <a:ext cx="10652760" cy="1050725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6C909-3D7F-834E-BB68-316E18E888F7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6DC5F9A-93BE-3155-B9FF-4F2B904E7ED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EB9CB9C1-FB48-2C3D-F797-DF062B37A94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09600" y="634999"/>
            <a:ext cx="10972800" cy="5669280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sz="6000" b="0" cap="all" baseline="0"/>
            </a:lvl1pPr>
            <a:lvl2pPr marL="228600" indent="0">
              <a:lnSpc>
                <a:spcPct val="90000"/>
              </a:lnSpc>
              <a:buNone/>
              <a:defRPr sz="6000" b="0" cap="all" baseline="0"/>
            </a:lvl2pPr>
            <a:lvl3pPr marL="457200" indent="0">
              <a:lnSpc>
                <a:spcPct val="90000"/>
              </a:lnSpc>
              <a:buNone/>
              <a:defRPr sz="6000" b="0" cap="all" baseline="0"/>
            </a:lvl3pPr>
            <a:lvl4pPr marL="685800" indent="0">
              <a:lnSpc>
                <a:spcPct val="90000"/>
              </a:lnSpc>
              <a:buNone/>
              <a:defRPr sz="6000" b="0" cap="all" baseline="0"/>
            </a:lvl4pPr>
            <a:lvl5pPr marL="914400" indent="0">
              <a:lnSpc>
                <a:spcPct val="90000"/>
              </a:lnSpc>
              <a:buNone/>
              <a:defRPr sz="6000" b="0" cap="all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552941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3"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5B07A5-D0B6-BEDF-13F7-7E32618B6773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815201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6BAF69-D870-EE43-874B-AC932294DF22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E71C1F5-4C28-1974-E5FE-84A75C2718B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FC1D2216-37D0-19A5-7EA9-4FE22F1CDD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52005"/>
            <a:ext cx="10972800" cy="5553985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6000" b="0" cap="all" baseline="0"/>
            </a:lvl1pPr>
            <a:lvl2pPr marL="228600" indent="0">
              <a:lnSpc>
                <a:spcPct val="90000"/>
              </a:lnSpc>
              <a:buNone/>
              <a:defRPr sz="6000" b="0" cap="all" baseline="0"/>
            </a:lvl2pPr>
            <a:lvl3pPr marL="457200" indent="0">
              <a:lnSpc>
                <a:spcPct val="90000"/>
              </a:lnSpc>
              <a:buNone/>
              <a:defRPr sz="6000" b="0" cap="all" baseline="0"/>
            </a:lvl3pPr>
            <a:lvl4pPr marL="685800" indent="0">
              <a:lnSpc>
                <a:spcPct val="90000"/>
              </a:lnSpc>
              <a:buNone/>
              <a:defRPr sz="6000" b="0" cap="all" baseline="0"/>
            </a:lvl4pPr>
            <a:lvl5pPr marL="914400" indent="0">
              <a:lnSpc>
                <a:spcPct val="90000"/>
              </a:lnSpc>
              <a:buNone/>
              <a:defRPr sz="6000" b="0" cap="all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9267208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5B07A5-D0B6-BEDF-13F7-7E32618B6773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815201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E9A70-5D05-F64F-A304-DFD75CCDEE2E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E71C1F5-4C28-1974-E5FE-84A75C2718B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FC1D2216-37D0-19A5-7EA9-4FE22F1CDD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52007"/>
            <a:ext cx="10972800" cy="5553985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6000" b="0" cap="all" baseline="0">
                <a:solidFill>
                  <a:schemeClr val="accent1">
                    <a:lumMod val="25000"/>
                  </a:schemeClr>
                </a:solidFill>
              </a:defRPr>
            </a:lvl1pPr>
            <a:lvl2pPr marL="228600" indent="0">
              <a:lnSpc>
                <a:spcPct val="90000"/>
              </a:lnSpc>
              <a:buNone/>
              <a:defRPr sz="6000" b="0" cap="all" baseline="0">
                <a:solidFill>
                  <a:schemeClr val="accent1">
                    <a:lumMod val="25000"/>
                  </a:schemeClr>
                </a:solidFill>
              </a:defRPr>
            </a:lvl2pPr>
            <a:lvl3pPr marL="457200" indent="0">
              <a:lnSpc>
                <a:spcPct val="90000"/>
              </a:lnSpc>
              <a:buNone/>
              <a:defRPr sz="6000" b="0" cap="all" baseline="0">
                <a:solidFill>
                  <a:schemeClr val="accent1">
                    <a:lumMod val="25000"/>
                  </a:schemeClr>
                </a:solidFill>
              </a:defRPr>
            </a:lvl3pPr>
            <a:lvl4pPr marL="685800" indent="0">
              <a:lnSpc>
                <a:spcPct val="90000"/>
              </a:lnSpc>
              <a:buNone/>
              <a:defRPr sz="6000" b="0" cap="all" baseline="0">
                <a:solidFill>
                  <a:schemeClr val="accent1">
                    <a:lumMod val="25000"/>
                  </a:schemeClr>
                </a:solidFill>
              </a:defRPr>
            </a:lvl4pPr>
            <a:lvl5pPr marL="914400" indent="0">
              <a:lnSpc>
                <a:spcPct val="90000"/>
              </a:lnSpc>
              <a:buNone/>
              <a:defRPr sz="6000" b="0" cap="all" baseline="0">
                <a:solidFill>
                  <a:schemeClr val="accent1">
                    <a:lumMod val="25000"/>
                  </a:schemeClr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6567331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5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5B07A5-D0B6-BEDF-13F7-7E32618B6773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815201"/>
          </a:xfrm>
        </p:spPr>
        <p:txBody>
          <a:bodyPr/>
          <a:lstStyle>
            <a:lvl1pPr>
              <a:defRPr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151979D-E75F-A743-8C5B-88CDEDEC73D6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E71C1F5-4C28-1974-E5FE-84A75C2718B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FC1D2216-37D0-19A5-7EA9-4FE22F1CDD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69011"/>
            <a:ext cx="10972800" cy="5553985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6000" b="1" cap="all" baseline="0">
                <a:solidFill>
                  <a:schemeClr val="bg1"/>
                </a:solidFill>
              </a:defRPr>
            </a:lvl1pPr>
            <a:lvl2pPr marL="228600" indent="0">
              <a:lnSpc>
                <a:spcPct val="90000"/>
              </a:lnSpc>
              <a:buNone/>
              <a:defRPr sz="6000" b="1" cap="all" baseline="0">
                <a:solidFill>
                  <a:schemeClr val="bg1"/>
                </a:solidFill>
              </a:defRPr>
            </a:lvl2pPr>
            <a:lvl3pPr marL="457200" indent="0">
              <a:lnSpc>
                <a:spcPct val="90000"/>
              </a:lnSpc>
              <a:buNone/>
              <a:defRPr sz="6000" b="1" cap="all" baseline="0">
                <a:solidFill>
                  <a:schemeClr val="bg1"/>
                </a:solidFill>
              </a:defRPr>
            </a:lvl3pPr>
            <a:lvl4pPr marL="685800" indent="0">
              <a:lnSpc>
                <a:spcPct val="90000"/>
              </a:lnSpc>
              <a:buNone/>
              <a:defRPr sz="6000" b="1" cap="all" baseline="0">
                <a:solidFill>
                  <a:schemeClr val="bg1"/>
                </a:solidFill>
              </a:defRPr>
            </a:lvl4pPr>
            <a:lvl5pPr marL="914400" indent="0">
              <a:lnSpc>
                <a:spcPct val="90000"/>
              </a:lnSpc>
              <a:buNone/>
              <a:defRPr sz="6000" b="1" cap="all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9086022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C518A1F-ACCA-80D1-B725-434280AEC75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43A49BD5-2A20-6D4F-BDE5-9C60FF133D7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953" y="5578741"/>
            <a:ext cx="10069527" cy="640080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600" cap="none" spc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72B243-4245-AC4F-8428-841FDABED002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EDBAF72-4C6A-14D9-5801-64F0FA350F7C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6CA0554C-4FF8-F224-177F-D44E2EA0BFB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953" y="1373807"/>
            <a:ext cx="10069527" cy="4060635"/>
          </a:xfrm>
          <a:prstGeom prst="rect">
            <a:avLst/>
          </a:prstGeo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3600" cap="all" baseline="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76160454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4FD47CB2-2DC0-2D1C-3E20-3B23C0394451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34940376-AFED-3D68-777A-172B7001E87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953" y="5578741"/>
            <a:ext cx="10069527" cy="640080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600" cap="none" spc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1A4D632-3FB7-744B-8469-F41F493E43AE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15DE24C-5070-BB46-4081-8ED244198E0F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EE5118C8-ABCC-8F3E-B739-002235EBAB7C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953" y="667890"/>
            <a:ext cx="10069527" cy="4060635"/>
          </a:xfrm>
          <a:prstGeom prst="rect">
            <a:avLst/>
          </a:prstGeom>
        </p:spPr>
        <p:txBody>
          <a:bodyPr anchor="t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3600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081988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3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0708A38-78BC-D3CE-5C55-65C094C8935A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605FFFF2-E35B-B16D-3D98-6A7B571A204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28953" y="5578741"/>
            <a:ext cx="10069527" cy="640080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1600" cap="none" spc="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E62FDEF-F6CD-6E40-89C3-8A8BB711875E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1108F76-E7E3-1812-8331-DCE59FFE0DFB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2D1EB142-2C95-07B2-16A2-D3B36290056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28953" y="634635"/>
            <a:ext cx="10069527" cy="4799807"/>
          </a:xfrm>
          <a:prstGeom prst="rect">
            <a:avLst/>
          </a:prstGeo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3600" cap="all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57411572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33CF370-3CA5-B9C3-AA2C-1D52A27AD182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0"/>
            <a:ext cx="10923934" cy="11277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6F6B0-7BDB-FB4C-9D76-500FE2DDFD1B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DA0E66B-621F-DCB6-E24E-748318E12F2D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0CAE2F0-3041-7269-FCA3-14BE4B94ECB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34030" y="2129474"/>
            <a:ext cx="5267332" cy="40941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Content Placeholder 9">
            <a:extLst>
              <a:ext uri="{FF2B5EF4-FFF2-40B4-BE49-F238E27FC236}">
                <a16:creationId xmlns:a16="http://schemas.microsoft.com/office/drawing/2014/main" id="{202FAAFA-42C4-CFD2-DBA8-BC2201120380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90632" y="2128839"/>
            <a:ext cx="5267332" cy="40941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1638127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A1A96DE7-ACFB-A025-20F2-1C9A4CEF7566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41197"/>
            <a:ext cx="10923934" cy="688973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C4869-D3B1-C341-9C4A-88DDA4DA192E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3472" y="1456523"/>
            <a:ext cx="5266644" cy="688973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AF7DC9C-9332-6860-8B76-290D8AE372F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33470" y="2271849"/>
            <a:ext cx="5267332" cy="39449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6500" y="1456523"/>
            <a:ext cx="5271464" cy="688973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9">
            <a:extLst>
              <a:ext uri="{FF2B5EF4-FFF2-40B4-BE49-F238E27FC236}">
                <a16:creationId xmlns:a16="http://schemas.microsoft.com/office/drawing/2014/main" id="{814A6650-A301-AE53-ACE9-C9F2CCD87CE8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90072" y="2271849"/>
            <a:ext cx="5267332" cy="39449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FC723C3-DA4A-8D71-987B-EB7E7A74D1E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926242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4A141C8-6351-7BB4-B97D-32DF6F45DBC5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0"/>
            <a:ext cx="10923933" cy="11277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80AA4-9AC4-7644-BD1D-3608838FE24E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D88218CD-6934-8D18-A575-7C745D80A6C4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343817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FE09A4A-7256-DFB0-F197-FAC31C991665}"/>
              </a:ext>
            </a:extLst>
          </p:cNvPr>
          <p:cNvCxnSpPr/>
          <p:nvPr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1334A-D224-D041-9F63-26A9E0C05551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571AA78-5D18-EE68-E9E7-A1075C78BC2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386796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0"/>
            <a:ext cx="4096995" cy="1874006"/>
          </a:xfrm>
        </p:spPr>
        <p:txBody>
          <a:bodyPr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E9456-38E2-B645-89F2-A4EE19009666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D4A6C7F-9167-3CFF-8E30-53AE9D6BB738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0" y="2866804"/>
            <a:ext cx="4096987" cy="2989469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2330" y="634989"/>
            <a:ext cx="6495633" cy="5857517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9C0A275-A2A5-8AD0-2E0F-DDE194CF88B0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088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D70470-0208-0F43-B978-960D5782D9F1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3E95682-83E4-B8FD-0229-98470A1CACC8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C2BD7F5-CDD3-75CC-75F0-0D3B429420E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itle 1">
            <a:extLst>
              <a:ext uri="{FF2B5EF4-FFF2-40B4-BE49-F238E27FC236}">
                <a16:creationId xmlns:a16="http://schemas.microsoft.com/office/drawing/2014/main" id="{C56D9DA0-6EE9-83EA-17DF-CC70C2448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34990"/>
            <a:ext cx="3595634" cy="176208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D578782C-4033-2DC8-D9E6-78F704FB0C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521515"/>
            <a:ext cx="3585586" cy="3701117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4782C0C8-F3A4-B2F1-131D-63904B515429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340483" y="634990"/>
            <a:ext cx="6139637" cy="5587643"/>
          </a:xfrm>
          <a:prstGeom prst="rect">
            <a:avLst/>
          </a:prstGeo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7263707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373816"/>
            <a:ext cx="10906802" cy="1607128"/>
          </a:xfrm>
        </p:spPr>
        <p:txBody>
          <a:bodyPr anchor="b">
            <a:no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B19637D-AC4A-CB4E-96DC-9B86DEC28BAD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B4F35B0-78B0-CF96-BDA9-3D1E19B0636E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3480" y="3615051"/>
            <a:ext cx="10906781" cy="2607949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None/>
              <a:defRPr sz="14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5FE6CEC-AEBC-8860-A62E-637765B0DE26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527353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31587E-E768-0BED-F16B-618390A49DBC}"/>
              </a:ext>
            </a:extLst>
          </p:cNvPr>
          <p:cNvCxnSpPr/>
          <p:nvPr userDrawn="1"/>
        </p:nvCxnSpPr>
        <p:spPr>
          <a:xfrm>
            <a:off x="429209" y="164150"/>
            <a:ext cx="1176279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0B729E58-15D4-9BFF-C39F-C683CED241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953889"/>
            <a:ext cx="8430767" cy="1842020"/>
          </a:xfrm>
        </p:spPr>
        <p:txBody>
          <a:bodyPr anchor="b">
            <a:no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2" y="5260879"/>
            <a:ext cx="1494475" cy="42976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8B0FE8A-6796-DE43-BAD7-69D8B3740AE7}" type="datetime1">
              <a:rPr lang="en-US" smtClean="0"/>
              <a:t>2/22/2026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329D384-6BDA-A5B3-C1ED-7DADE9654365}"/>
              </a:ext>
            </a:extLst>
          </p:cNvPr>
          <p:cNvCxnSpPr>
            <a:cxnSpLocks/>
          </p:cNvCxnSpPr>
          <p:nvPr userDrawn="1"/>
        </p:nvCxnSpPr>
        <p:spPr>
          <a:xfrm>
            <a:off x="429793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349BFD2E-FBA7-08CA-139F-3F60185F32DE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12775" y="3971109"/>
            <a:ext cx="8430639" cy="2251892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None/>
              <a:defRPr sz="14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10061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634990"/>
            <a:ext cx="10923934" cy="75565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2067304" y="2231454"/>
            <a:ext cx="4564376" cy="4297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16200000">
            <a:off x="-532352" y="5260879"/>
            <a:ext cx="1494475" cy="4297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fld id="{43E9438E-6B36-A14E-B7B5-A87CBFCBC1F9}" type="datetime1">
              <a:rPr lang="en-US" smtClean="0"/>
              <a:pPr/>
              <a:t>2/22/2026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2" y="6492513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800" b="0" i="0">
                <a:solidFill>
                  <a:schemeClr val="tx1"/>
                </a:solidFill>
                <a:latin typeface="+mn-lt"/>
                <a:ea typeface="Batang" panose="02030600000101010101" pitchFamily="18" charset="-127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65102932-722B-3E65-A301-BE5A2490CA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30" y="1537958"/>
            <a:ext cx="10923934" cy="46850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3231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  <p:sldLayoutId id="2147483711" r:id="rId51"/>
    <p:sldLayoutId id="2147483712" r:id="rId52"/>
    <p:sldLayoutId id="2147483713" r:id="rId53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0" i="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3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laboragora.com/index.php/2017/05/27/communication_shannon_et_weaver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1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ww.flickr.com/photos/diabetescare/14358499248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2.xml"/><Relationship Id="rId4" Type="http://schemas.openxmlformats.org/officeDocument/2006/relationships/hyperlink" Target="https://www.flickr.com/photos/68716695@N06/29609189672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3CA14F-A41D-B62C-5092-11AD973553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CA362-DD85-5EF7-A230-6BFE564B7C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44486" y="3096750"/>
            <a:ext cx="8229600" cy="2379013"/>
          </a:xfrm>
        </p:spPr>
        <p:txBody>
          <a:bodyPr anchor="b">
            <a:normAutofit fontScale="90000"/>
          </a:bodyPr>
          <a:lstStyle/>
          <a:p>
            <a:r>
              <a:rPr lang="en-GB" sz="3800" dirty="0"/>
              <a:t>Name: Ataf Rashid</a:t>
            </a:r>
            <a:br>
              <a:rPr lang="en-GB" sz="3800" dirty="0"/>
            </a:br>
            <a:r>
              <a:rPr lang="en-GB" sz="3800" dirty="0"/>
              <a:t>Student Number: 2434316</a:t>
            </a:r>
            <a:br>
              <a:rPr lang="en-GB" sz="3800" dirty="0"/>
            </a:br>
            <a:r>
              <a:rPr lang="en-GB" sz="3800" dirty="0"/>
              <a:t>MODULE LECTURER: Hajra </a:t>
            </a:r>
            <a:r>
              <a:rPr lang="en-GB" sz="3800" dirty="0" err="1"/>
              <a:t>mustasim</a:t>
            </a:r>
            <a:br>
              <a:rPr lang="en-GB" sz="3800" dirty="0"/>
            </a:br>
            <a:r>
              <a:rPr lang="en-GB" sz="3800" dirty="0"/>
              <a:t>Module Name: Professional Development in Health and Social Care</a:t>
            </a:r>
            <a:br>
              <a:rPr lang="en-GB" sz="3800" dirty="0"/>
            </a:br>
            <a:r>
              <a:rPr lang="en-GB" sz="3800" dirty="0"/>
              <a:t>Module Code: LCHS4009</a:t>
            </a:r>
            <a:br>
              <a:rPr lang="en-GB" sz="3800" dirty="0"/>
            </a:br>
            <a:r>
              <a:rPr lang="en-GB" sz="3800" dirty="0"/>
              <a:t>Assessment Title: Self-Awareness Presentation</a:t>
            </a:r>
            <a:br>
              <a:rPr lang="en-GB" sz="3800" dirty="0"/>
            </a:br>
            <a:endParaRPr lang="en-GB" sz="38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FC18AE-588F-E986-2306-BFF650FFB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Student &amp; Module Details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B2275A-8A97-D241-8BD7-1C4A812C26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2" y="5260879"/>
            <a:ext cx="1494475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9B045A2-93A3-0245-952F-F70516988491}" type="datetime1">
              <a:rPr lang="en-US" smtClean="0"/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6ADB16-9862-3F2E-0AB9-7F12613CDB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EAA3239-9EA4-4A65-A281-97F994456D9F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861FD00-D0F0-9820-FD9F-45D5306A67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4884" y="4937715"/>
            <a:ext cx="4290060" cy="1737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33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1B77A-A951-4F26-F38B-E7B957090F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560442"/>
            <a:ext cx="8229600" cy="2379013"/>
          </a:xfrm>
        </p:spPr>
        <p:txBody>
          <a:bodyPr anchor="b">
            <a:normAutofit/>
          </a:bodyPr>
          <a:lstStyle/>
          <a:p>
            <a:r>
              <a:rPr lang="en-GB" sz="3800"/>
              <a:t>Effective Communication in Health and Social Care: Essential Skills and Practices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94C2B0-E35D-9DE1-FE40-B3AC4E34D3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8"/>
            <a:ext cx="7588155" cy="1029310"/>
          </a:xfrm>
        </p:spPr>
        <p:txBody>
          <a:bodyPr>
            <a:normAutofit/>
          </a:bodyPr>
          <a:lstStyle/>
          <a:p>
            <a:r>
              <a:rPr lang="en-GB"/>
              <a:t>Key skills for meaningful patient and team interactions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14E933-70E4-E4D9-C88C-2CE1F9016F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Title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372C6E-3E70-8334-A1FA-628A3CEF68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2" y="5260879"/>
            <a:ext cx="1494475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9B045A2-93A3-0245-952F-F70516988491}" type="datetime1">
              <a:rPr lang="en-US" smtClean="0"/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7C690E-254A-DB85-E6CC-4C815EDA4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EAA3239-9EA4-4A65-A281-97F994456D9F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610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grpId="1" nodeType="withEffect">
                                  <p:stCondLst>
                                    <p:cond delay="25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29799-C08F-D091-0AEC-364B3ECC0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34988"/>
            <a:ext cx="4754563" cy="5568895"/>
          </a:xfrm>
        </p:spPr>
        <p:txBody>
          <a:bodyPr anchor="ctr"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041B67-0198-4E4D-0F3A-7EEEF0998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Introduction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603ED9-9CA6-A1B2-9706-4867C2A744B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2" y="5260879"/>
            <a:ext cx="1494475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53ED406-9BBB-8243-8F57-F2904DFCFBBC}" type="datetime1">
              <a:rPr lang="en-US" smtClean="0"/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9CAFA7-9AF7-2C37-C683-774B576F5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4FE65A-4E0E-C777-65FC-213594D840AD}"/>
              </a:ext>
            </a:extLst>
          </p:cNvPr>
          <p:cNvSpPr>
            <a:spLocks noGrp="1"/>
          </p:cNvSpPr>
          <p:nvPr>
            <p:ph sz="quarter" idx="13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BulletedText"/>
                  </p202:designTagLst>
                </p202:designPr>
              </p:ext>
            </p:extLst>
          </p:nvPr>
        </p:nvSpPr>
        <p:spPr>
          <a:xfrm>
            <a:off x="5725556" y="634989"/>
            <a:ext cx="5501871" cy="5568895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t>Understanding Communication in Health and Social Care</a:t>
            </a:r>
          </a:p>
          <a:p>
            <a:pPr>
              <a:buFont typeface="Arial" panose="020B0604020202020204" pitchFamily="34" charset="0"/>
              <a:buChar char="•"/>
            </a:pPr>
            <a:r>
              <a:t>The Significance of Communication for Service Users and Professionals</a:t>
            </a:r>
          </a:p>
          <a:p>
            <a:pPr>
              <a:buFont typeface="Arial" panose="020B0604020202020204" pitchFamily="34" charset="0"/>
              <a:buChar char="•"/>
            </a:pPr>
            <a:r>
              <a:t>Communication Models in Health and Social Care</a:t>
            </a:r>
          </a:p>
          <a:p>
            <a:pPr>
              <a:buFont typeface="Arial" panose="020B0604020202020204" pitchFamily="34" charset="0"/>
              <a:buChar char="•"/>
            </a:pPr>
            <a:r>
              <a:t>Practical Example: Communication in Real Health and Social Care Settings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14496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3DDC0-19D4-A480-9FDE-BE1DD675F7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1001713"/>
            <a:ext cx="7909560" cy="5477510"/>
          </a:xfrm>
        </p:spPr>
        <p:txBody>
          <a:bodyPr anchor="b">
            <a:normAutofit/>
          </a:bodyPr>
          <a:lstStyle/>
          <a:p>
            <a:r>
              <a:rPr lang="en-GB"/>
              <a:t>Understanding Communication in Health and Social Care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2A2CFC-8B68-6A52-2C83-B9135D1DD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Communication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666947-D7D5-959A-7AC4-13691F997F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2" y="5260879"/>
            <a:ext cx="1494475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9B045A2-93A3-0245-952F-F70516988491}" type="datetime1">
              <a:rPr lang="en-US" smtClean="0"/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5EDA8-7197-46FC-5A8C-9AFBFCB84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EAA3239-9EA4-4A65-A281-97F994456D9F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89400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99174-B46C-ABF4-DF0F-C415EFA77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634999"/>
            <a:ext cx="4477512" cy="1328932"/>
          </a:xfrm>
        </p:spPr>
        <p:txBody>
          <a:bodyPr anchor="t">
            <a:normAutofit/>
          </a:bodyPr>
          <a:lstStyle/>
          <a:p>
            <a:r>
              <a:rPr lang="en-GB" sz="2800"/>
              <a:t>Definition of communication and its relevance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29E0FB-1DD8-8C19-F2C5-FEE68E0F4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Communication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37DD3-8B8F-2BCC-25E4-D6F136D6D1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1666" y="5260191"/>
            <a:ext cx="1493097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AA6F6B0-7BDB-FB4C-9D76-500FE2DDFD1B}" type="datetime1">
              <a:rPr lang="en-US" smtClean="0"/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7BD724-AA53-2EE3-9A97-8EFA1CFA2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pic>
        <p:nvPicPr>
          <p:cNvPr id="11" name="Picture 10" descr="Person with a stethoscope with arm round person">
            <a:extLst>
              <a:ext uri="{FF2B5EF4-FFF2-40B4-BE49-F238E27FC236}">
                <a16:creationId xmlns:a16="http://schemas.microsoft.com/office/drawing/2014/main" id="{438ECF4F-A09C-A1C5-7457-14D86D874A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69" r="21154" b="-1"/>
          <a:stretch>
            <a:fillRect/>
          </a:stretch>
        </p:blipFill>
        <p:spPr>
          <a:xfrm>
            <a:off x="609599" y="10"/>
            <a:ext cx="5843502" cy="6857990"/>
          </a:xfrm>
          <a:prstGeom prst="rect">
            <a:avLst/>
          </a:pr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74D4BA7-9E95-8DEF-BB34-49DA2BACEE34}"/>
              </a:ext>
            </a:extLst>
          </p:cNvPr>
          <p:cNvSpPr>
            <a:spLocks noGrp="1"/>
          </p:cNvSpPr>
          <p:nvPr>
            <p:ph sz="quarter" idx="15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094553" y="2110570"/>
            <a:ext cx="4477512" cy="4282573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/>
              <a:t>Communication Methods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Communication in health care includes verbal, non-verbal, and written methods to share information and feelings effectively.</a:t>
            </a:r>
            <a:endParaRPr lang="en-GB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/>
              <a:t>Coordination and Collaboration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Effective communication is essential for coordinating care and fostering collaboration among healthcare providers.</a:t>
            </a:r>
            <a:endParaRPr lang="en-GB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/>
              <a:t>Patient Satisfaction and Safety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Clear communication reduces errors, enhances patient satisfaction, and supports treatment adherence.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560126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8F29B-BF79-894E-D9F6-14EBED8FE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66300" y="634989"/>
            <a:ext cx="5916508" cy="2010163"/>
          </a:xfrm>
        </p:spPr>
        <p:txBody>
          <a:bodyPr anchor="b">
            <a:normAutofit/>
          </a:bodyPr>
          <a:lstStyle/>
          <a:p>
            <a:r>
              <a:rPr lang="en-GB" sz="3300"/>
              <a:t>Types of communication: verbal, non-verbal, and written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79C10C-2BAB-130E-BEA1-798D378DAE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Types of Communication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4CCF2-C0F8-A087-C8B7-D4C2358328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79"/>
            <a:ext cx="1494474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AA6F6B0-7BDB-FB4C-9D76-500FE2DDFD1B}" type="datetime1">
              <a:rPr lang="en-US" smtClean="0"/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23CDAE-7F08-B380-8196-B30A2D2DB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11" name="Picture 10" descr="Doctor speaking with patient">
            <a:extLst>
              <a:ext uri="{FF2B5EF4-FFF2-40B4-BE49-F238E27FC236}">
                <a16:creationId xmlns:a16="http://schemas.microsoft.com/office/drawing/2014/main" id="{AAD7FF3A-1FC1-EB33-833A-EC94D446A9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94" r="28192" b="-1"/>
          <a:stretch>
            <a:fillRect/>
          </a:stretch>
        </p:blipFill>
        <p:spPr>
          <a:xfrm>
            <a:off x="598329" y="10"/>
            <a:ext cx="3967253" cy="6857990"/>
          </a:xfrm>
          <a:prstGeom prst="rect">
            <a:avLst/>
          </a:pr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D0AB243-22A1-DCB2-C91B-04C8C2DB91BD}"/>
              </a:ext>
            </a:extLst>
          </p:cNvPr>
          <p:cNvSpPr>
            <a:spLocks noGrp="1"/>
          </p:cNvSpPr>
          <p:nvPr>
            <p:ph sz="quarter" idx="13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5366301" y="2785844"/>
            <a:ext cx="5916507" cy="3436789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200" b="1" dirty="0"/>
              <a:t>Verbal Communication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200" dirty="0"/>
              <a:t>Spoken words and tone affect patient comfort and clarity during interactions.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200" b="1" dirty="0"/>
              <a:t>Non-Verbal Communication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200" dirty="0"/>
              <a:t>Body language, facial expressions, and gestures convey emotions beyond words.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200" b="1" dirty="0"/>
              <a:t>Written Communication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200" dirty="0"/>
              <a:t>Documentation such as records and care plans ensures accurate information handover.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200" b="1" dirty="0"/>
              <a:t>Importance of Non-Verbal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200" dirty="0"/>
              <a:t>Up to 93% of communication impact is non-verbal, highlighting its critical role. ( Mehrabian and Wiener 1967)</a:t>
            </a:r>
          </a:p>
        </p:txBody>
      </p:sp>
    </p:spTree>
    <p:extLst>
      <p:ext uri="{BB962C8B-B14F-4D97-AF65-F5344CB8AC3E}">
        <p14:creationId xmlns:p14="http://schemas.microsoft.com/office/powerpoint/2010/main" val="9993743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32F8E-B060-BA12-2D40-1890BFEE1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634999"/>
            <a:ext cx="4477512" cy="1328932"/>
          </a:xfrm>
        </p:spPr>
        <p:txBody>
          <a:bodyPr anchor="t">
            <a:normAutofit/>
          </a:bodyPr>
          <a:lstStyle/>
          <a:p>
            <a:r>
              <a:rPr lang="en-GB" sz="2500"/>
              <a:t>Importance of active listening in professional practice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D5A476-B7BC-99C1-20A6-3BBC0F8CA3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Communication</a:t>
            </a:r>
          </a:p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619552-063E-2083-ADE4-DB1E0B68A9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1666" y="5260191"/>
            <a:ext cx="1493097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AA6F6B0-7BDB-FB4C-9D76-500FE2DDFD1B}" type="datetime1">
              <a:rPr lang="en-US" smtClean="0"/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9F79AD-79CC-EE88-ADD8-C869B1852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13" name="Picture 12" descr="Happy healthcare professional with patient">
            <a:extLst>
              <a:ext uri="{FF2B5EF4-FFF2-40B4-BE49-F238E27FC236}">
                <a16:creationId xmlns:a16="http://schemas.microsoft.com/office/drawing/2014/main" id="{9D1C0010-DD07-4476-2D4F-49BBEB2BCF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123" b="-1"/>
          <a:stretch>
            <a:fillRect/>
          </a:stretch>
        </p:blipFill>
        <p:spPr>
          <a:xfrm>
            <a:off x="609599" y="10"/>
            <a:ext cx="5843502" cy="6857990"/>
          </a:xfrm>
          <a:prstGeom prst="rect">
            <a:avLst/>
          </a:pr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A732EEA-37BF-917F-67B6-28CDFC61C896}"/>
              </a:ext>
            </a:extLst>
          </p:cNvPr>
          <p:cNvSpPr>
            <a:spLocks noGrp="1"/>
          </p:cNvSpPr>
          <p:nvPr>
            <p:ph sz="quarter" idx="15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094553" y="2110570"/>
            <a:ext cx="4477512" cy="4282573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200" b="1"/>
              <a:t>Full Concentration and Understanding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200"/>
              <a:t>Active listening requires full attention to accurately understand the service user's communication and respond effectively.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200" b="1"/>
              <a:t>Building Trust and Preventing Misunderstandings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200"/>
              <a:t>Effective listening fosters trust and reduces chances of miscommunication between professionals and service users.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200" b="1"/>
              <a:t>Improved Assessment and Care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200"/>
              <a:t>Active listening helps identify unspoken concerns, leading to better assessment accuracy and holistic care.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200" b="1"/>
              <a:t>Reducing Anxiety and Enhancing Adherence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200"/>
              <a:t>Studies show listening reduces patient anxiety and increases adherence to care interventions.</a:t>
            </a:r>
          </a:p>
        </p:txBody>
      </p:sp>
    </p:spTree>
    <p:extLst>
      <p:ext uri="{BB962C8B-B14F-4D97-AF65-F5344CB8AC3E}">
        <p14:creationId xmlns:p14="http://schemas.microsoft.com/office/powerpoint/2010/main" val="320072172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F5D40-FA20-3FDC-9210-4C1111459C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1001713"/>
            <a:ext cx="7909560" cy="5477510"/>
          </a:xfrm>
        </p:spPr>
        <p:txBody>
          <a:bodyPr anchor="b">
            <a:normAutofit/>
          </a:bodyPr>
          <a:lstStyle/>
          <a:p>
            <a:r>
              <a:rPr lang="en-GB"/>
              <a:t>The Significance of Communication for Service Users and Professionals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F88C26-99F4-AD3A-6388-461B8DF48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Communication</a:t>
            </a:r>
          </a:p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0689C6-AD9D-A8CE-2133-0B65F3F34E3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2" y="5260879"/>
            <a:ext cx="1494475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9B045A2-93A3-0245-952F-F70516988491}" type="datetime1">
              <a:rPr lang="en-US" smtClean="0"/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B94183-BF40-7A32-4C3D-9D3D2C979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EAA3239-9EA4-4A65-A281-97F994456D9F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06232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E8F8D-7474-669E-7C6F-C3436E439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634999"/>
            <a:ext cx="4477512" cy="1328932"/>
          </a:xfrm>
        </p:spPr>
        <p:txBody>
          <a:bodyPr anchor="t">
            <a:normAutofit/>
          </a:bodyPr>
          <a:lstStyle/>
          <a:p>
            <a:r>
              <a:rPr lang="en-GB" sz="2800"/>
              <a:t>Building trust and rapport with service users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318267-73E1-E190-F97C-2B83E5292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Communication</a:t>
            </a:r>
          </a:p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2AB5F-831F-1C08-EC8D-AA7A22FD197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1666" y="5260191"/>
            <a:ext cx="1493097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AA6F6B0-7BDB-FB4C-9D76-500FE2DDFD1B}" type="datetime1">
              <a:rPr lang="en-US" smtClean="0"/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DEF6FA-B63B-70C4-3D03-8EB193497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11" name="Picture 10" descr="Healthcare professional talking to a patient in bed">
            <a:extLst>
              <a:ext uri="{FF2B5EF4-FFF2-40B4-BE49-F238E27FC236}">
                <a16:creationId xmlns:a16="http://schemas.microsoft.com/office/drawing/2014/main" id="{F2D50316-2CF1-D3A9-5C74-EAEBB9C950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25" r="30498" b="-1"/>
          <a:stretch>
            <a:fillRect/>
          </a:stretch>
        </p:blipFill>
        <p:spPr>
          <a:xfrm>
            <a:off x="609599" y="10"/>
            <a:ext cx="5843502" cy="6857990"/>
          </a:xfrm>
          <a:prstGeom prst="rect">
            <a:avLst/>
          </a:pr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476F73-8FBD-4410-1482-447AE14C900E}"/>
              </a:ext>
            </a:extLst>
          </p:cNvPr>
          <p:cNvSpPr>
            <a:spLocks noGrp="1"/>
          </p:cNvSpPr>
          <p:nvPr>
            <p:ph sz="quarter" idx="15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094553" y="2110570"/>
            <a:ext cx="4477512" cy="4282573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/>
              <a:t>Foundation of Therapeutic Relationships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Building trust and rapport creates emotional safety and openness essential for effective therapy and care.</a:t>
            </a:r>
            <a:endParaRPr lang="en-GB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/>
              <a:t>Enhancing Patient Cooperation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Trust increases patient willingness to share sensitive information and follow care recommendations closely.</a:t>
            </a:r>
            <a:endParaRPr lang="en-GB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/>
              <a:t>Improved Health Outcomes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Strong rapport correlates with higher satisfaction and better health outcomes, especially in chronic and mental health care.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61784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10346-F8BB-901C-0E29-5734C4107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634999"/>
            <a:ext cx="3363514" cy="1667226"/>
          </a:xfrm>
        </p:spPr>
        <p:txBody>
          <a:bodyPr anchor="t">
            <a:normAutofit/>
          </a:bodyPr>
          <a:lstStyle/>
          <a:p>
            <a:r>
              <a:rPr lang="en-GB" sz="2500"/>
              <a:t>Enhancing safety, decision-making, and quality of care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D99986-A23A-C600-768C-3FA515DC7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Communication</a:t>
            </a:r>
          </a:p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D158A4-1A3C-73DE-2075-53976C868B2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79"/>
            <a:ext cx="1494473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AA6F6B0-7BDB-FB4C-9D76-500FE2DDFD1B}" type="datetime1">
              <a:rPr lang="en-US" smtClean="0"/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C3E421-A940-7698-7839-D43F311B0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pic>
        <p:nvPicPr>
          <p:cNvPr id="11" name="Picture 10" descr="Smiling healthcare professional">
            <a:extLst>
              <a:ext uri="{FF2B5EF4-FFF2-40B4-BE49-F238E27FC236}">
                <a16:creationId xmlns:a16="http://schemas.microsoft.com/office/drawing/2014/main" id="{FC8E3B8F-8C2E-CDF5-1689-82DFA29449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33" r="14683" b="-1"/>
          <a:stretch>
            <a:fillRect/>
          </a:stretch>
        </p:blipFill>
        <p:spPr>
          <a:xfrm>
            <a:off x="597134" y="10"/>
            <a:ext cx="6987010" cy="6857990"/>
          </a:xfrm>
          <a:prstGeom prst="rect">
            <a:avLst/>
          </a:pr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E51CE9C-3F61-1876-B451-AD9A5DEFF726}"/>
              </a:ext>
            </a:extLst>
          </p:cNvPr>
          <p:cNvSpPr>
            <a:spLocks noGrp="1"/>
          </p:cNvSpPr>
          <p:nvPr>
            <p:ph sz="quarter" idx="15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8212790" y="2450529"/>
            <a:ext cx="3363513" cy="3854643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/>
              <a:t>Patient Safety Improvement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/>
              <a:t>Effective communication prevents errors like medication mistakes and misdiagnoses, enhancing patient safety.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/>
              <a:t>Shared Decision-Making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/>
              <a:t>Communication empowers patients to actively participate in their care, improving adherence and satisfaction.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/>
              <a:t>Quality Care Enhancement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/>
              <a:t>Clear instructions, timely updates, and accurate documentation reduce adverse events and improve recovery.</a:t>
            </a:r>
          </a:p>
        </p:txBody>
      </p:sp>
    </p:spTree>
    <p:extLst>
      <p:ext uri="{BB962C8B-B14F-4D97-AF65-F5344CB8AC3E}">
        <p14:creationId xmlns:p14="http://schemas.microsoft.com/office/powerpoint/2010/main" val="119335539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13FD2-6326-92CE-29A3-046F05659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634999"/>
            <a:ext cx="4477512" cy="1328932"/>
          </a:xfrm>
        </p:spPr>
        <p:txBody>
          <a:bodyPr anchor="t">
            <a:normAutofit/>
          </a:bodyPr>
          <a:lstStyle/>
          <a:p>
            <a:r>
              <a:rPr lang="en-GB" sz="2000"/>
              <a:t>Consequences of poor communication: misunderstandings and risks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BFA2B6-7DE7-5D56-1238-01F763C9C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Communication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270E26-5650-FE50-56C7-00254BCF3A4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1666" y="5260191"/>
            <a:ext cx="1493097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AA6F6B0-7BDB-FB4C-9D76-500FE2DDFD1B}" type="datetime1">
              <a:rPr lang="en-US" smtClean="0"/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842F61-350D-651E-3DFA-CDD2A7F0F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pic>
        <p:nvPicPr>
          <p:cNvPr id="11" name="Picture 10" descr="Stressed healthcare worker">
            <a:extLst>
              <a:ext uri="{FF2B5EF4-FFF2-40B4-BE49-F238E27FC236}">
                <a16:creationId xmlns:a16="http://schemas.microsoft.com/office/drawing/2014/main" id="{C911276C-7496-FAAE-9C11-16EA8341D6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688" r="4435" b="-1"/>
          <a:stretch>
            <a:fillRect/>
          </a:stretch>
        </p:blipFill>
        <p:spPr>
          <a:xfrm>
            <a:off x="609599" y="10"/>
            <a:ext cx="5843502" cy="6857990"/>
          </a:xfrm>
          <a:prstGeom prst="rect">
            <a:avLst/>
          </a:pr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E70D09C-D190-3C16-3C3D-4D37BC666E20}"/>
              </a:ext>
            </a:extLst>
          </p:cNvPr>
          <p:cNvSpPr>
            <a:spLocks noGrp="1"/>
          </p:cNvSpPr>
          <p:nvPr>
            <p:ph sz="quarter" idx="15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094553" y="2110570"/>
            <a:ext cx="4477512" cy="4282573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/>
              <a:t>Misunderstandings and Clinical Errors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/>
              <a:t>Poor communication often results in misunderstandings that cause clinical errors, directly compromising patient safety.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/>
              <a:t>Decreased Patient Satisfaction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/>
              <a:t>Inadequate communication lowers patient satisfaction and increases the risk of treatment non-compliance.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/>
              <a:t>Increased Complaints and Litigation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/>
              <a:t>Communication failures raise complaints and litigation risks, highlighting the need for effective interaction in healthcare.</a:t>
            </a:r>
          </a:p>
        </p:txBody>
      </p:sp>
    </p:spTree>
    <p:extLst>
      <p:ext uri="{BB962C8B-B14F-4D97-AF65-F5344CB8AC3E}">
        <p14:creationId xmlns:p14="http://schemas.microsoft.com/office/powerpoint/2010/main" val="161446924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EBA3F-9C79-CC03-601B-D935F0C10C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1001713"/>
            <a:ext cx="7909560" cy="5477510"/>
          </a:xfrm>
        </p:spPr>
        <p:txBody>
          <a:bodyPr anchor="b">
            <a:normAutofit/>
          </a:bodyPr>
          <a:lstStyle/>
          <a:p>
            <a:r>
              <a:rPr lang="en-GB"/>
              <a:t>Communication Models in Health and Social Care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567826-5E74-976C-B7A8-AA4DF721C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Communication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1BA50A-667F-21EA-E458-0BAB5B5CFFD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2" y="5260879"/>
            <a:ext cx="1494475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9B045A2-93A3-0245-952F-F70516988491}" type="datetime1">
              <a:rPr lang="en-US" smtClean="0"/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4D3304-E0D7-388D-07A0-71CCCF8354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EAA3239-9EA4-4A65-A281-97F994456D9F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84672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7C7A5-E2A9-D590-7A85-92A477B2D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634999"/>
            <a:ext cx="3363514" cy="1667226"/>
          </a:xfrm>
        </p:spPr>
        <p:txBody>
          <a:bodyPr anchor="t">
            <a:normAutofit/>
          </a:bodyPr>
          <a:lstStyle/>
          <a:p>
            <a:r>
              <a:rPr lang="en-GB" sz="2800"/>
              <a:t>Overview of popular communication models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C35283-0C94-E5FF-DF03-05D602D6F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Shannon &amp; Weaver Model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1B6784-F2A0-683A-33FB-DA5AE488FA5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79"/>
            <a:ext cx="1494473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AA6F6B0-7BDB-FB4C-9D76-500FE2DDFD1B}" type="datetime1">
              <a:rPr lang="en-US" smtClean="0"/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90F5A7-CBF4-889A-6FBB-99EC51973F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5CAEA12-05C9-82D4-4D79-5F0DD48059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134" y="1594910"/>
            <a:ext cx="6987010" cy="3668180"/>
          </a:xfrm>
          <a:prstGeom prst="rect">
            <a:avLst/>
          </a:pr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950ED7C-2782-8D8F-7F60-6D87CEBD2A7A}"/>
              </a:ext>
            </a:extLst>
          </p:cNvPr>
          <p:cNvSpPr>
            <a:spLocks noGrp="1"/>
          </p:cNvSpPr>
          <p:nvPr>
            <p:ph sz="quarter" idx="15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8212790" y="2450529"/>
            <a:ext cx="3363513" cy="3854643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/>
              <a:t>Shannon-Weaver Model Focus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/>
              <a:t>Focuses on message transmission accuracy and identifying potential barriers in communication systems.</a:t>
            </a:r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b="1"/>
              <a:t>Importance in Care Settings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rPr lang="en-GB"/>
              <a:t>Understanding communication models helps improve effectiveness by recognising barriers in healthcare environments.</a:t>
            </a:r>
          </a:p>
        </p:txBody>
      </p:sp>
    </p:spTree>
    <p:extLst>
      <p:ext uri="{BB962C8B-B14F-4D97-AF65-F5344CB8AC3E}">
        <p14:creationId xmlns:p14="http://schemas.microsoft.com/office/powerpoint/2010/main" val="280328051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809BB-1F5D-215F-1AAC-ADC0D6054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634999"/>
            <a:ext cx="3363514" cy="1667226"/>
          </a:xfrm>
        </p:spPr>
        <p:txBody>
          <a:bodyPr anchor="t">
            <a:normAutofit/>
          </a:bodyPr>
          <a:lstStyle/>
          <a:p>
            <a:r>
              <a:rPr lang="en-GB" sz="2800"/>
              <a:t>Application of communication models in practice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787D42-6BF7-5382-C36E-C4CCE18AB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Communication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756A11-ACF3-10F9-9FDE-245705BECD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2" y="5260879"/>
            <a:ext cx="1494475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AA6F6B0-7BDB-FB4C-9D76-500FE2DDFD1B}" type="datetime1">
              <a:rPr lang="en-US" smtClean="0"/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250DE9-1503-7F83-4824-4111374AC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2A613E9-80C2-1D88-9F10-5836849E93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97134" y="1406444"/>
            <a:ext cx="6987010" cy="4045111"/>
          </a:xfrm>
          <a:prstGeom prst="rect">
            <a:avLst/>
          </a:pr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04FC29D-5C6C-7D22-C1D5-91122A7CE652}"/>
              </a:ext>
            </a:extLst>
          </p:cNvPr>
          <p:cNvSpPr>
            <a:spLocks noGrp="1"/>
          </p:cNvSpPr>
          <p:nvPr>
            <p:ph sz="quarter" idx="15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8212790" y="2450529"/>
            <a:ext cx="3363513" cy="3854643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300" b="1" dirty="0"/>
              <a:t>Structured Communication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300" dirty="0"/>
              <a:t>Communication models help structure interactions, making messages clearer and more tailored to individual needs.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300" b="1" dirty="0"/>
              <a:t>Feedback Importance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300" dirty="0"/>
              <a:t>The Shannon &amp; Weaver  Model highlights feedback’s role in correcting misunderstandings in transmitted information.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300" b="1" dirty="0"/>
              <a:t>Training Applications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300" dirty="0"/>
              <a:t>Role-playing and scenario-based training apply communication models to improve staff skills and user engagement.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AAC1D3-A6CF-9175-3245-D261C71183CC}"/>
              </a:ext>
            </a:extLst>
          </p:cNvPr>
          <p:cNvSpPr txBox="1"/>
          <p:nvPr/>
        </p:nvSpPr>
        <p:spPr>
          <a:xfrm>
            <a:off x="4828261" y="5251500"/>
            <a:ext cx="275588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laboragora.com/index.php/2017/05/27/communication_shannon_et_weaver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923121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EAADE-1767-9F25-AFD7-A0EF48EF65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1001713"/>
            <a:ext cx="7909560" cy="5477510"/>
          </a:xfrm>
        </p:spPr>
        <p:txBody>
          <a:bodyPr anchor="b">
            <a:normAutofit/>
          </a:bodyPr>
          <a:lstStyle/>
          <a:p>
            <a:r>
              <a:rPr lang="en-GB"/>
              <a:t>Practical Example: Communication in Real Health and Social Care Settings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FE11B7-57C5-23E5-76AC-DFCE88FF8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Communication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A17E42-3ED1-2B23-BFF2-C5648FE15D0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2" y="5260879"/>
            <a:ext cx="1494475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9B045A2-93A3-0245-952F-F70516988491}" type="datetime1">
              <a:rPr lang="en-US" smtClean="0"/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B77ED0-F84B-453A-439E-5E39A88E3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EAA3239-9EA4-4A65-A281-97F994456D9F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68584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78A5C-B68C-78BC-DE47-CA04093046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634999"/>
            <a:ext cx="4477512" cy="1328932"/>
          </a:xfrm>
        </p:spPr>
        <p:txBody>
          <a:bodyPr anchor="t">
            <a:normAutofit/>
          </a:bodyPr>
          <a:lstStyle/>
          <a:p>
            <a:r>
              <a:rPr lang="en-GB" sz="2500" dirty="0"/>
              <a:t>Effective communication with a service user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F1A8C9-50A8-3C33-2487-6EE8331CFE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Communication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7E3BE9-C298-849B-F401-29BB50F7B5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1666" y="5260191"/>
            <a:ext cx="1493097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AA6F6B0-7BDB-FB4C-9D76-500FE2DDFD1B}" type="datetime1">
              <a:rPr lang="en-US" smtClean="0"/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0EBCA8-AE33-B9CA-6A56-E658E05D3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16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D95EA26-CAFA-0627-E415-FFAEDB8942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7625" r="5499" b="-1"/>
          <a:stretch>
            <a:fillRect/>
          </a:stretch>
        </p:blipFill>
        <p:spPr>
          <a:xfrm>
            <a:off x="609599" y="10"/>
            <a:ext cx="5843502" cy="6857990"/>
          </a:xfrm>
          <a:prstGeom prst="rect">
            <a:avLst/>
          </a:pr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74A92F6-FF52-9C4F-0B4C-326B630D264B}"/>
              </a:ext>
            </a:extLst>
          </p:cNvPr>
          <p:cNvSpPr>
            <a:spLocks noGrp="1"/>
          </p:cNvSpPr>
          <p:nvPr>
            <p:ph sz="quarter" idx="15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094553" y="2110570"/>
            <a:ext cx="4477512" cy="4282573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200" b="1"/>
              <a:t>Collaborative Multidisciplinary Team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200"/>
              <a:t>A multidisciplinary team worked closely with the patient to provide coordinated and holistic care through effective communication.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200" b="1"/>
              <a:t>Active Listening and Empathy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200"/>
              <a:t>Active listening and empathy helped build trust and understanding, improving patient engagement and satisfaction.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200" b="1"/>
              <a:t>Tailored Communication Strategies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200"/>
              <a:t>Communication was adapted to meet individual barriers and preferences, enhancing the effectiveness of interactions.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200" b="1"/>
              <a:t>Positive Outcomes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200"/>
              <a:t>Effective communication reduced hospital admissions and improved the patient’s quality of life significantly.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7A1A04-17CF-0A90-15E1-BE29D63AAF80}"/>
              </a:ext>
            </a:extLst>
          </p:cNvPr>
          <p:cNvSpPr txBox="1"/>
          <p:nvPr/>
        </p:nvSpPr>
        <p:spPr>
          <a:xfrm>
            <a:off x="3684394" y="6657945"/>
            <a:ext cx="276870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flickr.com/photos/diabetescare/1435849924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528200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669DE-4899-E3D6-5A9B-D5D3956663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4999"/>
            <a:ext cx="10969753" cy="932688"/>
          </a:xfrm>
        </p:spPr>
        <p:txBody>
          <a:bodyPr anchor="t">
            <a:normAutofit/>
          </a:bodyPr>
          <a:lstStyle/>
          <a:p>
            <a:r>
              <a:rPr lang="en-GB" sz="3300"/>
              <a:t>How communication shapes care outcomes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7EFE0B-CA3E-16A8-E08A-277584D70F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Communication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F458A-F576-755B-D6D1-CB5066E479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4" y="5260879"/>
            <a:ext cx="1494474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FAA6F6B0-7BDB-FB4C-9D76-500FE2DDFD1B}" type="datetime1">
              <a:rPr lang="en-US" smtClean="0"/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E8345E-1B19-7439-6590-7CE6F55BF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17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430F9BE-0F97-2FE6-E8EF-D4453030B5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9907" r="4045" b="-1"/>
          <a:stretch>
            <a:fillRect/>
          </a:stretch>
        </p:blipFill>
        <p:spPr>
          <a:xfrm>
            <a:off x="609601" y="1713653"/>
            <a:ext cx="5860862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noFill/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1A31D4D-A012-FBDF-55AA-E2E32F65E0EB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7103255" y="1704847"/>
            <a:ext cx="4479145" cy="4692340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200" b="1"/>
              <a:t>Impact on Patient Satisfaction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200"/>
              <a:t>Effective communication enhances patient satisfaction by building trust and understanding between caregiver and patient.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200" b="1"/>
              <a:t>Role in Treatment Adherence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200"/>
              <a:t>Clear communication improves adherence to treatment plans, leading to better health outcomes and fewer complications.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200" b="1"/>
              <a:t>Emotional Support and Empowerment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200"/>
              <a:t>Positive communication fosters emotional support, empowering patients to actively participate in their care decisions.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GB" sz="1200" b="1"/>
              <a:t>Reducing Readmission Rates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GB" sz="1200"/>
              <a:t>Poor communication can delay recovery and increase readmission, while interventions can improve outcomes by up to 20%.</a:t>
            </a:r>
          </a:p>
        </p:txBody>
      </p:sp>
    </p:spTree>
    <p:extLst>
      <p:ext uri="{BB962C8B-B14F-4D97-AF65-F5344CB8AC3E}">
        <p14:creationId xmlns:p14="http://schemas.microsoft.com/office/powerpoint/2010/main" val="109672456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6A645-8CDA-4558-4E65-50F7DCDFF9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953889"/>
            <a:ext cx="8430767" cy="1842020"/>
          </a:xfrm>
        </p:spPr>
        <p:txBody>
          <a:bodyPr anchor="b">
            <a:normAutofit/>
          </a:bodyPr>
          <a:lstStyle/>
          <a:p>
            <a:r>
              <a:rPr lang="en-GB"/>
              <a:t>Conclusion: Effective Communication is Key to Quality Care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770EE9-E2E7-FD40-55AA-29344EEFDD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7730AC-C896-92EB-7DC6-1D71040411D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2" y="5260879"/>
            <a:ext cx="1494475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53ED406-9BBB-8243-8F57-F2904DFCFBBC}" type="datetime1">
              <a:rPr lang="en-US" smtClean="0"/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ADF0C9-6336-CBA9-F278-B09365B19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18</a:t>
            </a:fld>
            <a:endParaRPr lang="en-US"/>
          </a:p>
        </p:txBody>
      </p:sp>
      <p:graphicFrame>
        <p:nvGraphicFramePr>
          <p:cNvPr id="10" name="Content Placeholder 5">
            <a:extLst>
              <a:ext uri="{FF2B5EF4-FFF2-40B4-BE49-F238E27FC236}">
                <a16:creationId xmlns:a16="http://schemas.microsoft.com/office/drawing/2014/main" id="{5CEAC318-AA8D-CA34-5E7F-5B2127EFF4FE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2733504564"/>
              </p:ex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GraphicFramePr>
        <p:xfrm>
          <a:off x="612775" y="3971109"/>
          <a:ext cx="8430639" cy="22518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64699429"/>
      </p:ext>
    </p:extLst>
  </p:cSld>
  <p:clrMapOvr>
    <a:masterClrMapping/>
  </p:clrMapOvr>
  <p:transition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85C484-FBC7-BE39-BF26-4822A37071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B1544-40C9-B5DB-117B-E15137078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1953889"/>
            <a:ext cx="8430767" cy="1842020"/>
          </a:xfrm>
        </p:spPr>
        <p:txBody>
          <a:bodyPr anchor="b">
            <a:normAutofit/>
          </a:bodyPr>
          <a:lstStyle/>
          <a:p>
            <a:r>
              <a:rPr lang="en-GB" dirty="0"/>
              <a:t>Reference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F4E793-934F-D3FB-5359-1E67A171F1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2067304" y="2231454"/>
            <a:ext cx="4564376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Reference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F1A942-9792-EB63-6A16-207D476768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16200000">
            <a:off x="-532352" y="5260879"/>
            <a:ext cx="1494475" cy="429768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53ED406-9BBB-8243-8F57-F2904DFCFBBC}" type="datetime1">
              <a:rPr lang="en-US" smtClean="0"/>
              <a:pPr>
                <a:spcAft>
                  <a:spcPts val="600"/>
                </a:spcAft>
              </a:pPr>
              <a:t>2/22/2026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435459-EA3D-0076-4331-DE3AE346C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2" y="6492513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19</a:t>
            </a:fld>
            <a:endParaRPr lang="en-US"/>
          </a:p>
        </p:txBody>
      </p:sp>
      <p:graphicFrame>
        <p:nvGraphicFramePr>
          <p:cNvPr id="10" name="Content Placeholder 5">
            <a:extLst>
              <a:ext uri="{FF2B5EF4-FFF2-40B4-BE49-F238E27FC236}">
                <a16:creationId xmlns:a16="http://schemas.microsoft.com/office/drawing/2014/main" id="{7745B178-9B04-0F70-C3C8-807B7AB28627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2029375759"/>
              </p:ex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GraphicFramePr>
        <p:xfrm>
          <a:off x="612775" y="3971109"/>
          <a:ext cx="8430639" cy="22518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13621974"/>
      </p:ext>
    </p:extLst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Japandi linear">
  <a:themeElements>
    <a:clrScheme name="Japandi linear 2">
      <a:dk1>
        <a:srgbClr val="000000"/>
      </a:dk1>
      <a:lt1>
        <a:srgbClr val="FFFFFF"/>
      </a:lt1>
      <a:dk2>
        <a:srgbClr val="2C3832"/>
      </a:dk2>
      <a:lt2>
        <a:srgbClr val="F2EDE3"/>
      </a:lt2>
      <a:accent1>
        <a:srgbClr val="B79C8F"/>
      </a:accent1>
      <a:accent2>
        <a:srgbClr val="8A835B"/>
      </a:accent2>
      <a:accent3>
        <a:srgbClr val="A3A588"/>
      </a:accent3>
      <a:accent4>
        <a:srgbClr val="A39382"/>
      </a:accent4>
      <a:accent5>
        <a:srgbClr val="87A3BF"/>
      </a:accent5>
      <a:accent6>
        <a:srgbClr val="6464A0"/>
      </a:accent6>
      <a:hlink>
        <a:srgbClr val="BF6E45"/>
      </a:hlink>
      <a:folHlink>
        <a:srgbClr val="B3932A"/>
      </a:folHlink>
    </a:clrScheme>
    <a:fontScheme name="Custom 24">
      <a:majorFont>
        <a:latin typeface="Nunito Sans"/>
        <a:ea typeface=""/>
        <a:cs typeface=""/>
      </a:majorFont>
      <a:minorFont>
        <a:latin typeface="Nunito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apandi linear_Copilot Layouts_win32_SD_V13" id="{1A98D2ED-8D8F-4042-89AC-2EE345497259}" vid="{2E77DE8A-CCF8-42DD-89D0-20AB94D79FC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1136</Words>
  <Application>Microsoft Office PowerPoint</Application>
  <PresentationFormat>Widescreen</PresentationFormat>
  <Paragraphs>179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Arial</vt:lpstr>
      <vt:lpstr>Nunito Sans</vt:lpstr>
      <vt:lpstr>Univers Light</vt:lpstr>
      <vt:lpstr>Japandi linear</vt:lpstr>
      <vt:lpstr>Name: Ataf Rashid Student Number: 2434316 MODULE LECTURER: Hajra mustasim Module Name: Professional Development in Health and Social Care Module Code: LCHS4009 Assessment Title: Self-Awareness Presentation </vt:lpstr>
      <vt:lpstr>Effective Communication in Health and Social Care: Essential Skills and Practices</vt:lpstr>
      <vt:lpstr>introduction</vt:lpstr>
      <vt:lpstr>Understanding Communication in Health and Social Care</vt:lpstr>
      <vt:lpstr>Definition of communication and its relevance</vt:lpstr>
      <vt:lpstr>Types of communication: verbal, non-verbal, and written</vt:lpstr>
      <vt:lpstr>Importance of active listening in professional practice</vt:lpstr>
      <vt:lpstr>The Significance of Communication for Service Users and Professionals</vt:lpstr>
      <vt:lpstr>Building trust and rapport with service users</vt:lpstr>
      <vt:lpstr>Enhancing safety, decision-making, and quality of care</vt:lpstr>
      <vt:lpstr>Consequences of poor communication: misunderstandings and risks</vt:lpstr>
      <vt:lpstr>Communication Models in Health and Social Care</vt:lpstr>
      <vt:lpstr>Overview of popular communication models</vt:lpstr>
      <vt:lpstr>Application of communication models in practice</vt:lpstr>
      <vt:lpstr>Practical Example: Communication in Real Health and Social Care Settings</vt:lpstr>
      <vt:lpstr>Effective communication with a service user</vt:lpstr>
      <vt:lpstr>How communication shapes care outcomes</vt:lpstr>
      <vt:lpstr>Conclusion: Effective Communication is Key to Quality Care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ataf r</dc:creator>
  <cp:lastModifiedBy>ataf r</cp:lastModifiedBy>
  <cp:revision>28</cp:revision>
  <dcterms:created xsi:type="dcterms:W3CDTF">2026-02-22T22:02:48Z</dcterms:created>
  <dcterms:modified xsi:type="dcterms:W3CDTF">2026-02-23T00:26:07Z</dcterms:modified>
</cp:coreProperties>
</file>