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9"/>
  </p:notesMasterIdLst>
  <p:sldIdLst>
    <p:sldId id="257" r:id="rId2"/>
    <p:sldId id="268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73" r:id="rId14"/>
    <p:sldId id="274" r:id="rId15"/>
    <p:sldId id="275" r:id="rId16"/>
    <p:sldId id="276" r:id="rId17"/>
    <p:sldId id="27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7422" autoAdjust="0"/>
  </p:normalViewPr>
  <p:slideViewPr>
    <p:cSldViewPr snapToGrid="0" snapToObjects="1">
      <p:cViewPr>
        <p:scale>
          <a:sx n="91" d="100"/>
          <a:sy n="91" d="100"/>
        </p:scale>
        <p:origin x="-1472" y="-3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B0B111-F8C6-5243-A974-1102DAF1FBFA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5E4498-9351-324C-9371-D371E2E5BE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334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=COJ1IFCncek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9B4E3E-FCC4-524E-A719-D53D1A8D359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2964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</a:t>
            </a:r>
            <a:r>
              <a:rPr lang="en-US" dirty="0" err="1" smtClean="0"/>
              <a:t>IpN_wAlYZSs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9B4E3E-FCC4-524E-A719-D53D1A8D359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0842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=Pd9oTGr_1DA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E4498-9351-324C-9371-D371E2E5BE8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0948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</a:t>
            </a:r>
            <a:r>
              <a:rPr lang="en-US" dirty="0" err="1" smtClean="0"/>
              <a:t>nwLrHYRZQpc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E4498-9351-324C-9371-D371E2E5BE8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8906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=jc6_XgtOQgI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E4498-9351-324C-9371-D371E2E5BE8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526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E4498-9351-324C-9371-D371E2E5BE8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7583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Play it is based on is inspired by Leopold</a:t>
            </a:r>
            <a:r>
              <a:rPr lang="en-US" baseline="0" dirty="0" smtClean="0"/>
              <a:t> &amp; Loeb case of 1920s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E4498-9351-324C-9371-D371E2E5BE8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5324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E4498-9351-324C-9371-D371E2E5BE8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102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FE53E-F8FE-0140-BE52-90FD98DB2FC3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0FE53E-F8FE-0140-BE52-90FD98DB2FC3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A2A5F-3B14-3646-AE38-D68430D4D0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359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6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1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Advanced </a:t>
            </a:r>
            <a:r>
              <a:rPr lang="en-US" smtClean="0"/>
              <a:t>Critical </a:t>
            </a:r>
            <a:r>
              <a:rPr lang="en-US"/>
              <a:t>Thinking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M7X01616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225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Challenging conventions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25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Kubrick &amp; Symmetry</a:t>
            </a:r>
            <a:endParaRPr lang="en-US" dirty="0"/>
          </a:p>
        </p:txBody>
      </p:sp>
      <p:pic>
        <p:nvPicPr>
          <p:cNvPr id="6" name="Content Placeholder 5" descr="file_569527_kubrick-one-point-symmetry-0942012-182551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62" r="-1816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832225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Nolan &amp; Consistency</a:t>
            </a:r>
            <a:endParaRPr lang="en-US" dirty="0"/>
          </a:p>
        </p:txBody>
      </p:sp>
      <p:pic>
        <p:nvPicPr>
          <p:cNvPr id="4" name="Content Placeholder 3" descr="Christopher-Nolans-Films-Ranked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826" r="-118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59904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Spike Lee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Challenging conventions</a:t>
            </a:r>
          </a:p>
          <a:p>
            <a:pPr lvl="1"/>
            <a:r>
              <a:rPr lang="en-US" dirty="0" smtClean="0"/>
              <a:t>Independent filmmaker from outside of industry</a:t>
            </a:r>
          </a:p>
          <a:p>
            <a:pPr lvl="1"/>
            <a:r>
              <a:rPr lang="en-US" dirty="0" smtClean="0"/>
              <a:t>Making films about black people’s contemporaneous experiences</a:t>
            </a:r>
          </a:p>
          <a:p>
            <a:pPr lvl="1"/>
            <a:r>
              <a:rPr lang="en-US" dirty="0" smtClean="0"/>
              <a:t>Experiments in narrative structures and in cinematic form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58297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She’s </a:t>
            </a:r>
            <a:r>
              <a:rPr lang="en-US" dirty="0" err="1" smtClean="0"/>
              <a:t>Gotta</a:t>
            </a:r>
            <a:r>
              <a:rPr lang="en-US" dirty="0" smtClean="0"/>
              <a:t> Have It (1986)</a:t>
            </a:r>
            <a:endParaRPr lang="en-US" dirty="0"/>
          </a:p>
        </p:txBody>
      </p:sp>
      <p:pic>
        <p:nvPicPr>
          <p:cNvPr id="6" name="Content Placeholder 5" descr="Shes Gotta Have It.jpg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3410" r="-63410"/>
          <a:stretch>
            <a:fillRect/>
          </a:stretch>
        </p:blipFill>
        <p:spPr/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Independently financed</a:t>
            </a:r>
          </a:p>
          <a:p>
            <a:r>
              <a:rPr lang="en-US" dirty="0" smtClean="0"/>
              <a:t>Shot in a fairly guerilla style</a:t>
            </a:r>
          </a:p>
          <a:p>
            <a:r>
              <a:rPr lang="en-US" dirty="0" smtClean="0"/>
              <a:t>Complex array of black characters</a:t>
            </a:r>
          </a:p>
          <a:p>
            <a:r>
              <a:rPr lang="en-US" dirty="0" smtClean="0"/>
              <a:t>Strong central female character</a:t>
            </a:r>
          </a:p>
          <a:p>
            <a:r>
              <a:rPr lang="en-US" dirty="0" smtClean="0"/>
              <a:t>Sexually explicit</a:t>
            </a:r>
          </a:p>
          <a:p>
            <a:r>
              <a:rPr lang="en-US" dirty="0" smtClean="0"/>
              <a:t>Non-linear style</a:t>
            </a:r>
          </a:p>
          <a:p>
            <a:r>
              <a:rPr lang="en-US" dirty="0" smtClean="0"/>
              <a:t>Direct address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529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School Daze (1988)</a:t>
            </a:r>
            <a:endParaRPr lang="en-US" dirty="0"/>
          </a:p>
        </p:txBody>
      </p:sp>
      <p:pic>
        <p:nvPicPr>
          <p:cNvPr id="8" name="Content Placeholder 7" descr="School Daze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7675" r="-37675"/>
          <a:stretch>
            <a:fillRect/>
          </a:stretch>
        </p:blipFill>
        <p:spPr/>
      </p:pic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Deeper portrait of black American experience</a:t>
            </a:r>
          </a:p>
          <a:p>
            <a:r>
              <a:rPr lang="en-US" dirty="0" smtClean="0"/>
              <a:t>Set on a black college campus</a:t>
            </a:r>
          </a:p>
          <a:p>
            <a:r>
              <a:rPr lang="en-US" dirty="0" smtClean="0"/>
              <a:t>Clash between students about black identity</a:t>
            </a:r>
          </a:p>
          <a:p>
            <a:r>
              <a:rPr lang="en-US" dirty="0" smtClean="0"/>
              <a:t>Musical numbers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7861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Do The Right Thing (1989)</a:t>
            </a:r>
            <a:endParaRPr lang="en-US" dirty="0"/>
          </a:p>
        </p:txBody>
      </p:sp>
      <p:pic>
        <p:nvPicPr>
          <p:cNvPr id="3" name="Content Placeholder 2" descr="Do The Right Thing.jpg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9310" r="-39310"/>
          <a:stretch>
            <a:fillRect/>
          </a:stretch>
        </p:blipFill>
        <p:spPr/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Complex portrait of racial tensions in one New York street</a:t>
            </a:r>
          </a:p>
          <a:p>
            <a:r>
              <a:rPr lang="en-US" dirty="0" smtClean="0"/>
              <a:t>Uses a single day chronology</a:t>
            </a:r>
          </a:p>
          <a:p>
            <a:r>
              <a:rPr lang="en-US" dirty="0" smtClean="0"/>
              <a:t>Direct address to camera</a:t>
            </a:r>
          </a:p>
          <a:p>
            <a:r>
              <a:rPr lang="en-US" dirty="0" smtClean="0"/>
              <a:t>Formal cinematic experimentation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845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Alfred Hitchcock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Challenging conventions</a:t>
            </a:r>
          </a:p>
          <a:p>
            <a:pPr lvl="1"/>
            <a:r>
              <a:rPr lang="en-US" dirty="0" smtClean="0"/>
              <a:t>Formal experiments within studio system</a:t>
            </a:r>
          </a:p>
          <a:p>
            <a:pPr lvl="1"/>
            <a:r>
              <a:rPr lang="en-US" dirty="0" smtClean="0"/>
              <a:t>Innovative narrative structures</a:t>
            </a:r>
          </a:p>
          <a:p>
            <a:pPr lvl="1"/>
            <a:r>
              <a:rPr lang="en-US" dirty="0" smtClean="0"/>
              <a:t>Subject matter that pushes at taboos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652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Rope (1948)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8178" y="1825625"/>
            <a:ext cx="2961643" cy="4351338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Filmed in a seamless style</a:t>
            </a:r>
          </a:p>
          <a:p>
            <a:r>
              <a:rPr lang="en-US" dirty="0" smtClean="0"/>
              <a:t>Uses 10-minute takes</a:t>
            </a:r>
          </a:p>
          <a:p>
            <a:r>
              <a:rPr lang="en-US" dirty="0" smtClean="0"/>
              <a:t>Suggests a gay relationship at heart of the story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9882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Rear Window (1954)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Highly restricted point of view</a:t>
            </a:r>
          </a:p>
          <a:p>
            <a:r>
              <a:rPr lang="en-US" dirty="0" smtClean="0"/>
              <a:t>Essay on nature of cinematic voyeurism</a:t>
            </a:r>
          </a:p>
          <a:p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0772" y="1825625"/>
            <a:ext cx="2984456" cy="4351338"/>
          </a:xfrm>
        </p:spPr>
      </p:pic>
    </p:spTree>
    <p:extLst>
      <p:ext uri="{BB962C8B-B14F-4D97-AF65-F5344CB8AC3E}">
        <p14:creationId xmlns:p14="http://schemas.microsoft.com/office/powerpoint/2010/main" val="1354013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Psycho (1960)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5546" y="1825625"/>
            <a:ext cx="2926908" cy="4351338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Story structure ruptures typical  character identification</a:t>
            </a:r>
          </a:p>
          <a:p>
            <a:r>
              <a:rPr lang="en-US" dirty="0" smtClean="0"/>
              <a:t>Experimental montage of shower scene</a:t>
            </a:r>
          </a:p>
          <a:p>
            <a:r>
              <a:rPr lang="en-US" dirty="0" smtClean="0"/>
              <a:t>Subject matter of serial murder was mainstream taboo</a:t>
            </a:r>
          </a:p>
          <a:p>
            <a:r>
              <a:rPr lang="en-US" dirty="0" smtClean="0"/>
              <a:t>There’s a flushing toilet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37797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Derek </a:t>
            </a:r>
            <a:r>
              <a:rPr lang="en-US" dirty="0" err="1" smtClean="0"/>
              <a:t>Jarman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Challenging conventions</a:t>
            </a:r>
          </a:p>
          <a:p>
            <a:pPr lvl="1"/>
            <a:r>
              <a:rPr lang="en-US" dirty="0" smtClean="0"/>
              <a:t>Art director turned filmmaker</a:t>
            </a:r>
          </a:p>
          <a:p>
            <a:pPr lvl="1"/>
            <a:r>
              <a:rPr lang="en-US" dirty="0" smtClean="0"/>
              <a:t>Began making Super 8 shorts</a:t>
            </a:r>
          </a:p>
          <a:p>
            <a:pPr lvl="1"/>
            <a:r>
              <a:rPr lang="en-US" dirty="0" smtClean="0"/>
              <a:t>Making openly gay subject matter</a:t>
            </a:r>
          </a:p>
          <a:p>
            <a:pPr lvl="1"/>
            <a:r>
              <a:rPr lang="en-US" dirty="0" smtClean="0"/>
              <a:t>Formal and narrative experimentation</a:t>
            </a:r>
          </a:p>
          <a:p>
            <a:pPr lvl="1"/>
            <a:r>
              <a:rPr lang="en-US" dirty="0" smtClean="0"/>
              <a:t>Personal, intimate, confessional to an unprecedented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77749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 smtClean="0"/>
              <a:t>Sebastiane</a:t>
            </a:r>
            <a:r>
              <a:rPr lang="en-US" dirty="0" smtClean="0"/>
              <a:t> (1976)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8703" y="1825625"/>
            <a:ext cx="3080593" cy="4351338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Recasts story of Saint Sebastian as one of unrequited gay love</a:t>
            </a:r>
          </a:p>
          <a:p>
            <a:r>
              <a:rPr lang="en-US" dirty="0" err="1" smtClean="0"/>
              <a:t>Targetted</a:t>
            </a:r>
            <a:r>
              <a:rPr lang="en-US" dirty="0" smtClean="0"/>
              <a:t> a gay audience</a:t>
            </a:r>
          </a:p>
          <a:p>
            <a:r>
              <a:rPr lang="en-US" dirty="0" smtClean="0"/>
              <a:t>Unprecedented male nudity and sex</a:t>
            </a:r>
          </a:p>
          <a:p>
            <a:r>
              <a:rPr lang="en-US" dirty="0" smtClean="0"/>
              <a:t>Only film made in Latin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58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Caravaggio (1986)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Gay themes and imagery</a:t>
            </a:r>
          </a:p>
          <a:p>
            <a:r>
              <a:rPr lang="en-US" dirty="0" smtClean="0"/>
              <a:t>Deliberate anachronisms</a:t>
            </a:r>
          </a:p>
          <a:p>
            <a:r>
              <a:rPr lang="en-US" dirty="0" smtClean="0"/>
              <a:t>Painterly formalism in composition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6000" y="2159794"/>
            <a:ext cx="2794000" cy="3683000"/>
          </a:xfrm>
        </p:spPr>
      </p:pic>
    </p:spTree>
    <p:extLst>
      <p:ext uri="{BB962C8B-B14F-4D97-AF65-F5344CB8AC3E}">
        <p14:creationId xmlns:p14="http://schemas.microsoft.com/office/powerpoint/2010/main" val="901042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Blue (1993)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6907" y="1825625"/>
            <a:ext cx="2824185" cy="4351338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A single shot of blue </a:t>
            </a:r>
            <a:r>
              <a:rPr lang="en-US" dirty="0" err="1" smtClean="0"/>
              <a:t>colour</a:t>
            </a:r>
            <a:endParaRPr lang="en-US" dirty="0" smtClean="0"/>
          </a:p>
          <a:p>
            <a:r>
              <a:rPr lang="en-US" dirty="0" smtClean="0"/>
              <a:t>Profound, intimate narration</a:t>
            </a:r>
          </a:p>
          <a:p>
            <a:r>
              <a:rPr lang="en-US" dirty="0" smtClean="0"/>
              <a:t>Fantastical story of </a:t>
            </a:r>
            <a:r>
              <a:rPr lang="en-US" dirty="0" err="1" smtClean="0"/>
              <a:t>colours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888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What filmmaker are you examining?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three works have you picked?</a:t>
            </a:r>
          </a:p>
          <a:p>
            <a:r>
              <a:rPr lang="en-US" dirty="0" smtClean="0"/>
              <a:t>How do they challenge convention?</a:t>
            </a:r>
          </a:p>
          <a:p>
            <a:r>
              <a:rPr lang="en-US" dirty="0" smtClean="0"/>
              <a:t>To what extent are they consistent across the three works?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06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175</TotalTime>
  <Words>406</Words>
  <Application>Microsoft Macintosh PowerPoint</Application>
  <PresentationFormat>Custom</PresentationFormat>
  <Paragraphs>83</Paragraphs>
  <Slides>17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Advanced Critical Thinking</vt:lpstr>
      <vt:lpstr>Challenging conventions</vt:lpstr>
      <vt:lpstr>Kubrick &amp; Symmetry</vt:lpstr>
      <vt:lpstr>Nolan &amp; Consistency</vt:lpstr>
      <vt:lpstr>Spike Lee</vt:lpstr>
      <vt:lpstr>She’s Gotta Have It (1986)</vt:lpstr>
      <vt:lpstr>School Daze (1988)</vt:lpstr>
      <vt:lpstr>Do The Right Thing (1989)</vt:lpstr>
      <vt:lpstr>Alfred Hitchcock</vt:lpstr>
      <vt:lpstr>Rope (1948)</vt:lpstr>
      <vt:lpstr>Rear Window (1954)</vt:lpstr>
      <vt:lpstr>Psycho (1960)</vt:lpstr>
      <vt:lpstr>Derek Jarman</vt:lpstr>
      <vt:lpstr>Sebastiane (1976)</vt:lpstr>
      <vt:lpstr>Caravaggio (1986)</vt:lpstr>
      <vt:lpstr>Blue (1993)</vt:lpstr>
      <vt:lpstr>What filmmaker are you examining?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Buxton</dc:creator>
  <cp:lastModifiedBy>Craig Evans</cp:lastModifiedBy>
  <cp:revision>21</cp:revision>
  <dcterms:created xsi:type="dcterms:W3CDTF">2018-09-23T16:29:49Z</dcterms:created>
  <dcterms:modified xsi:type="dcterms:W3CDTF">2018-09-26T11:08:01Z</dcterms:modified>
</cp:coreProperties>
</file>