
<file path=[Content_Types].xml><?xml version="1.0" encoding="utf-8"?>
<Types xmlns="http://schemas.openxmlformats.org/package/2006/content-types">
  <Default Extension="gif" ContentType="image/gif"/>
  <Default Extension="jp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82" d="100"/>
          <a:sy n="82" d="100"/>
        </p:scale>
        <p:origin x="69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68206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8.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image" Target="../media/image11.gif"/><Relationship Id="rId7" Type="http://schemas.openxmlformats.org/officeDocument/2006/relationships/image" Target="../media/image6.gif"/><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F3D3E"/>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C9842A"/>
          </a:solidFill>
          <a:ln/>
        </p:spPr>
        <p:txBody>
          <a:bodyPr/>
          <a:lstStyle/>
          <a:p>
            <a:endParaRPr lang="en-GB"/>
          </a:p>
        </p:txBody>
      </p:sp>
      <p:sp>
        <p:nvSpPr>
          <p:cNvPr id="3" name="Text 1"/>
          <p:cNvSpPr/>
          <p:nvPr/>
        </p:nvSpPr>
        <p:spPr>
          <a:xfrm>
            <a:off x="640080" y="365760"/>
            <a:ext cx="10972800" cy="256032"/>
          </a:xfrm>
          <a:prstGeom prst="rect">
            <a:avLst/>
          </a:prstGeom>
          <a:noFill/>
          <a:ln/>
        </p:spPr>
        <p:txBody>
          <a:bodyPr wrap="square" lIns="0" tIns="0" rIns="0" bIns="0" rtlCol="0" anchor="ctr"/>
          <a:lstStyle/>
          <a:p>
            <a:pPr marL="0" indent="0">
              <a:buNone/>
            </a:pPr>
            <a:r>
              <a:rPr lang="en-US" sz="1200" b="1" kern="0" spc="180" dirty="0">
                <a:solidFill>
                  <a:srgbClr val="C9842A"/>
                </a:solidFill>
                <a:latin typeface="Calibri" pitchFamily="34" charset="0"/>
                <a:ea typeface="Calibri" pitchFamily="34" charset="-122"/>
                <a:cs typeface="Calibri" pitchFamily="34" charset="-120"/>
              </a:rPr>
              <a:t>UNIVERSITY OF WALES TRINITY SAINT DAVID</a:t>
            </a:r>
            <a:endParaRPr lang="en-US" sz="1200" dirty="0"/>
          </a:p>
        </p:txBody>
      </p:sp>
      <p:sp>
        <p:nvSpPr>
          <p:cNvPr id="4" name="Text 2"/>
          <p:cNvSpPr/>
          <p:nvPr/>
        </p:nvSpPr>
        <p:spPr>
          <a:xfrm>
            <a:off x="640080" y="640080"/>
            <a:ext cx="10972800" cy="237744"/>
          </a:xfrm>
          <a:prstGeom prst="rect">
            <a:avLst/>
          </a:prstGeom>
          <a:noFill/>
          <a:ln/>
        </p:spPr>
        <p:txBody>
          <a:bodyPr wrap="square" lIns="0" tIns="0" rIns="0" bIns="0" rtlCol="0" anchor="ctr"/>
          <a:lstStyle/>
          <a:p>
            <a:pPr marL="0" indent="0">
              <a:buNone/>
            </a:pPr>
            <a:r>
              <a:rPr lang="en-US" sz="1400" dirty="0">
                <a:solidFill>
                  <a:srgbClr val="C5D5D5"/>
                </a:solidFill>
                <a:latin typeface="Calibri" pitchFamily="34" charset="0"/>
                <a:ea typeface="Calibri" pitchFamily="34" charset="-122"/>
                <a:cs typeface="Calibri" pitchFamily="34" charset="-120"/>
              </a:rPr>
              <a:t>BA (Hons) Leadership and Management Skills for the Workplace</a:t>
            </a:r>
            <a:endParaRPr lang="en-US" sz="1400" dirty="0"/>
          </a:p>
        </p:txBody>
      </p:sp>
      <p:sp>
        <p:nvSpPr>
          <p:cNvPr id="5" name="Text 3"/>
          <p:cNvSpPr/>
          <p:nvPr/>
        </p:nvSpPr>
        <p:spPr>
          <a:xfrm>
            <a:off x="640080" y="1417320"/>
            <a:ext cx="10972800" cy="640080"/>
          </a:xfrm>
          <a:prstGeom prst="rect">
            <a:avLst/>
          </a:prstGeom>
          <a:noFill/>
          <a:ln/>
        </p:spPr>
        <p:txBody>
          <a:bodyPr wrap="square" lIns="0" tIns="0" rIns="0" bIns="0" rtlCol="0" anchor="ctr"/>
          <a:lstStyle/>
          <a:p>
            <a:pPr marL="0" indent="0">
              <a:buNone/>
            </a:pPr>
            <a:r>
              <a:rPr lang="en-US" sz="3600" b="1" dirty="0">
                <a:solidFill>
                  <a:srgbClr val="FFFFFF"/>
                </a:solidFill>
                <a:latin typeface="Calibri" pitchFamily="34" charset="0"/>
                <a:ea typeface="Calibri" pitchFamily="34" charset="-122"/>
                <a:cs typeface="Calibri" pitchFamily="34" charset="-120"/>
              </a:rPr>
              <a:t>Different Information Systems</a:t>
            </a:r>
            <a:endParaRPr lang="en-US" sz="3600" dirty="0"/>
          </a:p>
        </p:txBody>
      </p:sp>
      <p:sp>
        <p:nvSpPr>
          <p:cNvPr id="6" name="Text 4"/>
          <p:cNvSpPr/>
          <p:nvPr/>
        </p:nvSpPr>
        <p:spPr>
          <a:xfrm>
            <a:off x="640080" y="2103120"/>
            <a:ext cx="10515600" cy="457200"/>
          </a:xfrm>
          <a:prstGeom prst="rect">
            <a:avLst/>
          </a:prstGeom>
          <a:noFill/>
          <a:ln/>
        </p:spPr>
        <p:txBody>
          <a:bodyPr wrap="square" lIns="0" tIns="0" rIns="0" bIns="0" rtlCol="0" anchor="ctr"/>
          <a:lstStyle/>
          <a:p>
            <a:pPr marL="0" indent="0">
              <a:buNone/>
            </a:pPr>
            <a:r>
              <a:rPr lang="en-US" sz="1600" dirty="0">
                <a:solidFill>
                  <a:srgbClr val="D7E3E3"/>
                </a:solidFill>
                <a:latin typeface="Calibri" pitchFamily="34" charset="0"/>
                <a:ea typeface="Calibri" pitchFamily="34" charset="-122"/>
                <a:cs typeface="Calibri" pitchFamily="34" charset="-120"/>
              </a:rPr>
              <a:t>A group consulting briefing for a growing business that wants to modernise how it uses information.</a:t>
            </a:r>
            <a:endParaRPr lang="en-US" sz="1600" dirty="0"/>
          </a:p>
        </p:txBody>
      </p:sp>
      <p:sp>
        <p:nvSpPr>
          <p:cNvPr id="7" name="Shape 5"/>
          <p:cNvSpPr/>
          <p:nvPr/>
        </p:nvSpPr>
        <p:spPr>
          <a:xfrm>
            <a:off x="640080" y="2880360"/>
            <a:ext cx="2670048" cy="1965960"/>
          </a:xfrm>
          <a:prstGeom prst="rect">
            <a:avLst/>
          </a:prstGeom>
          <a:solidFill>
            <a:srgbClr val="164E4F"/>
          </a:solidFill>
          <a:ln/>
        </p:spPr>
        <p:txBody>
          <a:bodyPr/>
          <a:lstStyle/>
          <a:p>
            <a:endParaRPr lang="en-GB"/>
          </a:p>
        </p:txBody>
      </p:sp>
      <p:sp>
        <p:nvSpPr>
          <p:cNvPr id="8" name="Shape 6"/>
          <p:cNvSpPr/>
          <p:nvPr/>
        </p:nvSpPr>
        <p:spPr>
          <a:xfrm>
            <a:off x="640080" y="2880360"/>
            <a:ext cx="2670048" cy="73152"/>
          </a:xfrm>
          <a:prstGeom prst="rect">
            <a:avLst/>
          </a:prstGeom>
          <a:solidFill>
            <a:srgbClr val="C9842A"/>
          </a:solidFill>
          <a:ln/>
        </p:spPr>
        <p:txBody>
          <a:bodyPr/>
          <a:lstStyle/>
          <a:p>
            <a:endParaRPr lang="en-GB"/>
          </a:p>
        </p:txBody>
      </p:sp>
      <p:sp>
        <p:nvSpPr>
          <p:cNvPr id="9" name="Text 7"/>
          <p:cNvSpPr/>
          <p:nvPr/>
        </p:nvSpPr>
        <p:spPr>
          <a:xfrm>
            <a:off x="768096" y="3090672"/>
            <a:ext cx="2414016" cy="50292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Mick Lowe</a:t>
            </a:r>
            <a:endParaRPr lang="en-US" sz="1400" dirty="0"/>
          </a:p>
        </p:txBody>
      </p:sp>
      <p:sp>
        <p:nvSpPr>
          <p:cNvPr id="10" name="Text 8"/>
          <p:cNvSpPr/>
          <p:nvPr/>
        </p:nvSpPr>
        <p:spPr>
          <a:xfrm>
            <a:off x="768096" y="3611880"/>
            <a:ext cx="2414016" cy="256032"/>
          </a:xfrm>
          <a:prstGeom prst="rect">
            <a:avLst/>
          </a:prstGeom>
          <a:noFill/>
          <a:ln/>
        </p:spPr>
        <p:txBody>
          <a:bodyPr wrap="square" lIns="0" tIns="0" rIns="0" bIns="0" rtlCol="0" anchor="ctr"/>
          <a:lstStyle/>
          <a:p>
            <a:pPr marL="0" indent="0">
              <a:buNone/>
            </a:pPr>
            <a:r>
              <a:rPr lang="en-US" sz="1200" dirty="0">
                <a:solidFill>
                  <a:srgbClr val="C9842A"/>
                </a:solidFill>
                <a:latin typeface="Calibri" pitchFamily="34" charset="0"/>
                <a:ea typeface="Calibri" pitchFamily="34" charset="-122"/>
                <a:cs typeface="Calibri" pitchFamily="34" charset="-120"/>
              </a:rPr>
              <a:t>Student ID  2434734</a:t>
            </a:r>
            <a:endParaRPr lang="en-US" sz="1200" dirty="0"/>
          </a:p>
        </p:txBody>
      </p:sp>
      <p:sp>
        <p:nvSpPr>
          <p:cNvPr id="11" name="Text 9"/>
          <p:cNvSpPr/>
          <p:nvPr/>
        </p:nvSpPr>
        <p:spPr>
          <a:xfrm>
            <a:off x="768096" y="3950208"/>
            <a:ext cx="2414016" cy="685800"/>
          </a:xfrm>
          <a:prstGeom prst="rect">
            <a:avLst/>
          </a:prstGeom>
          <a:noFill/>
          <a:ln/>
        </p:spPr>
        <p:txBody>
          <a:bodyPr wrap="square" lIns="0" tIns="0" rIns="0" bIns="0" rtlCol="0" anchor="ctr"/>
          <a:lstStyle/>
          <a:p>
            <a:pPr marL="0" indent="0">
              <a:buNone/>
            </a:pPr>
            <a:r>
              <a:rPr lang="en-US" sz="1300" dirty="0">
                <a:solidFill>
                  <a:srgbClr val="D7E3E3"/>
                </a:solidFill>
                <a:latin typeface="Calibri" pitchFamily="34" charset="0"/>
                <a:ea typeface="Calibri" pitchFamily="34" charset="-122"/>
                <a:cs typeface="Calibri" pitchFamily="34" charset="-120"/>
              </a:rPr>
              <a:t>Introduce different information systems</a:t>
            </a:r>
            <a:endParaRPr lang="en-US" sz="1300" dirty="0"/>
          </a:p>
        </p:txBody>
      </p:sp>
      <p:sp>
        <p:nvSpPr>
          <p:cNvPr id="12" name="Shape 10"/>
          <p:cNvSpPr/>
          <p:nvPr/>
        </p:nvSpPr>
        <p:spPr>
          <a:xfrm>
            <a:off x="3429000" y="2880360"/>
            <a:ext cx="2670048" cy="1965960"/>
          </a:xfrm>
          <a:prstGeom prst="rect">
            <a:avLst/>
          </a:prstGeom>
          <a:solidFill>
            <a:srgbClr val="164E4F"/>
          </a:solidFill>
          <a:ln/>
        </p:spPr>
        <p:txBody>
          <a:bodyPr/>
          <a:lstStyle/>
          <a:p>
            <a:endParaRPr lang="en-GB"/>
          </a:p>
        </p:txBody>
      </p:sp>
      <p:sp>
        <p:nvSpPr>
          <p:cNvPr id="13" name="Shape 11"/>
          <p:cNvSpPr/>
          <p:nvPr/>
        </p:nvSpPr>
        <p:spPr>
          <a:xfrm>
            <a:off x="3429000" y="2880360"/>
            <a:ext cx="2670048" cy="73152"/>
          </a:xfrm>
          <a:prstGeom prst="rect">
            <a:avLst/>
          </a:prstGeom>
          <a:solidFill>
            <a:srgbClr val="C9842A"/>
          </a:solidFill>
          <a:ln/>
        </p:spPr>
        <p:txBody>
          <a:bodyPr/>
          <a:lstStyle/>
          <a:p>
            <a:endParaRPr lang="en-GB"/>
          </a:p>
        </p:txBody>
      </p:sp>
      <p:sp>
        <p:nvSpPr>
          <p:cNvPr id="14" name="Text 12"/>
          <p:cNvSpPr/>
          <p:nvPr/>
        </p:nvSpPr>
        <p:spPr>
          <a:xfrm>
            <a:off x="3557016" y="3090672"/>
            <a:ext cx="2414016" cy="50292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Ana-Maria Ismail</a:t>
            </a:r>
            <a:endParaRPr lang="en-US" sz="1400" dirty="0"/>
          </a:p>
        </p:txBody>
      </p:sp>
      <p:sp>
        <p:nvSpPr>
          <p:cNvPr id="15" name="Text 13"/>
          <p:cNvSpPr/>
          <p:nvPr/>
        </p:nvSpPr>
        <p:spPr>
          <a:xfrm>
            <a:off x="3557016" y="3611880"/>
            <a:ext cx="2414016" cy="256032"/>
          </a:xfrm>
          <a:prstGeom prst="rect">
            <a:avLst/>
          </a:prstGeom>
          <a:noFill/>
          <a:ln/>
        </p:spPr>
        <p:txBody>
          <a:bodyPr wrap="square" lIns="0" tIns="0" rIns="0" bIns="0" rtlCol="0" anchor="ctr"/>
          <a:lstStyle/>
          <a:p>
            <a:pPr marL="0" indent="0">
              <a:buNone/>
            </a:pPr>
            <a:r>
              <a:rPr lang="en-US" sz="1200" dirty="0">
                <a:solidFill>
                  <a:srgbClr val="C9842A"/>
                </a:solidFill>
                <a:latin typeface="Calibri" pitchFamily="34" charset="0"/>
                <a:ea typeface="Calibri" pitchFamily="34" charset="-122"/>
                <a:cs typeface="Calibri" pitchFamily="34" charset="-120"/>
              </a:rPr>
              <a:t>Student ID  2435354</a:t>
            </a:r>
            <a:endParaRPr lang="en-US" sz="1200" dirty="0"/>
          </a:p>
        </p:txBody>
      </p:sp>
      <p:sp>
        <p:nvSpPr>
          <p:cNvPr id="16" name="Text 14"/>
          <p:cNvSpPr/>
          <p:nvPr/>
        </p:nvSpPr>
        <p:spPr>
          <a:xfrm>
            <a:off x="3557016" y="3950208"/>
            <a:ext cx="2414016" cy="685800"/>
          </a:xfrm>
          <a:prstGeom prst="rect">
            <a:avLst/>
          </a:prstGeom>
          <a:noFill/>
          <a:ln/>
        </p:spPr>
        <p:txBody>
          <a:bodyPr wrap="square" lIns="0" tIns="0" rIns="0" bIns="0" rtlCol="0" anchor="ctr"/>
          <a:lstStyle/>
          <a:p>
            <a:pPr marL="0" indent="0">
              <a:buNone/>
            </a:pPr>
            <a:r>
              <a:rPr lang="en-US" sz="1300" dirty="0">
                <a:solidFill>
                  <a:srgbClr val="D7E3E3"/>
                </a:solidFill>
                <a:latin typeface="Calibri" pitchFamily="34" charset="0"/>
                <a:ea typeface="Calibri" pitchFamily="34" charset="-122"/>
                <a:cs typeface="Calibri" pitchFamily="34" charset="-120"/>
              </a:rPr>
              <a:t>Analyse and compare systems</a:t>
            </a:r>
            <a:endParaRPr lang="en-US" sz="1300" dirty="0"/>
          </a:p>
        </p:txBody>
      </p:sp>
      <p:sp>
        <p:nvSpPr>
          <p:cNvPr id="17" name="Shape 15"/>
          <p:cNvSpPr/>
          <p:nvPr/>
        </p:nvSpPr>
        <p:spPr>
          <a:xfrm>
            <a:off x="6217920" y="2880360"/>
            <a:ext cx="2670048" cy="1965960"/>
          </a:xfrm>
          <a:prstGeom prst="rect">
            <a:avLst/>
          </a:prstGeom>
          <a:solidFill>
            <a:srgbClr val="164E4F"/>
          </a:solidFill>
          <a:ln/>
        </p:spPr>
        <p:txBody>
          <a:bodyPr/>
          <a:lstStyle/>
          <a:p>
            <a:endParaRPr lang="en-GB"/>
          </a:p>
        </p:txBody>
      </p:sp>
      <p:sp>
        <p:nvSpPr>
          <p:cNvPr id="18" name="Shape 16"/>
          <p:cNvSpPr/>
          <p:nvPr/>
        </p:nvSpPr>
        <p:spPr>
          <a:xfrm>
            <a:off x="6217920" y="2880360"/>
            <a:ext cx="2670048" cy="73152"/>
          </a:xfrm>
          <a:prstGeom prst="rect">
            <a:avLst/>
          </a:prstGeom>
          <a:solidFill>
            <a:srgbClr val="C9842A"/>
          </a:solidFill>
          <a:ln/>
        </p:spPr>
        <p:txBody>
          <a:bodyPr/>
          <a:lstStyle/>
          <a:p>
            <a:endParaRPr lang="en-GB"/>
          </a:p>
        </p:txBody>
      </p:sp>
      <p:sp>
        <p:nvSpPr>
          <p:cNvPr id="19" name="Text 17"/>
          <p:cNvSpPr/>
          <p:nvPr/>
        </p:nvSpPr>
        <p:spPr>
          <a:xfrm>
            <a:off x="6345936" y="3090672"/>
            <a:ext cx="2414016" cy="50292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Alex Valentin Ismail</a:t>
            </a:r>
            <a:endParaRPr lang="en-US" sz="1400" dirty="0"/>
          </a:p>
        </p:txBody>
      </p:sp>
      <p:sp>
        <p:nvSpPr>
          <p:cNvPr id="20" name="Text 18"/>
          <p:cNvSpPr/>
          <p:nvPr/>
        </p:nvSpPr>
        <p:spPr>
          <a:xfrm>
            <a:off x="6345936" y="3611880"/>
            <a:ext cx="2414016" cy="256032"/>
          </a:xfrm>
          <a:prstGeom prst="rect">
            <a:avLst/>
          </a:prstGeom>
          <a:noFill/>
          <a:ln/>
        </p:spPr>
        <p:txBody>
          <a:bodyPr wrap="square" lIns="0" tIns="0" rIns="0" bIns="0" rtlCol="0" anchor="ctr"/>
          <a:lstStyle/>
          <a:p>
            <a:pPr marL="0" indent="0">
              <a:buNone/>
            </a:pPr>
            <a:r>
              <a:rPr lang="en-US" sz="1200" dirty="0">
                <a:solidFill>
                  <a:srgbClr val="C9842A"/>
                </a:solidFill>
                <a:latin typeface="Calibri" pitchFamily="34" charset="0"/>
                <a:ea typeface="Calibri" pitchFamily="34" charset="-122"/>
                <a:cs typeface="Calibri" pitchFamily="34" charset="-120"/>
              </a:rPr>
              <a:t>Student ID  2435353</a:t>
            </a:r>
            <a:endParaRPr lang="en-US" sz="1200" dirty="0"/>
          </a:p>
        </p:txBody>
      </p:sp>
      <p:sp>
        <p:nvSpPr>
          <p:cNvPr id="21" name="Text 19"/>
          <p:cNvSpPr/>
          <p:nvPr/>
        </p:nvSpPr>
        <p:spPr>
          <a:xfrm>
            <a:off x="6345936" y="3950208"/>
            <a:ext cx="2414016" cy="685800"/>
          </a:xfrm>
          <a:prstGeom prst="rect">
            <a:avLst/>
          </a:prstGeom>
          <a:noFill/>
          <a:ln/>
        </p:spPr>
        <p:txBody>
          <a:bodyPr wrap="square" lIns="0" tIns="0" rIns="0" bIns="0" rtlCol="0" anchor="ctr"/>
          <a:lstStyle/>
          <a:p>
            <a:pPr marL="0" indent="0">
              <a:buNone/>
            </a:pPr>
            <a:r>
              <a:rPr lang="en-US" sz="1300" dirty="0">
                <a:solidFill>
                  <a:srgbClr val="D7E3E3"/>
                </a:solidFill>
                <a:latin typeface="Calibri" pitchFamily="34" charset="0"/>
                <a:ea typeface="Calibri" pitchFamily="34" charset="-122"/>
                <a:cs typeface="Calibri" pitchFamily="34" charset="-120"/>
              </a:rPr>
              <a:t>Ethical considerations</a:t>
            </a:r>
            <a:endParaRPr lang="en-US" sz="1300" dirty="0"/>
          </a:p>
        </p:txBody>
      </p:sp>
      <p:sp>
        <p:nvSpPr>
          <p:cNvPr id="22" name="Shape 20"/>
          <p:cNvSpPr/>
          <p:nvPr/>
        </p:nvSpPr>
        <p:spPr>
          <a:xfrm>
            <a:off x="9006840" y="2880360"/>
            <a:ext cx="2670048" cy="1965960"/>
          </a:xfrm>
          <a:prstGeom prst="rect">
            <a:avLst/>
          </a:prstGeom>
          <a:solidFill>
            <a:srgbClr val="164E4F"/>
          </a:solidFill>
          <a:ln/>
        </p:spPr>
        <p:txBody>
          <a:bodyPr/>
          <a:lstStyle/>
          <a:p>
            <a:endParaRPr lang="en-GB"/>
          </a:p>
        </p:txBody>
      </p:sp>
      <p:sp>
        <p:nvSpPr>
          <p:cNvPr id="23" name="Shape 21"/>
          <p:cNvSpPr/>
          <p:nvPr/>
        </p:nvSpPr>
        <p:spPr>
          <a:xfrm>
            <a:off x="9006840" y="2880360"/>
            <a:ext cx="2670048" cy="73152"/>
          </a:xfrm>
          <a:prstGeom prst="rect">
            <a:avLst/>
          </a:prstGeom>
          <a:solidFill>
            <a:srgbClr val="C9842A"/>
          </a:solidFill>
          <a:ln/>
        </p:spPr>
        <p:txBody>
          <a:bodyPr/>
          <a:lstStyle/>
          <a:p>
            <a:endParaRPr lang="en-GB"/>
          </a:p>
        </p:txBody>
      </p:sp>
      <p:sp>
        <p:nvSpPr>
          <p:cNvPr id="24" name="Text 22"/>
          <p:cNvSpPr/>
          <p:nvPr/>
        </p:nvSpPr>
        <p:spPr>
          <a:xfrm>
            <a:off x="9134856" y="3090672"/>
            <a:ext cx="2414016" cy="50292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Ryan Rehman</a:t>
            </a:r>
            <a:endParaRPr lang="en-US" sz="1400" dirty="0"/>
          </a:p>
        </p:txBody>
      </p:sp>
      <p:sp>
        <p:nvSpPr>
          <p:cNvPr id="25" name="Text 23"/>
          <p:cNvSpPr/>
          <p:nvPr/>
        </p:nvSpPr>
        <p:spPr>
          <a:xfrm>
            <a:off x="9134856" y="3611880"/>
            <a:ext cx="2414016" cy="256032"/>
          </a:xfrm>
          <a:prstGeom prst="rect">
            <a:avLst/>
          </a:prstGeom>
          <a:noFill/>
          <a:ln/>
        </p:spPr>
        <p:txBody>
          <a:bodyPr wrap="square" lIns="0" tIns="0" rIns="0" bIns="0" rtlCol="0" anchor="ctr"/>
          <a:lstStyle/>
          <a:p>
            <a:pPr marL="0" indent="0">
              <a:buNone/>
            </a:pPr>
            <a:r>
              <a:rPr lang="en-US" sz="1200" dirty="0">
                <a:solidFill>
                  <a:srgbClr val="C9842A"/>
                </a:solidFill>
                <a:latin typeface="Calibri" pitchFamily="34" charset="0"/>
                <a:ea typeface="Calibri" pitchFamily="34" charset="-122"/>
                <a:cs typeface="Calibri" pitchFamily="34" charset="-120"/>
              </a:rPr>
              <a:t>Student ID  2309123</a:t>
            </a:r>
            <a:endParaRPr lang="en-US" sz="1200" dirty="0"/>
          </a:p>
        </p:txBody>
      </p:sp>
      <p:sp>
        <p:nvSpPr>
          <p:cNvPr id="26" name="Text 24"/>
          <p:cNvSpPr/>
          <p:nvPr/>
        </p:nvSpPr>
        <p:spPr>
          <a:xfrm>
            <a:off x="9134856" y="3950208"/>
            <a:ext cx="2414016" cy="685800"/>
          </a:xfrm>
          <a:prstGeom prst="rect">
            <a:avLst/>
          </a:prstGeom>
          <a:noFill/>
          <a:ln/>
        </p:spPr>
        <p:txBody>
          <a:bodyPr wrap="square" lIns="0" tIns="0" rIns="0" bIns="0" rtlCol="0" anchor="ctr"/>
          <a:lstStyle/>
          <a:p>
            <a:pPr marL="0" indent="0">
              <a:buNone/>
            </a:pPr>
            <a:r>
              <a:rPr lang="en-US" sz="1300" dirty="0">
                <a:solidFill>
                  <a:srgbClr val="D7E3E3"/>
                </a:solidFill>
                <a:latin typeface="Calibri" pitchFamily="34" charset="0"/>
                <a:ea typeface="Calibri" pitchFamily="34" charset="-122"/>
                <a:cs typeface="Calibri" pitchFamily="34" charset="-120"/>
              </a:rPr>
              <a:t>Real-world case studies</a:t>
            </a:r>
            <a:endParaRPr lang="en-US" sz="1300" dirty="0"/>
          </a:p>
        </p:txBody>
      </p:sp>
      <p:sp>
        <p:nvSpPr>
          <p:cNvPr id="27" name="Text 25"/>
          <p:cNvSpPr/>
          <p:nvPr/>
        </p:nvSpPr>
        <p:spPr>
          <a:xfrm>
            <a:off x="640080" y="4956048"/>
            <a:ext cx="10972800" cy="237744"/>
          </a:xfrm>
          <a:prstGeom prst="rect">
            <a:avLst/>
          </a:prstGeom>
          <a:noFill/>
          <a:ln/>
        </p:spPr>
        <p:txBody>
          <a:bodyPr wrap="square" lIns="0" tIns="0" rIns="0" bIns="0" rtlCol="0" anchor="ctr"/>
          <a:lstStyle/>
          <a:p>
            <a:pPr marL="0" indent="0">
              <a:buNone/>
            </a:pPr>
            <a:r>
              <a:rPr lang="en-US" sz="1300" dirty="0">
                <a:solidFill>
                  <a:srgbClr val="B7C9C9"/>
                </a:solidFill>
                <a:latin typeface="Calibri" pitchFamily="34" charset="0"/>
                <a:ea typeface="Calibri" pitchFamily="34" charset="-122"/>
                <a:cs typeface="Calibri" pitchFamily="34" charset="-120"/>
              </a:rPr>
              <a:t>Module LCLM 5004  · Dr Amer Kareem and Dr Chinomso </a:t>
            </a:r>
            <a:r>
              <a:rPr lang="en-US" sz="1300" dirty="0" err="1">
                <a:solidFill>
                  <a:srgbClr val="B7C9C9"/>
                </a:solidFill>
                <a:latin typeface="Calibri" pitchFamily="34" charset="0"/>
                <a:ea typeface="Calibri" pitchFamily="34" charset="-122"/>
                <a:cs typeface="Calibri" pitchFamily="34" charset="-120"/>
              </a:rPr>
              <a:t>Nwagboso</a:t>
            </a:r>
            <a:endParaRPr lang="en-US" sz="1300" dirty="0"/>
          </a:p>
        </p:txBody>
      </p:sp>
      <p:pic>
        <p:nvPicPr>
          <p:cNvPr id="28" name="Image 0" descr="/home/workdir/artifacts/searched_images/g7Xzz.jpg"/>
          <p:cNvPicPr>
            <a:picLocks noChangeAspect="1"/>
          </p:cNvPicPr>
          <p:nvPr/>
        </p:nvPicPr>
        <p:blipFill>
          <a:blip r:embed="rId3"/>
          <a:srcRect/>
          <a:stretch/>
        </p:blipFill>
        <p:spPr>
          <a:xfrm>
            <a:off x="201168" y="5321808"/>
            <a:ext cx="11987784" cy="1536192"/>
          </a:xfrm>
          <a:prstGeom prst="rect">
            <a:avLst/>
          </a:prstGeom>
        </p:spPr>
      </p:pic>
      <p:sp>
        <p:nvSpPr>
          <p:cNvPr id="29" name="Shape 26"/>
          <p:cNvSpPr/>
          <p:nvPr/>
        </p:nvSpPr>
        <p:spPr>
          <a:xfrm>
            <a:off x="201168" y="5321808"/>
            <a:ext cx="11987784" cy="64008"/>
          </a:xfrm>
          <a:prstGeom prst="rect">
            <a:avLst/>
          </a:prstGeom>
          <a:solidFill>
            <a:srgbClr val="C9842A"/>
          </a:solidFill>
          <a:ln/>
        </p:spPr>
        <p:txBody>
          <a:bodyPr/>
          <a:lstStyle/>
          <a:p>
            <a:endParaRPr lang="en-GB"/>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CONTENTS</a:t>
            </a:r>
            <a:endParaRPr lang="en-US" sz="1100" dirty="0"/>
          </a:p>
        </p:txBody>
      </p:sp>
      <p:sp>
        <p:nvSpPr>
          <p:cNvPr id="5" name="Text 3"/>
          <p:cNvSpPr/>
          <p:nvPr/>
        </p:nvSpPr>
        <p:spPr>
          <a:xfrm>
            <a:off x="411480" y="502920"/>
            <a:ext cx="11338560" cy="384048"/>
          </a:xfrm>
          <a:prstGeom prst="rect">
            <a:avLst/>
          </a:prstGeom>
          <a:noFill/>
          <a:ln/>
        </p:spPr>
        <p:txBody>
          <a:bodyPr wrap="square" lIns="0" tIns="0" rIns="0" bIns="0" rtlCol="0" anchor="ctr"/>
          <a:lstStyle/>
          <a:p>
            <a:pPr marL="0" indent="0">
              <a:buNone/>
            </a:pPr>
            <a:r>
              <a:rPr lang="en-US" sz="2600" b="1" dirty="0">
                <a:solidFill>
                  <a:srgbClr val="0F3D3E"/>
                </a:solidFill>
                <a:latin typeface="Calibri" pitchFamily="34" charset="0"/>
                <a:ea typeface="Calibri" pitchFamily="34" charset="-122"/>
                <a:cs typeface="Calibri" pitchFamily="34" charset="-120"/>
              </a:rPr>
              <a:t>How the briefing is organised</a:t>
            </a:r>
            <a:endParaRPr lang="en-US" sz="2600" dirty="0"/>
          </a:p>
        </p:txBody>
      </p:sp>
      <p:sp>
        <p:nvSpPr>
          <p:cNvPr id="6" name="Shape 4"/>
          <p:cNvSpPr/>
          <p:nvPr/>
        </p:nvSpPr>
        <p:spPr>
          <a:xfrm>
            <a:off x="411480" y="1051560"/>
            <a:ext cx="11338560" cy="1170432"/>
          </a:xfrm>
          <a:prstGeom prst="rect">
            <a:avLst/>
          </a:prstGeom>
          <a:solidFill>
            <a:srgbClr val="F4F0E6"/>
          </a:solidFill>
          <a:ln/>
        </p:spPr>
        <p:txBody>
          <a:bodyPr/>
          <a:lstStyle/>
          <a:p>
            <a:endParaRPr lang="en-GB"/>
          </a:p>
        </p:txBody>
      </p:sp>
      <p:sp>
        <p:nvSpPr>
          <p:cNvPr id="7" name="Text 5"/>
          <p:cNvSpPr/>
          <p:nvPr/>
        </p:nvSpPr>
        <p:spPr>
          <a:xfrm>
            <a:off x="594360" y="1216152"/>
            <a:ext cx="640080" cy="822960"/>
          </a:xfrm>
          <a:prstGeom prst="rect">
            <a:avLst/>
          </a:prstGeom>
          <a:noFill/>
          <a:ln/>
        </p:spPr>
        <p:txBody>
          <a:bodyPr wrap="square" lIns="0" tIns="0" rIns="0" bIns="0" rtlCol="0" anchor="ctr"/>
          <a:lstStyle/>
          <a:p>
            <a:pPr marL="0" indent="0">
              <a:buNone/>
            </a:pPr>
            <a:r>
              <a:rPr lang="en-US" sz="2200" b="1" dirty="0">
                <a:solidFill>
                  <a:srgbClr val="C9842A"/>
                </a:solidFill>
                <a:latin typeface="Calibri" pitchFamily="34" charset="0"/>
                <a:ea typeface="Calibri" pitchFamily="34" charset="-122"/>
                <a:cs typeface="Calibri" pitchFamily="34" charset="-120"/>
              </a:rPr>
              <a:t>01</a:t>
            </a:r>
            <a:endParaRPr lang="en-US" sz="2200" dirty="0"/>
          </a:p>
        </p:txBody>
      </p:sp>
      <p:sp>
        <p:nvSpPr>
          <p:cNvPr id="8" name="Text 6"/>
          <p:cNvSpPr/>
          <p:nvPr/>
        </p:nvSpPr>
        <p:spPr>
          <a:xfrm>
            <a:off x="1371600" y="1179576"/>
            <a:ext cx="694944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Introduce information systems</a:t>
            </a:r>
            <a:endParaRPr lang="en-US" sz="1600" dirty="0"/>
          </a:p>
        </p:txBody>
      </p:sp>
      <p:sp>
        <p:nvSpPr>
          <p:cNvPr id="9" name="Text 7"/>
          <p:cNvSpPr/>
          <p:nvPr/>
        </p:nvSpPr>
        <p:spPr>
          <a:xfrm>
            <a:off x="8412480" y="1197864"/>
            <a:ext cx="3108960" cy="292608"/>
          </a:xfrm>
          <a:prstGeom prst="rect">
            <a:avLst/>
          </a:prstGeom>
          <a:noFill/>
          <a:ln/>
        </p:spPr>
        <p:txBody>
          <a:bodyPr wrap="square" lIns="0" tIns="0" rIns="0" bIns="0" rtlCol="0" anchor="ctr"/>
          <a:lstStyle/>
          <a:p>
            <a:pPr marL="0" indent="0" algn="r">
              <a:buNone/>
            </a:pPr>
            <a:r>
              <a:rPr lang="en-US" sz="1300" i="1" dirty="0">
                <a:solidFill>
                  <a:srgbClr val="C9842A"/>
                </a:solidFill>
                <a:latin typeface="Calibri" pitchFamily="34" charset="0"/>
                <a:ea typeface="Calibri" pitchFamily="34" charset="-122"/>
                <a:cs typeface="Calibri" pitchFamily="34" charset="-120"/>
              </a:rPr>
              <a:t>Mick Lowe</a:t>
            </a:r>
            <a:endParaRPr lang="en-US" sz="1300" dirty="0"/>
          </a:p>
        </p:txBody>
      </p:sp>
      <p:sp>
        <p:nvSpPr>
          <p:cNvPr id="10" name="Text 8"/>
          <p:cNvSpPr/>
          <p:nvPr/>
        </p:nvSpPr>
        <p:spPr>
          <a:xfrm>
            <a:off x="1371600" y="1545336"/>
            <a:ext cx="10104120" cy="54864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What an information system is from a technical view and a business view. Why it matters for efficiency, decisions and advantage. A map of the main types.</a:t>
            </a:r>
            <a:endParaRPr lang="en-US" sz="1400" dirty="0"/>
          </a:p>
        </p:txBody>
      </p:sp>
      <p:sp>
        <p:nvSpPr>
          <p:cNvPr id="11" name="Shape 9"/>
          <p:cNvSpPr/>
          <p:nvPr/>
        </p:nvSpPr>
        <p:spPr>
          <a:xfrm>
            <a:off x="411480" y="2331720"/>
            <a:ext cx="11338560" cy="1170432"/>
          </a:xfrm>
          <a:prstGeom prst="rect">
            <a:avLst/>
          </a:prstGeom>
          <a:solidFill>
            <a:srgbClr val="F4F0E6"/>
          </a:solidFill>
          <a:ln/>
        </p:spPr>
        <p:txBody>
          <a:bodyPr/>
          <a:lstStyle/>
          <a:p>
            <a:endParaRPr lang="en-GB"/>
          </a:p>
        </p:txBody>
      </p:sp>
      <p:sp>
        <p:nvSpPr>
          <p:cNvPr id="12" name="Text 10"/>
          <p:cNvSpPr/>
          <p:nvPr/>
        </p:nvSpPr>
        <p:spPr>
          <a:xfrm>
            <a:off x="594360" y="2496312"/>
            <a:ext cx="640080" cy="822960"/>
          </a:xfrm>
          <a:prstGeom prst="rect">
            <a:avLst/>
          </a:prstGeom>
          <a:noFill/>
          <a:ln/>
        </p:spPr>
        <p:txBody>
          <a:bodyPr wrap="square" lIns="0" tIns="0" rIns="0" bIns="0" rtlCol="0" anchor="ctr"/>
          <a:lstStyle/>
          <a:p>
            <a:pPr marL="0" indent="0">
              <a:buNone/>
            </a:pPr>
            <a:r>
              <a:rPr lang="en-US" sz="2200" b="1" dirty="0">
                <a:solidFill>
                  <a:srgbClr val="C9842A"/>
                </a:solidFill>
                <a:latin typeface="Calibri" pitchFamily="34" charset="0"/>
                <a:ea typeface="Calibri" pitchFamily="34" charset="-122"/>
                <a:cs typeface="Calibri" pitchFamily="34" charset="-120"/>
              </a:rPr>
              <a:t>02</a:t>
            </a:r>
            <a:endParaRPr lang="en-US" sz="2200" dirty="0"/>
          </a:p>
        </p:txBody>
      </p:sp>
      <p:sp>
        <p:nvSpPr>
          <p:cNvPr id="13" name="Text 11"/>
          <p:cNvSpPr/>
          <p:nvPr/>
        </p:nvSpPr>
        <p:spPr>
          <a:xfrm>
            <a:off x="1371600" y="2459736"/>
            <a:ext cx="694944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Analyse and compare three systems</a:t>
            </a:r>
            <a:endParaRPr lang="en-US" sz="1600" dirty="0"/>
          </a:p>
        </p:txBody>
      </p:sp>
      <p:sp>
        <p:nvSpPr>
          <p:cNvPr id="14" name="Text 12"/>
          <p:cNvSpPr/>
          <p:nvPr/>
        </p:nvSpPr>
        <p:spPr>
          <a:xfrm>
            <a:off x="8412480" y="2478024"/>
            <a:ext cx="3108960" cy="292608"/>
          </a:xfrm>
          <a:prstGeom prst="rect">
            <a:avLst/>
          </a:prstGeom>
          <a:noFill/>
          <a:ln/>
        </p:spPr>
        <p:txBody>
          <a:bodyPr wrap="square" lIns="0" tIns="0" rIns="0" bIns="0" rtlCol="0" anchor="ctr"/>
          <a:lstStyle/>
          <a:p>
            <a:pPr marL="0" indent="0" algn="r">
              <a:buNone/>
            </a:pPr>
            <a:r>
              <a:rPr lang="en-US" sz="1300" i="1" dirty="0">
                <a:solidFill>
                  <a:srgbClr val="C9842A"/>
                </a:solidFill>
                <a:latin typeface="Calibri" pitchFamily="34" charset="0"/>
                <a:ea typeface="Calibri" pitchFamily="34" charset="-122"/>
                <a:cs typeface="Calibri" pitchFamily="34" charset="-120"/>
              </a:rPr>
              <a:t>Ana-Maria Ismail</a:t>
            </a:r>
            <a:endParaRPr lang="en-US" sz="1300" dirty="0"/>
          </a:p>
        </p:txBody>
      </p:sp>
      <p:sp>
        <p:nvSpPr>
          <p:cNvPr id="15" name="Text 13"/>
          <p:cNvSpPr/>
          <p:nvPr/>
        </p:nvSpPr>
        <p:spPr>
          <a:xfrm>
            <a:off x="1371600" y="2825496"/>
            <a:ext cx="10104120" cy="54864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Transaction Processing System, Customer Relationship Management and Enterprise Resource Planning — function, benefit, limit and fit.</a:t>
            </a:r>
            <a:endParaRPr lang="en-US" sz="1400" dirty="0"/>
          </a:p>
        </p:txBody>
      </p:sp>
      <p:sp>
        <p:nvSpPr>
          <p:cNvPr id="16" name="Shape 14"/>
          <p:cNvSpPr/>
          <p:nvPr/>
        </p:nvSpPr>
        <p:spPr>
          <a:xfrm>
            <a:off x="411480" y="3611880"/>
            <a:ext cx="11338560" cy="1170432"/>
          </a:xfrm>
          <a:prstGeom prst="rect">
            <a:avLst/>
          </a:prstGeom>
          <a:solidFill>
            <a:srgbClr val="F4F0E6"/>
          </a:solidFill>
          <a:ln/>
        </p:spPr>
        <p:txBody>
          <a:bodyPr/>
          <a:lstStyle/>
          <a:p>
            <a:endParaRPr lang="en-GB"/>
          </a:p>
        </p:txBody>
      </p:sp>
      <p:sp>
        <p:nvSpPr>
          <p:cNvPr id="17" name="Text 15"/>
          <p:cNvSpPr/>
          <p:nvPr/>
        </p:nvSpPr>
        <p:spPr>
          <a:xfrm>
            <a:off x="594360" y="3776472"/>
            <a:ext cx="640080" cy="822960"/>
          </a:xfrm>
          <a:prstGeom prst="rect">
            <a:avLst/>
          </a:prstGeom>
          <a:noFill/>
          <a:ln/>
        </p:spPr>
        <p:txBody>
          <a:bodyPr wrap="square" lIns="0" tIns="0" rIns="0" bIns="0" rtlCol="0" anchor="ctr"/>
          <a:lstStyle/>
          <a:p>
            <a:pPr marL="0" indent="0">
              <a:buNone/>
            </a:pPr>
            <a:r>
              <a:rPr lang="en-US" sz="2200" b="1" dirty="0">
                <a:solidFill>
                  <a:srgbClr val="C9842A"/>
                </a:solidFill>
                <a:latin typeface="Calibri" pitchFamily="34" charset="0"/>
                <a:ea typeface="Calibri" pitchFamily="34" charset="-122"/>
                <a:cs typeface="Calibri" pitchFamily="34" charset="-120"/>
              </a:rPr>
              <a:t>03</a:t>
            </a:r>
            <a:endParaRPr lang="en-US" sz="2200" dirty="0"/>
          </a:p>
        </p:txBody>
      </p:sp>
      <p:sp>
        <p:nvSpPr>
          <p:cNvPr id="18" name="Text 16"/>
          <p:cNvSpPr/>
          <p:nvPr/>
        </p:nvSpPr>
        <p:spPr>
          <a:xfrm>
            <a:off x="1371600" y="3739896"/>
            <a:ext cx="694944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Ethical considerations</a:t>
            </a:r>
            <a:endParaRPr lang="en-US" sz="1600" dirty="0"/>
          </a:p>
        </p:txBody>
      </p:sp>
      <p:sp>
        <p:nvSpPr>
          <p:cNvPr id="19" name="Text 17"/>
          <p:cNvSpPr/>
          <p:nvPr/>
        </p:nvSpPr>
        <p:spPr>
          <a:xfrm>
            <a:off x="8412480" y="3758184"/>
            <a:ext cx="3108960" cy="292608"/>
          </a:xfrm>
          <a:prstGeom prst="rect">
            <a:avLst/>
          </a:prstGeom>
          <a:noFill/>
          <a:ln/>
        </p:spPr>
        <p:txBody>
          <a:bodyPr wrap="square" lIns="0" tIns="0" rIns="0" bIns="0" rtlCol="0" anchor="ctr"/>
          <a:lstStyle/>
          <a:p>
            <a:pPr marL="0" indent="0" algn="r">
              <a:buNone/>
            </a:pPr>
            <a:r>
              <a:rPr lang="en-US" sz="1300" i="1" dirty="0">
                <a:solidFill>
                  <a:srgbClr val="C9842A"/>
                </a:solidFill>
                <a:latin typeface="Calibri" pitchFamily="34" charset="0"/>
                <a:ea typeface="Calibri" pitchFamily="34" charset="-122"/>
                <a:cs typeface="Calibri" pitchFamily="34" charset="-120"/>
              </a:rPr>
              <a:t>Alex Valentin Ismail</a:t>
            </a:r>
            <a:endParaRPr lang="en-US" sz="1300" dirty="0"/>
          </a:p>
        </p:txBody>
      </p:sp>
      <p:sp>
        <p:nvSpPr>
          <p:cNvPr id="20" name="Text 18"/>
          <p:cNvSpPr/>
          <p:nvPr/>
        </p:nvSpPr>
        <p:spPr>
          <a:xfrm>
            <a:off x="1371600" y="4105656"/>
            <a:ext cx="10104120" cy="54864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Privacy, security, employee monitoring, Artificial Intelligence decisions and bias, and how to reduce those risks.</a:t>
            </a:r>
            <a:endParaRPr lang="en-US" sz="1400" dirty="0"/>
          </a:p>
        </p:txBody>
      </p:sp>
      <p:sp>
        <p:nvSpPr>
          <p:cNvPr id="21" name="Shape 19"/>
          <p:cNvSpPr/>
          <p:nvPr/>
        </p:nvSpPr>
        <p:spPr>
          <a:xfrm>
            <a:off x="411480" y="4892040"/>
            <a:ext cx="11338560" cy="1170432"/>
          </a:xfrm>
          <a:prstGeom prst="rect">
            <a:avLst/>
          </a:prstGeom>
          <a:solidFill>
            <a:srgbClr val="F4F0E6"/>
          </a:solidFill>
          <a:ln/>
        </p:spPr>
        <p:txBody>
          <a:bodyPr/>
          <a:lstStyle/>
          <a:p>
            <a:endParaRPr lang="en-GB"/>
          </a:p>
        </p:txBody>
      </p:sp>
      <p:sp>
        <p:nvSpPr>
          <p:cNvPr id="22" name="Text 20"/>
          <p:cNvSpPr/>
          <p:nvPr/>
        </p:nvSpPr>
        <p:spPr>
          <a:xfrm>
            <a:off x="594360" y="5056632"/>
            <a:ext cx="640080" cy="822960"/>
          </a:xfrm>
          <a:prstGeom prst="rect">
            <a:avLst/>
          </a:prstGeom>
          <a:noFill/>
          <a:ln/>
        </p:spPr>
        <p:txBody>
          <a:bodyPr wrap="square" lIns="0" tIns="0" rIns="0" bIns="0" rtlCol="0" anchor="ctr"/>
          <a:lstStyle/>
          <a:p>
            <a:pPr marL="0" indent="0">
              <a:buNone/>
            </a:pPr>
            <a:r>
              <a:rPr lang="en-US" sz="2200" b="1" dirty="0">
                <a:solidFill>
                  <a:srgbClr val="C9842A"/>
                </a:solidFill>
                <a:latin typeface="Calibri" pitchFamily="34" charset="0"/>
                <a:ea typeface="Calibri" pitchFamily="34" charset="-122"/>
                <a:cs typeface="Calibri" pitchFamily="34" charset="-120"/>
              </a:rPr>
              <a:t>04</a:t>
            </a:r>
            <a:endParaRPr lang="en-US" sz="2200" dirty="0"/>
          </a:p>
        </p:txBody>
      </p:sp>
      <p:sp>
        <p:nvSpPr>
          <p:cNvPr id="23" name="Text 21"/>
          <p:cNvSpPr/>
          <p:nvPr/>
        </p:nvSpPr>
        <p:spPr>
          <a:xfrm>
            <a:off x="1371600" y="5020056"/>
            <a:ext cx="694944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Real-world case studies</a:t>
            </a:r>
            <a:endParaRPr lang="en-US" sz="1600" dirty="0"/>
          </a:p>
        </p:txBody>
      </p:sp>
      <p:sp>
        <p:nvSpPr>
          <p:cNvPr id="24" name="Text 22"/>
          <p:cNvSpPr/>
          <p:nvPr/>
        </p:nvSpPr>
        <p:spPr>
          <a:xfrm>
            <a:off x="8412480" y="5038344"/>
            <a:ext cx="3108960" cy="292608"/>
          </a:xfrm>
          <a:prstGeom prst="rect">
            <a:avLst/>
          </a:prstGeom>
          <a:noFill/>
          <a:ln/>
        </p:spPr>
        <p:txBody>
          <a:bodyPr wrap="square" lIns="0" tIns="0" rIns="0" bIns="0" rtlCol="0" anchor="ctr"/>
          <a:lstStyle/>
          <a:p>
            <a:pPr marL="0" indent="0" algn="r">
              <a:buNone/>
            </a:pPr>
            <a:r>
              <a:rPr lang="en-US" sz="1300" i="1" dirty="0">
                <a:solidFill>
                  <a:srgbClr val="C9842A"/>
                </a:solidFill>
                <a:latin typeface="Calibri" pitchFamily="34" charset="0"/>
                <a:ea typeface="Calibri" pitchFamily="34" charset="-122"/>
                <a:cs typeface="Calibri" pitchFamily="34" charset="-120"/>
              </a:rPr>
              <a:t>Ryan Rehman</a:t>
            </a:r>
            <a:endParaRPr lang="en-US" sz="1300" dirty="0"/>
          </a:p>
        </p:txBody>
      </p:sp>
      <p:sp>
        <p:nvSpPr>
          <p:cNvPr id="25" name="Text 23"/>
          <p:cNvSpPr/>
          <p:nvPr/>
        </p:nvSpPr>
        <p:spPr>
          <a:xfrm>
            <a:off x="1371600" y="5385816"/>
            <a:ext cx="10104120" cy="54864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Tesco Clubcard, Rolls-Royce SAP, and the British Airways 2018 breach — challenge, result, ethics and lesson.</a:t>
            </a:r>
            <a:endParaRPr lang="en-US" sz="1400" dirty="0"/>
          </a:p>
        </p:txBody>
      </p:sp>
      <p:sp>
        <p:nvSpPr>
          <p:cNvPr id="26" name="Text 24"/>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7" name="Text 25"/>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02 / 12</a:t>
            </a:r>
            <a:endParaRPr lang="en-US" sz="11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MICK LOWE  ·  INTRODUCE DIFFERENT INFORMATION SYSTEMS</a:t>
            </a:r>
            <a:endParaRPr lang="en-US" sz="1100" dirty="0"/>
          </a:p>
        </p:txBody>
      </p:sp>
      <p:sp>
        <p:nvSpPr>
          <p:cNvPr id="5" name="Text 3"/>
          <p:cNvSpPr/>
          <p:nvPr/>
        </p:nvSpPr>
        <p:spPr>
          <a:xfrm>
            <a:off x="411480" y="502920"/>
            <a:ext cx="11338560" cy="384048"/>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Two ways to define an information system</a:t>
            </a:r>
            <a:endParaRPr lang="en-US" sz="2400" dirty="0"/>
          </a:p>
        </p:txBody>
      </p:sp>
      <p:sp>
        <p:nvSpPr>
          <p:cNvPr id="6" name="Shape 4"/>
          <p:cNvSpPr/>
          <p:nvPr/>
        </p:nvSpPr>
        <p:spPr>
          <a:xfrm>
            <a:off x="411480" y="1024128"/>
            <a:ext cx="5577840" cy="2331720"/>
          </a:xfrm>
          <a:prstGeom prst="rect">
            <a:avLst/>
          </a:prstGeom>
          <a:solidFill>
            <a:srgbClr val="0F3D3E"/>
          </a:solidFill>
          <a:ln/>
        </p:spPr>
        <p:txBody>
          <a:bodyPr/>
          <a:lstStyle/>
          <a:p>
            <a:endParaRPr lang="en-GB"/>
          </a:p>
        </p:txBody>
      </p:sp>
      <p:sp>
        <p:nvSpPr>
          <p:cNvPr id="7" name="Text 5"/>
          <p:cNvSpPr/>
          <p:nvPr/>
        </p:nvSpPr>
        <p:spPr>
          <a:xfrm>
            <a:off x="640080" y="1170432"/>
            <a:ext cx="5120640" cy="256032"/>
          </a:xfrm>
          <a:prstGeom prst="rect">
            <a:avLst/>
          </a:prstGeom>
          <a:noFill/>
          <a:ln/>
        </p:spPr>
        <p:txBody>
          <a:bodyPr wrap="square" lIns="0" tIns="0" rIns="0" bIns="0" rtlCol="0" anchor="ctr"/>
          <a:lstStyle/>
          <a:p>
            <a:pPr marL="0" indent="0">
              <a:buNone/>
            </a:pPr>
            <a:r>
              <a:rPr lang="en-US" sz="1200" b="1" dirty="0">
                <a:solidFill>
                  <a:srgbClr val="C9842A"/>
                </a:solidFill>
                <a:latin typeface="Calibri" pitchFamily="34" charset="0"/>
                <a:ea typeface="Calibri" pitchFamily="34" charset="-122"/>
                <a:cs typeface="Calibri" pitchFamily="34" charset="-120"/>
              </a:rPr>
              <a:t>TECHNICAL PERSPECTIVE</a:t>
            </a:r>
            <a:endParaRPr lang="en-US" sz="1200" dirty="0"/>
          </a:p>
        </p:txBody>
      </p:sp>
      <p:sp>
        <p:nvSpPr>
          <p:cNvPr id="8" name="Text 6"/>
          <p:cNvSpPr/>
          <p:nvPr/>
        </p:nvSpPr>
        <p:spPr>
          <a:xfrm>
            <a:off x="640080" y="1536192"/>
            <a:ext cx="5120640" cy="160020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An information system is a set of interrelated components that collect, process, store and distribute information to support decision-making, coordination, control, analysis and visualisation (Laudon and Laudon, 2020).</a:t>
            </a:r>
            <a:endParaRPr lang="en-US" sz="1500" dirty="0"/>
          </a:p>
        </p:txBody>
      </p:sp>
      <p:sp>
        <p:nvSpPr>
          <p:cNvPr id="9" name="Shape 7"/>
          <p:cNvSpPr/>
          <p:nvPr/>
        </p:nvSpPr>
        <p:spPr>
          <a:xfrm>
            <a:off x="6172200" y="1024128"/>
            <a:ext cx="5577840" cy="2331720"/>
          </a:xfrm>
          <a:prstGeom prst="rect">
            <a:avLst/>
          </a:prstGeom>
          <a:solidFill>
            <a:srgbClr val="F4F0E6"/>
          </a:solidFill>
          <a:ln/>
        </p:spPr>
        <p:txBody>
          <a:bodyPr/>
          <a:lstStyle/>
          <a:p>
            <a:endParaRPr lang="en-GB"/>
          </a:p>
        </p:txBody>
      </p:sp>
      <p:sp>
        <p:nvSpPr>
          <p:cNvPr id="10" name="Text 8"/>
          <p:cNvSpPr/>
          <p:nvPr/>
        </p:nvSpPr>
        <p:spPr>
          <a:xfrm>
            <a:off x="6400800" y="1170432"/>
            <a:ext cx="5120640" cy="256032"/>
          </a:xfrm>
          <a:prstGeom prst="rect">
            <a:avLst/>
          </a:prstGeom>
          <a:noFill/>
          <a:ln/>
        </p:spPr>
        <p:txBody>
          <a:bodyPr wrap="square" lIns="0" tIns="0" rIns="0" bIns="0" rtlCol="0" anchor="ctr"/>
          <a:lstStyle/>
          <a:p>
            <a:pPr marL="0" indent="0">
              <a:buNone/>
            </a:pPr>
            <a:r>
              <a:rPr lang="en-US" sz="1200" b="1" dirty="0">
                <a:solidFill>
                  <a:srgbClr val="C9842A"/>
                </a:solidFill>
                <a:latin typeface="Calibri" pitchFamily="34" charset="0"/>
                <a:ea typeface="Calibri" pitchFamily="34" charset="-122"/>
                <a:cs typeface="Calibri" pitchFamily="34" charset="-120"/>
              </a:rPr>
              <a:t>BUSINESS PERSPECTIVE</a:t>
            </a:r>
            <a:endParaRPr lang="en-US" sz="1200" dirty="0"/>
          </a:p>
        </p:txBody>
      </p:sp>
      <p:sp>
        <p:nvSpPr>
          <p:cNvPr id="11" name="Text 9"/>
          <p:cNvSpPr/>
          <p:nvPr/>
        </p:nvSpPr>
        <p:spPr>
          <a:xfrm>
            <a:off x="6400800" y="1536192"/>
            <a:ext cx="5120640" cy="1600200"/>
          </a:xfrm>
          <a:prstGeom prst="rect">
            <a:avLst/>
          </a:prstGeom>
          <a:noFill/>
          <a:ln/>
        </p:spPr>
        <p:txBody>
          <a:bodyPr wrap="square" lIns="0" tIns="0" rIns="0" bIns="0" rtlCol="0" anchor="ctr"/>
          <a:lstStyle/>
          <a:p>
            <a:pPr marL="0" indent="0">
              <a:buNone/>
            </a:pPr>
            <a:r>
              <a:rPr lang="en-US" sz="1500" dirty="0">
                <a:solidFill>
                  <a:srgbClr val="1C2424"/>
                </a:solidFill>
                <a:latin typeface="Calibri" pitchFamily="34" charset="0"/>
                <a:ea typeface="Calibri" pitchFamily="34" charset="-122"/>
                <a:cs typeface="Calibri" pitchFamily="34" charset="-120"/>
              </a:rPr>
              <a:t>It is not just software. It is people, processes and technology working together so the firm can operate, serve customers and compete. Managers who treat it as an IT purchase only usually fail (Laudon and Laudon, 2020).</a:t>
            </a:r>
            <a:endParaRPr lang="en-US" sz="1500" dirty="0"/>
          </a:p>
        </p:txBody>
      </p:sp>
      <p:sp>
        <p:nvSpPr>
          <p:cNvPr id="12" name="Text 10"/>
          <p:cNvSpPr/>
          <p:nvPr/>
        </p:nvSpPr>
        <p:spPr>
          <a:xfrm>
            <a:off x="411480" y="3520440"/>
            <a:ext cx="11338560" cy="292608"/>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Why leadership should invest</a:t>
            </a:r>
            <a:endParaRPr lang="en-US" sz="1600" dirty="0"/>
          </a:p>
        </p:txBody>
      </p:sp>
      <p:sp>
        <p:nvSpPr>
          <p:cNvPr id="13" name="Shape 11"/>
          <p:cNvSpPr/>
          <p:nvPr/>
        </p:nvSpPr>
        <p:spPr>
          <a:xfrm>
            <a:off x="411480" y="3913632"/>
            <a:ext cx="3675888" cy="2286000"/>
          </a:xfrm>
          <a:prstGeom prst="rect">
            <a:avLst/>
          </a:prstGeom>
          <a:solidFill>
            <a:srgbClr val="F4F0E6"/>
          </a:solidFill>
          <a:ln/>
        </p:spPr>
        <p:txBody>
          <a:bodyPr/>
          <a:lstStyle/>
          <a:p>
            <a:endParaRPr lang="en-GB"/>
          </a:p>
        </p:txBody>
      </p:sp>
      <p:sp>
        <p:nvSpPr>
          <p:cNvPr id="14" name="Shape 12"/>
          <p:cNvSpPr/>
          <p:nvPr/>
        </p:nvSpPr>
        <p:spPr>
          <a:xfrm>
            <a:off x="411480" y="3913632"/>
            <a:ext cx="3675888" cy="73152"/>
          </a:xfrm>
          <a:prstGeom prst="rect">
            <a:avLst/>
          </a:prstGeom>
          <a:solidFill>
            <a:srgbClr val="C9842A"/>
          </a:solidFill>
          <a:ln/>
        </p:spPr>
        <p:txBody>
          <a:bodyPr/>
          <a:lstStyle/>
          <a:p>
            <a:endParaRPr lang="en-GB"/>
          </a:p>
        </p:txBody>
      </p:sp>
      <p:sp>
        <p:nvSpPr>
          <p:cNvPr id="15" name="Text 13"/>
          <p:cNvSpPr/>
          <p:nvPr/>
        </p:nvSpPr>
        <p:spPr>
          <a:xfrm>
            <a:off x="576072" y="4096512"/>
            <a:ext cx="3346704" cy="365760"/>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Efficiency</a:t>
            </a:r>
            <a:endParaRPr lang="en-US" sz="1600" dirty="0"/>
          </a:p>
        </p:txBody>
      </p:sp>
      <p:sp>
        <p:nvSpPr>
          <p:cNvPr id="16" name="Text 14"/>
          <p:cNvSpPr/>
          <p:nvPr/>
        </p:nvSpPr>
        <p:spPr>
          <a:xfrm>
            <a:off x="576072" y="4526280"/>
            <a:ext cx="3346704" cy="141732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Capture a sale, a delivery or a wage payment once. Share it. Cut re-keying, stock-outs and the cost to serve.</a:t>
            </a:r>
            <a:endParaRPr lang="en-US" sz="1400" dirty="0"/>
          </a:p>
        </p:txBody>
      </p:sp>
      <p:sp>
        <p:nvSpPr>
          <p:cNvPr id="17" name="Shape 15"/>
          <p:cNvSpPr/>
          <p:nvPr/>
        </p:nvSpPr>
        <p:spPr>
          <a:xfrm>
            <a:off x="4251960" y="3913632"/>
            <a:ext cx="3675888" cy="2286000"/>
          </a:xfrm>
          <a:prstGeom prst="rect">
            <a:avLst/>
          </a:prstGeom>
          <a:solidFill>
            <a:srgbClr val="F4F0E6"/>
          </a:solidFill>
          <a:ln/>
        </p:spPr>
        <p:txBody>
          <a:bodyPr/>
          <a:lstStyle/>
          <a:p>
            <a:endParaRPr lang="en-GB"/>
          </a:p>
        </p:txBody>
      </p:sp>
      <p:sp>
        <p:nvSpPr>
          <p:cNvPr id="18" name="Shape 16"/>
          <p:cNvSpPr/>
          <p:nvPr/>
        </p:nvSpPr>
        <p:spPr>
          <a:xfrm>
            <a:off x="4251960" y="3913632"/>
            <a:ext cx="3675888" cy="73152"/>
          </a:xfrm>
          <a:prstGeom prst="rect">
            <a:avLst/>
          </a:prstGeom>
          <a:solidFill>
            <a:srgbClr val="C9842A"/>
          </a:solidFill>
          <a:ln/>
        </p:spPr>
        <p:txBody>
          <a:bodyPr/>
          <a:lstStyle/>
          <a:p>
            <a:endParaRPr lang="en-GB"/>
          </a:p>
        </p:txBody>
      </p:sp>
      <p:sp>
        <p:nvSpPr>
          <p:cNvPr id="19" name="Text 17"/>
          <p:cNvSpPr/>
          <p:nvPr/>
        </p:nvSpPr>
        <p:spPr>
          <a:xfrm>
            <a:off x="4416552" y="4096512"/>
            <a:ext cx="3346704" cy="365760"/>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Decision-making</a:t>
            </a:r>
            <a:endParaRPr lang="en-US" sz="1600" dirty="0"/>
          </a:p>
        </p:txBody>
      </p:sp>
      <p:sp>
        <p:nvSpPr>
          <p:cNvPr id="20" name="Text 18"/>
          <p:cNvSpPr/>
          <p:nvPr/>
        </p:nvSpPr>
        <p:spPr>
          <a:xfrm>
            <a:off x="4416552" y="4526280"/>
            <a:ext cx="3346704" cy="141732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Turn raw events into reports and models so managers act on what is happening, not on habit.</a:t>
            </a:r>
            <a:endParaRPr lang="en-US" sz="1400" dirty="0"/>
          </a:p>
        </p:txBody>
      </p:sp>
      <p:sp>
        <p:nvSpPr>
          <p:cNvPr id="21" name="Shape 19"/>
          <p:cNvSpPr/>
          <p:nvPr/>
        </p:nvSpPr>
        <p:spPr>
          <a:xfrm>
            <a:off x="8092440" y="3913632"/>
            <a:ext cx="3675888" cy="2286000"/>
          </a:xfrm>
          <a:prstGeom prst="rect">
            <a:avLst/>
          </a:prstGeom>
          <a:solidFill>
            <a:srgbClr val="F4F0E6"/>
          </a:solidFill>
          <a:ln/>
        </p:spPr>
        <p:txBody>
          <a:bodyPr/>
          <a:lstStyle/>
          <a:p>
            <a:endParaRPr lang="en-GB"/>
          </a:p>
        </p:txBody>
      </p:sp>
      <p:sp>
        <p:nvSpPr>
          <p:cNvPr id="22" name="Shape 20"/>
          <p:cNvSpPr/>
          <p:nvPr/>
        </p:nvSpPr>
        <p:spPr>
          <a:xfrm>
            <a:off x="8092440" y="3913632"/>
            <a:ext cx="3675888" cy="73152"/>
          </a:xfrm>
          <a:prstGeom prst="rect">
            <a:avLst/>
          </a:prstGeom>
          <a:solidFill>
            <a:srgbClr val="C9842A"/>
          </a:solidFill>
          <a:ln/>
        </p:spPr>
        <p:txBody>
          <a:bodyPr/>
          <a:lstStyle/>
          <a:p>
            <a:endParaRPr lang="en-GB"/>
          </a:p>
        </p:txBody>
      </p:sp>
      <p:sp>
        <p:nvSpPr>
          <p:cNvPr id="23" name="Text 21"/>
          <p:cNvSpPr/>
          <p:nvPr/>
        </p:nvSpPr>
        <p:spPr>
          <a:xfrm>
            <a:off x="8257032" y="4096512"/>
            <a:ext cx="3346704" cy="365760"/>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Competitive advantage</a:t>
            </a:r>
            <a:endParaRPr lang="en-US" sz="1600" dirty="0"/>
          </a:p>
        </p:txBody>
      </p:sp>
      <p:sp>
        <p:nvSpPr>
          <p:cNvPr id="24" name="Text 22"/>
          <p:cNvSpPr/>
          <p:nvPr/>
        </p:nvSpPr>
        <p:spPr>
          <a:xfrm>
            <a:off x="8257032" y="4526280"/>
            <a:ext cx="3346704" cy="141732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Customer insight, faster fulfilment and better planning are difficult for rivals to copy (Porter and Millar, 1985).</a:t>
            </a:r>
            <a:endParaRPr lang="en-US" sz="1400" dirty="0"/>
          </a:p>
        </p:txBody>
      </p:sp>
      <p:sp>
        <p:nvSpPr>
          <p:cNvPr id="25" name="Text 23"/>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6" name="Text 24"/>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03 / 12</a:t>
            </a:r>
            <a:endParaRPr lang="en-US" sz="1100" dirty="0"/>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MICK LOWE  ·  INTRODUCE DIFFERENT INFORMATION SYSTEMS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The main types a growing firm will meet</a:t>
            </a:r>
            <a:endParaRPr lang="en-US" sz="2400" dirty="0"/>
          </a:p>
        </p:txBody>
      </p:sp>
      <p:sp>
        <p:nvSpPr>
          <p:cNvPr id="6" name="Shape 4"/>
          <p:cNvSpPr/>
          <p:nvPr/>
        </p:nvSpPr>
        <p:spPr>
          <a:xfrm>
            <a:off x="411480" y="1005840"/>
            <a:ext cx="3675888" cy="2468880"/>
          </a:xfrm>
          <a:prstGeom prst="rect">
            <a:avLst/>
          </a:prstGeom>
          <a:solidFill>
            <a:srgbClr val="F4F0E6"/>
          </a:solidFill>
          <a:ln/>
        </p:spPr>
        <p:txBody>
          <a:bodyPr/>
          <a:lstStyle/>
          <a:p>
            <a:endParaRPr lang="en-GB"/>
          </a:p>
        </p:txBody>
      </p:sp>
      <p:pic>
        <p:nvPicPr>
          <p:cNvPr id="7" name="Image 0" descr="/home/workdir/artifacts/media/icon_store.gif"/>
          <p:cNvPicPr>
            <a:picLocks noChangeAspect="1"/>
          </p:cNvPicPr>
          <p:nvPr/>
        </p:nvPicPr>
        <p:blipFill>
          <a:blip r:embed="rId3"/>
          <a:stretch>
            <a:fillRect/>
          </a:stretch>
        </p:blipFill>
        <p:spPr>
          <a:xfrm>
            <a:off x="3410712" y="1133856"/>
            <a:ext cx="530352" cy="530352"/>
          </a:xfrm>
          <a:prstGeom prst="rect">
            <a:avLst/>
          </a:prstGeom>
        </p:spPr>
      </p:pic>
      <p:sp>
        <p:nvSpPr>
          <p:cNvPr id="8" name="Text 5"/>
          <p:cNvSpPr/>
          <p:nvPr/>
        </p:nvSpPr>
        <p:spPr>
          <a:xfrm>
            <a:off x="57607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TPS</a:t>
            </a:r>
            <a:endParaRPr lang="en-US" sz="1800" dirty="0"/>
          </a:p>
        </p:txBody>
      </p:sp>
      <p:sp>
        <p:nvSpPr>
          <p:cNvPr id="9" name="Text 6"/>
          <p:cNvSpPr/>
          <p:nvPr/>
        </p:nvSpPr>
        <p:spPr>
          <a:xfrm>
            <a:off x="576072" y="146304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Transaction Processing System</a:t>
            </a:r>
            <a:endParaRPr lang="en-US" sz="1400" dirty="0"/>
          </a:p>
        </p:txBody>
      </p:sp>
      <p:sp>
        <p:nvSpPr>
          <p:cNvPr id="10" name="Text 7"/>
          <p:cNvSpPr/>
          <p:nvPr/>
        </p:nvSpPr>
        <p:spPr>
          <a:xfrm>
            <a:off x="576072" y="196596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OPERATIONAL</a:t>
            </a:r>
            <a:endParaRPr lang="en-US" sz="1100" dirty="0"/>
          </a:p>
        </p:txBody>
      </p:sp>
      <p:sp>
        <p:nvSpPr>
          <p:cNvPr id="11" name="Text 8"/>
          <p:cNvSpPr/>
          <p:nvPr/>
        </p:nvSpPr>
        <p:spPr>
          <a:xfrm>
            <a:off x="576072" y="224942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Records daily events: sales, payments, stock and payroll. This is the data that every later system uses.</a:t>
            </a:r>
            <a:endParaRPr lang="en-US" sz="1300" dirty="0"/>
          </a:p>
        </p:txBody>
      </p:sp>
      <p:sp>
        <p:nvSpPr>
          <p:cNvPr id="12" name="Shape 9"/>
          <p:cNvSpPr/>
          <p:nvPr/>
        </p:nvSpPr>
        <p:spPr>
          <a:xfrm>
            <a:off x="4251960" y="1005840"/>
            <a:ext cx="3675888" cy="2468880"/>
          </a:xfrm>
          <a:prstGeom prst="rect">
            <a:avLst/>
          </a:prstGeom>
          <a:solidFill>
            <a:srgbClr val="F4F0E6"/>
          </a:solidFill>
          <a:ln/>
        </p:spPr>
        <p:txBody>
          <a:bodyPr/>
          <a:lstStyle/>
          <a:p>
            <a:endParaRPr lang="en-GB"/>
          </a:p>
        </p:txBody>
      </p:sp>
      <p:pic>
        <p:nvPicPr>
          <p:cNvPr id="13" name="Image 1" descr="/home/workdir/artifacts/media/icon_chart.gif"/>
          <p:cNvPicPr>
            <a:picLocks noChangeAspect="1"/>
          </p:cNvPicPr>
          <p:nvPr/>
        </p:nvPicPr>
        <p:blipFill>
          <a:blip r:embed="rId4"/>
          <a:stretch>
            <a:fillRect/>
          </a:stretch>
        </p:blipFill>
        <p:spPr>
          <a:xfrm>
            <a:off x="7251192" y="1133856"/>
            <a:ext cx="530352" cy="530352"/>
          </a:xfrm>
          <a:prstGeom prst="rect">
            <a:avLst/>
          </a:prstGeom>
        </p:spPr>
      </p:pic>
      <p:sp>
        <p:nvSpPr>
          <p:cNvPr id="14" name="Text 10"/>
          <p:cNvSpPr/>
          <p:nvPr/>
        </p:nvSpPr>
        <p:spPr>
          <a:xfrm>
            <a:off x="441655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MIS</a:t>
            </a:r>
            <a:endParaRPr lang="en-US" sz="1800" dirty="0"/>
          </a:p>
        </p:txBody>
      </p:sp>
      <p:sp>
        <p:nvSpPr>
          <p:cNvPr id="15" name="Text 11"/>
          <p:cNvSpPr/>
          <p:nvPr/>
        </p:nvSpPr>
        <p:spPr>
          <a:xfrm>
            <a:off x="4416552" y="146304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Management Information System</a:t>
            </a:r>
            <a:endParaRPr lang="en-US" sz="1400" dirty="0"/>
          </a:p>
        </p:txBody>
      </p:sp>
      <p:sp>
        <p:nvSpPr>
          <p:cNvPr id="16" name="Text 12"/>
          <p:cNvSpPr/>
          <p:nvPr/>
        </p:nvSpPr>
        <p:spPr>
          <a:xfrm>
            <a:off x="4416552" y="196596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TACTICAL</a:t>
            </a:r>
            <a:endParaRPr lang="en-US" sz="1100" dirty="0"/>
          </a:p>
        </p:txBody>
      </p:sp>
      <p:sp>
        <p:nvSpPr>
          <p:cNvPr id="17" name="Text 13"/>
          <p:cNvSpPr/>
          <p:nvPr/>
        </p:nvSpPr>
        <p:spPr>
          <a:xfrm>
            <a:off x="4416552" y="224942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Turns Transaction Processing System data into regular summary reports for middle managers.</a:t>
            </a:r>
            <a:endParaRPr lang="en-US" sz="1300" dirty="0"/>
          </a:p>
        </p:txBody>
      </p:sp>
      <p:sp>
        <p:nvSpPr>
          <p:cNvPr id="18" name="Shape 14"/>
          <p:cNvSpPr/>
          <p:nvPr/>
        </p:nvSpPr>
        <p:spPr>
          <a:xfrm>
            <a:off x="8092440" y="1005840"/>
            <a:ext cx="3675888" cy="2468880"/>
          </a:xfrm>
          <a:prstGeom prst="rect">
            <a:avLst/>
          </a:prstGeom>
          <a:solidFill>
            <a:srgbClr val="F4F0E6"/>
          </a:solidFill>
          <a:ln/>
        </p:spPr>
        <p:txBody>
          <a:bodyPr/>
          <a:lstStyle/>
          <a:p>
            <a:endParaRPr lang="en-GB"/>
          </a:p>
        </p:txBody>
      </p:sp>
      <p:pic>
        <p:nvPicPr>
          <p:cNvPr id="19" name="Image 2" descr="/home/workdir/artifacts/media/icon_db.gif"/>
          <p:cNvPicPr>
            <a:picLocks noChangeAspect="1"/>
          </p:cNvPicPr>
          <p:nvPr/>
        </p:nvPicPr>
        <p:blipFill>
          <a:blip r:embed="rId5"/>
          <a:stretch>
            <a:fillRect/>
          </a:stretch>
        </p:blipFill>
        <p:spPr>
          <a:xfrm>
            <a:off x="11091672" y="1133856"/>
            <a:ext cx="530352" cy="530352"/>
          </a:xfrm>
          <a:prstGeom prst="rect">
            <a:avLst/>
          </a:prstGeom>
        </p:spPr>
      </p:pic>
      <p:sp>
        <p:nvSpPr>
          <p:cNvPr id="20" name="Text 15"/>
          <p:cNvSpPr/>
          <p:nvPr/>
        </p:nvSpPr>
        <p:spPr>
          <a:xfrm>
            <a:off x="825703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DSS</a:t>
            </a:r>
            <a:endParaRPr lang="en-US" sz="1800" dirty="0"/>
          </a:p>
        </p:txBody>
      </p:sp>
      <p:sp>
        <p:nvSpPr>
          <p:cNvPr id="21" name="Text 16"/>
          <p:cNvSpPr/>
          <p:nvPr/>
        </p:nvSpPr>
        <p:spPr>
          <a:xfrm>
            <a:off x="8257032" y="146304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Decision Support System</a:t>
            </a:r>
            <a:endParaRPr lang="en-US" sz="1400" dirty="0"/>
          </a:p>
        </p:txBody>
      </p:sp>
      <p:sp>
        <p:nvSpPr>
          <p:cNvPr id="22" name="Text 17"/>
          <p:cNvSpPr/>
          <p:nvPr/>
        </p:nvSpPr>
        <p:spPr>
          <a:xfrm>
            <a:off x="8257032" y="196596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TACTICAL / STRATEGIC</a:t>
            </a:r>
            <a:endParaRPr lang="en-US" sz="1100" dirty="0"/>
          </a:p>
        </p:txBody>
      </p:sp>
      <p:sp>
        <p:nvSpPr>
          <p:cNvPr id="23" name="Text 18"/>
          <p:cNvSpPr/>
          <p:nvPr/>
        </p:nvSpPr>
        <p:spPr>
          <a:xfrm>
            <a:off x="8257032" y="224942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Interactive models and ‘what-if’ analysis for problems that are not routine.</a:t>
            </a:r>
            <a:endParaRPr lang="en-US" sz="1300" dirty="0"/>
          </a:p>
        </p:txBody>
      </p:sp>
      <p:sp>
        <p:nvSpPr>
          <p:cNvPr id="24" name="Shape 19"/>
          <p:cNvSpPr/>
          <p:nvPr/>
        </p:nvSpPr>
        <p:spPr>
          <a:xfrm>
            <a:off x="411480" y="3611880"/>
            <a:ext cx="3675888" cy="2468880"/>
          </a:xfrm>
          <a:prstGeom prst="rect">
            <a:avLst/>
          </a:prstGeom>
          <a:solidFill>
            <a:srgbClr val="F4F0E6"/>
          </a:solidFill>
          <a:ln/>
        </p:spPr>
        <p:txBody>
          <a:bodyPr/>
          <a:lstStyle/>
          <a:p>
            <a:endParaRPr lang="en-GB"/>
          </a:p>
        </p:txBody>
      </p:sp>
      <p:pic>
        <p:nvPicPr>
          <p:cNvPr id="25" name="Image 3" descr="/home/workdir/artifacts/media/icon_cogs.gif"/>
          <p:cNvPicPr>
            <a:picLocks noChangeAspect="1"/>
          </p:cNvPicPr>
          <p:nvPr/>
        </p:nvPicPr>
        <p:blipFill>
          <a:blip r:embed="rId6"/>
          <a:stretch>
            <a:fillRect/>
          </a:stretch>
        </p:blipFill>
        <p:spPr>
          <a:xfrm>
            <a:off x="3410712" y="3739896"/>
            <a:ext cx="530352" cy="530352"/>
          </a:xfrm>
          <a:prstGeom prst="rect">
            <a:avLst/>
          </a:prstGeom>
        </p:spPr>
      </p:pic>
      <p:sp>
        <p:nvSpPr>
          <p:cNvPr id="26" name="Text 20"/>
          <p:cNvSpPr/>
          <p:nvPr/>
        </p:nvSpPr>
        <p:spPr>
          <a:xfrm>
            <a:off x="57607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ERP</a:t>
            </a:r>
            <a:endParaRPr lang="en-US" sz="1800" dirty="0"/>
          </a:p>
        </p:txBody>
      </p:sp>
      <p:sp>
        <p:nvSpPr>
          <p:cNvPr id="27" name="Text 21"/>
          <p:cNvSpPr/>
          <p:nvPr/>
        </p:nvSpPr>
        <p:spPr>
          <a:xfrm>
            <a:off x="576072" y="406908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Enterprise Resource Planning</a:t>
            </a:r>
            <a:endParaRPr lang="en-US" sz="1400" dirty="0"/>
          </a:p>
        </p:txBody>
      </p:sp>
      <p:sp>
        <p:nvSpPr>
          <p:cNvPr id="28" name="Text 22"/>
          <p:cNvSpPr/>
          <p:nvPr/>
        </p:nvSpPr>
        <p:spPr>
          <a:xfrm>
            <a:off x="576072" y="457200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WHOLE FIRM</a:t>
            </a:r>
            <a:endParaRPr lang="en-US" sz="1100" dirty="0"/>
          </a:p>
        </p:txBody>
      </p:sp>
      <p:sp>
        <p:nvSpPr>
          <p:cNvPr id="29" name="Text 23"/>
          <p:cNvSpPr/>
          <p:nvPr/>
        </p:nvSpPr>
        <p:spPr>
          <a:xfrm>
            <a:off x="576072" y="485546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One shared system for finance, people, stock and operations so departments stop working in silos.</a:t>
            </a:r>
            <a:endParaRPr lang="en-US" sz="1300" dirty="0"/>
          </a:p>
        </p:txBody>
      </p:sp>
      <p:sp>
        <p:nvSpPr>
          <p:cNvPr id="30" name="Shape 24"/>
          <p:cNvSpPr/>
          <p:nvPr/>
        </p:nvSpPr>
        <p:spPr>
          <a:xfrm>
            <a:off x="4251960" y="3611880"/>
            <a:ext cx="3675888" cy="2468880"/>
          </a:xfrm>
          <a:prstGeom prst="rect">
            <a:avLst/>
          </a:prstGeom>
          <a:solidFill>
            <a:srgbClr val="F4F0E6"/>
          </a:solidFill>
          <a:ln/>
        </p:spPr>
        <p:txBody>
          <a:bodyPr/>
          <a:lstStyle/>
          <a:p>
            <a:endParaRPr lang="en-GB"/>
          </a:p>
        </p:txBody>
      </p:sp>
      <p:pic>
        <p:nvPicPr>
          <p:cNvPr id="31" name="Image 4" descr="/home/workdir/artifacts/media/icon_users.gif"/>
          <p:cNvPicPr>
            <a:picLocks noChangeAspect="1"/>
          </p:cNvPicPr>
          <p:nvPr/>
        </p:nvPicPr>
        <p:blipFill>
          <a:blip r:embed="rId7"/>
          <a:stretch>
            <a:fillRect/>
          </a:stretch>
        </p:blipFill>
        <p:spPr>
          <a:xfrm>
            <a:off x="7251192" y="3739896"/>
            <a:ext cx="530352" cy="530352"/>
          </a:xfrm>
          <a:prstGeom prst="rect">
            <a:avLst/>
          </a:prstGeom>
        </p:spPr>
      </p:pic>
      <p:sp>
        <p:nvSpPr>
          <p:cNvPr id="32" name="Text 25"/>
          <p:cNvSpPr/>
          <p:nvPr/>
        </p:nvSpPr>
        <p:spPr>
          <a:xfrm>
            <a:off x="441655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CRM</a:t>
            </a:r>
            <a:endParaRPr lang="en-US" sz="1800" dirty="0"/>
          </a:p>
        </p:txBody>
      </p:sp>
      <p:sp>
        <p:nvSpPr>
          <p:cNvPr id="33" name="Text 26"/>
          <p:cNvSpPr/>
          <p:nvPr/>
        </p:nvSpPr>
        <p:spPr>
          <a:xfrm>
            <a:off x="4416552" y="406908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Customer Relationship Management</a:t>
            </a:r>
            <a:endParaRPr lang="en-US" sz="1400" dirty="0"/>
          </a:p>
        </p:txBody>
      </p:sp>
      <p:sp>
        <p:nvSpPr>
          <p:cNvPr id="34" name="Text 27"/>
          <p:cNvSpPr/>
          <p:nvPr/>
        </p:nvSpPr>
        <p:spPr>
          <a:xfrm>
            <a:off x="4416552" y="457200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FRONT OFFICE</a:t>
            </a:r>
            <a:endParaRPr lang="en-US" sz="1100" dirty="0"/>
          </a:p>
        </p:txBody>
      </p:sp>
      <p:sp>
        <p:nvSpPr>
          <p:cNvPr id="35" name="Text 28"/>
          <p:cNvSpPr/>
          <p:nvPr/>
        </p:nvSpPr>
        <p:spPr>
          <a:xfrm>
            <a:off x="4416552" y="485546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One record of each customer across sales, service and marketing, used to raise loyalty.</a:t>
            </a:r>
            <a:endParaRPr lang="en-US" sz="1300" dirty="0"/>
          </a:p>
        </p:txBody>
      </p:sp>
      <p:sp>
        <p:nvSpPr>
          <p:cNvPr id="36" name="Shape 29"/>
          <p:cNvSpPr/>
          <p:nvPr/>
        </p:nvSpPr>
        <p:spPr>
          <a:xfrm>
            <a:off x="8092440" y="3611880"/>
            <a:ext cx="3675888" cy="2468880"/>
          </a:xfrm>
          <a:prstGeom prst="rect">
            <a:avLst/>
          </a:prstGeom>
          <a:solidFill>
            <a:srgbClr val="F4F0E6"/>
          </a:solidFill>
          <a:ln/>
        </p:spPr>
        <p:txBody>
          <a:bodyPr/>
          <a:lstStyle/>
          <a:p>
            <a:endParaRPr lang="en-GB"/>
          </a:p>
        </p:txBody>
      </p:sp>
      <p:pic>
        <p:nvPicPr>
          <p:cNvPr id="37" name="Image 5" descr="/home/workdir/artifacts/media/icon_net.gif"/>
          <p:cNvPicPr>
            <a:picLocks noChangeAspect="1"/>
          </p:cNvPicPr>
          <p:nvPr/>
        </p:nvPicPr>
        <p:blipFill>
          <a:blip r:embed="rId8"/>
          <a:stretch>
            <a:fillRect/>
          </a:stretch>
        </p:blipFill>
        <p:spPr>
          <a:xfrm>
            <a:off x="11091672" y="3739896"/>
            <a:ext cx="530352" cy="530352"/>
          </a:xfrm>
          <a:prstGeom prst="rect">
            <a:avLst/>
          </a:prstGeom>
        </p:spPr>
      </p:pic>
      <p:sp>
        <p:nvSpPr>
          <p:cNvPr id="38" name="Text 30"/>
          <p:cNvSpPr/>
          <p:nvPr/>
        </p:nvSpPr>
        <p:spPr>
          <a:xfrm>
            <a:off x="825703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SCM</a:t>
            </a:r>
            <a:endParaRPr lang="en-US" sz="1800" dirty="0"/>
          </a:p>
        </p:txBody>
      </p:sp>
      <p:sp>
        <p:nvSpPr>
          <p:cNvPr id="39" name="Text 31"/>
          <p:cNvSpPr/>
          <p:nvPr/>
        </p:nvSpPr>
        <p:spPr>
          <a:xfrm>
            <a:off x="8257032" y="4069080"/>
            <a:ext cx="3346704" cy="457200"/>
          </a:xfrm>
          <a:prstGeom prst="rect">
            <a:avLst/>
          </a:prstGeom>
          <a:noFill/>
          <a:ln/>
        </p:spPr>
        <p:txBody>
          <a:bodyPr wrap="square" lIns="0" tIns="0" rIns="0" bIns="0" rtlCol="0" anchor="ctr"/>
          <a:lstStyle/>
          <a:p>
            <a:pPr marL="0" indent="0">
              <a:buNone/>
            </a:pPr>
            <a:r>
              <a:rPr lang="en-US" sz="1400" b="1" dirty="0">
                <a:solidFill>
                  <a:srgbClr val="0F3D3E"/>
                </a:solidFill>
                <a:latin typeface="Calibri" pitchFamily="34" charset="0"/>
                <a:ea typeface="Calibri" pitchFamily="34" charset="-122"/>
                <a:cs typeface="Calibri" pitchFamily="34" charset="-120"/>
              </a:rPr>
              <a:t>Supply Chain Management</a:t>
            </a:r>
            <a:endParaRPr lang="en-US" sz="1400" dirty="0"/>
          </a:p>
        </p:txBody>
      </p:sp>
      <p:sp>
        <p:nvSpPr>
          <p:cNvPr id="40" name="Text 32"/>
          <p:cNvSpPr/>
          <p:nvPr/>
        </p:nvSpPr>
        <p:spPr>
          <a:xfrm>
            <a:off x="8257032" y="4572000"/>
            <a:ext cx="3346704" cy="219456"/>
          </a:xfrm>
          <a:prstGeom prst="rect">
            <a:avLst/>
          </a:prstGeom>
          <a:noFill/>
          <a:ln/>
        </p:spPr>
        <p:txBody>
          <a:bodyPr wrap="square" lIns="0" tIns="0" rIns="0" bIns="0" rtlCol="0" anchor="ctr"/>
          <a:lstStyle/>
          <a:p>
            <a:pPr marL="0" indent="0">
              <a:buNone/>
            </a:pPr>
            <a:r>
              <a:rPr lang="en-US" sz="1100" b="1" dirty="0">
                <a:solidFill>
                  <a:srgbClr val="5C6767"/>
                </a:solidFill>
                <a:latin typeface="Calibri" pitchFamily="34" charset="0"/>
                <a:ea typeface="Calibri" pitchFamily="34" charset="-122"/>
                <a:cs typeface="Calibri" pitchFamily="34" charset="-120"/>
              </a:rPr>
              <a:t>PARTNERS</a:t>
            </a:r>
            <a:endParaRPr lang="en-US" sz="1100" dirty="0"/>
          </a:p>
        </p:txBody>
      </p:sp>
      <p:sp>
        <p:nvSpPr>
          <p:cNvPr id="41" name="Text 33"/>
          <p:cNvSpPr/>
          <p:nvPr/>
        </p:nvSpPr>
        <p:spPr>
          <a:xfrm>
            <a:off x="8257032" y="4855464"/>
            <a:ext cx="3346704" cy="10515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Coordinates suppliers, production, logistics and retailers so goods and information move together.</a:t>
            </a:r>
            <a:endParaRPr lang="en-US" sz="1300" dirty="0"/>
          </a:p>
        </p:txBody>
      </p:sp>
      <p:sp>
        <p:nvSpPr>
          <p:cNvPr id="42" name="Text 34"/>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43" name="Text 35"/>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04 / 12</a:t>
            </a:r>
            <a:endParaRPr lang="en-US" sz="1100" dirty="0"/>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ANA-MARIA ISMAIL  ·  ANALYSE AND COMPARE SYSTEMS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Three systems in depth</a:t>
            </a:r>
            <a:endParaRPr lang="en-US" sz="2400" dirty="0"/>
          </a:p>
        </p:txBody>
      </p:sp>
      <p:sp>
        <p:nvSpPr>
          <p:cNvPr id="6" name="Shape 4"/>
          <p:cNvSpPr/>
          <p:nvPr/>
        </p:nvSpPr>
        <p:spPr>
          <a:xfrm>
            <a:off x="411480" y="987552"/>
            <a:ext cx="3675888" cy="5212080"/>
          </a:xfrm>
          <a:prstGeom prst="rect">
            <a:avLst/>
          </a:prstGeom>
          <a:solidFill>
            <a:srgbClr val="F4F0E6"/>
          </a:solidFill>
          <a:ln/>
        </p:spPr>
        <p:txBody>
          <a:bodyPr/>
          <a:lstStyle/>
          <a:p>
            <a:endParaRPr lang="en-GB"/>
          </a:p>
        </p:txBody>
      </p:sp>
      <p:pic>
        <p:nvPicPr>
          <p:cNvPr id="7" name="Image 0" descr="/home/workdir/artifacts/searched_images/AJng0.jpg"/>
          <p:cNvPicPr>
            <a:picLocks noChangeAspect="1"/>
          </p:cNvPicPr>
          <p:nvPr/>
        </p:nvPicPr>
        <p:blipFill>
          <a:blip r:embed="rId3"/>
          <a:srcRect/>
          <a:stretch/>
        </p:blipFill>
        <p:spPr>
          <a:xfrm>
            <a:off x="411480" y="987552"/>
            <a:ext cx="3675888" cy="1417320"/>
          </a:xfrm>
          <a:prstGeom prst="rect">
            <a:avLst/>
          </a:prstGeom>
        </p:spPr>
      </p:pic>
      <p:sp>
        <p:nvSpPr>
          <p:cNvPr id="8" name="Shape 5"/>
          <p:cNvSpPr/>
          <p:nvPr/>
        </p:nvSpPr>
        <p:spPr>
          <a:xfrm>
            <a:off x="411480" y="1993392"/>
            <a:ext cx="3675888" cy="411480"/>
          </a:xfrm>
          <a:prstGeom prst="rect">
            <a:avLst/>
          </a:prstGeom>
          <a:solidFill>
            <a:srgbClr val="0F3D3E"/>
          </a:solidFill>
          <a:ln/>
        </p:spPr>
        <p:txBody>
          <a:bodyPr/>
          <a:lstStyle/>
          <a:p>
            <a:endParaRPr lang="en-GB"/>
          </a:p>
        </p:txBody>
      </p:sp>
      <p:sp>
        <p:nvSpPr>
          <p:cNvPr id="9" name="Text 6"/>
          <p:cNvSpPr/>
          <p:nvPr/>
        </p:nvSpPr>
        <p:spPr>
          <a:xfrm>
            <a:off x="521208" y="2011680"/>
            <a:ext cx="3456432" cy="36576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TPS  ·  Transaction Processing System</a:t>
            </a:r>
            <a:endParaRPr lang="en-US" sz="1100" dirty="0"/>
          </a:p>
        </p:txBody>
      </p:sp>
      <p:sp>
        <p:nvSpPr>
          <p:cNvPr id="10" name="Text 7"/>
          <p:cNvSpPr/>
          <p:nvPr/>
        </p:nvSpPr>
        <p:spPr>
          <a:xfrm>
            <a:off x="576072" y="248716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Job: capture each business event as it happens.</a:t>
            </a:r>
            <a:endParaRPr lang="en-US" sz="1300" dirty="0"/>
          </a:p>
        </p:txBody>
      </p:sp>
      <p:sp>
        <p:nvSpPr>
          <p:cNvPr id="11" name="Text 8"/>
          <p:cNvSpPr/>
          <p:nvPr/>
        </p:nvSpPr>
        <p:spPr>
          <a:xfrm>
            <a:off x="576072" y="335584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Users: cashiers, warehouse staff, payroll clerks.</a:t>
            </a:r>
            <a:endParaRPr lang="en-US" sz="1300" dirty="0"/>
          </a:p>
        </p:txBody>
      </p:sp>
      <p:sp>
        <p:nvSpPr>
          <p:cNvPr id="12" name="Text 9"/>
          <p:cNvSpPr/>
          <p:nvPr/>
        </p:nvSpPr>
        <p:spPr>
          <a:xfrm>
            <a:off x="576072" y="422452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Strength: speed and accuracy at high volume.</a:t>
            </a:r>
            <a:endParaRPr lang="en-US" sz="1300" dirty="0"/>
          </a:p>
        </p:txBody>
      </p:sp>
      <p:sp>
        <p:nvSpPr>
          <p:cNvPr id="13" name="Text 10"/>
          <p:cNvSpPr/>
          <p:nvPr/>
        </p:nvSpPr>
        <p:spPr>
          <a:xfrm>
            <a:off x="576072" y="509320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Limit: it stores facts; it does not explain them (Stair and Reynolds, 2018).</a:t>
            </a:r>
            <a:endParaRPr lang="en-US" sz="1300" dirty="0"/>
          </a:p>
        </p:txBody>
      </p:sp>
      <p:sp>
        <p:nvSpPr>
          <p:cNvPr id="14" name="Shape 11"/>
          <p:cNvSpPr/>
          <p:nvPr/>
        </p:nvSpPr>
        <p:spPr>
          <a:xfrm>
            <a:off x="4251960" y="987552"/>
            <a:ext cx="3675888" cy="5212080"/>
          </a:xfrm>
          <a:prstGeom prst="rect">
            <a:avLst/>
          </a:prstGeom>
          <a:solidFill>
            <a:srgbClr val="F4F0E6"/>
          </a:solidFill>
          <a:ln/>
        </p:spPr>
        <p:txBody>
          <a:bodyPr/>
          <a:lstStyle/>
          <a:p>
            <a:endParaRPr lang="en-GB"/>
          </a:p>
        </p:txBody>
      </p:sp>
      <p:pic>
        <p:nvPicPr>
          <p:cNvPr id="15" name="Image 1" descr="/home/workdir/artifacts/searched_images/JE9R6.jpg"/>
          <p:cNvPicPr>
            <a:picLocks noChangeAspect="1"/>
          </p:cNvPicPr>
          <p:nvPr/>
        </p:nvPicPr>
        <p:blipFill>
          <a:blip r:embed="rId4"/>
          <a:srcRect/>
          <a:stretch/>
        </p:blipFill>
        <p:spPr>
          <a:xfrm>
            <a:off x="4251960" y="987552"/>
            <a:ext cx="3675888" cy="1417320"/>
          </a:xfrm>
          <a:prstGeom prst="rect">
            <a:avLst/>
          </a:prstGeom>
        </p:spPr>
      </p:pic>
      <p:sp>
        <p:nvSpPr>
          <p:cNvPr id="16" name="Shape 12"/>
          <p:cNvSpPr/>
          <p:nvPr/>
        </p:nvSpPr>
        <p:spPr>
          <a:xfrm>
            <a:off x="4251960" y="1993392"/>
            <a:ext cx="3675888" cy="411480"/>
          </a:xfrm>
          <a:prstGeom prst="rect">
            <a:avLst/>
          </a:prstGeom>
          <a:solidFill>
            <a:srgbClr val="0F3D3E"/>
          </a:solidFill>
          <a:ln/>
        </p:spPr>
        <p:txBody>
          <a:bodyPr/>
          <a:lstStyle/>
          <a:p>
            <a:endParaRPr lang="en-GB"/>
          </a:p>
        </p:txBody>
      </p:sp>
      <p:sp>
        <p:nvSpPr>
          <p:cNvPr id="17" name="Text 13"/>
          <p:cNvSpPr/>
          <p:nvPr/>
        </p:nvSpPr>
        <p:spPr>
          <a:xfrm>
            <a:off x="4361688" y="2011680"/>
            <a:ext cx="3456432" cy="36576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CRM  ·  Customer Relationship Management</a:t>
            </a:r>
            <a:endParaRPr lang="en-US" sz="1100" dirty="0"/>
          </a:p>
        </p:txBody>
      </p:sp>
      <p:sp>
        <p:nvSpPr>
          <p:cNvPr id="18" name="Text 14"/>
          <p:cNvSpPr/>
          <p:nvPr/>
        </p:nvSpPr>
        <p:spPr>
          <a:xfrm>
            <a:off x="4416552" y="248716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Job: keep one living record of every customer.</a:t>
            </a:r>
            <a:endParaRPr lang="en-US" sz="1300" dirty="0"/>
          </a:p>
        </p:txBody>
      </p:sp>
      <p:sp>
        <p:nvSpPr>
          <p:cNvPr id="19" name="Text 15"/>
          <p:cNvSpPr/>
          <p:nvPr/>
        </p:nvSpPr>
        <p:spPr>
          <a:xfrm>
            <a:off x="4416552" y="335584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Users: sales, service, marketing and commercial leads.</a:t>
            </a:r>
            <a:endParaRPr lang="en-US" sz="1300" dirty="0"/>
          </a:p>
        </p:txBody>
      </p:sp>
      <p:sp>
        <p:nvSpPr>
          <p:cNvPr id="20" name="Text 16"/>
          <p:cNvSpPr/>
          <p:nvPr/>
        </p:nvSpPr>
        <p:spPr>
          <a:xfrm>
            <a:off x="4416552" y="422452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Strength: retention, personal offers, lifetime value.</a:t>
            </a:r>
            <a:endParaRPr lang="en-US" sz="1300" dirty="0"/>
          </a:p>
        </p:txBody>
      </p:sp>
      <p:sp>
        <p:nvSpPr>
          <p:cNvPr id="21" name="Text 17"/>
          <p:cNvSpPr/>
          <p:nvPr/>
        </p:nvSpPr>
        <p:spPr>
          <a:xfrm>
            <a:off x="4416552" y="509320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Limit: weak data or aggressive contact destroys trust (Laudon and Laudon, 2020).</a:t>
            </a:r>
            <a:endParaRPr lang="en-US" sz="1300" dirty="0"/>
          </a:p>
        </p:txBody>
      </p:sp>
      <p:sp>
        <p:nvSpPr>
          <p:cNvPr id="22" name="Shape 18"/>
          <p:cNvSpPr/>
          <p:nvPr/>
        </p:nvSpPr>
        <p:spPr>
          <a:xfrm>
            <a:off x="8092440" y="987552"/>
            <a:ext cx="3675888" cy="5212080"/>
          </a:xfrm>
          <a:prstGeom prst="rect">
            <a:avLst/>
          </a:prstGeom>
          <a:solidFill>
            <a:srgbClr val="F4F0E6"/>
          </a:solidFill>
          <a:ln/>
        </p:spPr>
        <p:txBody>
          <a:bodyPr/>
          <a:lstStyle/>
          <a:p>
            <a:endParaRPr lang="en-GB"/>
          </a:p>
        </p:txBody>
      </p:sp>
      <p:pic>
        <p:nvPicPr>
          <p:cNvPr id="23" name="Image 2" descr="/home/workdir/artifacts/searched_images/dkTYp.jpg"/>
          <p:cNvPicPr>
            <a:picLocks noChangeAspect="1"/>
          </p:cNvPicPr>
          <p:nvPr/>
        </p:nvPicPr>
        <p:blipFill>
          <a:blip r:embed="rId5"/>
          <a:srcRect/>
          <a:stretch/>
        </p:blipFill>
        <p:spPr>
          <a:xfrm>
            <a:off x="8092440" y="987552"/>
            <a:ext cx="3675888" cy="1417320"/>
          </a:xfrm>
          <a:prstGeom prst="rect">
            <a:avLst/>
          </a:prstGeom>
        </p:spPr>
      </p:pic>
      <p:sp>
        <p:nvSpPr>
          <p:cNvPr id="24" name="Shape 19"/>
          <p:cNvSpPr/>
          <p:nvPr/>
        </p:nvSpPr>
        <p:spPr>
          <a:xfrm>
            <a:off x="8092440" y="1993392"/>
            <a:ext cx="3675888" cy="411480"/>
          </a:xfrm>
          <a:prstGeom prst="rect">
            <a:avLst/>
          </a:prstGeom>
          <a:solidFill>
            <a:srgbClr val="0F3D3E"/>
          </a:solidFill>
          <a:ln/>
        </p:spPr>
        <p:txBody>
          <a:bodyPr/>
          <a:lstStyle/>
          <a:p>
            <a:endParaRPr lang="en-GB"/>
          </a:p>
        </p:txBody>
      </p:sp>
      <p:sp>
        <p:nvSpPr>
          <p:cNvPr id="25" name="Text 20"/>
          <p:cNvSpPr/>
          <p:nvPr/>
        </p:nvSpPr>
        <p:spPr>
          <a:xfrm>
            <a:off x="8202168" y="2011680"/>
            <a:ext cx="3456432" cy="36576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ERP  ·  Enterprise Resource Planning</a:t>
            </a:r>
            <a:endParaRPr lang="en-US" sz="1100" dirty="0"/>
          </a:p>
        </p:txBody>
      </p:sp>
      <p:sp>
        <p:nvSpPr>
          <p:cNvPr id="26" name="Text 21"/>
          <p:cNvSpPr/>
          <p:nvPr/>
        </p:nvSpPr>
        <p:spPr>
          <a:xfrm>
            <a:off x="8257032" y="248716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Job: run finance, stock, people and operations on one platform.</a:t>
            </a:r>
            <a:endParaRPr lang="en-US" sz="1300" dirty="0"/>
          </a:p>
        </p:txBody>
      </p:sp>
      <p:sp>
        <p:nvSpPr>
          <p:cNvPr id="27" name="Text 22"/>
          <p:cNvSpPr/>
          <p:nvPr/>
        </p:nvSpPr>
        <p:spPr>
          <a:xfrm>
            <a:off x="8257032" y="335584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Users: almost the whole organisation.</a:t>
            </a:r>
            <a:endParaRPr lang="en-US" sz="1300" dirty="0"/>
          </a:p>
        </p:txBody>
      </p:sp>
      <p:sp>
        <p:nvSpPr>
          <p:cNvPr id="28" name="Text 23"/>
          <p:cNvSpPr/>
          <p:nvPr/>
        </p:nvSpPr>
        <p:spPr>
          <a:xfrm>
            <a:off x="8257032" y="422452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Strength: one version of the numbers.</a:t>
            </a:r>
            <a:endParaRPr lang="en-US" sz="1300" dirty="0"/>
          </a:p>
        </p:txBody>
      </p:sp>
      <p:sp>
        <p:nvSpPr>
          <p:cNvPr id="29" name="Text 24"/>
          <p:cNvSpPr/>
          <p:nvPr/>
        </p:nvSpPr>
        <p:spPr>
          <a:xfrm>
            <a:off x="8257032" y="5093208"/>
            <a:ext cx="3346704" cy="82296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Limit: cost, disruption and culture — not the software — usually decide success (Davenport, 1998; Yusuf, Gunasekaran and Abthorpe, 2004).</a:t>
            </a:r>
            <a:endParaRPr lang="en-US" sz="1300" dirty="0"/>
          </a:p>
        </p:txBody>
      </p:sp>
      <p:sp>
        <p:nvSpPr>
          <p:cNvPr id="30" name="Text 25"/>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31" name="Text 26"/>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05 / 12</a:t>
            </a:r>
            <a:endParaRPr lang="en-US" sz="1100" dirty="0"/>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ANA-MARIA ISMAIL  ·  ANALYSE AND COMPARE SYSTEMS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200" b="1" dirty="0">
                <a:solidFill>
                  <a:srgbClr val="0F3D3E"/>
                </a:solidFill>
                <a:latin typeface="Calibri" pitchFamily="34" charset="0"/>
                <a:ea typeface="Calibri" pitchFamily="34" charset="-122"/>
                <a:cs typeface="Calibri" pitchFamily="34" charset="-120"/>
              </a:rPr>
              <a:t>Which system fits a growing business — and when</a:t>
            </a:r>
            <a:endParaRPr lang="en-US" sz="22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365760" y="987552"/>
          <a:ext cx="11430000" cy="4069080"/>
        </p:xfrm>
        <a:graphic>
          <a:graphicData uri="http://schemas.openxmlformats.org/drawingml/2006/table">
            <a:tbl>
              <a:tblPr/>
              <a:tblGrid>
                <a:gridCol w="2011680">
                  <a:extLst>
                    <a:ext uri="{9D8B030D-6E8A-4147-A177-3AD203B41FA5}">
                      <a16:colId xmlns:a16="http://schemas.microsoft.com/office/drawing/2014/main" val="20000"/>
                    </a:ext>
                  </a:extLst>
                </a:gridCol>
                <a:gridCol w="3136392">
                  <a:extLst>
                    <a:ext uri="{9D8B030D-6E8A-4147-A177-3AD203B41FA5}">
                      <a16:colId xmlns:a16="http://schemas.microsoft.com/office/drawing/2014/main" val="20001"/>
                    </a:ext>
                  </a:extLst>
                </a:gridCol>
                <a:gridCol w="3136392">
                  <a:extLst>
                    <a:ext uri="{9D8B030D-6E8A-4147-A177-3AD203B41FA5}">
                      <a16:colId xmlns:a16="http://schemas.microsoft.com/office/drawing/2014/main" val="20002"/>
                    </a:ext>
                  </a:extLst>
                </a:gridCol>
                <a:gridCol w="3145536">
                  <a:extLst>
                    <a:ext uri="{9D8B030D-6E8A-4147-A177-3AD203B41FA5}">
                      <a16:colId xmlns:a16="http://schemas.microsoft.com/office/drawing/2014/main" val="20003"/>
                    </a:ext>
                  </a:extLst>
                </a:gridCol>
              </a:tblGrid>
              <a:tr h="813816">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Question</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0F3D3E"/>
                    </a:solidFill>
                  </a:tcPr>
                </a:tc>
                <a:tc>
                  <a:txBody>
                    <a:bodyPr/>
                    <a:lstStyle/>
                    <a:p>
                      <a:pPr marL="0" indent="0" algn="ctr">
                        <a:buNone/>
                      </a:pPr>
                      <a:r>
                        <a:rPr lang="en-US" sz="1200" b="1" dirty="0">
                          <a:solidFill>
                            <a:srgbClr val="FFFFFF"/>
                          </a:solidFill>
                          <a:latin typeface="Calibri" pitchFamily="34" charset="0"/>
                          <a:ea typeface="Calibri" pitchFamily="34" charset="-122"/>
                          <a:cs typeface="Calibri" pitchFamily="34" charset="-120"/>
                        </a:rPr>
                        <a:t>Transaction Processing System</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0F3D3E"/>
                    </a:solidFill>
                  </a:tcPr>
                </a:tc>
                <a:tc>
                  <a:txBody>
                    <a:bodyPr/>
                    <a:lstStyle/>
                    <a:p>
                      <a:pPr marL="0" indent="0" algn="ctr">
                        <a:buNone/>
                      </a:pPr>
                      <a:r>
                        <a:rPr lang="en-US" sz="1200" b="1" dirty="0">
                          <a:solidFill>
                            <a:srgbClr val="FFFFFF"/>
                          </a:solidFill>
                          <a:latin typeface="Calibri" pitchFamily="34" charset="0"/>
                          <a:ea typeface="Calibri" pitchFamily="34" charset="-122"/>
                          <a:cs typeface="Calibri" pitchFamily="34" charset="-120"/>
                        </a:rPr>
                        <a:t>Customer Relationship Management</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0F3D3E"/>
                    </a:solidFill>
                  </a:tcPr>
                </a:tc>
                <a:tc>
                  <a:txBody>
                    <a:bodyPr/>
                    <a:lstStyle/>
                    <a:p>
                      <a:pPr marL="0" indent="0" algn="ctr">
                        <a:buNone/>
                      </a:pPr>
                      <a:r>
                        <a:rPr lang="en-US" sz="1200" b="1" dirty="0">
                          <a:solidFill>
                            <a:srgbClr val="FFFFFF"/>
                          </a:solidFill>
                          <a:latin typeface="Calibri" pitchFamily="34" charset="0"/>
                          <a:ea typeface="Calibri" pitchFamily="34" charset="-122"/>
                          <a:cs typeface="Calibri" pitchFamily="34" charset="-120"/>
                        </a:rPr>
                        <a:t>Enterprise Resource Planning</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0F3D3E"/>
                    </a:solidFill>
                  </a:tcPr>
                </a:tc>
                <a:extLst>
                  <a:ext uri="{0D108BD9-81ED-4DB2-BD59-A6C34878D82A}">
                    <a16:rowId xmlns:a16="http://schemas.microsoft.com/office/drawing/2014/main" val="10000"/>
                  </a:ext>
                </a:extLst>
              </a:tr>
              <a:tr h="813816">
                <a:tc>
                  <a:txBody>
                    <a:bodyPr/>
                    <a:lstStyle/>
                    <a:p>
                      <a:pPr marL="0" indent="0">
                        <a:buNone/>
                      </a:pPr>
                      <a:r>
                        <a:rPr lang="en-US" sz="1200" b="1" dirty="0">
                          <a:solidFill>
                            <a:srgbClr val="0F3D3E"/>
                          </a:solidFill>
                          <a:latin typeface="Calibri" pitchFamily="34" charset="0"/>
                          <a:ea typeface="Calibri" pitchFamily="34" charset="-122"/>
                          <a:cs typeface="Calibri" pitchFamily="34" charset="-120"/>
                        </a:rPr>
                        <a:t>What does it improve?</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E8E0D0"/>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Daily accuracy of orders, stock and pay</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Repeat custom, service quality and targeted offers</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Cross-department planning and a single set of numbers</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extLst>
                  <a:ext uri="{0D108BD9-81ED-4DB2-BD59-A6C34878D82A}">
                    <a16:rowId xmlns:a16="http://schemas.microsoft.com/office/drawing/2014/main" val="10001"/>
                  </a:ext>
                </a:extLst>
              </a:tr>
              <a:tr h="813816">
                <a:tc>
                  <a:txBody>
                    <a:bodyPr/>
                    <a:lstStyle/>
                    <a:p>
                      <a:pPr marL="0" indent="0">
                        <a:buNone/>
                      </a:pPr>
                      <a:r>
                        <a:rPr lang="en-US" sz="1200" b="1" dirty="0">
                          <a:solidFill>
                            <a:srgbClr val="0F3D3E"/>
                          </a:solidFill>
                          <a:latin typeface="Calibri" pitchFamily="34" charset="0"/>
                          <a:ea typeface="Calibri" pitchFamily="34" charset="-122"/>
                          <a:cs typeface="Calibri" pitchFamily="34" charset="-120"/>
                        </a:rPr>
                        <a:t>What can go wrong?</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E8E0D0"/>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Downtime, or dirty data flowing into every later report</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Privacy harm and customers feeling watched</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Overrun cost, staff resistance, operations freezing at go-live</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813816">
                <a:tc>
                  <a:txBody>
                    <a:bodyPr/>
                    <a:lstStyle/>
                    <a:p>
                      <a:pPr marL="0" indent="0">
                        <a:buNone/>
                      </a:pPr>
                      <a:r>
                        <a:rPr lang="en-US" sz="1200" b="1" dirty="0">
                          <a:solidFill>
                            <a:srgbClr val="0F3D3E"/>
                          </a:solidFill>
                          <a:latin typeface="Calibri" pitchFamily="34" charset="0"/>
                          <a:ea typeface="Calibri" pitchFamily="34" charset="-122"/>
                          <a:cs typeface="Calibri" pitchFamily="34" charset="-120"/>
                        </a:rPr>
                        <a:t>Relative cost</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E8E0D0"/>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Lowest of the three</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Medium — licence plus data clean-up</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Highest — software plus training plus change</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4F0E6"/>
                    </a:solidFill>
                  </a:tcPr>
                </a:tc>
                <a:extLst>
                  <a:ext uri="{0D108BD9-81ED-4DB2-BD59-A6C34878D82A}">
                    <a16:rowId xmlns:a16="http://schemas.microsoft.com/office/drawing/2014/main" val="10003"/>
                  </a:ext>
                </a:extLst>
              </a:tr>
              <a:tr h="813816">
                <a:tc>
                  <a:txBody>
                    <a:bodyPr/>
                    <a:lstStyle/>
                    <a:p>
                      <a:pPr marL="0" indent="0">
                        <a:buNone/>
                      </a:pPr>
                      <a:r>
                        <a:rPr lang="en-US" sz="1200" b="1" dirty="0">
                          <a:solidFill>
                            <a:srgbClr val="0F3D3E"/>
                          </a:solidFill>
                          <a:latin typeface="Calibri" pitchFamily="34" charset="0"/>
                          <a:ea typeface="Calibri" pitchFamily="34" charset="-122"/>
                          <a:cs typeface="Calibri" pitchFamily="34" charset="-120"/>
                        </a:rPr>
                        <a:t>Buy it when…</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E8E0D0"/>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Spreadsheets and paper can no longer keep up</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Growth depends on keeping existing customers</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tc>
                  <a:txBody>
                    <a:bodyPr/>
                    <a:lstStyle/>
                    <a:p>
                      <a:pPr marL="0" indent="0">
                        <a:buNone/>
                      </a:pPr>
                      <a:r>
                        <a:rPr lang="en-US" sz="1200" dirty="0">
                          <a:solidFill>
                            <a:srgbClr val="1C2424"/>
                          </a:solidFill>
                          <a:latin typeface="Calibri" pitchFamily="34" charset="0"/>
                          <a:ea typeface="Calibri" pitchFamily="34" charset="-122"/>
                          <a:cs typeface="Calibri" pitchFamily="34" charset="-120"/>
                        </a:rPr>
                        <a:t>Silos are blocking growth and processes can be standardised</a:t>
                      </a:r>
                      <a:endParaRPr lang="en-US" sz="1200" dirty="0">
                        <a:latin typeface="Calibri" charset="0"/>
                        <a:ea typeface="Calibri" charset="0"/>
                        <a:cs typeface="Calibri" charset="0"/>
                      </a:endParaRPr>
                    </a:p>
                  </a:txBody>
                  <a:tcPr anchor="ctr">
                    <a:lnL w="6350" cap="flat" cmpd="sng" algn="ctr">
                      <a:solidFill>
                        <a:srgbClr val="D9D1C0"/>
                      </a:solidFill>
                      <a:prstDash val="solid"/>
                      <a:round/>
                      <a:headEnd type="none" w="med" len="med"/>
                      <a:tailEnd type="none" w="med" len="med"/>
                    </a:lnL>
                    <a:lnR w="6350" cap="flat" cmpd="sng" algn="ctr">
                      <a:solidFill>
                        <a:srgbClr val="D9D1C0"/>
                      </a:solidFill>
                      <a:prstDash val="solid"/>
                      <a:round/>
                      <a:headEnd type="none" w="med" len="med"/>
                      <a:tailEnd type="none" w="med" len="med"/>
                    </a:lnR>
                    <a:lnT w="6350" cap="flat" cmpd="sng" algn="ctr">
                      <a:solidFill>
                        <a:srgbClr val="D9D1C0"/>
                      </a:solidFill>
                      <a:prstDash val="solid"/>
                      <a:round/>
                      <a:headEnd type="none" w="med" len="med"/>
                      <a:tailEnd type="none" w="med" len="med"/>
                    </a:lnT>
                    <a:lnB w="6350" cap="flat" cmpd="sng" algn="ctr">
                      <a:solidFill>
                        <a:srgbClr val="D9D1C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Shape 4"/>
          <p:cNvSpPr/>
          <p:nvPr/>
        </p:nvSpPr>
        <p:spPr>
          <a:xfrm>
            <a:off x="365760" y="5166360"/>
            <a:ext cx="11430000" cy="1097280"/>
          </a:xfrm>
          <a:prstGeom prst="rect">
            <a:avLst/>
          </a:prstGeom>
          <a:solidFill>
            <a:srgbClr val="0F3D3E"/>
          </a:solidFill>
          <a:ln/>
        </p:spPr>
        <p:txBody>
          <a:bodyPr/>
          <a:lstStyle/>
          <a:p>
            <a:endParaRPr lang="en-GB"/>
          </a:p>
        </p:txBody>
      </p:sp>
      <p:sp>
        <p:nvSpPr>
          <p:cNvPr id="8" name="Text 5"/>
          <p:cNvSpPr/>
          <p:nvPr/>
        </p:nvSpPr>
        <p:spPr>
          <a:xfrm>
            <a:off x="530352" y="5257800"/>
            <a:ext cx="11109960" cy="914400"/>
          </a:xfrm>
          <a:prstGeom prst="rect">
            <a:avLst/>
          </a:prstGeom>
          <a:noFill/>
          <a:ln/>
        </p:spPr>
        <p:txBody>
          <a:bodyPr wrap="square" lIns="0" tIns="0" rIns="0" bIns="0" rtlCol="0" anchor="ctr"/>
          <a:lstStyle/>
          <a:p>
            <a:pPr marL="0" indent="0">
              <a:buNone/>
            </a:pPr>
            <a:r>
              <a:rPr lang="en-US" sz="1400" dirty="0">
                <a:solidFill>
                  <a:srgbClr val="FFFFFF"/>
                </a:solidFill>
                <a:latin typeface="Calibri" pitchFamily="34" charset="0"/>
                <a:ea typeface="Calibri" pitchFamily="34" charset="-122"/>
                <a:cs typeface="Calibri" pitchFamily="34" charset="-120"/>
              </a:rPr>
              <a:t>Judgement: the three systems stack. A weak Transaction Processing System poisons the other two. For this client, lock transactions first, add Customer Relationship Management to protect revenue, and only then consider Enterprise Resource Planning (Davenport, 1998; Laudon and Laudon, 2020).</a:t>
            </a:r>
            <a:endParaRPr lang="en-US" sz="1400" dirty="0"/>
          </a:p>
        </p:txBody>
      </p:sp>
      <p:sp>
        <p:nvSpPr>
          <p:cNvPr id="9" name="Text 6"/>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10" name="Text 7"/>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06 / 12</a:t>
            </a:r>
            <a:endParaRPr lang="en-US" sz="1100" dirty="0"/>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ALEX VALENTIN ISMAIL  ·  ETHICAL CONSIDERATIONS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Four risks that sit inside the systems</a:t>
            </a:r>
            <a:endParaRPr lang="en-US" sz="2400" dirty="0"/>
          </a:p>
        </p:txBody>
      </p:sp>
      <p:sp>
        <p:nvSpPr>
          <p:cNvPr id="6" name="Shape 4"/>
          <p:cNvSpPr/>
          <p:nvPr/>
        </p:nvSpPr>
        <p:spPr>
          <a:xfrm>
            <a:off x="411480" y="1005840"/>
            <a:ext cx="5669280" cy="2468880"/>
          </a:xfrm>
          <a:prstGeom prst="rect">
            <a:avLst/>
          </a:prstGeom>
          <a:solidFill>
            <a:srgbClr val="F4F0E6"/>
          </a:solidFill>
          <a:ln/>
        </p:spPr>
        <p:txBody>
          <a:bodyPr/>
          <a:lstStyle/>
          <a:p>
            <a:endParaRPr lang="en-GB"/>
          </a:p>
        </p:txBody>
      </p:sp>
      <p:sp>
        <p:nvSpPr>
          <p:cNvPr id="7" name="Shape 5"/>
          <p:cNvSpPr/>
          <p:nvPr/>
        </p:nvSpPr>
        <p:spPr>
          <a:xfrm>
            <a:off x="411480" y="1005840"/>
            <a:ext cx="109728" cy="2468880"/>
          </a:xfrm>
          <a:prstGeom prst="rect">
            <a:avLst/>
          </a:prstGeom>
          <a:solidFill>
            <a:srgbClr val="C9842A"/>
          </a:solidFill>
          <a:ln/>
        </p:spPr>
        <p:txBody>
          <a:bodyPr/>
          <a:lstStyle/>
          <a:p>
            <a:endParaRPr lang="en-GB"/>
          </a:p>
        </p:txBody>
      </p:sp>
      <p:pic>
        <p:nvPicPr>
          <p:cNvPr id="8" name="Image 0" descr="/home/workdir/artifacts/media/icon_lock.gif"/>
          <p:cNvPicPr>
            <a:picLocks noChangeAspect="1"/>
          </p:cNvPicPr>
          <p:nvPr/>
        </p:nvPicPr>
        <p:blipFill>
          <a:blip r:embed="rId3"/>
          <a:stretch>
            <a:fillRect/>
          </a:stretch>
        </p:blipFill>
        <p:spPr>
          <a:xfrm>
            <a:off x="5394960" y="1152144"/>
            <a:ext cx="502920" cy="502920"/>
          </a:xfrm>
          <a:prstGeom prst="rect">
            <a:avLst/>
          </a:prstGeom>
        </p:spPr>
      </p:pic>
      <p:sp>
        <p:nvSpPr>
          <p:cNvPr id="9" name="Text 6"/>
          <p:cNvSpPr/>
          <p:nvPr/>
        </p:nvSpPr>
        <p:spPr>
          <a:xfrm>
            <a:off x="704088" y="1152144"/>
            <a:ext cx="5212080" cy="347472"/>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Data privacy</a:t>
            </a:r>
            <a:endParaRPr lang="en-US" sz="1600" dirty="0"/>
          </a:p>
        </p:txBody>
      </p:sp>
      <p:sp>
        <p:nvSpPr>
          <p:cNvPr id="10" name="Text 7"/>
          <p:cNvSpPr/>
          <p:nvPr/>
        </p:nvSpPr>
        <p:spPr>
          <a:xfrm>
            <a:off x="704088" y="1536192"/>
            <a:ext cx="5212080" cy="178308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Customer Relationship Management and Transaction Processing Systems hold names, cards, addresses and buying history. Current UK law — the UK General Data Protection Regulation and the Data Protection Act 2018 — requires a lawful basis, a clear purpose, data minimisation and security.</a:t>
            </a:r>
            <a:endParaRPr lang="en-US" sz="1300" dirty="0"/>
          </a:p>
        </p:txBody>
      </p:sp>
      <p:sp>
        <p:nvSpPr>
          <p:cNvPr id="11" name="Shape 8"/>
          <p:cNvSpPr/>
          <p:nvPr/>
        </p:nvSpPr>
        <p:spPr>
          <a:xfrm>
            <a:off x="6263640" y="1005840"/>
            <a:ext cx="5669280" cy="2468880"/>
          </a:xfrm>
          <a:prstGeom prst="rect">
            <a:avLst/>
          </a:prstGeom>
          <a:solidFill>
            <a:srgbClr val="F4F0E6"/>
          </a:solidFill>
          <a:ln/>
        </p:spPr>
        <p:txBody>
          <a:bodyPr/>
          <a:lstStyle/>
          <a:p>
            <a:endParaRPr lang="en-GB"/>
          </a:p>
        </p:txBody>
      </p:sp>
      <p:sp>
        <p:nvSpPr>
          <p:cNvPr id="12" name="Shape 9"/>
          <p:cNvSpPr/>
          <p:nvPr/>
        </p:nvSpPr>
        <p:spPr>
          <a:xfrm>
            <a:off x="6263640" y="1005840"/>
            <a:ext cx="109728" cy="2468880"/>
          </a:xfrm>
          <a:prstGeom prst="rect">
            <a:avLst/>
          </a:prstGeom>
          <a:solidFill>
            <a:srgbClr val="C9842A"/>
          </a:solidFill>
          <a:ln/>
        </p:spPr>
        <p:txBody>
          <a:bodyPr/>
          <a:lstStyle/>
          <a:p>
            <a:endParaRPr lang="en-GB"/>
          </a:p>
        </p:txBody>
      </p:sp>
      <p:pic>
        <p:nvPicPr>
          <p:cNvPr id="13" name="Image 1" descr="/home/workdir/artifacts/media/icon_shield.gif"/>
          <p:cNvPicPr>
            <a:picLocks noChangeAspect="1"/>
          </p:cNvPicPr>
          <p:nvPr/>
        </p:nvPicPr>
        <p:blipFill>
          <a:blip r:embed="rId4"/>
          <a:stretch>
            <a:fillRect/>
          </a:stretch>
        </p:blipFill>
        <p:spPr>
          <a:xfrm>
            <a:off x="11247120" y="1152144"/>
            <a:ext cx="502920" cy="502920"/>
          </a:xfrm>
          <a:prstGeom prst="rect">
            <a:avLst/>
          </a:prstGeom>
        </p:spPr>
      </p:pic>
      <p:sp>
        <p:nvSpPr>
          <p:cNvPr id="14" name="Text 10"/>
          <p:cNvSpPr/>
          <p:nvPr/>
        </p:nvSpPr>
        <p:spPr>
          <a:xfrm>
            <a:off x="6556248" y="1152144"/>
            <a:ext cx="5212080" cy="347472"/>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Security</a:t>
            </a:r>
            <a:endParaRPr lang="en-US" sz="1600" dirty="0"/>
          </a:p>
        </p:txBody>
      </p:sp>
      <p:sp>
        <p:nvSpPr>
          <p:cNvPr id="15" name="Text 11"/>
          <p:cNvSpPr/>
          <p:nvPr/>
        </p:nvSpPr>
        <p:spPr>
          <a:xfrm>
            <a:off x="6556248" y="1536192"/>
            <a:ext cx="5212080" cy="178308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Enterprise systems put high-value data in one place. Weak supplier logins, no multi-factor authentication and payment details stored in plain text are how attackers move from a vendor into the core network (Information Commissioner’s Office, 2020).</a:t>
            </a:r>
            <a:endParaRPr lang="en-US" sz="1300" dirty="0"/>
          </a:p>
        </p:txBody>
      </p:sp>
      <p:sp>
        <p:nvSpPr>
          <p:cNvPr id="16" name="Shape 12"/>
          <p:cNvSpPr/>
          <p:nvPr/>
        </p:nvSpPr>
        <p:spPr>
          <a:xfrm>
            <a:off x="411480" y="3611880"/>
            <a:ext cx="5669280" cy="2468880"/>
          </a:xfrm>
          <a:prstGeom prst="rect">
            <a:avLst/>
          </a:prstGeom>
          <a:solidFill>
            <a:srgbClr val="F4F0E6"/>
          </a:solidFill>
          <a:ln/>
        </p:spPr>
        <p:txBody>
          <a:bodyPr/>
          <a:lstStyle/>
          <a:p>
            <a:endParaRPr lang="en-GB"/>
          </a:p>
        </p:txBody>
      </p:sp>
      <p:sp>
        <p:nvSpPr>
          <p:cNvPr id="17" name="Shape 13"/>
          <p:cNvSpPr/>
          <p:nvPr/>
        </p:nvSpPr>
        <p:spPr>
          <a:xfrm>
            <a:off x="411480" y="3611880"/>
            <a:ext cx="109728" cy="2468880"/>
          </a:xfrm>
          <a:prstGeom prst="rect">
            <a:avLst/>
          </a:prstGeom>
          <a:solidFill>
            <a:srgbClr val="C9842A"/>
          </a:solidFill>
          <a:ln/>
        </p:spPr>
        <p:txBody>
          <a:bodyPr/>
          <a:lstStyle/>
          <a:p>
            <a:endParaRPr lang="en-GB"/>
          </a:p>
        </p:txBody>
      </p:sp>
      <p:pic>
        <p:nvPicPr>
          <p:cNvPr id="18" name="Image 2" descr="/home/workdir/artifacts/media/icon_ushield.gif"/>
          <p:cNvPicPr>
            <a:picLocks noChangeAspect="1"/>
          </p:cNvPicPr>
          <p:nvPr/>
        </p:nvPicPr>
        <p:blipFill>
          <a:blip r:embed="rId5"/>
          <a:stretch>
            <a:fillRect/>
          </a:stretch>
        </p:blipFill>
        <p:spPr>
          <a:xfrm>
            <a:off x="5394960" y="3758184"/>
            <a:ext cx="502920" cy="502920"/>
          </a:xfrm>
          <a:prstGeom prst="rect">
            <a:avLst/>
          </a:prstGeom>
        </p:spPr>
      </p:pic>
      <p:sp>
        <p:nvSpPr>
          <p:cNvPr id="19" name="Text 14"/>
          <p:cNvSpPr/>
          <p:nvPr/>
        </p:nvSpPr>
        <p:spPr>
          <a:xfrm>
            <a:off x="704088" y="3758184"/>
            <a:ext cx="5212080" cy="347472"/>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Employee monitoring</a:t>
            </a:r>
            <a:endParaRPr lang="en-US" sz="1600" dirty="0"/>
          </a:p>
        </p:txBody>
      </p:sp>
      <p:sp>
        <p:nvSpPr>
          <p:cNvPr id="20" name="Text 15"/>
          <p:cNvSpPr/>
          <p:nvPr/>
        </p:nvSpPr>
        <p:spPr>
          <a:xfrm>
            <a:off x="704088" y="4142232"/>
            <a:ext cx="5212080" cy="178308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Workforce tools inside Enterprise Resource Planning can log keystrokes, location and idle time. Without a stated purpose and staff notice this fails fairness and necessity tests (Information Commissioner’s Office, 2023).</a:t>
            </a:r>
            <a:endParaRPr lang="en-US" sz="1300" dirty="0"/>
          </a:p>
        </p:txBody>
      </p:sp>
      <p:sp>
        <p:nvSpPr>
          <p:cNvPr id="21" name="Shape 16"/>
          <p:cNvSpPr/>
          <p:nvPr/>
        </p:nvSpPr>
        <p:spPr>
          <a:xfrm>
            <a:off x="6263640" y="3611880"/>
            <a:ext cx="5669280" cy="2468880"/>
          </a:xfrm>
          <a:prstGeom prst="rect">
            <a:avLst/>
          </a:prstGeom>
          <a:solidFill>
            <a:srgbClr val="F4F0E6"/>
          </a:solidFill>
          <a:ln/>
        </p:spPr>
        <p:txBody>
          <a:bodyPr/>
          <a:lstStyle/>
          <a:p>
            <a:endParaRPr lang="en-GB"/>
          </a:p>
        </p:txBody>
      </p:sp>
      <p:sp>
        <p:nvSpPr>
          <p:cNvPr id="22" name="Shape 17"/>
          <p:cNvSpPr/>
          <p:nvPr/>
        </p:nvSpPr>
        <p:spPr>
          <a:xfrm>
            <a:off x="6263640" y="3611880"/>
            <a:ext cx="109728" cy="2468880"/>
          </a:xfrm>
          <a:prstGeom prst="rect">
            <a:avLst/>
          </a:prstGeom>
          <a:solidFill>
            <a:srgbClr val="C9842A"/>
          </a:solidFill>
          <a:ln/>
        </p:spPr>
        <p:txBody>
          <a:bodyPr/>
          <a:lstStyle/>
          <a:p>
            <a:endParaRPr lang="en-GB"/>
          </a:p>
        </p:txBody>
      </p:sp>
      <p:pic>
        <p:nvPicPr>
          <p:cNvPr id="23" name="Image 3" descr="/home/workdir/artifacts/media/icon_scale.gif"/>
          <p:cNvPicPr>
            <a:picLocks noChangeAspect="1"/>
          </p:cNvPicPr>
          <p:nvPr/>
        </p:nvPicPr>
        <p:blipFill>
          <a:blip r:embed="rId6"/>
          <a:stretch>
            <a:fillRect/>
          </a:stretch>
        </p:blipFill>
        <p:spPr>
          <a:xfrm>
            <a:off x="11247120" y="3758184"/>
            <a:ext cx="502920" cy="502920"/>
          </a:xfrm>
          <a:prstGeom prst="rect">
            <a:avLst/>
          </a:prstGeom>
        </p:spPr>
      </p:pic>
      <p:sp>
        <p:nvSpPr>
          <p:cNvPr id="24" name="Text 18"/>
          <p:cNvSpPr/>
          <p:nvPr/>
        </p:nvSpPr>
        <p:spPr>
          <a:xfrm>
            <a:off x="6556248" y="3758184"/>
            <a:ext cx="5212080" cy="347472"/>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Artificial Intelligence and bias</a:t>
            </a:r>
            <a:endParaRPr lang="en-US" sz="1600" dirty="0"/>
          </a:p>
        </p:txBody>
      </p:sp>
      <p:sp>
        <p:nvSpPr>
          <p:cNvPr id="25" name="Text 19"/>
          <p:cNvSpPr/>
          <p:nvPr/>
        </p:nvSpPr>
        <p:spPr>
          <a:xfrm>
            <a:off x="6556248" y="4142232"/>
            <a:ext cx="5212080" cy="1783080"/>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Scoring tools inside Customer Relationship Management and Decision Support Systems can copy old prejudice. Amazon stopped a recruiting engine that marked CVs down for the word ‘women’s’ because it had learned from a male-heavy past (Dastin, 2018).</a:t>
            </a:r>
            <a:endParaRPr lang="en-US" sz="1300" dirty="0"/>
          </a:p>
        </p:txBody>
      </p:sp>
      <p:sp>
        <p:nvSpPr>
          <p:cNvPr id="26" name="Text 20"/>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7" name="Text 21"/>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07 / 12</a:t>
            </a:r>
            <a:endParaRPr lang="en-US" sz="1100" dirty="0"/>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ALEX VALENTIN ISMAIL  ·  ETHICAL CONSIDERATIONS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How to use the systems responsibly</a:t>
            </a:r>
            <a:endParaRPr lang="en-US" sz="2400" dirty="0"/>
          </a:p>
        </p:txBody>
      </p:sp>
      <p:sp>
        <p:nvSpPr>
          <p:cNvPr id="6" name="Shape 4"/>
          <p:cNvSpPr/>
          <p:nvPr/>
        </p:nvSpPr>
        <p:spPr>
          <a:xfrm>
            <a:off x="411480" y="1005840"/>
            <a:ext cx="3675888" cy="2468880"/>
          </a:xfrm>
          <a:prstGeom prst="rect">
            <a:avLst/>
          </a:prstGeom>
          <a:solidFill>
            <a:srgbClr val="F4F0E6"/>
          </a:solidFill>
          <a:ln/>
        </p:spPr>
        <p:txBody>
          <a:bodyPr/>
          <a:lstStyle/>
          <a:p>
            <a:endParaRPr lang="en-GB"/>
          </a:p>
        </p:txBody>
      </p:sp>
      <p:pic>
        <p:nvPicPr>
          <p:cNvPr id="7" name="Image 0" descr="/home/workdir/artifacts/media/icon_lock.gif"/>
          <p:cNvPicPr>
            <a:picLocks noChangeAspect="1"/>
          </p:cNvPicPr>
          <p:nvPr/>
        </p:nvPicPr>
        <p:blipFill>
          <a:blip r:embed="rId3"/>
          <a:stretch>
            <a:fillRect/>
          </a:stretch>
        </p:blipFill>
        <p:spPr>
          <a:xfrm>
            <a:off x="3410712" y="1133856"/>
            <a:ext cx="502920" cy="502920"/>
          </a:xfrm>
          <a:prstGeom prst="rect">
            <a:avLst/>
          </a:prstGeom>
        </p:spPr>
      </p:pic>
      <p:sp>
        <p:nvSpPr>
          <p:cNvPr id="8" name="Text 5"/>
          <p:cNvSpPr/>
          <p:nvPr/>
        </p:nvSpPr>
        <p:spPr>
          <a:xfrm>
            <a:off x="57607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1</a:t>
            </a:r>
            <a:endParaRPr lang="en-US" sz="1800" dirty="0"/>
          </a:p>
        </p:txBody>
      </p:sp>
      <p:sp>
        <p:nvSpPr>
          <p:cNvPr id="9" name="Text 6"/>
          <p:cNvSpPr/>
          <p:nvPr/>
        </p:nvSpPr>
        <p:spPr>
          <a:xfrm>
            <a:off x="576072" y="148132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Privacy by design</a:t>
            </a:r>
            <a:endParaRPr lang="en-US" sz="1500" dirty="0"/>
          </a:p>
        </p:txBody>
      </p:sp>
      <p:sp>
        <p:nvSpPr>
          <p:cNvPr id="10" name="Text 7"/>
          <p:cNvSpPr/>
          <p:nvPr/>
        </p:nvSpPr>
        <p:spPr>
          <a:xfrm>
            <a:off x="576072" y="199339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Collect only what the stated purpose needs. Set a deletion date. Complete a Data Protection Impact Assessment before any new Customer Relationship Management or monitoring tool goes live.</a:t>
            </a:r>
            <a:endParaRPr lang="en-US" sz="1300" dirty="0"/>
          </a:p>
        </p:txBody>
      </p:sp>
      <p:sp>
        <p:nvSpPr>
          <p:cNvPr id="11" name="Shape 8"/>
          <p:cNvSpPr/>
          <p:nvPr/>
        </p:nvSpPr>
        <p:spPr>
          <a:xfrm>
            <a:off x="4251960" y="1005840"/>
            <a:ext cx="3675888" cy="2468880"/>
          </a:xfrm>
          <a:prstGeom prst="rect">
            <a:avLst/>
          </a:prstGeom>
          <a:solidFill>
            <a:srgbClr val="F4F0E6"/>
          </a:solidFill>
          <a:ln/>
        </p:spPr>
        <p:txBody>
          <a:bodyPr/>
          <a:lstStyle/>
          <a:p>
            <a:endParaRPr lang="en-GB"/>
          </a:p>
        </p:txBody>
      </p:sp>
      <p:pic>
        <p:nvPicPr>
          <p:cNvPr id="12" name="Image 1" descr="/home/workdir/artifacts/media/icon_shield.gif"/>
          <p:cNvPicPr>
            <a:picLocks noChangeAspect="1"/>
          </p:cNvPicPr>
          <p:nvPr/>
        </p:nvPicPr>
        <p:blipFill>
          <a:blip r:embed="rId4"/>
          <a:stretch>
            <a:fillRect/>
          </a:stretch>
        </p:blipFill>
        <p:spPr>
          <a:xfrm>
            <a:off x="7251192" y="1133856"/>
            <a:ext cx="502920" cy="502920"/>
          </a:xfrm>
          <a:prstGeom prst="rect">
            <a:avLst/>
          </a:prstGeom>
        </p:spPr>
      </p:pic>
      <p:sp>
        <p:nvSpPr>
          <p:cNvPr id="13" name="Text 9"/>
          <p:cNvSpPr/>
          <p:nvPr/>
        </p:nvSpPr>
        <p:spPr>
          <a:xfrm>
            <a:off x="441655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2</a:t>
            </a:r>
            <a:endParaRPr lang="en-US" sz="1800" dirty="0"/>
          </a:p>
        </p:txBody>
      </p:sp>
      <p:sp>
        <p:nvSpPr>
          <p:cNvPr id="14" name="Text 10"/>
          <p:cNvSpPr/>
          <p:nvPr/>
        </p:nvSpPr>
        <p:spPr>
          <a:xfrm>
            <a:off x="4416552" y="148132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Security as standard</a:t>
            </a:r>
            <a:endParaRPr lang="en-US" sz="1500" dirty="0"/>
          </a:p>
        </p:txBody>
      </p:sp>
      <p:sp>
        <p:nvSpPr>
          <p:cNvPr id="15" name="Text 11"/>
          <p:cNvSpPr/>
          <p:nvPr/>
        </p:nvSpPr>
        <p:spPr>
          <a:xfrm>
            <a:off x="4416552" y="199339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Multi-factor authentication on every remote and supplier account. Encrypt card data. Keep a till or a vendor laptop off the finance network.</a:t>
            </a:r>
            <a:endParaRPr lang="en-US" sz="1300" dirty="0"/>
          </a:p>
        </p:txBody>
      </p:sp>
      <p:sp>
        <p:nvSpPr>
          <p:cNvPr id="16" name="Shape 12"/>
          <p:cNvSpPr/>
          <p:nvPr/>
        </p:nvSpPr>
        <p:spPr>
          <a:xfrm>
            <a:off x="8092440" y="1005840"/>
            <a:ext cx="3675888" cy="2468880"/>
          </a:xfrm>
          <a:prstGeom prst="rect">
            <a:avLst/>
          </a:prstGeom>
          <a:solidFill>
            <a:srgbClr val="F4F0E6"/>
          </a:solidFill>
          <a:ln/>
        </p:spPr>
        <p:txBody>
          <a:bodyPr/>
          <a:lstStyle/>
          <a:p>
            <a:endParaRPr lang="en-GB"/>
          </a:p>
        </p:txBody>
      </p:sp>
      <p:pic>
        <p:nvPicPr>
          <p:cNvPr id="17" name="Image 2" descr="/home/workdir/artifacts/media/icon_ushield.gif"/>
          <p:cNvPicPr>
            <a:picLocks noChangeAspect="1"/>
          </p:cNvPicPr>
          <p:nvPr/>
        </p:nvPicPr>
        <p:blipFill>
          <a:blip r:embed="rId5"/>
          <a:stretch>
            <a:fillRect/>
          </a:stretch>
        </p:blipFill>
        <p:spPr>
          <a:xfrm>
            <a:off x="11091672" y="1133856"/>
            <a:ext cx="502920" cy="502920"/>
          </a:xfrm>
          <a:prstGeom prst="rect">
            <a:avLst/>
          </a:prstGeom>
        </p:spPr>
      </p:pic>
      <p:sp>
        <p:nvSpPr>
          <p:cNvPr id="18" name="Text 13"/>
          <p:cNvSpPr/>
          <p:nvPr/>
        </p:nvSpPr>
        <p:spPr>
          <a:xfrm>
            <a:off x="8257032" y="115214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3</a:t>
            </a:r>
            <a:endParaRPr lang="en-US" sz="1800" dirty="0"/>
          </a:p>
        </p:txBody>
      </p:sp>
      <p:sp>
        <p:nvSpPr>
          <p:cNvPr id="19" name="Text 14"/>
          <p:cNvSpPr/>
          <p:nvPr/>
        </p:nvSpPr>
        <p:spPr>
          <a:xfrm>
            <a:off x="8257032" y="148132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Fair monitoring</a:t>
            </a:r>
            <a:endParaRPr lang="en-US" sz="1500" dirty="0"/>
          </a:p>
        </p:txBody>
      </p:sp>
      <p:sp>
        <p:nvSpPr>
          <p:cNvPr id="20" name="Text 15"/>
          <p:cNvSpPr/>
          <p:nvPr/>
        </p:nvSpPr>
        <p:spPr>
          <a:xfrm>
            <a:off x="8257032" y="199339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Tell staff what is collected, why, and for how long. Use team-level dashboards for planning. Individual tracking only where it is lawful and necessary.</a:t>
            </a:r>
            <a:endParaRPr lang="en-US" sz="1300" dirty="0"/>
          </a:p>
        </p:txBody>
      </p:sp>
      <p:sp>
        <p:nvSpPr>
          <p:cNvPr id="21" name="Shape 16"/>
          <p:cNvSpPr/>
          <p:nvPr/>
        </p:nvSpPr>
        <p:spPr>
          <a:xfrm>
            <a:off x="411480" y="3611880"/>
            <a:ext cx="3675888" cy="2468880"/>
          </a:xfrm>
          <a:prstGeom prst="rect">
            <a:avLst/>
          </a:prstGeom>
          <a:solidFill>
            <a:srgbClr val="F4F0E6"/>
          </a:solidFill>
          <a:ln/>
        </p:spPr>
        <p:txBody>
          <a:bodyPr/>
          <a:lstStyle/>
          <a:p>
            <a:endParaRPr lang="en-GB"/>
          </a:p>
        </p:txBody>
      </p:sp>
      <p:pic>
        <p:nvPicPr>
          <p:cNvPr id="22" name="Image 3" descr="/home/workdir/artifacts/media/icon_scale.gif"/>
          <p:cNvPicPr>
            <a:picLocks noChangeAspect="1"/>
          </p:cNvPicPr>
          <p:nvPr/>
        </p:nvPicPr>
        <p:blipFill>
          <a:blip r:embed="rId6"/>
          <a:stretch>
            <a:fillRect/>
          </a:stretch>
        </p:blipFill>
        <p:spPr>
          <a:xfrm>
            <a:off x="3410712" y="3739896"/>
            <a:ext cx="502920" cy="502920"/>
          </a:xfrm>
          <a:prstGeom prst="rect">
            <a:avLst/>
          </a:prstGeom>
        </p:spPr>
      </p:pic>
      <p:sp>
        <p:nvSpPr>
          <p:cNvPr id="23" name="Text 17"/>
          <p:cNvSpPr/>
          <p:nvPr/>
        </p:nvSpPr>
        <p:spPr>
          <a:xfrm>
            <a:off x="57607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4</a:t>
            </a:r>
            <a:endParaRPr lang="en-US" sz="1800" dirty="0"/>
          </a:p>
        </p:txBody>
      </p:sp>
      <p:sp>
        <p:nvSpPr>
          <p:cNvPr id="24" name="Text 18"/>
          <p:cNvSpPr/>
          <p:nvPr/>
        </p:nvSpPr>
        <p:spPr>
          <a:xfrm>
            <a:off x="576072" y="408736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Human review of Artificial Intelligence</a:t>
            </a:r>
            <a:endParaRPr lang="en-US" sz="1500" dirty="0"/>
          </a:p>
        </p:txBody>
      </p:sp>
      <p:sp>
        <p:nvSpPr>
          <p:cNvPr id="25" name="Text 19"/>
          <p:cNvSpPr/>
          <p:nvPr/>
        </p:nvSpPr>
        <p:spPr>
          <a:xfrm>
            <a:off x="576072" y="459943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No automated decision on a job, a credit line or a customer penalty without a named person who can overturn it. Test models for bias before and after launch.</a:t>
            </a:r>
            <a:endParaRPr lang="en-US" sz="1300" dirty="0"/>
          </a:p>
        </p:txBody>
      </p:sp>
      <p:sp>
        <p:nvSpPr>
          <p:cNvPr id="26" name="Shape 20"/>
          <p:cNvSpPr/>
          <p:nvPr/>
        </p:nvSpPr>
        <p:spPr>
          <a:xfrm>
            <a:off x="4251960" y="3611880"/>
            <a:ext cx="3675888" cy="2468880"/>
          </a:xfrm>
          <a:prstGeom prst="rect">
            <a:avLst/>
          </a:prstGeom>
          <a:solidFill>
            <a:srgbClr val="F4F0E6"/>
          </a:solidFill>
          <a:ln/>
        </p:spPr>
        <p:txBody>
          <a:bodyPr/>
          <a:lstStyle/>
          <a:p>
            <a:endParaRPr lang="en-GB"/>
          </a:p>
        </p:txBody>
      </p:sp>
      <p:pic>
        <p:nvPicPr>
          <p:cNvPr id="27" name="Image 4" descr="/home/workdir/artifacts/media/icon_users.gif"/>
          <p:cNvPicPr>
            <a:picLocks noChangeAspect="1"/>
          </p:cNvPicPr>
          <p:nvPr/>
        </p:nvPicPr>
        <p:blipFill>
          <a:blip r:embed="rId7"/>
          <a:stretch>
            <a:fillRect/>
          </a:stretch>
        </p:blipFill>
        <p:spPr>
          <a:xfrm>
            <a:off x="7251192" y="3739896"/>
            <a:ext cx="502920" cy="502920"/>
          </a:xfrm>
          <a:prstGeom prst="rect">
            <a:avLst/>
          </a:prstGeom>
        </p:spPr>
      </p:pic>
      <p:sp>
        <p:nvSpPr>
          <p:cNvPr id="28" name="Text 21"/>
          <p:cNvSpPr/>
          <p:nvPr/>
        </p:nvSpPr>
        <p:spPr>
          <a:xfrm>
            <a:off x="441655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5</a:t>
            </a:r>
            <a:endParaRPr lang="en-US" sz="1800" dirty="0"/>
          </a:p>
        </p:txBody>
      </p:sp>
      <p:sp>
        <p:nvSpPr>
          <p:cNvPr id="29" name="Text 22"/>
          <p:cNvSpPr/>
          <p:nvPr/>
        </p:nvSpPr>
        <p:spPr>
          <a:xfrm>
            <a:off x="4416552" y="408736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Clear ownership</a:t>
            </a:r>
            <a:endParaRPr lang="en-US" sz="1500" dirty="0"/>
          </a:p>
        </p:txBody>
      </p:sp>
      <p:sp>
        <p:nvSpPr>
          <p:cNvPr id="30" name="Text 23"/>
          <p:cNvSpPr/>
          <p:nvPr/>
        </p:nvSpPr>
        <p:spPr>
          <a:xfrm>
            <a:off x="4416552" y="459943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Name an accountable owner, and a Data Protection Officer where the law requires one. Train every user. Most incidents start with a person, not a firewall.</a:t>
            </a:r>
            <a:endParaRPr lang="en-US" sz="1300" dirty="0"/>
          </a:p>
        </p:txBody>
      </p:sp>
      <p:sp>
        <p:nvSpPr>
          <p:cNvPr id="31" name="Shape 24"/>
          <p:cNvSpPr/>
          <p:nvPr/>
        </p:nvSpPr>
        <p:spPr>
          <a:xfrm>
            <a:off x="8092440" y="3611880"/>
            <a:ext cx="3675888" cy="2468880"/>
          </a:xfrm>
          <a:prstGeom prst="rect">
            <a:avLst/>
          </a:prstGeom>
          <a:solidFill>
            <a:srgbClr val="F4F0E6"/>
          </a:solidFill>
          <a:ln/>
        </p:spPr>
        <p:txBody>
          <a:bodyPr/>
          <a:lstStyle/>
          <a:p>
            <a:endParaRPr lang="en-GB"/>
          </a:p>
        </p:txBody>
      </p:sp>
      <p:pic>
        <p:nvPicPr>
          <p:cNvPr id="32" name="Image 5" descr="/home/workdir/artifacts/media/icon_check.gif"/>
          <p:cNvPicPr>
            <a:picLocks noChangeAspect="1"/>
          </p:cNvPicPr>
          <p:nvPr/>
        </p:nvPicPr>
        <p:blipFill>
          <a:blip r:embed="rId8"/>
          <a:stretch>
            <a:fillRect/>
          </a:stretch>
        </p:blipFill>
        <p:spPr>
          <a:xfrm>
            <a:off x="11091672" y="3739896"/>
            <a:ext cx="502920" cy="502920"/>
          </a:xfrm>
          <a:prstGeom prst="rect">
            <a:avLst/>
          </a:prstGeom>
        </p:spPr>
      </p:pic>
      <p:sp>
        <p:nvSpPr>
          <p:cNvPr id="33" name="Text 25"/>
          <p:cNvSpPr/>
          <p:nvPr/>
        </p:nvSpPr>
        <p:spPr>
          <a:xfrm>
            <a:off x="8257032" y="3758184"/>
            <a:ext cx="2743200" cy="310896"/>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6</a:t>
            </a:r>
            <a:endParaRPr lang="en-US" sz="1800" dirty="0"/>
          </a:p>
        </p:txBody>
      </p:sp>
      <p:sp>
        <p:nvSpPr>
          <p:cNvPr id="34" name="Text 26"/>
          <p:cNvSpPr/>
          <p:nvPr/>
        </p:nvSpPr>
        <p:spPr>
          <a:xfrm>
            <a:off x="8257032" y="4087368"/>
            <a:ext cx="3346704" cy="457200"/>
          </a:xfrm>
          <a:prstGeom prst="rect">
            <a:avLst/>
          </a:prstGeom>
          <a:noFill/>
          <a:ln/>
        </p:spPr>
        <p:txBody>
          <a:bodyPr wrap="square" lIns="0" tIns="0" rIns="0" bIns="0" rtlCol="0" anchor="ctr"/>
          <a:lstStyle/>
          <a:p>
            <a:pPr marL="0" indent="0">
              <a:buNone/>
            </a:pPr>
            <a:r>
              <a:rPr lang="en-US" sz="1500" b="1" dirty="0">
                <a:solidFill>
                  <a:srgbClr val="0F3D3E"/>
                </a:solidFill>
                <a:latin typeface="Calibri" pitchFamily="34" charset="0"/>
                <a:ea typeface="Calibri" pitchFamily="34" charset="-122"/>
                <a:cs typeface="Calibri" pitchFamily="34" charset="-120"/>
              </a:rPr>
              <a:t>A 72-hour breach plan</a:t>
            </a:r>
            <a:endParaRPr lang="en-US" sz="1500" dirty="0"/>
          </a:p>
        </p:txBody>
      </p:sp>
      <p:sp>
        <p:nvSpPr>
          <p:cNvPr id="35" name="Text 27"/>
          <p:cNvSpPr/>
          <p:nvPr/>
        </p:nvSpPr>
        <p:spPr>
          <a:xfrm>
            <a:off x="8257032" y="4599432"/>
            <a:ext cx="3346704" cy="1298448"/>
          </a:xfrm>
          <a:prstGeom prst="rect">
            <a:avLst/>
          </a:prstGeom>
          <a:noFill/>
          <a:ln/>
        </p:spPr>
        <p:txBody>
          <a:bodyPr wrap="square" lIns="0" tIns="0" rIns="0" bIns="0" rtlCol="0" anchor="ctr"/>
          <a:lstStyle/>
          <a:p>
            <a:pPr marL="0" indent="0">
              <a:buNone/>
            </a:pPr>
            <a:r>
              <a:rPr lang="en-US" sz="1300" dirty="0">
                <a:solidFill>
                  <a:srgbClr val="1C2424"/>
                </a:solidFill>
                <a:latin typeface="Calibri" pitchFamily="34" charset="0"/>
                <a:ea typeface="Calibri" pitchFamily="34" charset="-122"/>
                <a:cs typeface="Calibri" pitchFamily="34" charset="-120"/>
              </a:rPr>
              <a:t>Practise containment, Information Commissioner’s Office notification and customer wording. Speed after a breach is a duty, not a public-relations choice.</a:t>
            </a:r>
            <a:endParaRPr lang="en-US" sz="1300" dirty="0"/>
          </a:p>
        </p:txBody>
      </p:sp>
      <p:sp>
        <p:nvSpPr>
          <p:cNvPr id="36" name="Text 28"/>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37" name="Text 29"/>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08 / 12</a:t>
            </a:r>
            <a:endParaRPr lang="en-US" sz="1100" dirty="0"/>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RYAN REHMAN  ·  REAL-WORLD CASE STUDIES</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Two implementation stories</a:t>
            </a:r>
            <a:endParaRPr lang="en-US" sz="2400" dirty="0"/>
          </a:p>
        </p:txBody>
      </p:sp>
      <p:sp>
        <p:nvSpPr>
          <p:cNvPr id="6" name="Shape 4"/>
          <p:cNvSpPr/>
          <p:nvPr/>
        </p:nvSpPr>
        <p:spPr>
          <a:xfrm>
            <a:off x="411480" y="987552"/>
            <a:ext cx="5623560" cy="5212080"/>
          </a:xfrm>
          <a:prstGeom prst="rect">
            <a:avLst/>
          </a:prstGeom>
          <a:solidFill>
            <a:srgbClr val="F4F0E6"/>
          </a:solidFill>
          <a:ln/>
        </p:spPr>
        <p:txBody>
          <a:bodyPr/>
          <a:lstStyle/>
          <a:p>
            <a:endParaRPr lang="en-GB"/>
          </a:p>
        </p:txBody>
      </p:sp>
      <p:pic>
        <p:nvPicPr>
          <p:cNvPr id="7" name="Image 0" descr="/home/workdir/artifacts/searched_images/pGHKQ.jpg"/>
          <p:cNvPicPr>
            <a:picLocks noChangeAspect="1"/>
          </p:cNvPicPr>
          <p:nvPr/>
        </p:nvPicPr>
        <p:blipFill>
          <a:blip r:embed="rId3"/>
          <a:srcRect/>
          <a:stretch/>
        </p:blipFill>
        <p:spPr>
          <a:xfrm>
            <a:off x="411480" y="987552"/>
            <a:ext cx="5623560" cy="1417320"/>
          </a:xfrm>
          <a:prstGeom prst="rect">
            <a:avLst/>
          </a:prstGeom>
        </p:spPr>
      </p:pic>
      <p:sp>
        <p:nvSpPr>
          <p:cNvPr id="8" name="Shape 5"/>
          <p:cNvSpPr/>
          <p:nvPr/>
        </p:nvSpPr>
        <p:spPr>
          <a:xfrm>
            <a:off x="411480" y="2404872"/>
            <a:ext cx="5623560" cy="365760"/>
          </a:xfrm>
          <a:prstGeom prst="rect">
            <a:avLst/>
          </a:prstGeom>
          <a:solidFill>
            <a:srgbClr val="0F3D3E"/>
          </a:solidFill>
          <a:ln/>
        </p:spPr>
        <p:txBody>
          <a:bodyPr/>
          <a:lstStyle/>
          <a:p>
            <a:endParaRPr lang="en-GB"/>
          </a:p>
        </p:txBody>
      </p:sp>
      <p:sp>
        <p:nvSpPr>
          <p:cNvPr id="9" name="Text 6"/>
          <p:cNvSpPr/>
          <p:nvPr/>
        </p:nvSpPr>
        <p:spPr>
          <a:xfrm>
            <a:off x="548640" y="2423160"/>
            <a:ext cx="5349240" cy="329184"/>
          </a:xfrm>
          <a:prstGeom prst="rect">
            <a:avLst/>
          </a:prstGeom>
          <a:noFill/>
          <a:ln/>
        </p:spPr>
        <p:txBody>
          <a:bodyPr wrap="square" lIns="0" tIns="0" rIns="0" bIns="0"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TESCO  ·  Customer Relationship Management</a:t>
            </a:r>
            <a:endParaRPr lang="en-US" sz="1300" dirty="0"/>
          </a:p>
        </p:txBody>
      </p:sp>
      <p:sp>
        <p:nvSpPr>
          <p:cNvPr id="10" name="Text 7"/>
          <p:cNvSpPr/>
          <p:nvPr/>
        </p:nvSpPr>
        <p:spPr>
          <a:xfrm>
            <a:off x="621792" y="2852928"/>
            <a:ext cx="525780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WHAT THEY BUILT</a:t>
            </a:r>
            <a:endParaRPr lang="en-US" sz="1100" dirty="0"/>
          </a:p>
        </p:txBody>
      </p:sp>
      <p:sp>
        <p:nvSpPr>
          <p:cNvPr id="11" name="Text 8"/>
          <p:cNvSpPr/>
          <p:nvPr/>
        </p:nvSpPr>
        <p:spPr>
          <a:xfrm>
            <a:off x="621792" y="3035808"/>
            <a:ext cx="525780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Clubcard launched in 1995 with dunnhumby. Each basket became a customer record, not only a till receipt (Humby, Hunt and Phillips, 2008).</a:t>
            </a:r>
            <a:endParaRPr lang="en-US" sz="1200" dirty="0"/>
          </a:p>
        </p:txBody>
      </p:sp>
      <p:sp>
        <p:nvSpPr>
          <p:cNvPr id="12" name="Text 9"/>
          <p:cNvSpPr/>
          <p:nvPr/>
        </p:nvSpPr>
        <p:spPr>
          <a:xfrm>
            <a:off x="621792" y="3657600"/>
            <a:ext cx="525780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PROBLEM</a:t>
            </a:r>
            <a:endParaRPr lang="en-US" sz="1100" dirty="0"/>
          </a:p>
        </p:txBody>
      </p:sp>
      <p:sp>
        <p:nvSpPr>
          <p:cNvPr id="13" name="Text 10"/>
          <p:cNvSpPr/>
          <p:nvPr/>
        </p:nvSpPr>
        <p:spPr>
          <a:xfrm>
            <a:off x="621792" y="3840480"/>
            <a:ext cx="525780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Rivals said personal offers could not work on grocery margins. Data quality and the cost of rewards had to be proved.</a:t>
            </a:r>
            <a:endParaRPr lang="en-US" sz="1200" dirty="0"/>
          </a:p>
        </p:txBody>
      </p:sp>
      <p:sp>
        <p:nvSpPr>
          <p:cNvPr id="14" name="Text 11"/>
          <p:cNvSpPr/>
          <p:nvPr/>
        </p:nvSpPr>
        <p:spPr>
          <a:xfrm>
            <a:off x="621792" y="4462272"/>
            <a:ext cx="525780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RESULT</a:t>
            </a:r>
            <a:endParaRPr lang="en-US" sz="1100" dirty="0"/>
          </a:p>
        </p:txBody>
      </p:sp>
      <p:sp>
        <p:nvSpPr>
          <p:cNvPr id="15" name="Text 12"/>
          <p:cNvSpPr/>
          <p:nvPr/>
        </p:nvSpPr>
        <p:spPr>
          <a:xfrm>
            <a:off x="621792" y="4645152"/>
            <a:ext cx="525780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Tesco overtook Sainsbury’s. More than 20 million people still use the card, used in more than 82 per cent of sales (The Times, 2025).</a:t>
            </a:r>
            <a:endParaRPr lang="en-US" sz="1200" dirty="0"/>
          </a:p>
        </p:txBody>
      </p:sp>
      <p:sp>
        <p:nvSpPr>
          <p:cNvPr id="16" name="Text 13"/>
          <p:cNvSpPr/>
          <p:nvPr/>
        </p:nvSpPr>
        <p:spPr>
          <a:xfrm>
            <a:off x="621792" y="5266944"/>
            <a:ext cx="525780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ETHICAL ISSUE</a:t>
            </a:r>
            <a:endParaRPr lang="en-US" sz="1100" dirty="0"/>
          </a:p>
        </p:txBody>
      </p:sp>
      <p:sp>
        <p:nvSpPr>
          <p:cNvPr id="17" name="Text 14"/>
          <p:cNvSpPr/>
          <p:nvPr/>
        </p:nvSpPr>
        <p:spPr>
          <a:xfrm>
            <a:off x="621792" y="5449824"/>
            <a:ext cx="525780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Purchase histories are intimate. Profiling must stay lawful, explained and optional.</a:t>
            </a:r>
            <a:endParaRPr lang="en-US" sz="1200" dirty="0"/>
          </a:p>
        </p:txBody>
      </p:sp>
      <p:sp>
        <p:nvSpPr>
          <p:cNvPr id="18" name="Shape 15"/>
          <p:cNvSpPr/>
          <p:nvPr/>
        </p:nvSpPr>
        <p:spPr>
          <a:xfrm>
            <a:off x="6217920" y="987552"/>
            <a:ext cx="5532120" cy="5212080"/>
          </a:xfrm>
          <a:prstGeom prst="rect">
            <a:avLst/>
          </a:prstGeom>
          <a:solidFill>
            <a:srgbClr val="F4F0E6"/>
          </a:solidFill>
          <a:ln/>
        </p:spPr>
        <p:txBody>
          <a:bodyPr/>
          <a:lstStyle/>
          <a:p>
            <a:endParaRPr lang="en-GB"/>
          </a:p>
        </p:txBody>
      </p:sp>
      <p:pic>
        <p:nvPicPr>
          <p:cNvPr id="19" name="Image 1" descr="/home/workdir/artifacts/searched_images/dkTYp.jpg"/>
          <p:cNvPicPr>
            <a:picLocks noChangeAspect="1"/>
          </p:cNvPicPr>
          <p:nvPr/>
        </p:nvPicPr>
        <p:blipFill>
          <a:blip r:embed="rId4"/>
          <a:srcRect/>
          <a:stretch/>
        </p:blipFill>
        <p:spPr>
          <a:xfrm>
            <a:off x="6217920" y="987552"/>
            <a:ext cx="5532120" cy="1417320"/>
          </a:xfrm>
          <a:prstGeom prst="rect">
            <a:avLst/>
          </a:prstGeom>
        </p:spPr>
      </p:pic>
      <p:sp>
        <p:nvSpPr>
          <p:cNvPr id="20" name="Shape 16"/>
          <p:cNvSpPr/>
          <p:nvPr/>
        </p:nvSpPr>
        <p:spPr>
          <a:xfrm>
            <a:off x="6217920" y="2404872"/>
            <a:ext cx="5532120" cy="365760"/>
          </a:xfrm>
          <a:prstGeom prst="rect">
            <a:avLst/>
          </a:prstGeom>
          <a:solidFill>
            <a:srgbClr val="0F3D3E"/>
          </a:solidFill>
          <a:ln/>
        </p:spPr>
        <p:txBody>
          <a:bodyPr/>
          <a:lstStyle/>
          <a:p>
            <a:endParaRPr lang="en-GB"/>
          </a:p>
        </p:txBody>
      </p:sp>
      <p:sp>
        <p:nvSpPr>
          <p:cNvPr id="21" name="Text 17"/>
          <p:cNvSpPr/>
          <p:nvPr/>
        </p:nvSpPr>
        <p:spPr>
          <a:xfrm>
            <a:off x="6355080" y="2423160"/>
            <a:ext cx="5257800" cy="329184"/>
          </a:xfrm>
          <a:prstGeom prst="rect">
            <a:avLst/>
          </a:prstGeom>
          <a:noFill/>
          <a:ln/>
        </p:spPr>
        <p:txBody>
          <a:bodyPr wrap="square" lIns="0" tIns="0" rIns="0" bIns="0"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ROLLS-ROYCE  ·  Enterprise Resource Planning</a:t>
            </a:r>
            <a:endParaRPr lang="en-US" sz="1300" dirty="0"/>
          </a:p>
        </p:txBody>
      </p:sp>
      <p:sp>
        <p:nvSpPr>
          <p:cNvPr id="22" name="Text 18"/>
          <p:cNvSpPr/>
          <p:nvPr/>
        </p:nvSpPr>
        <p:spPr>
          <a:xfrm>
            <a:off x="6419088" y="2852928"/>
            <a:ext cx="516636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WHAT THEY BUILT</a:t>
            </a:r>
            <a:endParaRPr lang="en-US" sz="1100" dirty="0"/>
          </a:p>
        </p:txBody>
      </p:sp>
      <p:sp>
        <p:nvSpPr>
          <p:cNvPr id="23" name="Text 19"/>
          <p:cNvSpPr/>
          <p:nvPr/>
        </p:nvSpPr>
        <p:spPr>
          <a:xfrm>
            <a:off x="6419088" y="3035808"/>
            <a:ext cx="516636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A multi-year SAP programme to replace many locally built systems across a complex manufacturing group (Yusuf, Gunasekaran and Abthorpe, 2004).</a:t>
            </a:r>
            <a:endParaRPr lang="en-US" sz="1200" dirty="0"/>
          </a:p>
        </p:txBody>
      </p:sp>
      <p:sp>
        <p:nvSpPr>
          <p:cNvPr id="24" name="Text 20"/>
          <p:cNvSpPr/>
          <p:nvPr/>
        </p:nvSpPr>
        <p:spPr>
          <a:xfrm>
            <a:off x="6419088" y="3657600"/>
            <a:ext cx="516636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PROBLEM</a:t>
            </a:r>
            <a:endParaRPr lang="en-US" sz="1100" dirty="0"/>
          </a:p>
        </p:txBody>
      </p:sp>
      <p:sp>
        <p:nvSpPr>
          <p:cNvPr id="25" name="Text 21"/>
          <p:cNvSpPr/>
          <p:nvPr/>
        </p:nvSpPr>
        <p:spPr>
          <a:xfrm>
            <a:off x="6419088" y="3840480"/>
            <a:ext cx="516636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Legacy systems did not talk to each other. Goals between sites conflicted. Training and culture were as hard as the software.</a:t>
            </a:r>
            <a:endParaRPr lang="en-US" sz="1200" dirty="0"/>
          </a:p>
        </p:txBody>
      </p:sp>
      <p:sp>
        <p:nvSpPr>
          <p:cNvPr id="26" name="Text 22"/>
          <p:cNvSpPr/>
          <p:nvPr/>
        </p:nvSpPr>
        <p:spPr>
          <a:xfrm>
            <a:off x="6419088" y="4462272"/>
            <a:ext cx="516636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RESULT</a:t>
            </a:r>
            <a:endParaRPr lang="en-US" sz="1100" dirty="0"/>
          </a:p>
        </p:txBody>
      </p:sp>
      <p:sp>
        <p:nvSpPr>
          <p:cNvPr id="27" name="Text 23"/>
          <p:cNvSpPr/>
          <p:nvPr/>
        </p:nvSpPr>
        <p:spPr>
          <a:xfrm>
            <a:off x="6419088" y="4645152"/>
            <a:ext cx="516636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A phased go-live reduced the chance of a single big failure. Full benefits arrived only after the new ways of working stuck.</a:t>
            </a:r>
            <a:endParaRPr lang="en-US" sz="1200" dirty="0"/>
          </a:p>
        </p:txBody>
      </p:sp>
      <p:sp>
        <p:nvSpPr>
          <p:cNvPr id="28" name="Text 24"/>
          <p:cNvSpPr/>
          <p:nvPr/>
        </p:nvSpPr>
        <p:spPr>
          <a:xfrm>
            <a:off x="6419088" y="5266944"/>
            <a:ext cx="5166360" cy="182880"/>
          </a:xfrm>
          <a:prstGeom prst="rect">
            <a:avLst/>
          </a:prstGeom>
          <a:noFill/>
          <a:ln/>
        </p:spPr>
        <p:txBody>
          <a:bodyPr wrap="square" lIns="0" tIns="0" rIns="0" bIns="0" rtlCol="0" anchor="ctr"/>
          <a:lstStyle/>
          <a:p>
            <a:pPr marL="0" indent="0">
              <a:buNone/>
            </a:pPr>
            <a:r>
              <a:rPr lang="en-US" sz="1100" b="1" dirty="0">
                <a:solidFill>
                  <a:srgbClr val="C9842A"/>
                </a:solidFill>
                <a:latin typeface="Calibri" pitchFamily="34" charset="0"/>
                <a:ea typeface="Calibri" pitchFamily="34" charset="-122"/>
                <a:cs typeface="Calibri" pitchFamily="34" charset="-120"/>
              </a:rPr>
              <a:t>THE ETHICAL / PEOPLE ISSUE</a:t>
            </a:r>
            <a:endParaRPr lang="en-US" sz="1100" dirty="0"/>
          </a:p>
        </p:txBody>
      </p:sp>
      <p:sp>
        <p:nvSpPr>
          <p:cNvPr id="29" name="Text 25"/>
          <p:cNvSpPr/>
          <p:nvPr/>
        </p:nvSpPr>
        <p:spPr>
          <a:xfrm>
            <a:off x="6419088" y="5449824"/>
            <a:ext cx="5166360" cy="585216"/>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Enterprise Resource Planning changes jobs. Ignoring users is both a project risk and a fairness issue.</a:t>
            </a:r>
            <a:endParaRPr lang="en-US" sz="1200" dirty="0"/>
          </a:p>
        </p:txBody>
      </p:sp>
      <p:sp>
        <p:nvSpPr>
          <p:cNvPr id="30" name="Text 26"/>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31" name="Text 27"/>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09 / 12</a:t>
            </a:r>
            <a:endParaRPr lang="en-US" sz="1100" dirty="0"/>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RYAN REHMAN  ·  REAL-WORLD CASE STUDIES</a:t>
            </a:r>
            <a:endParaRPr lang="en-US" sz="1100" dirty="0"/>
          </a:p>
        </p:txBody>
      </p:sp>
      <p:sp>
        <p:nvSpPr>
          <p:cNvPr id="5" name="Text 3"/>
          <p:cNvSpPr/>
          <p:nvPr/>
        </p:nvSpPr>
        <p:spPr>
          <a:xfrm>
            <a:off x="411480" y="475488"/>
            <a:ext cx="7498080" cy="365760"/>
          </a:xfrm>
          <a:prstGeom prst="rect">
            <a:avLst/>
          </a:prstGeom>
          <a:noFill/>
          <a:ln/>
        </p:spPr>
        <p:txBody>
          <a:bodyPr wrap="square" lIns="0" tIns="0" rIns="0" bIns="0" rtlCol="0" anchor="ctr"/>
          <a:lstStyle/>
          <a:p>
            <a:pPr marL="0" indent="0">
              <a:buNone/>
            </a:pPr>
            <a:r>
              <a:rPr lang="en-US" sz="2000" b="1" dirty="0">
                <a:solidFill>
                  <a:srgbClr val="0F3D3E"/>
                </a:solidFill>
                <a:latin typeface="Calibri" pitchFamily="34" charset="0"/>
                <a:ea typeface="Calibri" pitchFamily="34" charset="-122"/>
                <a:cs typeface="Calibri" pitchFamily="34" charset="-120"/>
              </a:rPr>
              <a:t>British Airways 2018: a security and ethics failure</a:t>
            </a:r>
            <a:endParaRPr lang="en-US" sz="2000" dirty="0"/>
          </a:p>
        </p:txBody>
      </p:sp>
      <p:pic>
        <p:nvPicPr>
          <p:cNvPr id="6" name="Image 0" descr="/home/workdir/artifacts/searched_images/A0Lh1.jpg"/>
          <p:cNvPicPr>
            <a:picLocks noChangeAspect="1"/>
          </p:cNvPicPr>
          <p:nvPr/>
        </p:nvPicPr>
        <p:blipFill>
          <a:blip r:embed="rId3"/>
          <a:srcRect/>
          <a:stretch/>
        </p:blipFill>
        <p:spPr>
          <a:xfrm>
            <a:off x="8092440" y="256032"/>
            <a:ext cx="3657600" cy="1965960"/>
          </a:xfrm>
          <a:prstGeom prst="rect">
            <a:avLst/>
          </a:prstGeom>
        </p:spPr>
      </p:pic>
      <p:sp>
        <p:nvSpPr>
          <p:cNvPr id="7" name="Shape 4"/>
          <p:cNvSpPr/>
          <p:nvPr/>
        </p:nvSpPr>
        <p:spPr>
          <a:xfrm>
            <a:off x="411480" y="914400"/>
            <a:ext cx="3611880" cy="868680"/>
          </a:xfrm>
          <a:prstGeom prst="rect">
            <a:avLst/>
          </a:prstGeom>
          <a:solidFill>
            <a:srgbClr val="0F3D3E"/>
          </a:solidFill>
          <a:ln/>
        </p:spPr>
        <p:txBody>
          <a:bodyPr/>
          <a:lstStyle/>
          <a:p>
            <a:endParaRPr lang="en-GB"/>
          </a:p>
        </p:txBody>
      </p:sp>
      <p:sp>
        <p:nvSpPr>
          <p:cNvPr id="8" name="Text 5"/>
          <p:cNvSpPr/>
          <p:nvPr/>
        </p:nvSpPr>
        <p:spPr>
          <a:xfrm>
            <a:off x="521208" y="969264"/>
            <a:ext cx="3383280" cy="347472"/>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429,612</a:t>
            </a:r>
            <a:endParaRPr lang="en-US" sz="1800" dirty="0"/>
          </a:p>
        </p:txBody>
      </p:sp>
      <p:sp>
        <p:nvSpPr>
          <p:cNvPr id="9" name="Text 6"/>
          <p:cNvSpPr/>
          <p:nvPr/>
        </p:nvSpPr>
        <p:spPr>
          <a:xfrm>
            <a:off x="521208" y="1335024"/>
            <a:ext cx="3383280" cy="365760"/>
          </a:xfrm>
          <a:prstGeom prst="rect">
            <a:avLst/>
          </a:prstGeom>
          <a:noFill/>
          <a:ln/>
        </p:spPr>
        <p:txBody>
          <a:bodyPr wrap="square" lIns="0" tIns="0" rIns="0" bIns="0" rtlCol="0" anchor="ctr"/>
          <a:lstStyle/>
          <a:p>
            <a:pPr marL="0" indent="0">
              <a:buNone/>
            </a:pPr>
            <a:r>
              <a:rPr lang="en-US" sz="1200" dirty="0">
                <a:solidFill>
                  <a:srgbClr val="FFFFFF"/>
                </a:solidFill>
                <a:latin typeface="Calibri" pitchFamily="34" charset="0"/>
                <a:ea typeface="Calibri" pitchFamily="34" charset="-122"/>
                <a:cs typeface="Calibri" pitchFamily="34" charset="-120"/>
              </a:rPr>
              <a:t>People whose data could be reached</a:t>
            </a:r>
            <a:endParaRPr lang="en-US" sz="1200" dirty="0"/>
          </a:p>
        </p:txBody>
      </p:sp>
      <p:sp>
        <p:nvSpPr>
          <p:cNvPr id="10" name="Shape 7"/>
          <p:cNvSpPr/>
          <p:nvPr/>
        </p:nvSpPr>
        <p:spPr>
          <a:xfrm>
            <a:off x="4160520" y="914400"/>
            <a:ext cx="3611880" cy="868680"/>
          </a:xfrm>
          <a:prstGeom prst="rect">
            <a:avLst/>
          </a:prstGeom>
          <a:solidFill>
            <a:srgbClr val="0F3D3E"/>
          </a:solidFill>
          <a:ln/>
        </p:spPr>
        <p:txBody>
          <a:bodyPr/>
          <a:lstStyle/>
          <a:p>
            <a:endParaRPr lang="en-GB"/>
          </a:p>
        </p:txBody>
      </p:sp>
      <p:sp>
        <p:nvSpPr>
          <p:cNvPr id="11" name="Text 8"/>
          <p:cNvSpPr/>
          <p:nvPr/>
        </p:nvSpPr>
        <p:spPr>
          <a:xfrm>
            <a:off x="4270248" y="969264"/>
            <a:ext cx="3383280" cy="347472"/>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244,000</a:t>
            </a:r>
            <a:endParaRPr lang="en-US" sz="1800" dirty="0"/>
          </a:p>
        </p:txBody>
      </p:sp>
      <p:sp>
        <p:nvSpPr>
          <p:cNvPr id="12" name="Text 9"/>
          <p:cNvSpPr/>
          <p:nvPr/>
        </p:nvSpPr>
        <p:spPr>
          <a:xfrm>
            <a:off x="4270248" y="1335024"/>
            <a:ext cx="3383280" cy="365760"/>
          </a:xfrm>
          <a:prstGeom prst="rect">
            <a:avLst/>
          </a:prstGeom>
          <a:noFill/>
          <a:ln/>
        </p:spPr>
        <p:txBody>
          <a:bodyPr wrap="square" lIns="0" tIns="0" rIns="0" bIns="0" rtlCol="0" anchor="ctr"/>
          <a:lstStyle/>
          <a:p>
            <a:pPr marL="0" indent="0">
              <a:buNone/>
            </a:pPr>
            <a:r>
              <a:rPr lang="en-US" sz="1200" dirty="0">
                <a:solidFill>
                  <a:srgbClr val="FFFFFF"/>
                </a:solidFill>
                <a:latin typeface="Calibri" pitchFamily="34" charset="0"/>
                <a:ea typeface="Calibri" pitchFamily="34" charset="-122"/>
                <a:cs typeface="Calibri" pitchFamily="34" charset="-120"/>
              </a:rPr>
              <a:t>Card numbers and security codes exposed</a:t>
            </a:r>
            <a:endParaRPr lang="en-US" sz="1200" dirty="0"/>
          </a:p>
        </p:txBody>
      </p:sp>
      <p:sp>
        <p:nvSpPr>
          <p:cNvPr id="13" name="Shape 10"/>
          <p:cNvSpPr/>
          <p:nvPr/>
        </p:nvSpPr>
        <p:spPr>
          <a:xfrm>
            <a:off x="411480" y="1874520"/>
            <a:ext cx="3611880" cy="868680"/>
          </a:xfrm>
          <a:prstGeom prst="rect">
            <a:avLst/>
          </a:prstGeom>
          <a:solidFill>
            <a:srgbClr val="0F3D3E"/>
          </a:solidFill>
          <a:ln/>
        </p:spPr>
        <p:txBody>
          <a:bodyPr/>
          <a:lstStyle/>
          <a:p>
            <a:endParaRPr lang="en-GB"/>
          </a:p>
        </p:txBody>
      </p:sp>
      <p:sp>
        <p:nvSpPr>
          <p:cNvPr id="14" name="Text 11"/>
          <p:cNvSpPr/>
          <p:nvPr/>
        </p:nvSpPr>
        <p:spPr>
          <a:xfrm>
            <a:off x="521208" y="1929384"/>
            <a:ext cx="3383280" cy="347472"/>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2 months</a:t>
            </a:r>
            <a:endParaRPr lang="en-US" sz="1800" dirty="0"/>
          </a:p>
        </p:txBody>
      </p:sp>
      <p:sp>
        <p:nvSpPr>
          <p:cNvPr id="15" name="Text 12"/>
          <p:cNvSpPr/>
          <p:nvPr/>
        </p:nvSpPr>
        <p:spPr>
          <a:xfrm>
            <a:off x="521208" y="2295144"/>
            <a:ext cx="3383280" cy="365760"/>
          </a:xfrm>
          <a:prstGeom prst="rect">
            <a:avLst/>
          </a:prstGeom>
          <a:noFill/>
          <a:ln/>
        </p:spPr>
        <p:txBody>
          <a:bodyPr wrap="square" lIns="0" tIns="0" rIns="0" bIns="0" rtlCol="0" anchor="ctr"/>
          <a:lstStyle/>
          <a:p>
            <a:pPr marL="0" indent="0">
              <a:buNone/>
            </a:pPr>
            <a:r>
              <a:rPr lang="en-US" sz="1200" dirty="0">
                <a:solidFill>
                  <a:srgbClr val="FFFFFF"/>
                </a:solidFill>
                <a:latin typeface="Calibri" pitchFamily="34" charset="0"/>
                <a:ea typeface="Calibri" pitchFamily="34" charset="-122"/>
                <a:cs typeface="Calibri" pitchFamily="34" charset="-120"/>
              </a:rPr>
              <a:t>Attack ran before BA was told</a:t>
            </a:r>
            <a:endParaRPr lang="en-US" sz="1200" dirty="0"/>
          </a:p>
        </p:txBody>
      </p:sp>
      <p:sp>
        <p:nvSpPr>
          <p:cNvPr id="16" name="Shape 13"/>
          <p:cNvSpPr/>
          <p:nvPr/>
        </p:nvSpPr>
        <p:spPr>
          <a:xfrm>
            <a:off x="4160520" y="1874520"/>
            <a:ext cx="3611880" cy="868680"/>
          </a:xfrm>
          <a:prstGeom prst="rect">
            <a:avLst/>
          </a:prstGeom>
          <a:solidFill>
            <a:srgbClr val="0F3D3E"/>
          </a:solidFill>
          <a:ln/>
        </p:spPr>
        <p:txBody>
          <a:bodyPr/>
          <a:lstStyle/>
          <a:p>
            <a:endParaRPr lang="en-GB"/>
          </a:p>
        </p:txBody>
      </p:sp>
      <p:sp>
        <p:nvSpPr>
          <p:cNvPr id="17" name="Text 14"/>
          <p:cNvSpPr/>
          <p:nvPr/>
        </p:nvSpPr>
        <p:spPr>
          <a:xfrm>
            <a:off x="4270248" y="1929384"/>
            <a:ext cx="3383280" cy="347472"/>
          </a:xfrm>
          <a:prstGeom prst="rect">
            <a:avLst/>
          </a:prstGeom>
          <a:noFill/>
          <a:ln/>
        </p:spPr>
        <p:txBody>
          <a:bodyPr wrap="square" lIns="0" tIns="0" rIns="0" bIns="0" rtlCol="0" anchor="ctr"/>
          <a:lstStyle/>
          <a:p>
            <a:pPr marL="0" indent="0">
              <a:buNone/>
            </a:pPr>
            <a:r>
              <a:rPr lang="en-US" sz="1800" b="1" dirty="0">
                <a:solidFill>
                  <a:srgbClr val="C9842A"/>
                </a:solidFill>
                <a:latin typeface="Calibri" pitchFamily="34" charset="0"/>
                <a:ea typeface="Calibri" pitchFamily="34" charset="-122"/>
                <a:cs typeface="Calibri" pitchFamily="34" charset="-120"/>
              </a:rPr>
              <a:t>£20 million</a:t>
            </a:r>
            <a:endParaRPr lang="en-US" sz="1800" dirty="0"/>
          </a:p>
        </p:txBody>
      </p:sp>
      <p:sp>
        <p:nvSpPr>
          <p:cNvPr id="18" name="Text 15"/>
          <p:cNvSpPr/>
          <p:nvPr/>
        </p:nvSpPr>
        <p:spPr>
          <a:xfrm>
            <a:off x="4270248" y="2295144"/>
            <a:ext cx="3383280" cy="365760"/>
          </a:xfrm>
          <a:prstGeom prst="rect">
            <a:avLst/>
          </a:prstGeom>
          <a:noFill/>
          <a:ln/>
        </p:spPr>
        <p:txBody>
          <a:bodyPr wrap="square" lIns="0" tIns="0" rIns="0" bIns="0" rtlCol="0" anchor="ctr"/>
          <a:lstStyle/>
          <a:p>
            <a:pPr marL="0" indent="0">
              <a:buNone/>
            </a:pPr>
            <a:r>
              <a:rPr lang="en-US" sz="1200" dirty="0">
                <a:solidFill>
                  <a:srgbClr val="FFFFFF"/>
                </a:solidFill>
                <a:latin typeface="Calibri" pitchFamily="34" charset="0"/>
                <a:ea typeface="Calibri" pitchFamily="34" charset="-122"/>
                <a:cs typeface="Calibri" pitchFamily="34" charset="-120"/>
              </a:rPr>
              <a:t>Final ICO fine (from ~£183 million)</a:t>
            </a:r>
            <a:endParaRPr lang="en-US" sz="1200" dirty="0"/>
          </a:p>
        </p:txBody>
      </p:sp>
      <p:sp>
        <p:nvSpPr>
          <p:cNvPr id="19" name="Shape 16"/>
          <p:cNvSpPr/>
          <p:nvPr/>
        </p:nvSpPr>
        <p:spPr>
          <a:xfrm>
            <a:off x="411480" y="2926080"/>
            <a:ext cx="5623560" cy="3246120"/>
          </a:xfrm>
          <a:prstGeom prst="rect">
            <a:avLst/>
          </a:prstGeom>
          <a:solidFill>
            <a:srgbClr val="F4F0E6"/>
          </a:solidFill>
          <a:ln/>
        </p:spPr>
        <p:txBody>
          <a:bodyPr/>
          <a:lstStyle/>
          <a:p>
            <a:endParaRPr lang="en-GB"/>
          </a:p>
        </p:txBody>
      </p:sp>
      <p:sp>
        <p:nvSpPr>
          <p:cNvPr id="20" name="Text 17"/>
          <p:cNvSpPr/>
          <p:nvPr/>
        </p:nvSpPr>
        <p:spPr>
          <a:xfrm>
            <a:off x="621792" y="3054096"/>
            <a:ext cx="5257800" cy="292608"/>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What went wrong</a:t>
            </a:r>
            <a:endParaRPr lang="en-US" sz="1600" dirty="0"/>
          </a:p>
        </p:txBody>
      </p:sp>
      <p:sp>
        <p:nvSpPr>
          <p:cNvPr id="21" name="Text 18"/>
          <p:cNvSpPr/>
          <p:nvPr/>
        </p:nvSpPr>
        <p:spPr>
          <a:xfrm>
            <a:off x="621792" y="3401568"/>
            <a:ext cx="5257800" cy="2606040"/>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Attackers used a third-party supplier account, moved through remote access, found payment data stored in plain text, and copied details from the booking pages. The regulator found no multi-factor authentication, weak internal permissions, and no self-detection (Information Commissioner’s Office, 2020).</a:t>
            </a:r>
            <a:endParaRPr lang="en-US" sz="1400" dirty="0"/>
          </a:p>
        </p:txBody>
      </p:sp>
      <p:sp>
        <p:nvSpPr>
          <p:cNvPr id="22" name="Shape 19"/>
          <p:cNvSpPr/>
          <p:nvPr/>
        </p:nvSpPr>
        <p:spPr>
          <a:xfrm>
            <a:off x="6217920" y="2926080"/>
            <a:ext cx="5532120" cy="3246120"/>
          </a:xfrm>
          <a:prstGeom prst="rect">
            <a:avLst/>
          </a:prstGeom>
          <a:solidFill>
            <a:srgbClr val="F4F0E6"/>
          </a:solidFill>
          <a:ln/>
        </p:spPr>
        <p:txBody>
          <a:bodyPr/>
          <a:lstStyle/>
          <a:p>
            <a:endParaRPr lang="en-GB"/>
          </a:p>
        </p:txBody>
      </p:sp>
      <p:sp>
        <p:nvSpPr>
          <p:cNvPr id="23" name="Text 20"/>
          <p:cNvSpPr/>
          <p:nvPr/>
        </p:nvSpPr>
        <p:spPr>
          <a:xfrm>
            <a:off x="6419088" y="3054096"/>
            <a:ext cx="5166360" cy="292608"/>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What the client should take from this</a:t>
            </a:r>
            <a:endParaRPr lang="en-US" sz="1600" dirty="0"/>
          </a:p>
        </p:txBody>
      </p:sp>
      <p:sp>
        <p:nvSpPr>
          <p:cNvPr id="24" name="Text 21"/>
          <p:cNvSpPr/>
          <p:nvPr/>
        </p:nvSpPr>
        <p:spPr>
          <a:xfrm>
            <a:off x="6419088" y="3401568"/>
            <a:ext cx="5166360" cy="2606040"/>
          </a:xfrm>
          <a:prstGeom prst="rect">
            <a:avLst/>
          </a:prstGeom>
          <a:noFill/>
          <a:ln/>
        </p:spPr>
        <p:txBody>
          <a:bodyPr wrap="square" lIns="0" tIns="0" rIns="0" bIns="0" rtlCol="0" anchor="ctr"/>
          <a:lstStyle/>
          <a:p>
            <a:pPr marL="0" indent="0">
              <a:buNone/>
            </a:pPr>
            <a:r>
              <a:rPr lang="en-US" sz="1500" dirty="0">
                <a:solidFill>
                  <a:srgbClr val="1C2424"/>
                </a:solidFill>
                <a:latin typeface="Calibri" pitchFamily="34" charset="0"/>
                <a:ea typeface="Calibri" pitchFamily="34" charset="-122"/>
                <a:cs typeface="Calibri" pitchFamily="34" charset="-120"/>
              </a:rPr>
              <a:t>1. A Transaction Processing System that takes cards is a high-risk asset.</a:t>
            </a:r>
            <a:endParaRPr lang="en-US" sz="1500" dirty="0"/>
          </a:p>
          <a:p>
            <a:pPr marL="0" indent="0">
              <a:buNone/>
            </a:pPr>
            <a:r>
              <a:rPr lang="en-US" sz="1500" dirty="0">
                <a:solidFill>
                  <a:srgbClr val="1C2424"/>
                </a:solidFill>
                <a:latin typeface="Calibri" pitchFamily="34" charset="0"/>
                <a:ea typeface="Calibri" pitchFamily="34" charset="-122"/>
                <a:cs typeface="Calibri" pitchFamily="34" charset="-120"/>
              </a:rPr>
              <a:t>2. Supplier access is part of the information system.</a:t>
            </a:r>
            <a:endParaRPr lang="en-US" sz="1500" dirty="0"/>
          </a:p>
          <a:p>
            <a:pPr marL="0" indent="0">
              <a:buNone/>
            </a:pPr>
            <a:r>
              <a:rPr lang="en-US" sz="1500" dirty="0">
                <a:solidFill>
                  <a:srgbClr val="1C2424"/>
                </a:solidFill>
                <a:latin typeface="Calibri" pitchFamily="34" charset="0"/>
                <a:ea typeface="Calibri" pitchFamily="34" charset="-122"/>
                <a:cs typeface="Calibri" pitchFamily="34" charset="-120"/>
              </a:rPr>
              <a:t>3. A fine is smaller than lost trust.</a:t>
            </a:r>
            <a:endParaRPr lang="en-US" sz="1500" dirty="0"/>
          </a:p>
          <a:p>
            <a:pPr marL="0" indent="0">
              <a:buNone/>
            </a:pPr>
            <a:r>
              <a:rPr lang="en-US" sz="1500" dirty="0">
                <a:solidFill>
                  <a:srgbClr val="1C2424"/>
                </a:solidFill>
                <a:latin typeface="Calibri" pitchFamily="34" charset="0"/>
                <a:ea typeface="Calibri" pitchFamily="34" charset="-122"/>
                <a:cs typeface="Calibri" pitchFamily="34" charset="-120"/>
              </a:rPr>
              <a:t>4. Two silent months is a governance failure, not only a technical one.</a:t>
            </a:r>
            <a:endParaRPr lang="en-US" sz="1500" dirty="0"/>
          </a:p>
        </p:txBody>
      </p:sp>
      <p:sp>
        <p:nvSpPr>
          <p:cNvPr id="25" name="Text 22"/>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6" name="Text 23"/>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10 / 12</a:t>
            </a:r>
            <a:endParaRPr lang="en-US" sz="1100" dirty="0"/>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RECOMMENDATION  ·  WHOLE TEAM</a:t>
            </a:r>
            <a:endParaRPr lang="en-US" sz="1100" dirty="0"/>
          </a:p>
        </p:txBody>
      </p:sp>
      <p:sp>
        <p:nvSpPr>
          <p:cNvPr id="5" name="Text 3"/>
          <p:cNvSpPr/>
          <p:nvPr/>
        </p:nvSpPr>
        <p:spPr>
          <a:xfrm>
            <a:off x="411480" y="502920"/>
            <a:ext cx="11338560" cy="365760"/>
          </a:xfrm>
          <a:prstGeom prst="rect">
            <a:avLst/>
          </a:prstGeom>
          <a:noFill/>
          <a:ln/>
        </p:spPr>
        <p:txBody>
          <a:bodyPr wrap="square" lIns="0" tIns="0" rIns="0" bIns="0" rtlCol="0" anchor="ctr"/>
          <a:lstStyle/>
          <a:p>
            <a:pPr marL="0" indent="0">
              <a:buNone/>
            </a:pPr>
            <a:r>
              <a:rPr lang="en-US" sz="2400" b="1" dirty="0">
                <a:solidFill>
                  <a:srgbClr val="0F3D3E"/>
                </a:solidFill>
                <a:latin typeface="Calibri" pitchFamily="34" charset="0"/>
                <a:ea typeface="Calibri" pitchFamily="34" charset="-122"/>
                <a:cs typeface="Calibri" pitchFamily="34" charset="-120"/>
              </a:rPr>
              <a:t>Do not buy one giant system on day one</a:t>
            </a:r>
            <a:endParaRPr lang="en-US" sz="2400" dirty="0"/>
          </a:p>
        </p:txBody>
      </p:sp>
      <p:sp>
        <p:nvSpPr>
          <p:cNvPr id="6" name="Shape 4"/>
          <p:cNvSpPr/>
          <p:nvPr/>
        </p:nvSpPr>
        <p:spPr>
          <a:xfrm>
            <a:off x="411480" y="1261872"/>
            <a:ext cx="530352" cy="530352"/>
          </a:xfrm>
          <a:prstGeom prst="ellipse">
            <a:avLst/>
          </a:prstGeom>
          <a:solidFill>
            <a:srgbClr val="0F3D3E"/>
          </a:solidFill>
          <a:ln/>
        </p:spPr>
        <p:txBody>
          <a:bodyPr/>
          <a:lstStyle/>
          <a:p>
            <a:endParaRPr lang="en-GB"/>
          </a:p>
        </p:txBody>
      </p:sp>
      <p:sp>
        <p:nvSpPr>
          <p:cNvPr id="7" name="Text 5"/>
          <p:cNvSpPr/>
          <p:nvPr/>
        </p:nvSpPr>
        <p:spPr>
          <a:xfrm>
            <a:off x="411480" y="1261872"/>
            <a:ext cx="530352" cy="530352"/>
          </a:xfrm>
          <a:prstGeom prst="rect">
            <a:avLst/>
          </a:prstGeom>
          <a:noFill/>
          <a:ln/>
        </p:spPr>
        <p:txBody>
          <a:bodyPr wrap="square" lIns="0" tIns="0" rIns="0" bIns="0" rtlCol="0" anchor="ctr"/>
          <a:lstStyle/>
          <a:p>
            <a:pPr marL="0" indent="0" algn="ctr">
              <a:buNone/>
            </a:pPr>
            <a:r>
              <a:rPr lang="en-US" sz="1800" b="1" dirty="0">
                <a:solidFill>
                  <a:srgbClr val="C9842A"/>
                </a:solidFill>
                <a:latin typeface="Calibri" pitchFamily="34" charset="0"/>
                <a:ea typeface="Calibri" pitchFamily="34" charset="-122"/>
                <a:cs typeface="Calibri" pitchFamily="34" charset="-120"/>
              </a:rPr>
              <a:t>1</a:t>
            </a:r>
            <a:endParaRPr lang="en-US" sz="1800" dirty="0"/>
          </a:p>
        </p:txBody>
      </p:sp>
      <p:sp>
        <p:nvSpPr>
          <p:cNvPr id="8" name="Shape 6"/>
          <p:cNvSpPr/>
          <p:nvPr/>
        </p:nvSpPr>
        <p:spPr>
          <a:xfrm>
            <a:off x="1115568" y="1005840"/>
            <a:ext cx="10652760" cy="1170432"/>
          </a:xfrm>
          <a:prstGeom prst="rect">
            <a:avLst/>
          </a:prstGeom>
          <a:solidFill>
            <a:srgbClr val="F4F0E6"/>
          </a:solidFill>
          <a:ln/>
        </p:spPr>
        <p:txBody>
          <a:bodyPr/>
          <a:lstStyle/>
          <a:p>
            <a:endParaRPr lang="en-GB"/>
          </a:p>
        </p:txBody>
      </p:sp>
      <p:sp>
        <p:nvSpPr>
          <p:cNvPr id="9" name="Text 7"/>
          <p:cNvSpPr/>
          <p:nvPr/>
        </p:nvSpPr>
        <p:spPr>
          <a:xfrm>
            <a:off x="1298448" y="1115568"/>
            <a:ext cx="1028700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Fix the Transaction Processing System first</a:t>
            </a:r>
            <a:endParaRPr lang="en-US" sz="1600" dirty="0"/>
          </a:p>
        </p:txBody>
      </p:sp>
      <p:sp>
        <p:nvSpPr>
          <p:cNvPr id="10" name="Text 8"/>
          <p:cNvSpPr/>
          <p:nvPr/>
        </p:nvSpPr>
        <p:spPr>
          <a:xfrm>
            <a:off x="1298448" y="1463040"/>
            <a:ext cx="10287000" cy="603504"/>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Clean product, customer and stock codes. Put a reliable order or point-of-sale system under the business before anything else is built on top.</a:t>
            </a:r>
            <a:endParaRPr lang="en-US" sz="1400" dirty="0"/>
          </a:p>
        </p:txBody>
      </p:sp>
      <p:sp>
        <p:nvSpPr>
          <p:cNvPr id="11" name="Shape 9"/>
          <p:cNvSpPr/>
          <p:nvPr/>
        </p:nvSpPr>
        <p:spPr>
          <a:xfrm>
            <a:off x="411480" y="2542032"/>
            <a:ext cx="530352" cy="530352"/>
          </a:xfrm>
          <a:prstGeom prst="ellipse">
            <a:avLst/>
          </a:prstGeom>
          <a:solidFill>
            <a:srgbClr val="0F3D3E"/>
          </a:solidFill>
          <a:ln/>
        </p:spPr>
        <p:txBody>
          <a:bodyPr/>
          <a:lstStyle/>
          <a:p>
            <a:endParaRPr lang="en-GB"/>
          </a:p>
        </p:txBody>
      </p:sp>
      <p:sp>
        <p:nvSpPr>
          <p:cNvPr id="12" name="Text 10"/>
          <p:cNvSpPr/>
          <p:nvPr/>
        </p:nvSpPr>
        <p:spPr>
          <a:xfrm>
            <a:off x="411480" y="2542032"/>
            <a:ext cx="530352" cy="530352"/>
          </a:xfrm>
          <a:prstGeom prst="rect">
            <a:avLst/>
          </a:prstGeom>
          <a:noFill/>
          <a:ln/>
        </p:spPr>
        <p:txBody>
          <a:bodyPr wrap="square" lIns="0" tIns="0" rIns="0" bIns="0" rtlCol="0" anchor="ctr"/>
          <a:lstStyle/>
          <a:p>
            <a:pPr marL="0" indent="0" algn="ctr">
              <a:buNone/>
            </a:pPr>
            <a:r>
              <a:rPr lang="en-US" sz="1800" b="1" dirty="0">
                <a:solidFill>
                  <a:srgbClr val="C9842A"/>
                </a:solidFill>
                <a:latin typeface="Calibri" pitchFamily="34" charset="0"/>
                <a:ea typeface="Calibri" pitchFamily="34" charset="-122"/>
                <a:cs typeface="Calibri" pitchFamily="34" charset="-120"/>
              </a:rPr>
              <a:t>2</a:t>
            </a:r>
            <a:endParaRPr lang="en-US" sz="1800" dirty="0"/>
          </a:p>
        </p:txBody>
      </p:sp>
      <p:sp>
        <p:nvSpPr>
          <p:cNvPr id="13" name="Shape 11"/>
          <p:cNvSpPr/>
          <p:nvPr/>
        </p:nvSpPr>
        <p:spPr>
          <a:xfrm>
            <a:off x="1115568" y="2286000"/>
            <a:ext cx="10652760" cy="1170432"/>
          </a:xfrm>
          <a:prstGeom prst="rect">
            <a:avLst/>
          </a:prstGeom>
          <a:solidFill>
            <a:srgbClr val="F4F0E6"/>
          </a:solidFill>
          <a:ln/>
        </p:spPr>
        <p:txBody>
          <a:bodyPr/>
          <a:lstStyle/>
          <a:p>
            <a:endParaRPr lang="en-GB"/>
          </a:p>
        </p:txBody>
      </p:sp>
      <p:sp>
        <p:nvSpPr>
          <p:cNvPr id="14" name="Text 12"/>
          <p:cNvSpPr/>
          <p:nvPr/>
        </p:nvSpPr>
        <p:spPr>
          <a:xfrm>
            <a:off x="1298448" y="2395728"/>
            <a:ext cx="1028700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Add Customer Relationship Management next</a:t>
            </a:r>
            <a:endParaRPr lang="en-US" sz="1600" dirty="0"/>
          </a:p>
        </p:txBody>
      </p:sp>
      <p:sp>
        <p:nvSpPr>
          <p:cNvPr id="15" name="Text 13"/>
          <p:cNvSpPr/>
          <p:nvPr/>
        </p:nvSpPr>
        <p:spPr>
          <a:xfrm>
            <a:off x="1298448" y="2743200"/>
            <a:ext cx="10287000" cy="603504"/>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For a growing firm the expensive problem is lost customers. A focused Customer Relationship Management system usually pays back faster than a full Enterprise Resource Planning suite.</a:t>
            </a:r>
            <a:endParaRPr lang="en-US" sz="1400" dirty="0"/>
          </a:p>
        </p:txBody>
      </p:sp>
      <p:sp>
        <p:nvSpPr>
          <p:cNvPr id="16" name="Shape 14"/>
          <p:cNvSpPr/>
          <p:nvPr/>
        </p:nvSpPr>
        <p:spPr>
          <a:xfrm>
            <a:off x="411480" y="3822192"/>
            <a:ext cx="530352" cy="530352"/>
          </a:xfrm>
          <a:prstGeom prst="ellipse">
            <a:avLst/>
          </a:prstGeom>
          <a:solidFill>
            <a:srgbClr val="0F3D3E"/>
          </a:solidFill>
          <a:ln/>
        </p:spPr>
        <p:txBody>
          <a:bodyPr/>
          <a:lstStyle/>
          <a:p>
            <a:endParaRPr lang="en-GB"/>
          </a:p>
        </p:txBody>
      </p:sp>
      <p:sp>
        <p:nvSpPr>
          <p:cNvPr id="17" name="Text 15"/>
          <p:cNvSpPr/>
          <p:nvPr/>
        </p:nvSpPr>
        <p:spPr>
          <a:xfrm>
            <a:off x="411480" y="3822192"/>
            <a:ext cx="530352" cy="530352"/>
          </a:xfrm>
          <a:prstGeom prst="rect">
            <a:avLst/>
          </a:prstGeom>
          <a:noFill/>
          <a:ln/>
        </p:spPr>
        <p:txBody>
          <a:bodyPr wrap="square" lIns="0" tIns="0" rIns="0" bIns="0" rtlCol="0" anchor="ctr"/>
          <a:lstStyle/>
          <a:p>
            <a:pPr marL="0" indent="0" algn="ctr">
              <a:buNone/>
            </a:pPr>
            <a:r>
              <a:rPr lang="en-US" sz="1800" b="1" dirty="0">
                <a:solidFill>
                  <a:srgbClr val="C9842A"/>
                </a:solidFill>
                <a:latin typeface="Calibri" pitchFamily="34" charset="0"/>
                <a:ea typeface="Calibri" pitchFamily="34" charset="-122"/>
                <a:cs typeface="Calibri" pitchFamily="34" charset="-120"/>
              </a:rPr>
              <a:t>3</a:t>
            </a:r>
            <a:endParaRPr lang="en-US" sz="1800" dirty="0"/>
          </a:p>
        </p:txBody>
      </p:sp>
      <p:sp>
        <p:nvSpPr>
          <p:cNvPr id="18" name="Shape 16"/>
          <p:cNvSpPr/>
          <p:nvPr/>
        </p:nvSpPr>
        <p:spPr>
          <a:xfrm>
            <a:off x="1115568" y="3566160"/>
            <a:ext cx="10652760" cy="1170432"/>
          </a:xfrm>
          <a:prstGeom prst="rect">
            <a:avLst/>
          </a:prstGeom>
          <a:solidFill>
            <a:srgbClr val="F4F0E6"/>
          </a:solidFill>
          <a:ln/>
        </p:spPr>
        <p:txBody>
          <a:bodyPr/>
          <a:lstStyle/>
          <a:p>
            <a:endParaRPr lang="en-GB"/>
          </a:p>
        </p:txBody>
      </p:sp>
      <p:sp>
        <p:nvSpPr>
          <p:cNvPr id="19" name="Text 17"/>
          <p:cNvSpPr/>
          <p:nvPr/>
        </p:nvSpPr>
        <p:spPr>
          <a:xfrm>
            <a:off x="1298448" y="3675888"/>
            <a:ext cx="1028700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Treat Enterprise Resource Planning as a later step</a:t>
            </a:r>
            <a:endParaRPr lang="en-US" sz="1600" dirty="0"/>
          </a:p>
        </p:txBody>
      </p:sp>
      <p:sp>
        <p:nvSpPr>
          <p:cNvPr id="20" name="Text 18"/>
          <p:cNvSpPr/>
          <p:nvPr/>
        </p:nvSpPr>
        <p:spPr>
          <a:xfrm>
            <a:off x="1298448" y="4023360"/>
            <a:ext cx="10287000" cy="603504"/>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Start it only when processes can be standardised. Limit customisation. Spend more on training than on licences (Davenport, 1998; Yusuf, Gunasekaran and Abthorpe, 2004).</a:t>
            </a:r>
            <a:endParaRPr lang="en-US" sz="1400" dirty="0"/>
          </a:p>
        </p:txBody>
      </p:sp>
      <p:sp>
        <p:nvSpPr>
          <p:cNvPr id="21" name="Shape 19"/>
          <p:cNvSpPr/>
          <p:nvPr/>
        </p:nvSpPr>
        <p:spPr>
          <a:xfrm>
            <a:off x="411480" y="5102352"/>
            <a:ext cx="530352" cy="530352"/>
          </a:xfrm>
          <a:prstGeom prst="ellipse">
            <a:avLst/>
          </a:prstGeom>
          <a:solidFill>
            <a:srgbClr val="0F3D3E"/>
          </a:solidFill>
          <a:ln/>
        </p:spPr>
        <p:txBody>
          <a:bodyPr/>
          <a:lstStyle/>
          <a:p>
            <a:endParaRPr lang="en-GB"/>
          </a:p>
        </p:txBody>
      </p:sp>
      <p:sp>
        <p:nvSpPr>
          <p:cNvPr id="22" name="Text 20"/>
          <p:cNvSpPr/>
          <p:nvPr/>
        </p:nvSpPr>
        <p:spPr>
          <a:xfrm>
            <a:off x="411480" y="5102352"/>
            <a:ext cx="530352" cy="530352"/>
          </a:xfrm>
          <a:prstGeom prst="rect">
            <a:avLst/>
          </a:prstGeom>
          <a:noFill/>
          <a:ln/>
        </p:spPr>
        <p:txBody>
          <a:bodyPr wrap="square" lIns="0" tIns="0" rIns="0" bIns="0" rtlCol="0" anchor="ctr"/>
          <a:lstStyle/>
          <a:p>
            <a:pPr marL="0" indent="0" algn="ctr">
              <a:buNone/>
            </a:pPr>
            <a:r>
              <a:rPr lang="en-US" sz="1800" b="1" dirty="0">
                <a:solidFill>
                  <a:srgbClr val="C9842A"/>
                </a:solidFill>
                <a:latin typeface="Calibri" pitchFamily="34" charset="0"/>
                <a:ea typeface="Calibri" pitchFamily="34" charset="-122"/>
                <a:cs typeface="Calibri" pitchFamily="34" charset="-120"/>
              </a:rPr>
              <a:t>4</a:t>
            </a:r>
            <a:endParaRPr lang="en-US" sz="1800" dirty="0"/>
          </a:p>
        </p:txBody>
      </p:sp>
      <p:sp>
        <p:nvSpPr>
          <p:cNvPr id="23" name="Shape 21"/>
          <p:cNvSpPr/>
          <p:nvPr/>
        </p:nvSpPr>
        <p:spPr>
          <a:xfrm>
            <a:off x="1115568" y="4846320"/>
            <a:ext cx="10652760" cy="1170432"/>
          </a:xfrm>
          <a:prstGeom prst="rect">
            <a:avLst/>
          </a:prstGeom>
          <a:solidFill>
            <a:srgbClr val="F4F0E6"/>
          </a:solidFill>
          <a:ln/>
        </p:spPr>
        <p:txBody>
          <a:bodyPr/>
          <a:lstStyle/>
          <a:p>
            <a:endParaRPr lang="en-GB"/>
          </a:p>
        </p:txBody>
      </p:sp>
      <p:sp>
        <p:nvSpPr>
          <p:cNvPr id="24" name="Text 22"/>
          <p:cNvSpPr/>
          <p:nvPr/>
        </p:nvSpPr>
        <p:spPr>
          <a:xfrm>
            <a:off x="1298448" y="4956048"/>
            <a:ext cx="10287000" cy="329184"/>
          </a:xfrm>
          <a:prstGeom prst="rect">
            <a:avLst/>
          </a:prstGeom>
          <a:noFill/>
          <a:ln/>
        </p:spPr>
        <p:txBody>
          <a:bodyPr wrap="square" lIns="0" tIns="0" rIns="0" bIns="0" rtlCol="0" anchor="ctr"/>
          <a:lstStyle/>
          <a:p>
            <a:pPr marL="0" indent="0">
              <a:buNone/>
            </a:pPr>
            <a:r>
              <a:rPr lang="en-US" sz="1600" b="1" dirty="0">
                <a:solidFill>
                  <a:srgbClr val="0F3D3E"/>
                </a:solidFill>
                <a:latin typeface="Calibri" pitchFamily="34" charset="0"/>
                <a:ea typeface="Calibri" pitchFamily="34" charset="-122"/>
                <a:cs typeface="Calibri" pitchFamily="34" charset="-120"/>
              </a:rPr>
              <a:t>Make ethics a go-live test</a:t>
            </a:r>
            <a:endParaRPr lang="en-US" sz="1600" dirty="0"/>
          </a:p>
        </p:txBody>
      </p:sp>
      <p:sp>
        <p:nvSpPr>
          <p:cNvPr id="25" name="Text 23"/>
          <p:cNvSpPr/>
          <p:nvPr/>
        </p:nvSpPr>
        <p:spPr>
          <a:xfrm>
            <a:off x="1298448" y="5303520"/>
            <a:ext cx="10287000" cy="603504"/>
          </a:xfrm>
          <a:prstGeom prst="rect">
            <a:avLst/>
          </a:prstGeom>
          <a:noFill/>
          <a:ln/>
        </p:spPr>
        <p:txBody>
          <a:bodyPr wrap="square" lIns="0" tIns="0" rIns="0" bIns="0" rtlCol="0" anchor="ctr"/>
          <a:lstStyle/>
          <a:p>
            <a:pPr marL="0" indent="0">
              <a:buNone/>
            </a:pPr>
            <a:r>
              <a:rPr lang="en-US" sz="1400" dirty="0">
                <a:solidFill>
                  <a:srgbClr val="1C2424"/>
                </a:solidFill>
                <a:latin typeface="Calibri" pitchFamily="34" charset="0"/>
                <a:ea typeface="Calibri" pitchFamily="34" charset="-122"/>
                <a:cs typeface="Calibri" pitchFamily="34" charset="-120"/>
              </a:rPr>
              <a:t>Privacy by design, supplier multi-factor authentication, a named data owner and a practised breach plan should be required before any system is switched on.</a:t>
            </a:r>
            <a:endParaRPr lang="en-US" sz="1400" dirty="0"/>
          </a:p>
        </p:txBody>
      </p:sp>
      <p:sp>
        <p:nvSpPr>
          <p:cNvPr id="26" name="Text 24"/>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7" name="Text 25"/>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11 / 12</a:t>
            </a:r>
            <a:endParaRPr lang="en-US" sz="1100" dirty="0"/>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0F3D3E"/>
          </a:solidFill>
          <a:ln/>
        </p:spPr>
        <p:txBody>
          <a:bodyPr/>
          <a:lstStyle/>
          <a:p>
            <a:endParaRPr lang="en-GB"/>
          </a:p>
        </p:txBody>
      </p:sp>
      <p:sp>
        <p:nvSpPr>
          <p:cNvPr id="3" name="Shape 1"/>
          <p:cNvSpPr/>
          <p:nvPr/>
        </p:nvSpPr>
        <p:spPr>
          <a:xfrm>
            <a:off x="0" y="6748272"/>
            <a:ext cx="12191695" cy="109728"/>
          </a:xfrm>
          <a:prstGeom prst="rect">
            <a:avLst/>
          </a:prstGeom>
          <a:solidFill>
            <a:srgbClr val="0F3D3E"/>
          </a:solidFill>
          <a:ln/>
        </p:spPr>
        <p:txBody>
          <a:bodyPr/>
          <a:lstStyle/>
          <a:p>
            <a:endParaRPr lang="en-GB"/>
          </a:p>
        </p:txBody>
      </p:sp>
      <p:sp>
        <p:nvSpPr>
          <p:cNvPr id="4" name="Text 2"/>
          <p:cNvSpPr/>
          <p:nvPr/>
        </p:nvSpPr>
        <p:spPr>
          <a:xfrm>
            <a:off x="411480" y="256032"/>
            <a:ext cx="11338560" cy="237744"/>
          </a:xfrm>
          <a:prstGeom prst="rect">
            <a:avLst/>
          </a:prstGeom>
          <a:noFill/>
          <a:ln/>
        </p:spPr>
        <p:txBody>
          <a:bodyPr wrap="square" lIns="0" tIns="0" rIns="0" bIns="0" rtlCol="0" anchor="ctr"/>
          <a:lstStyle/>
          <a:p>
            <a:pPr marL="0" indent="0">
              <a:buNone/>
            </a:pPr>
            <a:r>
              <a:rPr lang="en-US" sz="1100" b="1" kern="0" spc="140" dirty="0">
                <a:solidFill>
                  <a:srgbClr val="C9842A"/>
                </a:solidFill>
                <a:latin typeface="Calibri" pitchFamily="34" charset="0"/>
                <a:ea typeface="Calibri" pitchFamily="34" charset="-122"/>
                <a:cs typeface="Calibri" pitchFamily="34" charset="-120"/>
              </a:rPr>
              <a:t>REFERENCES  ·  UWTSD HARVARD</a:t>
            </a:r>
            <a:endParaRPr lang="en-US" sz="1100" dirty="0"/>
          </a:p>
        </p:txBody>
      </p:sp>
      <p:sp>
        <p:nvSpPr>
          <p:cNvPr id="5" name="Text 3"/>
          <p:cNvSpPr/>
          <p:nvPr/>
        </p:nvSpPr>
        <p:spPr>
          <a:xfrm>
            <a:off x="411480" y="475488"/>
            <a:ext cx="11338560" cy="329184"/>
          </a:xfrm>
          <a:prstGeom prst="rect">
            <a:avLst/>
          </a:prstGeom>
          <a:noFill/>
          <a:ln/>
        </p:spPr>
        <p:txBody>
          <a:bodyPr wrap="square" lIns="0" tIns="0" rIns="0" bIns="0" rtlCol="0" anchor="ctr"/>
          <a:lstStyle/>
          <a:p>
            <a:pPr marL="0" indent="0">
              <a:buNone/>
            </a:pPr>
            <a:r>
              <a:rPr lang="en-US" sz="2200" b="1" dirty="0">
                <a:solidFill>
                  <a:srgbClr val="0F3D3E"/>
                </a:solidFill>
                <a:latin typeface="Calibri" pitchFamily="34" charset="0"/>
                <a:ea typeface="Calibri" pitchFamily="34" charset="-122"/>
                <a:cs typeface="Calibri" pitchFamily="34" charset="-120"/>
              </a:rPr>
              <a:t>Sources cited in this briefing</a:t>
            </a:r>
            <a:endParaRPr lang="en-US" sz="2200" dirty="0"/>
          </a:p>
        </p:txBody>
      </p:sp>
      <p:sp>
        <p:nvSpPr>
          <p:cNvPr id="6" name="Shape 4"/>
          <p:cNvSpPr/>
          <p:nvPr/>
        </p:nvSpPr>
        <p:spPr>
          <a:xfrm>
            <a:off x="411480" y="960120"/>
            <a:ext cx="5669280" cy="932688"/>
          </a:xfrm>
          <a:prstGeom prst="rect">
            <a:avLst/>
          </a:prstGeom>
          <a:solidFill>
            <a:srgbClr val="F4F0E6"/>
          </a:solidFill>
          <a:ln/>
        </p:spPr>
        <p:txBody>
          <a:bodyPr/>
          <a:lstStyle/>
          <a:p>
            <a:endParaRPr lang="en-GB"/>
          </a:p>
        </p:txBody>
      </p:sp>
      <p:sp>
        <p:nvSpPr>
          <p:cNvPr id="7" name="Text 5"/>
          <p:cNvSpPr/>
          <p:nvPr/>
        </p:nvSpPr>
        <p:spPr>
          <a:xfrm>
            <a:off x="557784" y="1051560"/>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Dastin, J. (2018) ‘Amazon scraps secret AI recruiting tool that showed bias against women’, Reuters, 11 October.</a:t>
            </a:r>
            <a:endParaRPr lang="en-US" sz="1200" dirty="0"/>
          </a:p>
        </p:txBody>
      </p:sp>
      <p:sp>
        <p:nvSpPr>
          <p:cNvPr id="8" name="Shape 6"/>
          <p:cNvSpPr/>
          <p:nvPr/>
        </p:nvSpPr>
        <p:spPr>
          <a:xfrm>
            <a:off x="411480" y="1984248"/>
            <a:ext cx="5669280" cy="932688"/>
          </a:xfrm>
          <a:prstGeom prst="rect">
            <a:avLst/>
          </a:prstGeom>
          <a:solidFill>
            <a:srgbClr val="F4F0E6"/>
          </a:solidFill>
          <a:ln/>
        </p:spPr>
        <p:txBody>
          <a:bodyPr/>
          <a:lstStyle/>
          <a:p>
            <a:endParaRPr lang="en-GB"/>
          </a:p>
        </p:txBody>
      </p:sp>
      <p:sp>
        <p:nvSpPr>
          <p:cNvPr id="9" name="Text 7"/>
          <p:cNvSpPr/>
          <p:nvPr/>
        </p:nvSpPr>
        <p:spPr>
          <a:xfrm>
            <a:off x="557784" y="2075688"/>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Davenport, T.H. (1998) ‘Putting the enterprise into the enterprise system’, Harvard Business Review, 76(4), pp. 121–131.</a:t>
            </a:r>
            <a:endParaRPr lang="en-US" sz="1200" dirty="0"/>
          </a:p>
        </p:txBody>
      </p:sp>
      <p:sp>
        <p:nvSpPr>
          <p:cNvPr id="10" name="Shape 8"/>
          <p:cNvSpPr/>
          <p:nvPr/>
        </p:nvSpPr>
        <p:spPr>
          <a:xfrm>
            <a:off x="411480" y="3008376"/>
            <a:ext cx="5669280" cy="932688"/>
          </a:xfrm>
          <a:prstGeom prst="rect">
            <a:avLst/>
          </a:prstGeom>
          <a:solidFill>
            <a:srgbClr val="F4F0E6"/>
          </a:solidFill>
          <a:ln/>
        </p:spPr>
        <p:txBody>
          <a:bodyPr/>
          <a:lstStyle/>
          <a:p>
            <a:endParaRPr lang="en-GB"/>
          </a:p>
        </p:txBody>
      </p:sp>
      <p:sp>
        <p:nvSpPr>
          <p:cNvPr id="11" name="Text 9"/>
          <p:cNvSpPr/>
          <p:nvPr/>
        </p:nvSpPr>
        <p:spPr>
          <a:xfrm>
            <a:off x="557784" y="3099816"/>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Humby, C., Hunt, T. and Phillips, T. (2008) Scoring points: how Tesco is winning customer loyalty. 2nd edn. London: Kogan Page.</a:t>
            </a:r>
            <a:endParaRPr lang="en-US" sz="1200" dirty="0"/>
          </a:p>
        </p:txBody>
      </p:sp>
      <p:sp>
        <p:nvSpPr>
          <p:cNvPr id="12" name="Shape 10"/>
          <p:cNvSpPr/>
          <p:nvPr/>
        </p:nvSpPr>
        <p:spPr>
          <a:xfrm>
            <a:off x="411480" y="4032504"/>
            <a:ext cx="5669280" cy="932688"/>
          </a:xfrm>
          <a:prstGeom prst="rect">
            <a:avLst/>
          </a:prstGeom>
          <a:solidFill>
            <a:srgbClr val="F4F0E6"/>
          </a:solidFill>
          <a:ln/>
        </p:spPr>
        <p:txBody>
          <a:bodyPr/>
          <a:lstStyle/>
          <a:p>
            <a:endParaRPr lang="en-GB"/>
          </a:p>
        </p:txBody>
      </p:sp>
      <p:sp>
        <p:nvSpPr>
          <p:cNvPr id="13" name="Text 11"/>
          <p:cNvSpPr/>
          <p:nvPr/>
        </p:nvSpPr>
        <p:spPr>
          <a:xfrm>
            <a:off x="557784" y="4123944"/>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Information Commissioner’s Office (2020) ICO fines British Airways £20m for data breach affecting more than 400,000 customers. Available at: https://ico.org.uk (Accessed: 27 September 2026).</a:t>
            </a:r>
            <a:endParaRPr lang="en-US" sz="1200" dirty="0"/>
          </a:p>
        </p:txBody>
      </p:sp>
      <p:sp>
        <p:nvSpPr>
          <p:cNvPr id="14" name="Shape 12"/>
          <p:cNvSpPr/>
          <p:nvPr/>
        </p:nvSpPr>
        <p:spPr>
          <a:xfrm>
            <a:off x="411480" y="5056632"/>
            <a:ext cx="5669280" cy="932688"/>
          </a:xfrm>
          <a:prstGeom prst="rect">
            <a:avLst/>
          </a:prstGeom>
          <a:solidFill>
            <a:srgbClr val="F4F0E6"/>
          </a:solidFill>
          <a:ln/>
        </p:spPr>
        <p:txBody>
          <a:bodyPr/>
          <a:lstStyle/>
          <a:p>
            <a:endParaRPr lang="en-GB"/>
          </a:p>
        </p:txBody>
      </p:sp>
      <p:sp>
        <p:nvSpPr>
          <p:cNvPr id="15" name="Text 13"/>
          <p:cNvSpPr/>
          <p:nvPr/>
        </p:nvSpPr>
        <p:spPr>
          <a:xfrm>
            <a:off x="557784" y="5148072"/>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Information Commissioner’s Office (2023) Employment practices and data protection: monitoring workers. Available at: https://ico.org.uk (Accessed: 27 September 2026).</a:t>
            </a:r>
            <a:endParaRPr lang="en-US" sz="1200" dirty="0"/>
          </a:p>
        </p:txBody>
      </p:sp>
      <p:sp>
        <p:nvSpPr>
          <p:cNvPr id="16" name="Shape 14"/>
          <p:cNvSpPr/>
          <p:nvPr/>
        </p:nvSpPr>
        <p:spPr>
          <a:xfrm>
            <a:off x="6263640" y="960120"/>
            <a:ext cx="5669280" cy="932688"/>
          </a:xfrm>
          <a:prstGeom prst="rect">
            <a:avLst/>
          </a:prstGeom>
          <a:solidFill>
            <a:srgbClr val="F4F0E6"/>
          </a:solidFill>
          <a:ln/>
        </p:spPr>
        <p:txBody>
          <a:bodyPr/>
          <a:lstStyle/>
          <a:p>
            <a:endParaRPr lang="en-GB"/>
          </a:p>
        </p:txBody>
      </p:sp>
      <p:sp>
        <p:nvSpPr>
          <p:cNvPr id="17" name="Text 15"/>
          <p:cNvSpPr/>
          <p:nvPr/>
        </p:nvSpPr>
        <p:spPr>
          <a:xfrm>
            <a:off x="6409944" y="1051560"/>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Laudon, K.C. and Laudon, J.P. (2020) Management information systems: managing the digital firm. 16th edn. Harlow: Pearson.</a:t>
            </a:r>
            <a:endParaRPr lang="en-US" sz="1200" dirty="0"/>
          </a:p>
        </p:txBody>
      </p:sp>
      <p:sp>
        <p:nvSpPr>
          <p:cNvPr id="18" name="Shape 16"/>
          <p:cNvSpPr/>
          <p:nvPr/>
        </p:nvSpPr>
        <p:spPr>
          <a:xfrm>
            <a:off x="6263640" y="1984248"/>
            <a:ext cx="5669280" cy="932688"/>
          </a:xfrm>
          <a:prstGeom prst="rect">
            <a:avLst/>
          </a:prstGeom>
          <a:solidFill>
            <a:srgbClr val="F4F0E6"/>
          </a:solidFill>
          <a:ln/>
        </p:spPr>
        <p:txBody>
          <a:bodyPr/>
          <a:lstStyle/>
          <a:p>
            <a:endParaRPr lang="en-GB"/>
          </a:p>
        </p:txBody>
      </p:sp>
      <p:sp>
        <p:nvSpPr>
          <p:cNvPr id="19" name="Text 17"/>
          <p:cNvSpPr/>
          <p:nvPr/>
        </p:nvSpPr>
        <p:spPr>
          <a:xfrm>
            <a:off x="6409944" y="2075688"/>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Porter, M.E. and Millar, V.E. (1985) ‘How information gives you competitive advantage’, Harvard Business Review, 63(4), pp. 149–160.</a:t>
            </a:r>
            <a:endParaRPr lang="en-US" sz="1200" dirty="0"/>
          </a:p>
        </p:txBody>
      </p:sp>
      <p:sp>
        <p:nvSpPr>
          <p:cNvPr id="20" name="Shape 18"/>
          <p:cNvSpPr/>
          <p:nvPr/>
        </p:nvSpPr>
        <p:spPr>
          <a:xfrm>
            <a:off x="6263640" y="3008376"/>
            <a:ext cx="5669280" cy="932688"/>
          </a:xfrm>
          <a:prstGeom prst="rect">
            <a:avLst/>
          </a:prstGeom>
          <a:solidFill>
            <a:srgbClr val="F4F0E6"/>
          </a:solidFill>
          <a:ln/>
        </p:spPr>
        <p:txBody>
          <a:bodyPr/>
          <a:lstStyle/>
          <a:p>
            <a:endParaRPr lang="en-GB"/>
          </a:p>
        </p:txBody>
      </p:sp>
      <p:sp>
        <p:nvSpPr>
          <p:cNvPr id="21" name="Text 19"/>
          <p:cNvSpPr/>
          <p:nvPr/>
        </p:nvSpPr>
        <p:spPr>
          <a:xfrm>
            <a:off x="6409944" y="3099816"/>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Stair, R. and Reynolds, G. (2018) Principles of information systems. 13th edn. Boston: Cengage Learning.</a:t>
            </a:r>
            <a:endParaRPr lang="en-US" sz="1200" dirty="0"/>
          </a:p>
        </p:txBody>
      </p:sp>
      <p:sp>
        <p:nvSpPr>
          <p:cNvPr id="22" name="Shape 20"/>
          <p:cNvSpPr/>
          <p:nvPr/>
        </p:nvSpPr>
        <p:spPr>
          <a:xfrm>
            <a:off x="6263640" y="4032504"/>
            <a:ext cx="5669280" cy="932688"/>
          </a:xfrm>
          <a:prstGeom prst="rect">
            <a:avLst/>
          </a:prstGeom>
          <a:solidFill>
            <a:srgbClr val="F4F0E6"/>
          </a:solidFill>
          <a:ln/>
        </p:spPr>
        <p:txBody>
          <a:bodyPr/>
          <a:lstStyle/>
          <a:p>
            <a:endParaRPr lang="en-GB"/>
          </a:p>
        </p:txBody>
      </p:sp>
      <p:sp>
        <p:nvSpPr>
          <p:cNvPr id="23" name="Text 21"/>
          <p:cNvSpPr/>
          <p:nvPr/>
        </p:nvSpPr>
        <p:spPr>
          <a:xfrm>
            <a:off x="6409944" y="4123944"/>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The Times (2025) ‘Tesco Clubcard at 30: the loyalty scheme that changed retail’, 10 February.</a:t>
            </a:r>
            <a:endParaRPr lang="en-US" sz="1200" dirty="0"/>
          </a:p>
        </p:txBody>
      </p:sp>
      <p:sp>
        <p:nvSpPr>
          <p:cNvPr id="24" name="Shape 22"/>
          <p:cNvSpPr/>
          <p:nvPr/>
        </p:nvSpPr>
        <p:spPr>
          <a:xfrm>
            <a:off x="6263640" y="5056632"/>
            <a:ext cx="5669280" cy="932688"/>
          </a:xfrm>
          <a:prstGeom prst="rect">
            <a:avLst/>
          </a:prstGeom>
          <a:solidFill>
            <a:srgbClr val="F4F0E6"/>
          </a:solidFill>
          <a:ln/>
        </p:spPr>
        <p:txBody>
          <a:bodyPr/>
          <a:lstStyle/>
          <a:p>
            <a:endParaRPr lang="en-GB"/>
          </a:p>
        </p:txBody>
      </p:sp>
      <p:sp>
        <p:nvSpPr>
          <p:cNvPr id="25" name="Text 23"/>
          <p:cNvSpPr/>
          <p:nvPr/>
        </p:nvSpPr>
        <p:spPr>
          <a:xfrm>
            <a:off x="6409944" y="5148072"/>
            <a:ext cx="5376672" cy="749808"/>
          </a:xfrm>
          <a:prstGeom prst="rect">
            <a:avLst/>
          </a:prstGeom>
          <a:noFill/>
          <a:ln/>
        </p:spPr>
        <p:txBody>
          <a:bodyPr wrap="square" lIns="0" tIns="0" rIns="0" bIns="0" rtlCol="0" anchor="ctr"/>
          <a:lstStyle/>
          <a:p>
            <a:pPr marL="0" indent="0">
              <a:buNone/>
            </a:pPr>
            <a:r>
              <a:rPr lang="en-US" sz="1200" dirty="0">
                <a:solidFill>
                  <a:srgbClr val="1C2424"/>
                </a:solidFill>
                <a:latin typeface="Calibri" pitchFamily="34" charset="0"/>
                <a:ea typeface="Calibri" pitchFamily="34" charset="-122"/>
                <a:cs typeface="Calibri" pitchFamily="34" charset="-120"/>
              </a:rPr>
              <a:t>Yusuf, Y., Gunasekaran, A. and Abthorpe, M.S. (2004) ‘Enterprise information systems project implementation: a case study of ERP in Rolls-Royce’, International Journal of Production Economics, 87(3), pp. 251–266.</a:t>
            </a:r>
            <a:endParaRPr lang="en-US" sz="1200" dirty="0"/>
          </a:p>
        </p:txBody>
      </p:sp>
      <p:sp>
        <p:nvSpPr>
          <p:cNvPr id="26" name="Text 24"/>
          <p:cNvSpPr/>
          <p:nvPr/>
        </p:nvSpPr>
        <p:spPr>
          <a:xfrm>
            <a:off x="411480" y="6473952"/>
            <a:ext cx="8686800" cy="219456"/>
          </a:xfrm>
          <a:prstGeom prst="rect">
            <a:avLst/>
          </a:prstGeom>
          <a:noFill/>
          <a:ln/>
        </p:spPr>
        <p:txBody>
          <a:bodyPr wrap="square" lIns="0" tIns="0" rIns="0" bIns="0" rtlCol="0" anchor="ctr"/>
          <a:lstStyle/>
          <a:p>
            <a:pPr marL="0" indent="0">
              <a:buNone/>
            </a:pPr>
            <a:endParaRPr lang="en-US" sz="1100" dirty="0"/>
          </a:p>
        </p:txBody>
      </p:sp>
      <p:sp>
        <p:nvSpPr>
          <p:cNvPr id="27" name="Text 25"/>
          <p:cNvSpPr/>
          <p:nvPr/>
        </p:nvSpPr>
        <p:spPr>
          <a:xfrm>
            <a:off x="10424160" y="6473952"/>
            <a:ext cx="1371600" cy="219456"/>
          </a:xfrm>
          <a:prstGeom prst="rect">
            <a:avLst/>
          </a:prstGeom>
          <a:noFill/>
          <a:ln/>
        </p:spPr>
        <p:txBody>
          <a:bodyPr wrap="square" lIns="0" tIns="0" rIns="0" bIns="0" rtlCol="0" anchor="ctr"/>
          <a:lstStyle/>
          <a:p>
            <a:pPr marL="0" indent="0" algn="r">
              <a:buNone/>
            </a:pPr>
            <a:r>
              <a:rPr lang="en-US" sz="1100" dirty="0">
                <a:solidFill>
                  <a:srgbClr val="0F3D3E"/>
                </a:solidFill>
                <a:latin typeface="Calibri" pitchFamily="34" charset="0"/>
                <a:ea typeface="Calibri" pitchFamily="34" charset="-122"/>
                <a:cs typeface="Calibri" pitchFamily="34" charset="-120"/>
              </a:rPr>
              <a:t>12 / 12</a:t>
            </a:r>
            <a:endParaRPr lang="en-US" sz="1100" dirty="0"/>
          </a:p>
        </p:txBody>
      </p:sp>
    </p:spTree>
  </p:cSld>
  <p:clrMapOvr>
    <a:masterClrMapping/>
  </p:clrMapOvr>
  <p:transitio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EDFC89CF989DF4B9C6373692BB23A3F" ma:contentTypeVersion="3" ma:contentTypeDescription="Create a new document." ma:contentTypeScope="" ma:versionID="d9860576f055d7bf34290213bfeec9e8">
  <xsd:schema xmlns:xsd="http://www.w3.org/2001/XMLSchema" xmlns:xs="http://www.w3.org/2001/XMLSchema" xmlns:p="http://schemas.microsoft.com/office/2006/metadata/properties" xmlns:ns2="361be810-6f4c-4485-8fd5-e38bb2ae91e0" targetNamespace="http://schemas.microsoft.com/office/2006/metadata/properties" ma:root="true" ma:fieldsID="a42640f80fdd7b8f5ae62f2dda2dcc6e" ns2:_="">
    <xsd:import namespace="361be810-6f4c-4485-8fd5-e38bb2ae91e0"/>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be810-6f4c-4485-8fd5-e38bb2ae91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0E8CCF-3A8F-4B01-813D-A983D78DC8D8}">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0D8B92B-A57F-4B71-AA9D-E41A46887E38}">
  <ds:schemaRefs>
    <ds:schemaRef ds:uri="http://schemas.microsoft.com/sharepoint/v3/contenttype/forms"/>
  </ds:schemaRefs>
</ds:datastoreItem>
</file>

<file path=customXml/itemProps3.xml><?xml version="1.0" encoding="utf-8"?>
<ds:datastoreItem xmlns:ds="http://schemas.openxmlformats.org/officeDocument/2006/customXml" ds:itemID="{F31C094C-75EC-480B-8ECB-26C48297A46E}"/>
</file>

<file path=docProps/app.xml><?xml version="1.0" encoding="utf-8"?>
<Properties xmlns="http://schemas.openxmlformats.org/officeDocument/2006/extended-properties" xmlns:vt="http://schemas.openxmlformats.org/officeDocument/2006/docPropsVTypes">
  <TotalTime>1</TotalTime>
  <Words>2190</Words>
  <Application>Microsoft Office PowerPoint</Application>
  <PresentationFormat>Widescreen</PresentationFormat>
  <Paragraphs>230</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 5004 Component 1 - Different Information Systems</dc:title>
  <dc:subject>University of Wales Trinity Saint David</dc:subject>
  <dc:creator>Alex Valentin Ismail;Ana-Maria Ismail;Mick Lowe;Ryan Rehman</dc:creator>
  <cp:lastModifiedBy>Alex Ismail</cp:lastModifiedBy>
  <cp:revision>3</cp:revision>
  <dcterms:created xsi:type="dcterms:W3CDTF">2026-09-27T22:24:03Z</dcterms:created>
  <dcterms:modified xsi:type="dcterms:W3CDTF">2026-09-29T13:44:56Z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0x0101004EDFC89CF989DF4B9C6373692BB23A3F</vt:lpwstr>
  </property>
</Properties>
</file>