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256" r:id="rId5"/>
    <p:sldId id="304" r:id="rId6"/>
    <p:sldId id="374" r:id="rId7"/>
    <p:sldId id="393" r:id="rId8"/>
    <p:sldId id="406" r:id="rId9"/>
    <p:sldId id="407" r:id="rId10"/>
    <p:sldId id="408" r:id="rId11"/>
    <p:sldId id="394" r:id="rId12"/>
    <p:sldId id="414" r:id="rId13"/>
    <p:sldId id="398" r:id="rId14"/>
    <p:sldId id="399" r:id="rId15"/>
    <p:sldId id="400" r:id="rId16"/>
    <p:sldId id="402" r:id="rId17"/>
    <p:sldId id="404" r:id="rId18"/>
    <p:sldId id="403" r:id="rId19"/>
    <p:sldId id="405" r:id="rId20"/>
    <p:sldId id="412" r:id="rId21"/>
    <p:sldId id="401" r:id="rId22"/>
    <p:sldId id="417" r:id="rId23"/>
    <p:sldId id="410" r:id="rId24"/>
    <p:sldId id="411" r:id="rId25"/>
    <p:sldId id="373" r:id="rId26"/>
    <p:sldId id="418" r:id="rId27"/>
    <p:sldId id="275" r:id="rId28"/>
    <p:sldId id="392" r:id="rId29"/>
    <p:sldId id="291"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A9C4"/>
    <a:srgbClr val="5E53B3"/>
    <a:srgbClr val="000000"/>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581" autoAdjust="0"/>
  </p:normalViewPr>
  <p:slideViewPr>
    <p:cSldViewPr>
      <p:cViewPr varScale="1">
        <p:scale>
          <a:sx n="70" d="100"/>
          <a:sy n="70" d="100"/>
        </p:scale>
        <p:origin x="1810" y="43"/>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F221D5-5BBA-49FC-A83F-1EE48997347F}" type="doc">
      <dgm:prSet loTypeId="urn:microsoft.com/office/officeart/2005/8/layout/hChevron3" loCatId="process" qsTypeId="urn:microsoft.com/office/officeart/2005/8/quickstyle/simple1" qsCatId="simple" csTypeId="urn:microsoft.com/office/officeart/2005/8/colors/colorful4" csCatId="colorful" phldr="1"/>
      <dgm:spPr/>
    </dgm:pt>
    <dgm:pt modelId="{0644B9B8-FB50-44D9-977F-39880D9C39B0}">
      <dgm:prSet phldrT="[Text]"/>
      <dgm:spPr/>
      <dgm:t>
        <a:bodyPr/>
        <a:lstStyle/>
        <a:p>
          <a:r>
            <a:rPr lang="en-US" dirty="0"/>
            <a:t>Discover yourself</a:t>
          </a:r>
        </a:p>
      </dgm:t>
    </dgm:pt>
    <dgm:pt modelId="{358EDD82-6F08-4943-8127-24A109F7A02F}" type="parTrans" cxnId="{6D37B8DC-0AA1-4DFB-B13A-B007FA9E39BE}">
      <dgm:prSet/>
      <dgm:spPr/>
      <dgm:t>
        <a:bodyPr/>
        <a:lstStyle/>
        <a:p>
          <a:endParaRPr lang="en-US"/>
        </a:p>
      </dgm:t>
    </dgm:pt>
    <dgm:pt modelId="{36C1941A-A911-441E-964A-EAAA0F6914C3}" type="sibTrans" cxnId="{6D37B8DC-0AA1-4DFB-B13A-B007FA9E39BE}">
      <dgm:prSet/>
      <dgm:spPr/>
      <dgm:t>
        <a:bodyPr/>
        <a:lstStyle/>
        <a:p>
          <a:endParaRPr lang="en-US"/>
        </a:p>
      </dgm:t>
    </dgm:pt>
    <dgm:pt modelId="{ACEB2A28-4960-4A01-89F8-1857559F9646}">
      <dgm:prSet phldrT="[Text]"/>
      <dgm:spPr/>
      <dgm:t>
        <a:bodyPr/>
        <a:lstStyle/>
        <a:p>
          <a:r>
            <a:rPr lang="en-US" dirty="0"/>
            <a:t>Explore options</a:t>
          </a:r>
        </a:p>
      </dgm:t>
    </dgm:pt>
    <dgm:pt modelId="{5F3859C6-58EB-4AB3-9695-6CE1754A40A5}" type="parTrans" cxnId="{2AE94830-618E-43EB-8CF8-8E7F27DA20CD}">
      <dgm:prSet/>
      <dgm:spPr/>
      <dgm:t>
        <a:bodyPr/>
        <a:lstStyle/>
        <a:p>
          <a:endParaRPr lang="en-US"/>
        </a:p>
      </dgm:t>
    </dgm:pt>
    <dgm:pt modelId="{B98896C1-1082-4713-9621-DD5FC72B2C19}" type="sibTrans" cxnId="{2AE94830-618E-43EB-8CF8-8E7F27DA20CD}">
      <dgm:prSet/>
      <dgm:spPr/>
      <dgm:t>
        <a:bodyPr/>
        <a:lstStyle/>
        <a:p>
          <a:endParaRPr lang="en-US"/>
        </a:p>
      </dgm:t>
    </dgm:pt>
    <dgm:pt modelId="{AD3419F4-47C3-431D-BA61-374E904E3137}">
      <dgm:prSet phldrT="[Text]"/>
      <dgm:spPr/>
      <dgm:t>
        <a:bodyPr/>
        <a:lstStyle/>
        <a:p>
          <a:r>
            <a:rPr lang="en-US" dirty="0"/>
            <a:t>Make choices</a:t>
          </a:r>
        </a:p>
      </dgm:t>
    </dgm:pt>
    <dgm:pt modelId="{BB1B055A-62F0-46B4-8F6D-88569F61E262}" type="parTrans" cxnId="{214F319A-F7CF-4A68-8BAE-9429AFF721CD}">
      <dgm:prSet/>
      <dgm:spPr/>
      <dgm:t>
        <a:bodyPr/>
        <a:lstStyle/>
        <a:p>
          <a:endParaRPr lang="en-US"/>
        </a:p>
      </dgm:t>
    </dgm:pt>
    <dgm:pt modelId="{5084DDC2-9F6C-4168-95BC-62C35B598ADA}" type="sibTrans" cxnId="{214F319A-F7CF-4A68-8BAE-9429AFF721CD}">
      <dgm:prSet/>
      <dgm:spPr/>
      <dgm:t>
        <a:bodyPr/>
        <a:lstStyle/>
        <a:p>
          <a:endParaRPr lang="en-US"/>
        </a:p>
      </dgm:t>
    </dgm:pt>
    <dgm:pt modelId="{486BDAFE-C89D-4E00-B810-4AA983D483D4}">
      <dgm:prSet/>
      <dgm:spPr/>
      <dgm:t>
        <a:bodyPr/>
        <a:lstStyle/>
        <a:p>
          <a:r>
            <a:rPr lang="en-US" dirty="0"/>
            <a:t>Take Action</a:t>
          </a:r>
        </a:p>
      </dgm:t>
    </dgm:pt>
    <dgm:pt modelId="{019060B1-EF00-4EF7-B9D9-01EAB9E9DC13}" type="parTrans" cxnId="{69F075FE-0C9A-4E1F-9D30-1443F7E17E95}">
      <dgm:prSet/>
      <dgm:spPr/>
      <dgm:t>
        <a:bodyPr/>
        <a:lstStyle/>
        <a:p>
          <a:endParaRPr lang="en-US"/>
        </a:p>
      </dgm:t>
    </dgm:pt>
    <dgm:pt modelId="{E5BE1907-A0A8-4671-B7A8-FC07A77CD4BE}" type="sibTrans" cxnId="{69F075FE-0C9A-4E1F-9D30-1443F7E17E95}">
      <dgm:prSet/>
      <dgm:spPr/>
      <dgm:t>
        <a:bodyPr/>
        <a:lstStyle/>
        <a:p>
          <a:endParaRPr lang="en-US"/>
        </a:p>
      </dgm:t>
    </dgm:pt>
    <dgm:pt modelId="{DF4BE8A6-0368-4D77-A291-5E3B5A49C949}" type="pres">
      <dgm:prSet presAssocID="{5AF221D5-5BBA-49FC-A83F-1EE48997347F}" presName="Name0" presStyleCnt="0">
        <dgm:presLayoutVars>
          <dgm:dir/>
          <dgm:resizeHandles val="exact"/>
        </dgm:presLayoutVars>
      </dgm:prSet>
      <dgm:spPr/>
    </dgm:pt>
    <dgm:pt modelId="{A7C2EA38-3190-4AB5-A72F-F8CC6D209E72}" type="pres">
      <dgm:prSet presAssocID="{0644B9B8-FB50-44D9-977F-39880D9C39B0}" presName="parTxOnly" presStyleLbl="node1" presStyleIdx="0" presStyleCnt="4">
        <dgm:presLayoutVars>
          <dgm:bulletEnabled val="1"/>
        </dgm:presLayoutVars>
      </dgm:prSet>
      <dgm:spPr/>
    </dgm:pt>
    <dgm:pt modelId="{49CBB12A-65C9-4E26-8707-8B00EAC0DFE1}" type="pres">
      <dgm:prSet presAssocID="{36C1941A-A911-441E-964A-EAAA0F6914C3}" presName="parSpace" presStyleCnt="0"/>
      <dgm:spPr/>
    </dgm:pt>
    <dgm:pt modelId="{9B4898A3-0B35-4DB5-9360-1548509A389B}" type="pres">
      <dgm:prSet presAssocID="{ACEB2A28-4960-4A01-89F8-1857559F9646}" presName="parTxOnly" presStyleLbl="node1" presStyleIdx="1" presStyleCnt="4">
        <dgm:presLayoutVars>
          <dgm:bulletEnabled val="1"/>
        </dgm:presLayoutVars>
      </dgm:prSet>
      <dgm:spPr/>
    </dgm:pt>
    <dgm:pt modelId="{BA830461-EB41-43A6-BB1D-DE46B4A1EB4A}" type="pres">
      <dgm:prSet presAssocID="{B98896C1-1082-4713-9621-DD5FC72B2C19}" presName="parSpace" presStyleCnt="0"/>
      <dgm:spPr/>
    </dgm:pt>
    <dgm:pt modelId="{A738D4A3-5C80-477A-8A8F-503F9605FFC0}" type="pres">
      <dgm:prSet presAssocID="{AD3419F4-47C3-431D-BA61-374E904E3137}" presName="parTxOnly" presStyleLbl="node1" presStyleIdx="2" presStyleCnt="4">
        <dgm:presLayoutVars>
          <dgm:bulletEnabled val="1"/>
        </dgm:presLayoutVars>
      </dgm:prSet>
      <dgm:spPr/>
    </dgm:pt>
    <dgm:pt modelId="{A3897076-F071-4917-9FB5-0A140A297D8E}" type="pres">
      <dgm:prSet presAssocID="{5084DDC2-9F6C-4168-95BC-62C35B598ADA}" presName="parSpace" presStyleCnt="0"/>
      <dgm:spPr/>
    </dgm:pt>
    <dgm:pt modelId="{B31CED1A-F156-43D5-84D5-37E746953BCF}" type="pres">
      <dgm:prSet presAssocID="{486BDAFE-C89D-4E00-B810-4AA983D483D4}" presName="parTxOnly" presStyleLbl="node1" presStyleIdx="3" presStyleCnt="4">
        <dgm:presLayoutVars>
          <dgm:bulletEnabled val="1"/>
        </dgm:presLayoutVars>
      </dgm:prSet>
      <dgm:spPr/>
    </dgm:pt>
  </dgm:ptLst>
  <dgm:cxnLst>
    <dgm:cxn modelId="{4901BB06-87D4-4870-9C12-B6D686E1F5A7}" type="presOf" srcId="{5AF221D5-5BBA-49FC-A83F-1EE48997347F}" destId="{DF4BE8A6-0368-4D77-A291-5E3B5A49C949}" srcOrd="0" destOrd="0" presId="urn:microsoft.com/office/officeart/2005/8/layout/hChevron3"/>
    <dgm:cxn modelId="{2AE94830-618E-43EB-8CF8-8E7F27DA20CD}" srcId="{5AF221D5-5BBA-49FC-A83F-1EE48997347F}" destId="{ACEB2A28-4960-4A01-89F8-1857559F9646}" srcOrd="1" destOrd="0" parTransId="{5F3859C6-58EB-4AB3-9695-6CE1754A40A5}" sibTransId="{B98896C1-1082-4713-9621-DD5FC72B2C19}"/>
    <dgm:cxn modelId="{0D61ED5B-9B95-443D-BDFA-7D196A9E7FBD}" type="presOf" srcId="{0644B9B8-FB50-44D9-977F-39880D9C39B0}" destId="{A7C2EA38-3190-4AB5-A72F-F8CC6D209E72}" srcOrd="0" destOrd="0" presId="urn:microsoft.com/office/officeart/2005/8/layout/hChevron3"/>
    <dgm:cxn modelId="{C1954862-4923-41E7-B252-D04F79C1155B}" type="presOf" srcId="{486BDAFE-C89D-4E00-B810-4AA983D483D4}" destId="{B31CED1A-F156-43D5-84D5-37E746953BCF}" srcOrd="0" destOrd="0" presId="urn:microsoft.com/office/officeart/2005/8/layout/hChevron3"/>
    <dgm:cxn modelId="{D6ADED59-1D08-424A-AA6F-84837E7B5E45}" type="presOf" srcId="{AD3419F4-47C3-431D-BA61-374E904E3137}" destId="{A738D4A3-5C80-477A-8A8F-503F9605FFC0}" srcOrd="0" destOrd="0" presId="urn:microsoft.com/office/officeart/2005/8/layout/hChevron3"/>
    <dgm:cxn modelId="{F755F97B-97E8-424E-80C5-494DA020EFEE}" type="presOf" srcId="{ACEB2A28-4960-4A01-89F8-1857559F9646}" destId="{9B4898A3-0B35-4DB5-9360-1548509A389B}" srcOrd="0" destOrd="0" presId="urn:microsoft.com/office/officeart/2005/8/layout/hChevron3"/>
    <dgm:cxn modelId="{214F319A-F7CF-4A68-8BAE-9429AFF721CD}" srcId="{5AF221D5-5BBA-49FC-A83F-1EE48997347F}" destId="{AD3419F4-47C3-431D-BA61-374E904E3137}" srcOrd="2" destOrd="0" parTransId="{BB1B055A-62F0-46B4-8F6D-88569F61E262}" sibTransId="{5084DDC2-9F6C-4168-95BC-62C35B598ADA}"/>
    <dgm:cxn modelId="{6D37B8DC-0AA1-4DFB-B13A-B007FA9E39BE}" srcId="{5AF221D5-5BBA-49FC-A83F-1EE48997347F}" destId="{0644B9B8-FB50-44D9-977F-39880D9C39B0}" srcOrd="0" destOrd="0" parTransId="{358EDD82-6F08-4943-8127-24A109F7A02F}" sibTransId="{36C1941A-A911-441E-964A-EAAA0F6914C3}"/>
    <dgm:cxn modelId="{69F075FE-0C9A-4E1F-9D30-1443F7E17E95}" srcId="{5AF221D5-5BBA-49FC-A83F-1EE48997347F}" destId="{486BDAFE-C89D-4E00-B810-4AA983D483D4}" srcOrd="3" destOrd="0" parTransId="{019060B1-EF00-4EF7-B9D9-01EAB9E9DC13}" sibTransId="{E5BE1907-A0A8-4671-B7A8-FC07A77CD4BE}"/>
    <dgm:cxn modelId="{E1383C3F-B4A1-4689-BBC3-4FDCAE81F0A0}" type="presParOf" srcId="{DF4BE8A6-0368-4D77-A291-5E3B5A49C949}" destId="{A7C2EA38-3190-4AB5-A72F-F8CC6D209E72}" srcOrd="0" destOrd="0" presId="urn:microsoft.com/office/officeart/2005/8/layout/hChevron3"/>
    <dgm:cxn modelId="{9CF917C1-5FFF-4DA8-96AC-D16EF4728D90}" type="presParOf" srcId="{DF4BE8A6-0368-4D77-A291-5E3B5A49C949}" destId="{49CBB12A-65C9-4E26-8707-8B00EAC0DFE1}" srcOrd="1" destOrd="0" presId="urn:microsoft.com/office/officeart/2005/8/layout/hChevron3"/>
    <dgm:cxn modelId="{FD9E7E58-6236-4AC9-833F-353D8762523C}" type="presParOf" srcId="{DF4BE8A6-0368-4D77-A291-5E3B5A49C949}" destId="{9B4898A3-0B35-4DB5-9360-1548509A389B}" srcOrd="2" destOrd="0" presId="urn:microsoft.com/office/officeart/2005/8/layout/hChevron3"/>
    <dgm:cxn modelId="{D183974E-AA5A-489A-BEE1-E7EA01A65882}" type="presParOf" srcId="{DF4BE8A6-0368-4D77-A291-5E3B5A49C949}" destId="{BA830461-EB41-43A6-BB1D-DE46B4A1EB4A}" srcOrd="3" destOrd="0" presId="urn:microsoft.com/office/officeart/2005/8/layout/hChevron3"/>
    <dgm:cxn modelId="{6115FD65-7BC5-4016-A74F-0D07BB9E08E6}" type="presParOf" srcId="{DF4BE8A6-0368-4D77-A291-5E3B5A49C949}" destId="{A738D4A3-5C80-477A-8A8F-503F9605FFC0}" srcOrd="4" destOrd="0" presId="urn:microsoft.com/office/officeart/2005/8/layout/hChevron3"/>
    <dgm:cxn modelId="{23F89B58-F487-4422-BCE0-5B35F36EE6FF}" type="presParOf" srcId="{DF4BE8A6-0368-4D77-A291-5E3B5A49C949}" destId="{A3897076-F071-4917-9FB5-0A140A297D8E}" srcOrd="5" destOrd="0" presId="urn:microsoft.com/office/officeart/2005/8/layout/hChevron3"/>
    <dgm:cxn modelId="{F7106BD2-3D71-47DC-BB90-FF11B8B06E07}" type="presParOf" srcId="{DF4BE8A6-0368-4D77-A291-5E3B5A49C949}" destId="{B31CED1A-F156-43D5-84D5-37E746953BCF}" srcOrd="6"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F221D5-5BBA-49FC-A83F-1EE48997347F}" type="doc">
      <dgm:prSet loTypeId="urn:microsoft.com/office/officeart/2005/8/layout/hChevron3" loCatId="process" qsTypeId="urn:microsoft.com/office/officeart/2005/8/quickstyle/simple1" qsCatId="simple" csTypeId="urn:microsoft.com/office/officeart/2005/8/colors/colorful4" csCatId="colorful" phldr="1"/>
      <dgm:spPr/>
    </dgm:pt>
    <dgm:pt modelId="{0644B9B8-FB50-44D9-977F-39880D9C39B0}">
      <dgm:prSet phldrT="[Text]"/>
      <dgm:spPr/>
      <dgm:t>
        <a:bodyPr/>
        <a:lstStyle/>
        <a:p>
          <a:r>
            <a:rPr lang="en-US" dirty="0"/>
            <a:t>Discover yourself</a:t>
          </a:r>
        </a:p>
      </dgm:t>
    </dgm:pt>
    <dgm:pt modelId="{358EDD82-6F08-4943-8127-24A109F7A02F}" type="parTrans" cxnId="{6D37B8DC-0AA1-4DFB-B13A-B007FA9E39BE}">
      <dgm:prSet/>
      <dgm:spPr/>
      <dgm:t>
        <a:bodyPr/>
        <a:lstStyle/>
        <a:p>
          <a:endParaRPr lang="en-US"/>
        </a:p>
      </dgm:t>
    </dgm:pt>
    <dgm:pt modelId="{36C1941A-A911-441E-964A-EAAA0F6914C3}" type="sibTrans" cxnId="{6D37B8DC-0AA1-4DFB-B13A-B007FA9E39BE}">
      <dgm:prSet/>
      <dgm:spPr/>
      <dgm:t>
        <a:bodyPr/>
        <a:lstStyle/>
        <a:p>
          <a:endParaRPr lang="en-US"/>
        </a:p>
      </dgm:t>
    </dgm:pt>
    <dgm:pt modelId="{DF4BE8A6-0368-4D77-A291-5E3B5A49C949}" type="pres">
      <dgm:prSet presAssocID="{5AF221D5-5BBA-49FC-A83F-1EE48997347F}" presName="Name0" presStyleCnt="0">
        <dgm:presLayoutVars>
          <dgm:dir/>
          <dgm:resizeHandles val="exact"/>
        </dgm:presLayoutVars>
      </dgm:prSet>
      <dgm:spPr/>
    </dgm:pt>
    <dgm:pt modelId="{A7C2EA38-3190-4AB5-A72F-F8CC6D209E72}" type="pres">
      <dgm:prSet presAssocID="{0644B9B8-FB50-44D9-977F-39880D9C39B0}" presName="parTxOnly" presStyleLbl="node1" presStyleIdx="0" presStyleCnt="1">
        <dgm:presLayoutVars>
          <dgm:bulletEnabled val="1"/>
        </dgm:presLayoutVars>
      </dgm:prSet>
      <dgm:spPr/>
    </dgm:pt>
  </dgm:ptLst>
  <dgm:cxnLst>
    <dgm:cxn modelId="{4901BB06-87D4-4870-9C12-B6D686E1F5A7}" type="presOf" srcId="{5AF221D5-5BBA-49FC-A83F-1EE48997347F}" destId="{DF4BE8A6-0368-4D77-A291-5E3B5A49C949}" srcOrd="0" destOrd="0" presId="urn:microsoft.com/office/officeart/2005/8/layout/hChevron3"/>
    <dgm:cxn modelId="{0D61ED5B-9B95-443D-BDFA-7D196A9E7FBD}" type="presOf" srcId="{0644B9B8-FB50-44D9-977F-39880D9C39B0}" destId="{A7C2EA38-3190-4AB5-A72F-F8CC6D209E72}" srcOrd="0" destOrd="0" presId="urn:microsoft.com/office/officeart/2005/8/layout/hChevron3"/>
    <dgm:cxn modelId="{6D37B8DC-0AA1-4DFB-B13A-B007FA9E39BE}" srcId="{5AF221D5-5BBA-49FC-A83F-1EE48997347F}" destId="{0644B9B8-FB50-44D9-977F-39880D9C39B0}" srcOrd="0" destOrd="0" parTransId="{358EDD82-6F08-4943-8127-24A109F7A02F}" sibTransId="{36C1941A-A911-441E-964A-EAAA0F6914C3}"/>
    <dgm:cxn modelId="{E1383C3F-B4A1-4689-BBC3-4FDCAE81F0A0}" type="presParOf" srcId="{DF4BE8A6-0368-4D77-A291-5E3B5A49C949}" destId="{A7C2EA38-3190-4AB5-A72F-F8CC6D209E72}"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AF221D5-5BBA-49FC-A83F-1EE48997347F}" type="doc">
      <dgm:prSet loTypeId="urn:microsoft.com/office/officeart/2005/8/layout/hChevron3" loCatId="process" qsTypeId="urn:microsoft.com/office/officeart/2005/8/quickstyle/simple1" qsCatId="simple" csTypeId="urn:microsoft.com/office/officeart/2005/8/colors/colorful4" csCatId="colorful" phldr="1"/>
      <dgm:spPr/>
    </dgm:pt>
    <dgm:pt modelId="{ACEB2A28-4960-4A01-89F8-1857559F9646}">
      <dgm:prSet phldrT="[Text]"/>
      <dgm:spPr>
        <a:solidFill>
          <a:srgbClr val="5E53B3"/>
        </a:solidFill>
      </dgm:spPr>
      <dgm:t>
        <a:bodyPr/>
        <a:lstStyle/>
        <a:p>
          <a:r>
            <a:rPr lang="en-US" dirty="0"/>
            <a:t>Explore options</a:t>
          </a:r>
        </a:p>
      </dgm:t>
    </dgm:pt>
    <dgm:pt modelId="{5F3859C6-58EB-4AB3-9695-6CE1754A40A5}" type="parTrans" cxnId="{2AE94830-618E-43EB-8CF8-8E7F27DA20CD}">
      <dgm:prSet/>
      <dgm:spPr/>
      <dgm:t>
        <a:bodyPr/>
        <a:lstStyle/>
        <a:p>
          <a:endParaRPr lang="en-US"/>
        </a:p>
      </dgm:t>
    </dgm:pt>
    <dgm:pt modelId="{B98896C1-1082-4713-9621-DD5FC72B2C19}" type="sibTrans" cxnId="{2AE94830-618E-43EB-8CF8-8E7F27DA20CD}">
      <dgm:prSet/>
      <dgm:spPr/>
      <dgm:t>
        <a:bodyPr/>
        <a:lstStyle/>
        <a:p>
          <a:endParaRPr lang="en-US"/>
        </a:p>
      </dgm:t>
    </dgm:pt>
    <dgm:pt modelId="{DF4BE8A6-0368-4D77-A291-5E3B5A49C949}" type="pres">
      <dgm:prSet presAssocID="{5AF221D5-5BBA-49FC-A83F-1EE48997347F}" presName="Name0" presStyleCnt="0">
        <dgm:presLayoutVars>
          <dgm:dir/>
          <dgm:resizeHandles val="exact"/>
        </dgm:presLayoutVars>
      </dgm:prSet>
      <dgm:spPr/>
    </dgm:pt>
    <dgm:pt modelId="{9B4898A3-0B35-4DB5-9360-1548509A389B}" type="pres">
      <dgm:prSet presAssocID="{ACEB2A28-4960-4A01-89F8-1857559F9646}" presName="parTxOnly" presStyleLbl="node1" presStyleIdx="0" presStyleCnt="1">
        <dgm:presLayoutVars>
          <dgm:bulletEnabled val="1"/>
        </dgm:presLayoutVars>
      </dgm:prSet>
      <dgm:spPr/>
    </dgm:pt>
  </dgm:ptLst>
  <dgm:cxnLst>
    <dgm:cxn modelId="{4901BB06-87D4-4870-9C12-B6D686E1F5A7}" type="presOf" srcId="{5AF221D5-5BBA-49FC-A83F-1EE48997347F}" destId="{DF4BE8A6-0368-4D77-A291-5E3B5A49C949}" srcOrd="0" destOrd="0" presId="urn:microsoft.com/office/officeart/2005/8/layout/hChevron3"/>
    <dgm:cxn modelId="{2AE94830-618E-43EB-8CF8-8E7F27DA20CD}" srcId="{5AF221D5-5BBA-49FC-A83F-1EE48997347F}" destId="{ACEB2A28-4960-4A01-89F8-1857559F9646}" srcOrd="0" destOrd="0" parTransId="{5F3859C6-58EB-4AB3-9695-6CE1754A40A5}" sibTransId="{B98896C1-1082-4713-9621-DD5FC72B2C19}"/>
    <dgm:cxn modelId="{F755F97B-97E8-424E-80C5-494DA020EFEE}" type="presOf" srcId="{ACEB2A28-4960-4A01-89F8-1857559F9646}" destId="{9B4898A3-0B35-4DB5-9360-1548509A389B}" srcOrd="0" destOrd="0" presId="urn:microsoft.com/office/officeart/2005/8/layout/hChevron3"/>
    <dgm:cxn modelId="{FD9E7E58-6236-4AC9-833F-353D8762523C}" type="presParOf" srcId="{DF4BE8A6-0368-4D77-A291-5E3B5A49C949}" destId="{9B4898A3-0B35-4DB5-9360-1548509A389B}"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AF221D5-5BBA-49FC-A83F-1EE48997347F}" type="doc">
      <dgm:prSet loTypeId="urn:microsoft.com/office/officeart/2005/8/layout/hChevron3" loCatId="process" qsTypeId="urn:microsoft.com/office/officeart/2005/8/quickstyle/simple1" qsCatId="simple" csTypeId="urn:microsoft.com/office/officeart/2005/8/colors/colorful4" csCatId="colorful" phldr="1"/>
      <dgm:spPr/>
    </dgm:pt>
    <dgm:pt modelId="{AD3419F4-47C3-431D-BA61-374E904E3137}">
      <dgm:prSet phldrT="[Text]"/>
      <dgm:spPr>
        <a:solidFill>
          <a:srgbClr val="0070C0"/>
        </a:solidFill>
      </dgm:spPr>
      <dgm:t>
        <a:bodyPr/>
        <a:lstStyle/>
        <a:p>
          <a:r>
            <a:rPr lang="en-US" dirty="0"/>
            <a:t>Make choices</a:t>
          </a:r>
        </a:p>
      </dgm:t>
    </dgm:pt>
    <dgm:pt modelId="{BB1B055A-62F0-46B4-8F6D-88569F61E262}" type="parTrans" cxnId="{214F319A-F7CF-4A68-8BAE-9429AFF721CD}">
      <dgm:prSet/>
      <dgm:spPr/>
      <dgm:t>
        <a:bodyPr/>
        <a:lstStyle/>
        <a:p>
          <a:endParaRPr lang="en-US"/>
        </a:p>
      </dgm:t>
    </dgm:pt>
    <dgm:pt modelId="{5084DDC2-9F6C-4168-95BC-62C35B598ADA}" type="sibTrans" cxnId="{214F319A-F7CF-4A68-8BAE-9429AFF721CD}">
      <dgm:prSet/>
      <dgm:spPr/>
      <dgm:t>
        <a:bodyPr/>
        <a:lstStyle/>
        <a:p>
          <a:endParaRPr lang="en-US"/>
        </a:p>
      </dgm:t>
    </dgm:pt>
    <dgm:pt modelId="{DF4BE8A6-0368-4D77-A291-5E3B5A49C949}" type="pres">
      <dgm:prSet presAssocID="{5AF221D5-5BBA-49FC-A83F-1EE48997347F}" presName="Name0" presStyleCnt="0">
        <dgm:presLayoutVars>
          <dgm:dir/>
          <dgm:resizeHandles val="exact"/>
        </dgm:presLayoutVars>
      </dgm:prSet>
      <dgm:spPr/>
    </dgm:pt>
    <dgm:pt modelId="{A738D4A3-5C80-477A-8A8F-503F9605FFC0}" type="pres">
      <dgm:prSet presAssocID="{AD3419F4-47C3-431D-BA61-374E904E3137}" presName="parTxOnly" presStyleLbl="node1" presStyleIdx="0" presStyleCnt="1">
        <dgm:presLayoutVars>
          <dgm:bulletEnabled val="1"/>
        </dgm:presLayoutVars>
      </dgm:prSet>
      <dgm:spPr/>
    </dgm:pt>
  </dgm:ptLst>
  <dgm:cxnLst>
    <dgm:cxn modelId="{4901BB06-87D4-4870-9C12-B6D686E1F5A7}" type="presOf" srcId="{5AF221D5-5BBA-49FC-A83F-1EE48997347F}" destId="{DF4BE8A6-0368-4D77-A291-5E3B5A49C949}" srcOrd="0" destOrd="0" presId="urn:microsoft.com/office/officeart/2005/8/layout/hChevron3"/>
    <dgm:cxn modelId="{D6ADED59-1D08-424A-AA6F-84837E7B5E45}" type="presOf" srcId="{AD3419F4-47C3-431D-BA61-374E904E3137}" destId="{A738D4A3-5C80-477A-8A8F-503F9605FFC0}" srcOrd="0" destOrd="0" presId="urn:microsoft.com/office/officeart/2005/8/layout/hChevron3"/>
    <dgm:cxn modelId="{214F319A-F7CF-4A68-8BAE-9429AFF721CD}" srcId="{5AF221D5-5BBA-49FC-A83F-1EE48997347F}" destId="{AD3419F4-47C3-431D-BA61-374E904E3137}" srcOrd="0" destOrd="0" parTransId="{BB1B055A-62F0-46B4-8F6D-88569F61E262}" sibTransId="{5084DDC2-9F6C-4168-95BC-62C35B598ADA}"/>
    <dgm:cxn modelId="{6115FD65-7BC5-4016-A74F-0D07BB9E08E6}" type="presParOf" srcId="{DF4BE8A6-0368-4D77-A291-5E3B5A49C949}" destId="{A738D4A3-5C80-477A-8A8F-503F9605FFC0}"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AF221D5-5BBA-49FC-A83F-1EE48997347F}" type="doc">
      <dgm:prSet loTypeId="urn:microsoft.com/office/officeart/2005/8/layout/hChevron3" loCatId="process" qsTypeId="urn:microsoft.com/office/officeart/2005/8/quickstyle/simple1" qsCatId="simple" csTypeId="urn:microsoft.com/office/officeart/2005/8/colors/colorful4" csCatId="colorful" phldr="1"/>
      <dgm:spPr/>
    </dgm:pt>
    <dgm:pt modelId="{486BDAFE-C89D-4E00-B810-4AA983D483D4}">
      <dgm:prSet/>
      <dgm:spPr>
        <a:solidFill>
          <a:srgbClr val="44A9C4"/>
        </a:solidFill>
      </dgm:spPr>
      <dgm:t>
        <a:bodyPr/>
        <a:lstStyle/>
        <a:p>
          <a:r>
            <a:rPr lang="en-US" dirty="0"/>
            <a:t>Take Action</a:t>
          </a:r>
        </a:p>
      </dgm:t>
    </dgm:pt>
    <dgm:pt modelId="{019060B1-EF00-4EF7-B9D9-01EAB9E9DC13}" type="parTrans" cxnId="{69F075FE-0C9A-4E1F-9D30-1443F7E17E95}">
      <dgm:prSet/>
      <dgm:spPr/>
      <dgm:t>
        <a:bodyPr/>
        <a:lstStyle/>
        <a:p>
          <a:endParaRPr lang="en-US"/>
        </a:p>
      </dgm:t>
    </dgm:pt>
    <dgm:pt modelId="{E5BE1907-A0A8-4671-B7A8-FC07A77CD4BE}" type="sibTrans" cxnId="{69F075FE-0C9A-4E1F-9D30-1443F7E17E95}">
      <dgm:prSet/>
      <dgm:spPr/>
      <dgm:t>
        <a:bodyPr/>
        <a:lstStyle/>
        <a:p>
          <a:endParaRPr lang="en-US"/>
        </a:p>
      </dgm:t>
    </dgm:pt>
    <dgm:pt modelId="{DF4BE8A6-0368-4D77-A291-5E3B5A49C949}" type="pres">
      <dgm:prSet presAssocID="{5AF221D5-5BBA-49FC-A83F-1EE48997347F}" presName="Name0" presStyleCnt="0">
        <dgm:presLayoutVars>
          <dgm:dir/>
          <dgm:resizeHandles val="exact"/>
        </dgm:presLayoutVars>
      </dgm:prSet>
      <dgm:spPr/>
    </dgm:pt>
    <dgm:pt modelId="{B31CED1A-F156-43D5-84D5-37E746953BCF}" type="pres">
      <dgm:prSet presAssocID="{486BDAFE-C89D-4E00-B810-4AA983D483D4}" presName="parTxOnly" presStyleLbl="node1" presStyleIdx="0" presStyleCnt="1">
        <dgm:presLayoutVars>
          <dgm:bulletEnabled val="1"/>
        </dgm:presLayoutVars>
      </dgm:prSet>
      <dgm:spPr/>
    </dgm:pt>
  </dgm:ptLst>
  <dgm:cxnLst>
    <dgm:cxn modelId="{4901BB06-87D4-4870-9C12-B6D686E1F5A7}" type="presOf" srcId="{5AF221D5-5BBA-49FC-A83F-1EE48997347F}" destId="{DF4BE8A6-0368-4D77-A291-5E3B5A49C949}" srcOrd="0" destOrd="0" presId="urn:microsoft.com/office/officeart/2005/8/layout/hChevron3"/>
    <dgm:cxn modelId="{C1954862-4923-41E7-B252-D04F79C1155B}" type="presOf" srcId="{486BDAFE-C89D-4E00-B810-4AA983D483D4}" destId="{B31CED1A-F156-43D5-84D5-37E746953BCF}" srcOrd="0" destOrd="0" presId="urn:microsoft.com/office/officeart/2005/8/layout/hChevron3"/>
    <dgm:cxn modelId="{69F075FE-0C9A-4E1F-9D30-1443F7E17E95}" srcId="{5AF221D5-5BBA-49FC-A83F-1EE48997347F}" destId="{486BDAFE-C89D-4E00-B810-4AA983D483D4}" srcOrd="0" destOrd="0" parTransId="{019060B1-EF00-4EF7-B9D9-01EAB9E9DC13}" sibTransId="{E5BE1907-A0A8-4671-B7A8-FC07A77CD4BE}"/>
    <dgm:cxn modelId="{F7106BD2-3D71-47DC-BB90-FF11B8B06E07}" type="presParOf" srcId="{DF4BE8A6-0368-4D77-A291-5E3B5A49C949}" destId="{B31CED1A-F156-43D5-84D5-37E746953BCF}"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C2EA38-3190-4AB5-A72F-F8CC6D209E72}">
      <dsp:nvSpPr>
        <dsp:cNvPr id="0" name=""/>
        <dsp:cNvSpPr/>
      </dsp:nvSpPr>
      <dsp:spPr>
        <a:xfrm>
          <a:off x="2411" y="0"/>
          <a:ext cx="2419052" cy="864096"/>
        </a:xfrm>
        <a:prstGeom prst="homePlat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64008" rIns="32004" bIns="64008" numCol="1" spcCol="1270" anchor="ctr" anchorCtr="0">
          <a:noAutofit/>
        </a:bodyPr>
        <a:lstStyle/>
        <a:p>
          <a:pPr marL="0" lvl="0" indent="0" algn="ctr" defTabSz="1066800">
            <a:lnSpc>
              <a:spcPct val="90000"/>
            </a:lnSpc>
            <a:spcBef>
              <a:spcPct val="0"/>
            </a:spcBef>
            <a:spcAft>
              <a:spcPct val="35000"/>
            </a:spcAft>
            <a:buNone/>
          </a:pPr>
          <a:r>
            <a:rPr lang="en-US" sz="2400" kern="1200" dirty="0"/>
            <a:t>Discover yourself</a:t>
          </a:r>
        </a:p>
      </dsp:txBody>
      <dsp:txXfrm>
        <a:off x="2411" y="0"/>
        <a:ext cx="2203028" cy="864096"/>
      </dsp:txXfrm>
    </dsp:sp>
    <dsp:sp modelId="{9B4898A3-0B35-4DB5-9360-1548509A389B}">
      <dsp:nvSpPr>
        <dsp:cNvPr id="0" name=""/>
        <dsp:cNvSpPr/>
      </dsp:nvSpPr>
      <dsp:spPr>
        <a:xfrm>
          <a:off x="1937652" y="0"/>
          <a:ext cx="2419052" cy="864096"/>
        </a:xfrm>
        <a:prstGeom prst="chevron">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64008" rIns="32004" bIns="64008" numCol="1" spcCol="1270" anchor="ctr" anchorCtr="0">
          <a:noAutofit/>
        </a:bodyPr>
        <a:lstStyle/>
        <a:p>
          <a:pPr marL="0" lvl="0" indent="0" algn="ctr" defTabSz="1066800">
            <a:lnSpc>
              <a:spcPct val="90000"/>
            </a:lnSpc>
            <a:spcBef>
              <a:spcPct val="0"/>
            </a:spcBef>
            <a:spcAft>
              <a:spcPct val="35000"/>
            </a:spcAft>
            <a:buNone/>
          </a:pPr>
          <a:r>
            <a:rPr lang="en-US" sz="2400" kern="1200" dirty="0"/>
            <a:t>Explore options</a:t>
          </a:r>
        </a:p>
      </dsp:txBody>
      <dsp:txXfrm>
        <a:off x="2369700" y="0"/>
        <a:ext cx="1554956" cy="864096"/>
      </dsp:txXfrm>
    </dsp:sp>
    <dsp:sp modelId="{A738D4A3-5C80-477A-8A8F-503F9605FFC0}">
      <dsp:nvSpPr>
        <dsp:cNvPr id="0" name=""/>
        <dsp:cNvSpPr/>
      </dsp:nvSpPr>
      <dsp:spPr>
        <a:xfrm>
          <a:off x="3872894" y="0"/>
          <a:ext cx="2419052" cy="864096"/>
        </a:xfrm>
        <a:prstGeom prst="chevron">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64008" rIns="32004" bIns="64008" numCol="1" spcCol="1270" anchor="ctr" anchorCtr="0">
          <a:noAutofit/>
        </a:bodyPr>
        <a:lstStyle/>
        <a:p>
          <a:pPr marL="0" lvl="0" indent="0" algn="ctr" defTabSz="1066800">
            <a:lnSpc>
              <a:spcPct val="90000"/>
            </a:lnSpc>
            <a:spcBef>
              <a:spcPct val="0"/>
            </a:spcBef>
            <a:spcAft>
              <a:spcPct val="35000"/>
            </a:spcAft>
            <a:buNone/>
          </a:pPr>
          <a:r>
            <a:rPr lang="en-US" sz="2400" kern="1200" dirty="0"/>
            <a:t>Make choices</a:t>
          </a:r>
        </a:p>
      </dsp:txBody>
      <dsp:txXfrm>
        <a:off x="4304942" y="0"/>
        <a:ext cx="1554956" cy="864096"/>
      </dsp:txXfrm>
    </dsp:sp>
    <dsp:sp modelId="{B31CED1A-F156-43D5-84D5-37E746953BCF}">
      <dsp:nvSpPr>
        <dsp:cNvPr id="0" name=""/>
        <dsp:cNvSpPr/>
      </dsp:nvSpPr>
      <dsp:spPr>
        <a:xfrm>
          <a:off x="5808136" y="0"/>
          <a:ext cx="2419052" cy="864096"/>
        </a:xfrm>
        <a:prstGeom prst="chevron">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64008" rIns="32004" bIns="64008" numCol="1" spcCol="1270" anchor="ctr" anchorCtr="0">
          <a:noAutofit/>
        </a:bodyPr>
        <a:lstStyle/>
        <a:p>
          <a:pPr marL="0" lvl="0" indent="0" algn="ctr" defTabSz="1066800">
            <a:lnSpc>
              <a:spcPct val="90000"/>
            </a:lnSpc>
            <a:spcBef>
              <a:spcPct val="0"/>
            </a:spcBef>
            <a:spcAft>
              <a:spcPct val="35000"/>
            </a:spcAft>
            <a:buNone/>
          </a:pPr>
          <a:r>
            <a:rPr lang="en-US" sz="2400" kern="1200" dirty="0"/>
            <a:t>Take Action</a:t>
          </a:r>
        </a:p>
      </dsp:txBody>
      <dsp:txXfrm>
        <a:off x="6240184" y="0"/>
        <a:ext cx="1554956" cy="8640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C2EA38-3190-4AB5-A72F-F8CC6D209E72}">
      <dsp:nvSpPr>
        <dsp:cNvPr id="0" name=""/>
        <dsp:cNvSpPr/>
      </dsp:nvSpPr>
      <dsp:spPr>
        <a:xfrm>
          <a:off x="1089" y="0"/>
          <a:ext cx="2229908" cy="864096"/>
        </a:xfrm>
        <a:prstGeom prst="homePlat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64008" rIns="32004" bIns="64008" numCol="1" spcCol="1270" anchor="ctr" anchorCtr="0">
          <a:noAutofit/>
        </a:bodyPr>
        <a:lstStyle/>
        <a:p>
          <a:pPr marL="0" lvl="0" indent="0" algn="ctr" defTabSz="1066800">
            <a:lnSpc>
              <a:spcPct val="90000"/>
            </a:lnSpc>
            <a:spcBef>
              <a:spcPct val="0"/>
            </a:spcBef>
            <a:spcAft>
              <a:spcPct val="35000"/>
            </a:spcAft>
            <a:buNone/>
          </a:pPr>
          <a:r>
            <a:rPr lang="en-US" sz="2400" kern="1200" dirty="0"/>
            <a:t>Discover yourself</a:t>
          </a:r>
        </a:p>
      </dsp:txBody>
      <dsp:txXfrm>
        <a:off x="1089" y="0"/>
        <a:ext cx="2013884" cy="8640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4898A3-0B35-4DB5-9360-1548509A389B}">
      <dsp:nvSpPr>
        <dsp:cNvPr id="0" name=""/>
        <dsp:cNvSpPr/>
      </dsp:nvSpPr>
      <dsp:spPr>
        <a:xfrm>
          <a:off x="1336" y="0"/>
          <a:ext cx="2733791" cy="896094"/>
        </a:xfrm>
        <a:prstGeom prst="homePlate">
          <a:avLst/>
        </a:prstGeom>
        <a:solidFill>
          <a:srgbClr val="5E53B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8684" tIns="69342" rIns="34671" bIns="69342" numCol="1" spcCol="1270" anchor="ctr" anchorCtr="0">
          <a:noAutofit/>
        </a:bodyPr>
        <a:lstStyle/>
        <a:p>
          <a:pPr marL="0" lvl="0" indent="0" algn="ctr" defTabSz="1155700">
            <a:lnSpc>
              <a:spcPct val="90000"/>
            </a:lnSpc>
            <a:spcBef>
              <a:spcPct val="0"/>
            </a:spcBef>
            <a:spcAft>
              <a:spcPct val="35000"/>
            </a:spcAft>
            <a:buNone/>
          </a:pPr>
          <a:r>
            <a:rPr lang="en-US" sz="2600" kern="1200" dirty="0"/>
            <a:t>Explore options</a:t>
          </a:r>
        </a:p>
      </dsp:txBody>
      <dsp:txXfrm>
        <a:off x="1336" y="0"/>
        <a:ext cx="2509768" cy="8960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38D4A3-5C80-477A-8A8F-503F9605FFC0}">
      <dsp:nvSpPr>
        <dsp:cNvPr id="0" name=""/>
        <dsp:cNvSpPr/>
      </dsp:nvSpPr>
      <dsp:spPr>
        <a:xfrm>
          <a:off x="0" y="0"/>
          <a:ext cx="2160240" cy="864096"/>
        </a:xfrm>
        <a:prstGeom prst="homePlate">
          <a:avLst/>
        </a:prstGeom>
        <a:solidFill>
          <a:srgbClr val="0070C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64008" rIns="32004" bIns="64008" numCol="1" spcCol="1270" anchor="ctr" anchorCtr="0">
          <a:noAutofit/>
        </a:bodyPr>
        <a:lstStyle/>
        <a:p>
          <a:pPr marL="0" lvl="0" indent="0" algn="ctr" defTabSz="1066800">
            <a:lnSpc>
              <a:spcPct val="90000"/>
            </a:lnSpc>
            <a:spcBef>
              <a:spcPct val="0"/>
            </a:spcBef>
            <a:spcAft>
              <a:spcPct val="35000"/>
            </a:spcAft>
            <a:buNone/>
          </a:pPr>
          <a:r>
            <a:rPr lang="en-US" sz="2400" kern="1200" dirty="0"/>
            <a:t>Make choices</a:t>
          </a:r>
        </a:p>
      </dsp:txBody>
      <dsp:txXfrm>
        <a:off x="0" y="0"/>
        <a:ext cx="1944216" cy="8640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1CED1A-F156-43D5-84D5-37E746953BCF}">
      <dsp:nvSpPr>
        <dsp:cNvPr id="0" name=""/>
        <dsp:cNvSpPr/>
      </dsp:nvSpPr>
      <dsp:spPr>
        <a:xfrm>
          <a:off x="1316" y="0"/>
          <a:ext cx="2693917" cy="864096"/>
        </a:xfrm>
        <a:prstGeom prst="homePlate">
          <a:avLst/>
        </a:prstGeom>
        <a:solidFill>
          <a:srgbClr val="44A9C4"/>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1356" tIns="90678" rIns="45339" bIns="90678" numCol="1" spcCol="1270" anchor="ctr" anchorCtr="0">
          <a:noAutofit/>
        </a:bodyPr>
        <a:lstStyle/>
        <a:p>
          <a:pPr marL="0" lvl="0" indent="0" algn="ctr" defTabSz="1511300">
            <a:lnSpc>
              <a:spcPct val="90000"/>
            </a:lnSpc>
            <a:spcBef>
              <a:spcPct val="0"/>
            </a:spcBef>
            <a:spcAft>
              <a:spcPct val="35000"/>
            </a:spcAft>
            <a:buNone/>
          </a:pPr>
          <a:r>
            <a:rPr lang="en-US" sz="3400" kern="1200" dirty="0"/>
            <a:t>Take Action</a:t>
          </a:r>
        </a:p>
      </dsp:txBody>
      <dsp:txXfrm>
        <a:off x="1316" y="0"/>
        <a:ext cx="2477893" cy="864096"/>
      </dsp:txXfrm>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09/07/2024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7/9/2024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810460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4482168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Identify the Decision to be Made</a:t>
            </a:r>
          </a:p>
          <a:p>
            <a:r>
              <a:rPr lang="en-GB" sz="1200" b="0" i="0" kern="1200" dirty="0">
                <a:solidFill>
                  <a:schemeClr val="tx1"/>
                </a:solidFill>
                <a:effectLst/>
                <a:latin typeface="+mn-lt"/>
                <a:ea typeface="+mn-ea"/>
                <a:cs typeface="+mn-cs"/>
              </a:rPr>
              <a:t>At times we can become overwhelmed by trying to find a solution for every problem we are currently facing. Focusing on one area at a time will be less stressful, and often one decision made helps to clarify our options in other matters.</a:t>
            </a:r>
          </a:p>
          <a:p>
            <a:endParaRPr lang="en-GB" sz="1200" b="0" i="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Gather Information &amp; Identify Possible Alternatives</a:t>
            </a:r>
          </a:p>
          <a:p>
            <a:r>
              <a:rPr lang="en-GB" sz="1200" b="0" i="0" kern="1200" dirty="0">
                <a:solidFill>
                  <a:schemeClr val="tx1"/>
                </a:solidFill>
                <a:effectLst/>
                <a:latin typeface="+mn-lt"/>
                <a:ea typeface="+mn-ea"/>
                <a:cs typeface="+mn-cs"/>
              </a:rPr>
              <a:t>You began by assembling information about yourself such as your interests, skills, values and personality type. There are additional personal factors that need to be considered in making a career decision as well. These include issues such as your preferred lifestyle, your willingness or ability to pursue further education or training, or balancing your current life roles. Take some time now to think about what these other factors might be in your situation.</a:t>
            </a:r>
          </a:p>
          <a:p>
            <a:r>
              <a:rPr lang="en-GB" sz="1200" b="0" i="0" kern="1200" dirty="0">
                <a:solidFill>
                  <a:schemeClr val="tx1"/>
                </a:solidFill>
                <a:effectLst/>
                <a:latin typeface="+mn-lt"/>
                <a:ea typeface="+mn-ea"/>
                <a:cs typeface="+mn-cs"/>
              </a:rPr>
              <a:t>It is important not to come to a conclusion too quickly, thus eliminating excellent alternatives or closing your mind to an effective "Plan B" approach, should your first choice not be available to you. Brainstorm, be creative and list all the possibilities you can think of.</a:t>
            </a:r>
          </a:p>
          <a:p>
            <a:endParaRPr lang="en-GB" sz="1200" b="0" i="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Investigate and Evaluate Alternatives</a:t>
            </a:r>
          </a:p>
          <a:p>
            <a:r>
              <a:rPr lang="en-GB" sz="1200" b="0" i="0" kern="1200" dirty="0">
                <a:solidFill>
                  <a:schemeClr val="tx1"/>
                </a:solidFill>
                <a:effectLst/>
                <a:latin typeface="+mn-lt"/>
                <a:ea typeface="+mn-ea"/>
                <a:cs typeface="+mn-cs"/>
              </a:rPr>
              <a:t>valuate each possible career in light of what you have learned about yourself. You may want to create a grid to help visualize your options and to quantify the process.</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31781733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Decide Among the Alternatives</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Be aware of your own tendencies when it comes to making important decisions. Do you tend to procrastinate, even after you have enough facts to make an informed choice? Do you experience a lot of second-guessing, causing you to be less than committed to your choice of action? You need to find a comfortable balance between taking this decision seriously and realizing that no career path is irreversible or inflexible.</a:t>
            </a:r>
            <a:endParaRPr lang="en-GB" b="1" dirty="0"/>
          </a:p>
          <a:p>
            <a:pPr marL="0" marR="0" lvl="0" indent="0" algn="l" defTabSz="4572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Implement a Plan of Action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How will you make this happen? What training will you get and where? How will you finance this? What opportunities will you pursue to gain experience in your field of choice or to strengthen the skills you will need?</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Review Decision Periodically</a:t>
            </a:r>
          </a:p>
          <a:p>
            <a:r>
              <a:rPr lang="en-GB" sz="1200" b="0" i="0" kern="1200" dirty="0">
                <a:solidFill>
                  <a:schemeClr val="tx1"/>
                </a:solidFill>
                <a:effectLst/>
                <a:latin typeface="+mn-lt"/>
                <a:ea typeface="+mn-ea"/>
                <a:cs typeface="+mn-cs"/>
              </a:rPr>
              <a:t>From time to time, you will want to reconsider your interests, skills and values, and your occupation's rewards and requirements. Evaluate what fits, what doesn't fit, and how you can improve the fit.</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11376928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be successful in visualizing your work, you need to have a strong desire for the goal to be achieved, a belief that it is possible to attain, and a willingness to live with the outcome.</a:t>
            </a:r>
          </a:p>
        </p:txBody>
      </p:sp>
      <p:sp>
        <p:nvSpPr>
          <p:cNvPr id="4" name="Slide Number Placeholder 3"/>
          <p:cNvSpPr>
            <a:spLocks noGrp="1"/>
          </p:cNvSpPr>
          <p:nvPr>
            <p:ph type="sldNum" sz="quarter" idx="10"/>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14206617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09/07/2024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09/07/2024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09/07/2024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09/07/2024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09/07/2024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09/07/2024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hyperlink" Target="https://uk.indeed.com/career-advice/career-development/how-to-create-a-career-development-plan"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hyperlink" Target="https://www.youtube.com/watch?v=jddRaGaBkJ8" TargetMode="Externa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youtu.be/DmeOX5Zu36M?si=Y5m1E9oJeBPPyy-A"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hyperlink" Target="https://www.youtube.com/watch?v=vMiSf7LpFQE" TargetMode="Externa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2" Type="http://schemas.openxmlformats.org/officeDocument/2006/relationships/hyperlink" Target="https://www.pwc.co.uk/careers/early-careers/employability-hub.html"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HnhmW0PZieg"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dm4JwBJmGiI" TargetMode="Externa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d6yW9IsQ00A"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rk.ac.uk/admin/hr/learning-and-development/career-development/professional-careers/understand-yourself/" TargetMode="External"/><Relationship Id="rId2" Type="http://schemas.openxmlformats.org/officeDocument/2006/relationships/hyperlink" Target="https://www.cipd.org/uk/learning/cpd/about/"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Professional Career Development</a:t>
            </a:r>
            <a:br>
              <a:rPr lang="en-GB" sz="4000" b="1" dirty="0">
                <a:solidFill>
                  <a:schemeClr val="accent2">
                    <a:lumMod val="20000"/>
                    <a:lumOff val="80000"/>
                  </a:schemeClr>
                </a:solidFill>
              </a:rPr>
            </a:br>
            <a:r>
              <a:rPr lang="en-GB" sz="3100" b="1" dirty="0">
                <a:solidFill>
                  <a:schemeClr val="accent2">
                    <a:lumMod val="20000"/>
                    <a:lumOff val="80000"/>
                  </a:schemeClr>
                </a:solidFill>
              </a:rPr>
              <a:t>(LCLM 4005)</a:t>
            </a:r>
            <a:br>
              <a:rPr lang="en-GB" sz="3100" b="1" dirty="0">
                <a:solidFill>
                  <a:schemeClr val="accent2">
                    <a:lumMod val="20000"/>
                    <a:lumOff val="80000"/>
                  </a:schemeClr>
                </a:solidFill>
              </a:rPr>
            </a:br>
            <a:r>
              <a:rPr lang="en-GB" sz="3100" b="1" dirty="0">
                <a:solidFill>
                  <a:srgbClr val="002060"/>
                </a:solidFill>
              </a:rPr>
              <a:t>Session 9</a:t>
            </a:r>
            <a:br>
              <a:rPr lang="en-GB" sz="3200" b="1" dirty="0">
                <a:solidFill>
                  <a:schemeClr val="accent2">
                    <a:lumMod val="20000"/>
                    <a:lumOff val="80000"/>
                  </a:schemeClr>
                </a:solidFill>
              </a:rPr>
            </a:br>
            <a:r>
              <a:rPr lang="en-GB" sz="6700" b="1" dirty="0">
                <a:solidFill>
                  <a:schemeClr val="accent2">
                    <a:lumMod val="20000"/>
                    <a:lumOff val="80000"/>
                  </a:schemeClr>
                </a:solidFill>
              </a:rPr>
              <a:t>Career Development</a:t>
            </a:r>
            <a:endParaRPr lang="en-GB" altLang="en-US" sz="40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8D765-1511-4D5C-9167-DA00AAB75036}"/>
              </a:ext>
            </a:extLst>
          </p:cNvPr>
          <p:cNvSpPr>
            <a:spLocks noGrp="1"/>
          </p:cNvSpPr>
          <p:nvPr>
            <p:ph type="title"/>
          </p:nvPr>
        </p:nvSpPr>
        <p:spPr>
          <a:xfrm>
            <a:off x="457200" y="274638"/>
            <a:ext cx="8229600" cy="634082"/>
          </a:xfrm>
        </p:spPr>
        <p:txBody>
          <a:bodyPr anchor="t">
            <a:normAutofit/>
          </a:bodyPr>
          <a:lstStyle/>
          <a:p>
            <a:r>
              <a:rPr lang="en-GB" sz="3200" dirty="0"/>
              <a:t>Previously…</a:t>
            </a:r>
          </a:p>
        </p:txBody>
      </p:sp>
      <p:sp>
        <p:nvSpPr>
          <p:cNvPr id="3" name="Content Placeholder 2">
            <a:extLst>
              <a:ext uri="{FF2B5EF4-FFF2-40B4-BE49-F238E27FC236}">
                <a16:creationId xmlns:a16="http://schemas.microsoft.com/office/drawing/2014/main" id="{AE8CABA4-E050-4698-B79F-4F1B9B3EA76A}"/>
              </a:ext>
            </a:extLst>
          </p:cNvPr>
          <p:cNvSpPr>
            <a:spLocks noGrp="1"/>
          </p:cNvSpPr>
          <p:nvPr>
            <p:ph idx="1"/>
          </p:nvPr>
        </p:nvSpPr>
        <p:spPr>
          <a:xfrm>
            <a:off x="179512" y="1052736"/>
            <a:ext cx="8856984" cy="4268110"/>
          </a:xfrm>
        </p:spPr>
        <p:txBody>
          <a:bodyPr>
            <a:normAutofit fontScale="77500" lnSpcReduction="20000"/>
          </a:bodyPr>
          <a:lstStyle/>
          <a:p>
            <a:pPr marL="0" indent="0">
              <a:buNone/>
            </a:pPr>
            <a:r>
              <a:rPr lang="en-GB" dirty="0"/>
              <a:t>We have;</a:t>
            </a:r>
          </a:p>
          <a:p>
            <a:r>
              <a:rPr lang="en-GB" dirty="0"/>
              <a:t>Overviewed the module and tested existing knowledge</a:t>
            </a:r>
          </a:p>
          <a:p>
            <a:r>
              <a:rPr lang="en-GB" dirty="0"/>
              <a:t>Discussed points to consider when exploring employment</a:t>
            </a:r>
          </a:p>
          <a:p>
            <a:r>
              <a:rPr lang="en-GB" dirty="0"/>
              <a:t>Identified trends in future employment</a:t>
            </a:r>
          </a:p>
          <a:p>
            <a:r>
              <a:rPr lang="en-GB" dirty="0"/>
              <a:t>Discussed the recruitment and selection process</a:t>
            </a:r>
          </a:p>
          <a:p>
            <a:r>
              <a:rPr lang="en-GB" dirty="0"/>
              <a:t>Examined the process of creating a successful application</a:t>
            </a:r>
          </a:p>
          <a:p>
            <a:r>
              <a:rPr lang="en-GB" dirty="0"/>
              <a:t>Identified how to build confidence in facing interviews</a:t>
            </a:r>
          </a:p>
          <a:p>
            <a:r>
              <a:rPr lang="en-GB" dirty="0"/>
              <a:t>Conducted mock interviews</a:t>
            </a:r>
          </a:p>
          <a:p>
            <a:r>
              <a:rPr lang="en-GB" dirty="0"/>
              <a:t>Employment legislation</a:t>
            </a:r>
          </a:p>
        </p:txBody>
      </p:sp>
    </p:spTree>
    <p:extLst>
      <p:ext uri="{BB962C8B-B14F-4D97-AF65-F5344CB8AC3E}">
        <p14:creationId xmlns:p14="http://schemas.microsoft.com/office/powerpoint/2010/main" val="3212540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a:bodyPr>
          <a:lstStyle/>
          <a:p>
            <a:r>
              <a:rPr lang="en-GB" sz="3200" dirty="0"/>
              <a:t>In this session….</a:t>
            </a:r>
          </a:p>
        </p:txBody>
      </p:sp>
      <p:sp>
        <p:nvSpPr>
          <p:cNvPr id="3" name="Content Placeholder 2"/>
          <p:cNvSpPr>
            <a:spLocks noGrp="1"/>
          </p:cNvSpPr>
          <p:nvPr>
            <p:ph idx="1"/>
          </p:nvPr>
        </p:nvSpPr>
        <p:spPr>
          <a:xfrm>
            <a:off x="457200" y="1124744"/>
            <a:ext cx="8229600" cy="3917032"/>
          </a:xfrm>
        </p:spPr>
        <p:txBody>
          <a:bodyPr/>
          <a:lstStyle/>
          <a:p>
            <a:pPr marL="0" indent="0">
              <a:buNone/>
            </a:pPr>
            <a:r>
              <a:rPr lang="en-GB" dirty="0"/>
              <a:t>We will discuss;</a:t>
            </a:r>
          </a:p>
          <a:p>
            <a:r>
              <a:rPr lang="en-GB" dirty="0"/>
              <a:t>What is career development and how to develop a career development plan?</a:t>
            </a:r>
          </a:p>
          <a:p>
            <a:r>
              <a:rPr lang="en-GB" dirty="0"/>
              <a:t>How to develop your career ?</a:t>
            </a:r>
          </a:p>
          <a:p>
            <a:r>
              <a:rPr lang="en-GB" dirty="0"/>
              <a:t>What is CPD and its importance in your career?</a:t>
            </a:r>
          </a:p>
          <a:p>
            <a:endParaRPr lang="en-GB" dirty="0"/>
          </a:p>
        </p:txBody>
      </p:sp>
    </p:spTree>
    <p:extLst>
      <p:ext uri="{BB962C8B-B14F-4D97-AF65-F5344CB8AC3E}">
        <p14:creationId xmlns:p14="http://schemas.microsoft.com/office/powerpoint/2010/main" val="11850353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chor="t">
            <a:normAutofit/>
          </a:bodyPr>
          <a:lstStyle/>
          <a:p>
            <a:r>
              <a:rPr lang="en-US" sz="3200" dirty="0"/>
              <a:t>What is career development?</a:t>
            </a:r>
          </a:p>
        </p:txBody>
      </p:sp>
      <p:sp>
        <p:nvSpPr>
          <p:cNvPr id="3" name="Content Placeholder 2"/>
          <p:cNvSpPr>
            <a:spLocks noGrp="1"/>
          </p:cNvSpPr>
          <p:nvPr>
            <p:ph idx="1"/>
          </p:nvPr>
        </p:nvSpPr>
        <p:spPr>
          <a:xfrm>
            <a:off x="143508" y="1268760"/>
            <a:ext cx="8856984" cy="4320481"/>
          </a:xfrm>
          <a:solidFill>
            <a:schemeClr val="accent4">
              <a:lumMod val="20000"/>
              <a:lumOff val="80000"/>
            </a:schemeClr>
          </a:solidFill>
        </p:spPr>
        <p:txBody>
          <a:bodyPr>
            <a:normAutofit/>
          </a:bodyPr>
          <a:lstStyle/>
          <a:p>
            <a:pPr marL="0" indent="0" algn="ctr">
              <a:buNone/>
            </a:pPr>
            <a:endParaRPr lang="en-GB" sz="4000" i="1" dirty="0"/>
          </a:p>
          <a:p>
            <a:pPr marL="0" indent="0" algn="ctr">
              <a:buNone/>
            </a:pPr>
            <a:r>
              <a:rPr lang="en-GB" sz="4000" i="1" dirty="0"/>
              <a:t>“The </a:t>
            </a:r>
            <a:r>
              <a:rPr lang="en-GB" sz="4000" i="1" u="sng" dirty="0"/>
              <a:t>process of learning </a:t>
            </a:r>
            <a:r>
              <a:rPr lang="en-GB" sz="4000" i="1" dirty="0"/>
              <a:t>and </a:t>
            </a:r>
            <a:r>
              <a:rPr lang="en-GB" sz="4000" i="1" u="sng" dirty="0"/>
              <a:t>improving your skills </a:t>
            </a:r>
            <a:r>
              <a:rPr lang="en-GB" sz="4000" i="1" dirty="0"/>
              <a:t>so that you can do </a:t>
            </a:r>
            <a:r>
              <a:rPr lang="en-GB" sz="4000" i="1" u="sng" dirty="0"/>
              <a:t>your job better </a:t>
            </a:r>
            <a:r>
              <a:rPr lang="en-GB" sz="4000" i="1" dirty="0"/>
              <a:t>and </a:t>
            </a:r>
            <a:r>
              <a:rPr lang="en-GB" sz="4000" i="1" u="sng" dirty="0"/>
              <a:t>progress to better jobs</a:t>
            </a:r>
            <a:r>
              <a:rPr lang="en-GB" sz="4000" i="1" dirty="0"/>
              <a:t>”</a:t>
            </a:r>
          </a:p>
          <a:p>
            <a:pPr marL="0" indent="0" algn="r">
              <a:buNone/>
            </a:pPr>
            <a:r>
              <a:rPr lang="en-GB" sz="2000" dirty="0"/>
              <a:t>Cambridge Dictionary</a:t>
            </a:r>
            <a:endParaRPr lang="en-US" sz="2000" dirty="0"/>
          </a:p>
        </p:txBody>
      </p:sp>
    </p:spTree>
    <p:extLst>
      <p:ext uri="{BB962C8B-B14F-4D97-AF65-F5344CB8AC3E}">
        <p14:creationId xmlns:p14="http://schemas.microsoft.com/office/powerpoint/2010/main" val="22925019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0" y="-65314"/>
            <a:ext cx="9144000" cy="1057275"/>
          </a:xfrm>
          <a:prstGeom prst="rect">
            <a:avLst/>
          </a:prstGeom>
        </p:spPr>
      </p:pic>
      <p:pic>
        <p:nvPicPr>
          <p:cNvPr id="13" name="Picture 12"/>
          <p:cNvPicPr>
            <a:picLocks noChangeAspect="1"/>
          </p:cNvPicPr>
          <p:nvPr/>
        </p:nvPicPr>
        <p:blipFill>
          <a:blip r:embed="rId3"/>
          <a:stretch>
            <a:fillRect/>
          </a:stretch>
        </p:blipFill>
        <p:spPr>
          <a:xfrm>
            <a:off x="0" y="1057274"/>
            <a:ext cx="9143999" cy="1683285"/>
          </a:xfrm>
          <a:prstGeom prst="rect">
            <a:avLst/>
          </a:prstGeom>
        </p:spPr>
      </p:pic>
      <p:pic>
        <p:nvPicPr>
          <p:cNvPr id="14" name="Picture 13"/>
          <p:cNvPicPr>
            <a:picLocks noChangeAspect="1"/>
          </p:cNvPicPr>
          <p:nvPr/>
        </p:nvPicPr>
        <p:blipFill>
          <a:blip r:embed="rId4"/>
          <a:stretch>
            <a:fillRect/>
          </a:stretch>
        </p:blipFill>
        <p:spPr>
          <a:xfrm>
            <a:off x="0" y="2740560"/>
            <a:ext cx="9144000" cy="926925"/>
          </a:xfrm>
          <a:prstGeom prst="rect">
            <a:avLst/>
          </a:prstGeom>
        </p:spPr>
      </p:pic>
      <p:pic>
        <p:nvPicPr>
          <p:cNvPr id="15" name="Picture 14"/>
          <p:cNvPicPr>
            <a:picLocks noChangeAspect="1"/>
          </p:cNvPicPr>
          <p:nvPr/>
        </p:nvPicPr>
        <p:blipFill>
          <a:blip r:embed="rId5"/>
          <a:stretch>
            <a:fillRect/>
          </a:stretch>
        </p:blipFill>
        <p:spPr>
          <a:xfrm>
            <a:off x="0" y="3667485"/>
            <a:ext cx="9143998" cy="1215060"/>
          </a:xfrm>
          <a:prstGeom prst="rect">
            <a:avLst/>
          </a:prstGeom>
        </p:spPr>
      </p:pic>
      <p:pic>
        <p:nvPicPr>
          <p:cNvPr id="16" name="Picture 15"/>
          <p:cNvPicPr>
            <a:picLocks noChangeAspect="1"/>
          </p:cNvPicPr>
          <p:nvPr/>
        </p:nvPicPr>
        <p:blipFill>
          <a:blip r:embed="rId6"/>
          <a:stretch>
            <a:fillRect/>
          </a:stretch>
        </p:blipFill>
        <p:spPr>
          <a:xfrm>
            <a:off x="-1" y="4864621"/>
            <a:ext cx="9143999" cy="868634"/>
          </a:xfrm>
          <a:prstGeom prst="rect">
            <a:avLst/>
          </a:prstGeom>
        </p:spPr>
      </p:pic>
      <p:pic>
        <p:nvPicPr>
          <p:cNvPr id="17" name="Picture 16"/>
          <p:cNvPicPr>
            <a:picLocks noChangeAspect="1"/>
          </p:cNvPicPr>
          <p:nvPr/>
        </p:nvPicPr>
        <p:blipFill>
          <a:blip r:embed="rId7"/>
          <a:stretch>
            <a:fillRect/>
          </a:stretch>
        </p:blipFill>
        <p:spPr>
          <a:xfrm>
            <a:off x="0" y="5733255"/>
            <a:ext cx="9144000" cy="1116225"/>
          </a:xfrm>
          <a:prstGeom prst="rect">
            <a:avLst/>
          </a:prstGeom>
        </p:spPr>
      </p:pic>
    </p:spTree>
    <p:extLst>
      <p:ext uri="{BB962C8B-B14F-4D97-AF65-F5344CB8AC3E}">
        <p14:creationId xmlns:p14="http://schemas.microsoft.com/office/powerpoint/2010/main" val="1887414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fade">
                                      <p:cBhvr>
                                        <p:cTn id="2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Activity 9.1 – Training, Learning, and Development</a:t>
            </a:r>
          </a:p>
        </p:txBody>
      </p:sp>
      <p:sp>
        <p:nvSpPr>
          <p:cNvPr id="3" name="Content Placeholder 2"/>
          <p:cNvSpPr>
            <a:spLocks noGrp="1"/>
          </p:cNvSpPr>
          <p:nvPr>
            <p:ph idx="1"/>
          </p:nvPr>
        </p:nvSpPr>
        <p:spPr/>
        <p:txBody>
          <a:bodyPr>
            <a:normAutofit/>
          </a:bodyPr>
          <a:lstStyle/>
          <a:p>
            <a:pPr marL="0" indent="0">
              <a:buNone/>
            </a:pPr>
            <a:endParaRPr lang="en-GB" sz="4800" dirty="0"/>
          </a:p>
          <a:p>
            <a:pPr marL="0" indent="0">
              <a:buNone/>
            </a:pPr>
            <a:r>
              <a:rPr lang="en-GB" sz="4800" dirty="0"/>
              <a:t>Read activity 9.1 on the </a:t>
            </a:r>
            <a:r>
              <a:rPr lang="en-GB" sz="4800" dirty="0" err="1"/>
              <a:t>moodle</a:t>
            </a:r>
            <a:r>
              <a:rPr lang="en-GB" sz="4800" dirty="0"/>
              <a:t> page</a:t>
            </a:r>
            <a:endParaRPr lang="en-GB" dirty="0"/>
          </a:p>
          <a:p>
            <a:pPr marL="0" indent="0">
              <a:buNone/>
            </a:pPr>
            <a:r>
              <a:rPr lang="en-GB" dirty="0"/>
              <a:t>20 Minutes</a:t>
            </a:r>
          </a:p>
        </p:txBody>
      </p:sp>
    </p:spTree>
    <p:extLst>
      <p:ext uri="{BB962C8B-B14F-4D97-AF65-F5344CB8AC3E}">
        <p14:creationId xmlns:p14="http://schemas.microsoft.com/office/powerpoint/2010/main" val="3856904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Activity 9.2 – Learning style and Career Development</a:t>
            </a:r>
          </a:p>
        </p:txBody>
      </p:sp>
      <p:sp>
        <p:nvSpPr>
          <p:cNvPr id="3" name="Content Placeholder 2"/>
          <p:cNvSpPr>
            <a:spLocks noGrp="1"/>
          </p:cNvSpPr>
          <p:nvPr>
            <p:ph idx="1"/>
          </p:nvPr>
        </p:nvSpPr>
        <p:spPr/>
        <p:txBody>
          <a:bodyPr>
            <a:normAutofit lnSpcReduction="10000"/>
          </a:bodyPr>
          <a:lstStyle/>
          <a:p>
            <a:pPr marL="0" indent="0">
              <a:buNone/>
            </a:pPr>
            <a:r>
              <a:rPr lang="en-GB" dirty="0"/>
              <a:t>How does your learning style impact on your  Career?</a:t>
            </a:r>
          </a:p>
          <a:p>
            <a:pPr marL="0" indent="0">
              <a:buNone/>
            </a:pPr>
            <a:r>
              <a:rPr lang="en-GB" dirty="0"/>
              <a:t>Post a new entry of 250 words </a:t>
            </a:r>
            <a:r>
              <a:rPr lang="en-GB"/>
              <a:t>in your </a:t>
            </a:r>
            <a:r>
              <a:rPr lang="en-GB" dirty="0"/>
              <a:t>reflective journal that captures your thoughts and any research you have conducted.</a:t>
            </a:r>
          </a:p>
          <a:p>
            <a:pPr marL="0" indent="0">
              <a:buNone/>
            </a:pPr>
            <a:endParaRPr lang="en-GB" dirty="0"/>
          </a:p>
          <a:p>
            <a:pPr marL="0" indent="0">
              <a:buNone/>
            </a:pPr>
            <a:r>
              <a:rPr lang="en-GB" dirty="0"/>
              <a:t>30 Minutes.</a:t>
            </a:r>
          </a:p>
        </p:txBody>
      </p:sp>
    </p:spTree>
    <p:extLst>
      <p:ext uri="{BB962C8B-B14F-4D97-AF65-F5344CB8AC3E}">
        <p14:creationId xmlns:p14="http://schemas.microsoft.com/office/powerpoint/2010/main" val="39749867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90662"/>
            <a:ext cx="8229600" cy="778098"/>
          </a:xfrm>
        </p:spPr>
        <p:txBody>
          <a:bodyPr anchor="t">
            <a:normAutofit/>
          </a:bodyPr>
          <a:lstStyle/>
          <a:p>
            <a:r>
              <a:rPr lang="en-GB" sz="3200" dirty="0"/>
              <a:t>Career development process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76240497"/>
              </p:ext>
            </p:extLst>
          </p:nvPr>
        </p:nvGraphicFramePr>
        <p:xfrm>
          <a:off x="457200" y="2132856"/>
          <a:ext cx="8229600" cy="864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38977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F90D1-4A18-A6D4-FEF5-0C6AE26239A6}"/>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2939DAE9-C3CF-FB60-4601-A1A50C7D909A}"/>
              </a:ext>
            </a:extLst>
          </p:cNvPr>
          <p:cNvSpPr>
            <a:spLocks noGrp="1"/>
          </p:cNvSpPr>
          <p:nvPr>
            <p:ph idx="1"/>
          </p:nvPr>
        </p:nvSpPr>
        <p:spPr/>
        <p:txBody>
          <a:bodyPr/>
          <a:lstStyle/>
          <a:p>
            <a:r>
              <a:rPr lang="en-GB" dirty="0">
                <a:hlinkClick r:id="rId2"/>
              </a:rPr>
              <a:t>https://uk.indeed.com/career-advice/career-development/how-to-create-a-career-development-plan</a:t>
            </a:r>
            <a:endParaRPr lang="en-GB" dirty="0"/>
          </a:p>
          <a:p>
            <a:endParaRPr lang="en-GB" dirty="0"/>
          </a:p>
          <a:p>
            <a:r>
              <a:rPr lang="en-GB" dirty="0"/>
              <a:t>Develop a Career Development Plan for yourself and we can discuss further</a:t>
            </a:r>
          </a:p>
        </p:txBody>
      </p:sp>
    </p:spTree>
    <p:extLst>
      <p:ext uri="{BB962C8B-B14F-4D97-AF65-F5344CB8AC3E}">
        <p14:creationId xmlns:p14="http://schemas.microsoft.com/office/powerpoint/2010/main" val="5218767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7064"/>
            <a:ext cx="8229600" cy="691656"/>
          </a:xfrm>
        </p:spPr>
        <p:txBody>
          <a:bodyPr anchor="t">
            <a:normAutofit/>
          </a:bodyPr>
          <a:lstStyle/>
          <a:p>
            <a:r>
              <a:rPr lang="en-GB" sz="3200" dirty="0"/>
              <a:t>Career development process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32852997"/>
              </p:ext>
            </p:extLst>
          </p:nvPr>
        </p:nvGraphicFramePr>
        <p:xfrm>
          <a:off x="719357" y="2267162"/>
          <a:ext cx="2232088" cy="864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Up Arrow Callout 10"/>
          <p:cNvSpPr/>
          <p:nvPr/>
        </p:nvSpPr>
        <p:spPr>
          <a:xfrm>
            <a:off x="189997" y="3346500"/>
            <a:ext cx="1440000" cy="900000"/>
          </a:xfrm>
          <a:prstGeom prst="upArrowCallout">
            <a:avLst>
              <a:gd name="adj1" fmla="val 157142"/>
              <a:gd name="adj2" fmla="val 78571"/>
              <a:gd name="adj3" fmla="val 30096"/>
              <a:gd name="adj4" fmla="val 6990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Johari Window</a:t>
            </a:r>
          </a:p>
        </p:txBody>
      </p:sp>
      <p:sp>
        <p:nvSpPr>
          <p:cNvPr id="14" name="Down Arrow Callout 13"/>
          <p:cNvSpPr/>
          <p:nvPr/>
        </p:nvSpPr>
        <p:spPr>
          <a:xfrm>
            <a:off x="175156" y="1214904"/>
            <a:ext cx="1440000" cy="900000"/>
          </a:xfrm>
          <a:prstGeom prst="downArrowCallout">
            <a:avLst>
              <a:gd name="adj1" fmla="val 160000"/>
              <a:gd name="adj2" fmla="val 80000"/>
              <a:gd name="adj3" fmla="val 35911"/>
              <a:gd name="adj4" fmla="val 6497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SWOT analysis</a:t>
            </a:r>
          </a:p>
        </p:txBody>
      </p:sp>
      <p:sp>
        <p:nvSpPr>
          <p:cNvPr id="15" name="Up Arrow Callout 14"/>
          <p:cNvSpPr/>
          <p:nvPr/>
        </p:nvSpPr>
        <p:spPr>
          <a:xfrm>
            <a:off x="1835401" y="3346500"/>
            <a:ext cx="1656184" cy="900000"/>
          </a:xfrm>
          <a:prstGeom prst="upArrowCallout">
            <a:avLst>
              <a:gd name="adj1" fmla="val 167834"/>
              <a:gd name="adj2" fmla="val 83917"/>
              <a:gd name="adj3" fmla="val 28954"/>
              <a:gd name="adj4" fmla="val 71046"/>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Psychometric tests</a:t>
            </a:r>
          </a:p>
        </p:txBody>
      </p:sp>
      <p:sp>
        <p:nvSpPr>
          <p:cNvPr id="16" name="Down Arrow Callout 15"/>
          <p:cNvSpPr/>
          <p:nvPr/>
        </p:nvSpPr>
        <p:spPr>
          <a:xfrm>
            <a:off x="1835401" y="1214904"/>
            <a:ext cx="1440000" cy="900000"/>
          </a:xfrm>
          <a:prstGeom prst="downArrowCallout">
            <a:avLst>
              <a:gd name="adj1" fmla="val 160000"/>
              <a:gd name="adj2" fmla="val 80000"/>
              <a:gd name="adj3" fmla="val 35911"/>
              <a:gd name="adj4" fmla="val 64977"/>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Feedback from others</a:t>
            </a:r>
          </a:p>
        </p:txBody>
      </p:sp>
      <p:sp>
        <p:nvSpPr>
          <p:cNvPr id="17" name="Up Arrow Callout 16"/>
          <p:cNvSpPr/>
          <p:nvPr/>
        </p:nvSpPr>
        <p:spPr>
          <a:xfrm>
            <a:off x="1037736" y="4362854"/>
            <a:ext cx="1510508" cy="900000"/>
          </a:xfrm>
          <a:prstGeom prst="upArrowCallout">
            <a:avLst>
              <a:gd name="adj1" fmla="val 157142"/>
              <a:gd name="adj2" fmla="val 78571"/>
              <a:gd name="adj3" fmla="val 30096"/>
              <a:gd name="adj4" fmla="val 69904"/>
            </a:avLst>
          </a:prstGeom>
          <a:solidFill>
            <a:schemeClr val="bg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Learning style</a:t>
            </a:r>
          </a:p>
        </p:txBody>
      </p:sp>
      <p:sp>
        <p:nvSpPr>
          <p:cNvPr id="5" name="TextBox 4"/>
          <p:cNvSpPr txBox="1"/>
          <p:nvPr/>
        </p:nvSpPr>
        <p:spPr>
          <a:xfrm>
            <a:off x="4139952" y="1109005"/>
            <a:ext cx="4758676" cy="3939540"/>
          </a:xfrm>
          <a:prstGeom prst="rect">
            <a:avLst/>
          </a:prstGeom>
          <a:solidFill>
            <a:schemeClr val="accent3">
              <a:lumMod val="20000"/>
              <a:lumOff val="80000"/>
            </a:schemeClr>
          </a:solidFill>
        </p:spPr>
        <p:txBody>
          <a:bodyPr wrap="square" rtlCol="0">
            <a:spAutoFit/>
          </a:bodyPr>
          <a:lstStyle/>
          <a:p>
            <a:r>
              <a:rPr lang="en-GB" sz="3200" dirty="0">
                <a:solidFill>
                  <a:schemeClr val="accent1"/>
                </a:solidFill>
              </a:rPr>
              <a:t>Some questions that you need to find answers…</a:t>
            </a:r>
          </a:p>
          <a:p>
            <a:endParaRPr lang="en-GB" dirty="0"/>
          </a:p>
          <a:p>
            <a:pPr marL="457200" indent="-457200">
              <a:buFont typeface="Arial" panose="020B0604020202020204" pitchFamily="34" charset="0"/>
              <a:buChar char="•"/>
            </a:pPr>
            <a:r>
              <a:rPr lang="en-GB" sz="2400" dirty="0"/>
              <a:t>Who Am I?</a:t>
            </a:r>
          </a:p>
          <a:p>
            <a:pPr marL="457200" indent="-457200">
              <a:buFont typeface="Arial" panose="020B0604020202020204" pitchFamily="34" charset="0"/>
              <a:buChar char="•"/>
            </a:pPr>
            <a:r>
              <a:rPr lang="en-GB" sz="2400" dirty="0"/>
              <a:t>What is important to me?</a:t>
            </a:r>
          </a:p>
          <a:p>
            <a:pPr marL="457200" indent="-457200">
              <a:buFont typeface="Arial" panose="020B0604020202020204" pitchFamily="34" charset="0"/>
              <a:buChar char="•"/>
            </a:pPr>
            <a:r>
              <a:rPr lang="en-GB" sz="2400" dirty="0"/>
              <a:t>What do I value more?</a:t>
            </a:r>
          </a:p>
          <a:p>
            <a:pPr marL="457200" indent="-457200">
              <a:buFont typeface="Arial" panose="020B0604020202020204" pitchFamily="34" charset="0"/>
              <a:buChar char="•"/>
            </a:pPr>
            <a:r>
              <a:rPr lang="en-GB" sz="2400" dirty="0"/>
              <a:t>Do my personal interests relate to careers?</a:t>
            </a:r>
          </a:p>
          <a:p>
            <a:pPr marL="457200" indent="-457200">
              <a:buFont typeface="Arial" panose="020B0604020202020204" pitchFamily="34" charset="0"/>
              <a:buChar char="•"/>
            </a:pPr>
            <a:r>
              <a:rPr lang="en-GB" sz="2400" dirty="0"/>
              <a:t>How do I get help?</a:t>
            </a:r>
          </a:p>
          <a:p>
            <a:pPr marL="457200" indent="-457200">
              <a:buFont typeface="Arial" panose="020B0604020202020204" pitchFamily="34" charset="0"/>
              <a:buChar char="•"/>
            </a:pPr>
            <a:r>
              <a:rPr lang="en-GB" sz="2400" dirty="0"/>
              <a:t>How do I learn?</a:t>
            </a:r>
          </a:p>
        </p:txBody>
      </p:sp>
    </p:spTree>
    <p:extLst>
      <p:ext uri="{BB962C8B-B14F-4D97-AF65-F5344CB8AC3E}">
        <p14:creationId xmlns:p14="http://schemas.microsoft.com/office/powerpoint/2010/main" val="40732483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69103" y="705236"/>
            <a:ext cx="2187193" cy="4647426"/>
          </a:xfrm>
          <a:prstGeom prst="rect">
            <a:avLst/>
          </a:prstGeom>
          <a:solidFill>
            <a:schemeClr val="accent5">
              <a:lumMod val="20000"/>
              <a:lumOff val="80000"/>
            </a:schemeClr>
          </a:solidFill>
        </p:spPr>
        <p:txBody>
          <a:bodyPr wrap="square" rtlCol="0">
            <a:spAutoFit/>
          </a:bodyPr>
          <a:lstStyle/>
          <a:p>
            <a:pPr algn="ctr"/>
            <a:r>
              <a:rPr lang="en-GB" sz="2800" dirty="0">
                <a:solidFill>
                  <a:schemeClr val="accent1"/>
                </a:solidFill>
              </a:rPr>
              <a:t>Points to remember…</a:t>
            </a:r>
          </a:p>
          <a:p>
            <a:endParaRPr lang="en-GB" sz="2400" dirty="0"/>
          </a:p>
          <a:p>
            <a:r>
              <a:rPr lang="en-GB" sz="2400" dirty="0"/>
              <a:t>Learn strategies to help you gather information relevant to your education and career interests. </a:t>
            </a:r>
          </a:p>
        </p:txBody>
      </p:sp>
      <p:sp>
        <p:nvSpPr>
          <p:cNvPr id="2" name="Title 1"/>
          <p:cNvSpPr>
            <a:spLocks noGrp="1"/>
          </p:cNvSpPr>
          <p:nvPr>
            <p:ph type="title"/>
          </p:nvPr>
        </p:nvSpPr>
        <p:spPr>
          <a:xfrm>
            <a:off x="492454" y="85702"/>
            <a:ext cx="8229600" cy="606994"/>
          </a:xfrm>
        </p:spPr>
        <p:txBody>
          <a:bodyPr anchor="t">
            <a:normAutofit/>
          </a:bodyPr>
          <a:lstStyle/>
          <a:p>
            <a:r>
              <a:rPr lang="en-GB" sz="3200" dirty="0"/>
              <a:t>Career development process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18537435"/>
              </p:ext>
            </p:extLst>
          </p:nvPr>
        </p:nvGraphicFramePr>
        <p:xfrm>
          <a:off x="2771640" y="2323242"/>
          <a:ext cx="2736464" cy="8960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Up Arrow Callout 10"/>
          <p:cNvSpPr/>
          <p:nvPr/>
        </p:nvSpPr>
        <p:spPr>
          <a:xfrm>
            <a:off x="2413260" y="3383010"/>
            <a:ext cx="1620100" cy="900000"/>
          </a:xfrm>
          <a:prstGeom prst="upArrowCallout">
            <a:avLst>
              <a:gd name="adj1" fmla="val 180011"/>
              <a:gd name="adj2" fmla="val 90006"/>
              <a:gd name="adj3" fmla="val 30096"/>
              <a:gd name="adj4" fmla="val 69904"/>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Look for opportunities</a:t>
            </a:r>
          </a:p>
        </p:txBody>
      </p:sp>
      <p:sp>
        <p:nvSpPr>
          <p:cNvPr id="14" name="Down Arrow Callout 13"/>
          <p:cNvSpPr/>
          <p:nvPr/>
        </p:nvSpPr>
        <p:spPr>
          <a:xfrm>
            <a:off x="2413260" y="862540"/>
            <a:ext cx="1415752" cy="1272913"/>
          </a:xfrm>
          <a:prstGeom prst="downArrowCallout">
            <a:avLst>
              <a:gd name="adj1" fmla="val 160000"/>
              <a:gd name="adj2" fmla="val 80000"/>
              <a:gd name="adj3" fmla="val 35911"/>
              <a:gd name="adj4" fmla="val 64977"/>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One career for life???</a:t>
            </a:r>
          </a:p>
        </p:txBody>
      </p:sp>
      <p:sp>
        <p:nvSpPr>
          <p:cNvPr id="15" name="Up Arrow Callout 14"/>
          <p:cNvSpPr/>
          <p:nvPr/>
        </p:nvSpPr>
        <p:spPr>
          <a:xfrm>
            <a:off x="4228687" y="3413639"/>
            <a:ext cx="1510508" cy="900000"/>
          </a:xfrm>
          <a:prstGeom prst="upArrowCallout">
            <a:avLst>
              <a:gd name="adj1" fmla="val 157142"/>
              <a:gd name="adj2" fmla="val 78571"/>
              <a:gd name="adj3" fmla="val 30096"/>
              <a:gd name="adj4" fmla="val 69904"/>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Focus on Next step</a:t>
            </a:r>
          </a:p>
        </p:txBody>
      </p:sp>
      <p:sp>
        <p:nvSpPr>
          <p:cNvPr id="16" name="Down Arrow Callout 15"/>
          <p:cNvSpPr/>
          <p:nvPr/>
        </p:nvSpPr>
        <p:spPr>
          <a:xfrm>
            <a:off x="4067154" y="824079"/>
            <a:ext cx="1656104" cy="1311375"/>
          </a:xfrm>
          <a:prstGeom prst="downArrowCallout">
            <a:avLst>
              <a:gd name="adj1" fmla="val 184012"/>
              <a:gd name="adj2" fmla="val 92006"/>
              <a:gd name="adj3" fmla="val 35911"/>
              <a:gd name="adj4" fmla="val 64977"/>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 flexible.</a:t>
            </a:r>
          </a:p>
          <a:p>
            <a:pPr algn="ctr"/>
            <a:r>
              <a:rPr lang="en-GB" dirty="0"/>
              <a:t>(Have a plan B)</a:t>
            </a:r>
          </a:p>
        </p:txBody>
      </p:sp>
      <p:sp>
        <p:nvSpPr>
          <p:cNvPr id="17" name="Up Arrow Callout 16"/>
          <p:cNvSpPr/>
          <p:nvPr/>
        </p:nvSpPr>
        <p:spPr>
          <a:xfrm>
            <a:off x="3384698" y="4453487"/>
            <a:ext cx="1510508" cy="900000"/>
          </a:xfrm>
          <a:prstGeom prst="upArrowCallout">
            <a:avLst>
              <a:gd name="adj1" fmla="val 157142"/>
              <a:gd name="adj2" fmla="val 78571"/>
              <a:gd name="adj3" fmla="val 30096"/>
              <a:gd name="adj4" fmla="val 69904"/>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Expect uncertainty</a:t>
            </a:r>
          </a:p>
        </p:txBody>
      </p:sp>
      <p:sp>
        <p:nvSpPr>
          <p:cNvPr id="7" name="TextBox 6"/>
          <p:cNvSpPr txBox="1"/>
          <p:nvPr/>
        </p:nvSpPr>
        <p:spPr>
          <a:xfrm>
            <a:off x="5918585" y="692696"/>
            <a:ext cx="3085056" cy="4832092"/>
          </a:xfrm>
          <a:prstGeom prst="rect">
            <a:avLst/>
          </a:prstGeom>
          <a:solidFill>
            <a:schemeClr val="accent5">
              <a:lumMod val="20000"/>
              <a:lumOff val="80000"/>
            </a:schemeClr>
          </a:solidFill>
        </p:spPr>
        <p:txBody>
          <a:bodyPr wrap="square" rtlCol="0">
            <a:spAutoFit/>
          </a:bodyPr>
          <a:lstStyle/>
          <a:p>
            <a:r>
              <a:rPr lang="en-GB" sz="2800" dirty="0"/>
              <a:t>This includes talking with people in your field of interest, recognizing employment trends, and learning the requirements needed to reach your goal.</a:t>
            </a:r>
          </a:p>
        </p:txBody>
      </p:sp>
    </p:spTree>
    <p:extLst>
      <p:ext uri="{BB962C8B-B14F-4D97-AF65-F5344CB8AC3E}">
        <p14:creationId xmlns:p14="http://schemas.microsoft.com/office/powerpoint/2010/main" val="38447357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a:bodyPr>
          <a:lstStyle/>
          <a:p>
            <a:r>
              <a:rPr lang="en-GB" sz="3200" dirty="0"/>
              <a:t>Career development process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8043221"/>
              </p:ext>
            </p:extLst>
          </p:nvPr>
        </p:nvGraphicFramePr>
        <p:xfrm>
          <a:off x="5148064" y="2587285"/>
          <a:ext cx="2160240" cy="864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Down Arrow Callout 13"/>
          <p:cNvSpPr/>
          <p:nvPr/>
        </p:nvSpPr>
        <p:spPr>
          <a:xfrm>
            <a:off x="5292240" y="1479713"/>
            <a:ext cx="1440000" cy="900000"/>
          </a:xfrm>
          <a:prstGeom prst="downArrowCallout">
            <a:avLst>
              <a:gd name="adj1" fmla="val 160000"/>
              <a:gd name="adj2" fmla="val 80000"/>
              <a:gd name="adj3" fmla="val 35911"/>
              <a:gd name="adj4" fmla="val 6497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Cognitive approach</a:t>
            </a:r>
          </a:p>
        </p:txBody>
      </p:sp>
      <p:sp>
        <p:nvSpPr>
          <p:cNvPr id="15" name="Up Arrow Callout 14"/>
          <p:cNvSpPr/>
          <p:nvPr/>
        </p:nvSpPr>
        <p:spPr>
          <a:xfrm>
            <a:off x="5292240" y="3694399"/>
            <a:ext cx="1510508" cy="900000"/>
          </a:xfrm>
          <a:prstGeom prst="upArrowCallout">
            <a:avLst>
              <a:gd name="adj1" fmla="val 157142"/>
              <a:gd name="adj2" fmla="val 78571"/>
              <a:gd name="adj3" fmla="val 30096"/>
              <a:gd name="adj4" fmla="val 69904"/>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Intuitive Approach</a:t>
            </a:r>
          </a:p>
        </p:txBody>
      </p:sp>
      <p:sp>
        <p:nvSpPr>
          <p:cNvPr id="5" name="TextBox 4"/>
          <p:cNvSpPr txBox="1"/>
          <p:nvPr/>
        </p:nvSpPr>
        <p:spPr>
          <a:xfrm>
            <a:off x="457200" y="1655720"/>
            <a:ext cx="3394720" cy="2677656"/>
          </a:xfrm>
          <a:prstGeom prst="rect">
            <a:avLst/>
          </a:prstGeom>
          <a:noFill/>
        </p:spPr>
        <p:txBody>
          <a:bodyPr wrap="square" rtlCol="0">
            <a:spAutoFit/>
          </a:bodyPr>
          <a:lstStyle/>
          <a:p>
            <a:r>
              <a:rPr lang="en-GB" sz="2800" dirty="0"/>
              <a:t>At some point in your career planning, you will want to narrow your focus to a few career options. </a:t>
            </a:r>
          </a:p>
        </p:txBody>
      </p:sp>
      <p:sp>
        <p:nvSpPr>
          <p:cNvPr id="3" name="TextBox 2"/>
          <p:cNvSpPr txBox="1"/>
          <p:nvPr/>
        </p:nvSpPr>
        <p:spPr>
          <a:xfrm>
            <a:off x="611560" y="4869160"/>
            <a:ext cx="6120680" cy="369332"/>
          </a:xfrm>
          <a:prstGeom prst="rect">
            <a:avLst/>
          </a:prstGeom>
          <a:noFill/>
        </p:spPr>
        <p:txBody>
          <a:bodyPr wrap="square" rtlCol="0">
            <a:spAutoFit/>
          </a:bodyPr>
          <a:lstStyle/>
          <a:p>
            <a:r>
              <a:rPr lang="en-GB" dirty="0">
                <a:hlinkClick r:id="rId7"/>
              </a:rPr>
              <a:t>Cognitive Information Processing</a:t>
            </a:r>
            <a:endParaRPr lang="en-GB" dirty="0"/>
          </a:p>
        </p:txBody>
      </p:sp>
    </p:spTree>
    <p:extLst>
      <p:ext uri="{BB962C8B-B14F-4D97-AF65-F5344CB8AC3E}">
        <p14:creationId xmlns:p14="http://schemas.microsoft.com/office/powerpoint/2010/main" val="37940827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196752"/>
            <a:ext cx="8784976" cy="4320481"/>
          </a:xfrm>
        </p:spPr>
        <p:txBody>
          <a:bodyPr>
            <a:normAutofit fontScale="85000" lnSpcReduction="20000"/>
          </a:bodyPr>
          <a:lstStyle/>
          <a:p>
            <a:pPr marL="514350" indent="-514350">
              <a:buFont typeface="+mj-lt"/>
              <a:buAutoNum type="arabicPeriod"/>
            </a:pPr>
            <a:r>
              <a:rPr lang="en-GB" b="1" dirty="0"/>
              <a:t>Identify the Decision to be Made </a:t>
            </a:r>
            <a:r>
              <a:rPr lang="en-GB" b="1" dirty="0">
                <a:highlight>
                  <a:srgbClr val="FFFF00"/>
                </a:highlight>
              </a:rPr>
              <a:t>PROBLEM SOLVING AND DECISION MAKING</a:t>
            </a:r>
          </a:p>
          <a:p>
            <a:pPr lvl="1"/>
            <a:r>
              <a:rPr lang="en-GB" dirty="0"/>
              <a:t>Are you choosing a career? A job? A college major?</a:t>
            </a:r>
          </a:p>
          <a:p>
            <a:pPr marL="514350" indent="-514350">
              <a:buFont typeface="+mj-lt"/>
              <a:buAutoNum type="arabicPeriod"/>
            </a:pPr>
            <a:r>
              <a:rPr lang="en-GB" b="1" dirty="0"/>
              <a:t>Gather Information &amp; Identify Possible Alternatives</a:t>
            </a:r>
          </a:p>
          <a:p>
            <a:pPr lvl="1"/>
            <a:r>
              <a:rPr lang="en-GB" dirty="0"/>
              <a:t>In addition to a thorough self-assessment, career decision-making requires an adequate knowledge of the world of work in general and the occupational fields you are considering specifically</a:t>
            </a:r>
          </a:p>
          <a:p>
            <a:pPr marL="514350" indent="-514350">
              <a:buFont typeface="+mj-lt"/>
              <a:buAutoNum type="arabicPeriod"/>
            </a:pPr>
            <a:r>
              <a:rPr lang="en-GB" b="1" dirty="0"/>
              <a:t>Investigate and Evaluate Alternatives</a:t>
            </a:r>
          </a:p>
          <a:p>
            <a:pPr lvl="1"/>
            <a:r>
              <a:rPr lang="en-GB" dirty="0"/>
              <a:t>List pros, cons, and possible implications for each alternative</a:t>
            </a:r>
            <a:endParaRPr lang="en-GB" b="1" dirty="0"/>
          </a:p>
          <a:p>
            <a:endParaRPr lang="en-GB" dirty="0"/>
          </a:p>
        </p:txBody>
      </p:sp>
      <p:sp>
        <p:nvSpPr>
          <p:cNvPr id="4" name="Down Arrow Callout 3"/>
          <p:cNvSpPr/>
          <p:nvPr/>
        </p:nvSpPr>
        <p:spPr>
          <a:xfrm>
            <a:off x="3635896" y="188640"/>
            <a:ext cx="1440000" cy="900000"/>
          </a:xfrm>
          <a:prstGeom prst="downArrowCallout">
            <a:avLst>
              <a:gd name="adj1" fmla="val 160000"/>
              <a:gd name="adj2" fmla="val 80000"/>
              <a:gd name="adj3" fmla="val 35911"/>
              <a:gd name="adj4" fmla="val 6497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Cognitive approach</a:t>
            </a:r>
          </a:p>
        </p:txBody>
      </p:sp>
    </p:spTree>
    <p:extLst>
      <p:ext uri="{BB962C8B-B14F-4D97-AF65-F5344CB8AC3E}">
        <p14:creationId xmlns:p14="http://schemas.microsoft.com/office/powerpoint/2010/main" val="40880805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340768"/>
            <a:ext cx="8928992" cy="4176465"/>
          </a:xfrm>
        </p:spPr>
        <p:txBody>
          <a:bodyPr>
            <a:normAutofit fontScale="92500" lnSpcReduction="20000"/>
          </a:bodyPr>
          <a:lstStyle/>
          <a:p>
            <a:r>
              <a:rPr lang="en-GB" b="1" dirty="0"/>
              <a:t>Decide Among the Alternatives</a:t>
            </a:r>
          </a:p>
          <a:p>
            <a:pPr lvl="1"/>
            <a:r>
              <a:rPr lang="en-GB" dirty="0"/>
              <a:t>Prioritize your alternatives, make a tentative choice and a backup plan.</a:t>
            </a:r>
          </a:p>
          <a:p>
            <a:r>
              <a:rPr lang="en-GB" b="1" dirty="0"/>
              <a:t>Implement a Plan of Action</a:t>
            </a:r>
          </a:p>
          <a:p>
            <a:pPr lvl="1"/>
            <a:r>
              <a:rPr lang="en-GB" dirty="0"/>
              <a:t>It is not enough simply to state what you plan to be when you grow up. </a:t>
            </a:r>
          </a:p>
          <a:p>
            <a:r>
              <a:rPr lang="en-GB" b="1" dirty="0"/>
              <a:t>Review Decision Periodically</a:t>
            </a:r>
          </a:p>
          <a:p>
            <a:pPr lvl="1"/>
            <a:r>
              <a:rPr lang="en-GB" dirty="0"/>
              <a:t>Choosing a career is not a once-and-for-always decision; you will change and grow, and so will your occupation.</a:t>
            </a:r>
          </a:p>
        </p:txBody>
      </p:sp>
      <p:sp>
        <p:nvSpPr>
          <p:cNvPr id="4" name="Down Arrow Callout 3"/>
          <p:cNvSpPr/>
          <p:nvPr/>
        </p:nvSpPr>
        <p:spPr>
          <a:xfrm>
            <a:off x="3852000" y="332656"/>
            <a:ext cx="1440000" cy="900000"/>
          </a:xfrm>
          <a:prstGeom prst="downArrowCallout">
            <a:avLst>
              <a:gd name="adj1" fmla="val 160000"/>
              <a:gd name="adj2" fmla="val 80000"/>
              <a:gd name="adj3" fmla="val 35911"/>
              <a:gd name="adj4" fmla="val 6497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Cognitive approach</a:t>
            </a:r>
          </a:p>
        </p:txBody>
      </p:sp>
    </p:spTree>
    <p:extLst>
      <p:ext uri="{BB962C8B-B14F-4D97-AF65-F5344CB8AC3E}">
        <p14:creationId xmlns:p14="http://schemas.microsoft.com/office/powerpoint/2010/main" val="3073216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268760"/>
            <a:ext cx="8856984" cy="4248472"/>
          </a:xfrm>
        </p:spPr>
        <p:txBody>
          <a:bodyPr>
            <a:normAutofit fontScale="92500" lnSpcReduction="20000"/>
          </a:bodyPr>
          <a:lstStyle/>
          <a:p>
            <a:r>
              <a:rPr lang="en-GB" dirty="0"/>
              <a:t>This approach is for those who prefer to </a:t>
            </a:r>
            <a:r>
              <a:rPr lang="en-GB" dirty="0">
                <a:highlight>
                  <a:srgbClr val="FFFF00"/>
                </a:highlight>
              </a:rPr>
              <a:t>when individuals use analytics, facts, and a step-by-step process to come to a decision</a:t>
            </a:r>
            <a:r>
              <a:rPr lang="en-GB" dirty="0"/>
              <a:t>. visualize their future.</a:t>
            </a:r>
          </a:p>
          <a:p>
            <a:r>
              <a:rPr lang="en-GB" dirty="0"/>
              <a:t>The secret of an athlete's success can be yours too. </a:t>
            </a:r>
            <a:r>
              <a:rPr lang="en-GB" dirty="0">
                <a:solidFill>
                  <a:schemeClr val="accent1"/>
                </a:solidFill>
              </a:rPr>
              <a:t>Create a mental model</a:t>
            </a:r>
            <a:r>
              <a:rPr lang="en-GB" dirty="0"/>
              <a:t>.</a:t>
            </a:r>
          </a:p>
          <a:p>
            <a:pPr marL="0" indent="0">
              <a:buNone/>
            </a:pPr>
            <a:r>
              <a:rPr lang="en-GB" dirty="0"/>
              <a:t>	</a:t>
            </a:r>
            <a:r>
              <a:rPr lang="en-GB" i="1" dirty="0"/>
              <a:t>E.g.</a:t>
            </a:r>
            <a:r>
              <a:rPr lang="en-GB" dirty="0"/>
              <a:t>, a high jumper will visualize running 	and sailing over the bar in the competition. 	Use your imagination to create what you 	want in life.</a:t>
            </a:r>
          </a:p>
          <a:p>
            <a:pPr marL="0" indent="0">
              <a:buNone/>
            </a:pPr>
            <a:endParaRPr lang="en-GB" dirty="0"/>
          </a:p>
        </p:txBody>
      </p:sp>
      <p:sp>
        <p:nvSpPr>
          <p:cNvPr id="4" name="Up Arrow Callout 3"/>
          <p:cNvSpPr/>
          <p:nvPr/>
        </p:nvSpPr>
        <p:spPr>
          <a:xfrm>
            <a:off x="3816746" y="224744"/>
            <a:ext cx="1510508" cy="900000"/>
          </a:xfrm>
          <a:prstGeom prst="upArrowCallout">
            <a:avLst>
              <a:gd name="adj1" fmla="val 157142"/>
              <a:gd name="adj2" fmla="val 78571"/>
              <a:gd name="adj3" fmla="val 30096"/>
              <a:gd name="adj4" fmla="val 69904"/>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r>
              <a:rPr lang="en-GB" dirty="0">
                <a:solidFill>
                  <a:schemeClr val="tx1"/>
                </a:solidFill>
              </a:rPr>
              <a:t>Intuitive Approach</a:t>
            </a:r>
          </a:p>
        </p:txBody>
      </p:sp>
    </p:spTree>
    <p:extLst>
      <p:ext uri="{BB962C8B-B14F-4D97-AF65-F5344CB8AC3E}">
        <p14:creationId xmlns:p14="http://schemas.microsoft.com/office/powerpoint/2010/main" val="11483940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chor="t">
            <a:normAutofit/>
          </a:bodyPr>
          <a:lstStyle/>
          <a:p>
            <a:r>
              <a:rPr lang="en-GB" sz="3200" dirty="0"/>
              <a:t>Example of creating a mental model</a:t>
            </a:r>
          </a:p>
        </p:txBody>
      </p:sp>
      <p:sp>
        <p:nvSpPr>
          <p:cNvPr id="4" name="Oval 3"/>
          <p:cNvSpPr/>
          <p:nvPr/>
        </p:nvSpPr>
        <p:spPr>
          <a:xfrm>
            <a:off x="2085470" y="908720"/>
            <a:ext cx="5222834" cy="302433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p:cNvSpPr/>
          <p:nvPr/>
        </p:nvSpPr>
        <p:spPr>
          <a:xfrm>
            <a:off x="3491880" y="2223841"/>
            <a:ext cx="5199283" cy="320435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185486" y="2115829"/>
            <a:ext cx="5538642" cy="3312368"/>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3511490" y="1369326"/>
            <a:ext cx="2376264" cy="461665"/>
          </a:xfrm>
          <a:prstGeom prst="rect">
            <a:avLst/>
          </a:prstGeom>
          <a:noFill/>
        </p:spPr>
        <p:txBody>
          <a:bodyPr wrap="square" rtlCol="0">
            <a:spAutoFit/>
          </a:bodyPr>
          <a:lstStyle/>
          <a:p>
            <a:pPr algn="ctr"/>
            <a:r>
              <a:rPr lang="en-GB" sz="2400" dirty="0"/>
              <a:t>What you love</a:t>
            </a:r>
          </a:p>
        </p:txBody>
      </p:sp>
      <p:sp>
        <p:nvSpPr>
          <p:cNvPr id="8" name="TextBox 7"/>
          <p:cNvSpPr txBox="1"/>
          <p:nvPr/>
        </p:nvSpPr>
        <p:spPr>
          <a:xfrm>
            <a:off x="930425" y="3434131"/>
            <a:ext cx="1833217" cy="830997"/>
          </a:xfrm>
          <a:prstGeom prst="rect">
            <a:avLst/>
          </a:prstGeom>
          <a:noFill/>
        </p:spPr>
        <p:txBody>
          <a:bodyPr wrap="square" rtlCol="0">
            <a:spAutoFit/>
          </a:bodyPr>
          <a:lstStyle/>
          <a:p>
            <a:pPr algn="ctr"/>
            <a:r>
              <a:rPr lang="en-GB" sz="2400" dirty="0"/>
              <a:t>What you </a:t>
            </a:r>
          </a:p>
          <a:p>
            <a:pPr algn="ctr"/>
            <a:r>
              <a:rPr lang="en-GB" sz="2400" dirty="0"/>
              <a:t>Are good at</a:t>
            </a:r>
          </a:p>
        </p:txBody>
      </p:sp>
      <p:sp>
        <p:nvSpPr>
          <p:cNvPr id="9" name="TextBox 8"/>
          <p:cNvSpPr txBox="1"/>
          <p:nvPr/>
        </p:nvSpPr>
        <p:spPr>
          <a:xfrm>
            <a:off x="6070036" y="3981772"/>
            <a:ext cx="2376264" cy="461665"/>
          </a:xfrm>
          <a:prstGeom prst="rect">
            <a:avLst/>
          </a:prstGeom>
          <a:noFill/>
        </p:spPr>
        <p:txBody>
          <a:bodyPr wrap="square" rtlCol="0">
            <a:spAutoFit/>
          </a:bodyPr>
          <a:lstStyle/>
          <a:p>
            <a:pPr algn="ctr"/>
            <a:r>
              <a:rPr lang="en-GB" sz="2400" dirty="0"/>
              <a:t>What pays well</a:t>
            </a:r>
          </a:p>
        </p:txBody>
      </p:sp>
      <p:sp>
        <p:nvSpPr>
          <p:cNvPr id="10" name="TextBox 9"/>
          <p:cNvSpPr txBox="1"/>
          <p:nvPr/>
        </p:nvSpPr>
        <p:spPr>
          <a:xfrm>
            <a:off x="3948783" y="3978163"/>
            <a:ext cx="1525074" cy="830997"/>
          </a:xfrm>
          <a:prstGeom prst="rect">
            <a:avLst/>
          </a:prstGeom>
          <a:noFill/>
        </p:spPr>
        <p:txBody>
          <a:bodyPr wrap="square" rtlCol="0">
            <a:spAutoFit/>
          </a:bodyPr>
          <a:lstStyle/>
          <a:p>
            <a:pPr algn="ctr"/>
            <a:r>
              <a:rPr lang="en-GB" sz="2400" dirty="0"/>
              <a:t>Rich but</a:t>
            </a:r>
          </a:p>
          <a:p>
            <a:pPr algn="ctr"/>
            <a:r>
              <a:rPr lang="en-GB" sz="2400" dirty="0"/>
              <a:t> bored</a:t>
            </a:r>
          </a:p>
        </p:txBody>
      </p:sp>
      <p:sp>
        <p:nvSpPr>
          <p:cNvPr id="11" name="TextBox 10"/>
          <p:cNvSpPr txBox="1"/>
          <p:nvPr/>
        </p:nvSpPr>
        <p:spPr>
          <a:xfrm>
            <a:off x="2406538" y="2370423"/>
            <a:ext cx="1525074" cy="830997"/>
          </a:xfrm>
          <a:prstGeom prst="rect">
            <a:avLst/>
          </a:prstGeom>
          <a:noFill/>
        </p:spPr>
        <p:txBody>
          <a:bodyPr wrap="square" rtlCol="0">
            <a:spAutoFit/>
          </a:bodyPr>
          <a:lstStyle/>
          <a:p>
            <a:pPr algn="ctr"/>
            <a:r>
              <a:rPr lang="en-GB" sz="2400" dirty="0"/>
              <a:t>Happy but poor</a:t>
            </a:r>
          </a:p>
        </p:txBody>
      </p:sp>
      <p:sp>
        <p:nvSpPr>
          <p:cNvPr id="12" name="TextBox 11"/>
          <p:cNvSpPr txBox="1"/>
          <p:nvPr/>
        </p:nvSpPr>
        <p:spPr>
          <a:xfrm>
            <a:off x="5624162" y="2390589"/>
            <a:ext cx="1185308" cy="830997"/>
          </a:xfrm>
          <a:prstGeom prst="rect">
            <a:avLst/>
          </a:prstGeom>
          <a:noFill/>
        </p:spPr>
        <p:txBody>
          <a:bodyPr wrap="square" rtlCol="0">
            <a:spAutoFit/>
          </a:bodyPr>
          <a:lstStyle/>
          <a:p>
            <a:pPr algn="ctr"/>
            <a:r>
              <a:rPr lang="en-GB" sz="2400" dirty="0"/>
              <a:t>Just a dream</a:t>
            </a:r>
          </a:p>
        </p:txBody>
      </p:sp>
      <p:sp>
        <p:nvSpPr>
          <p:cNvPr id="13" name="TextBox 12"/>
          <p:cNvSpPr txBox="1"/>
          <p:nvPr/>
        </p:nvSpPr>
        <p:spPr>
          <a:xfrm>
            <a:off x="4187823" y="2998935"/>
            <a:ext cx="944054" cy="461665"/>
          </a:xfrm>
          <a:prstGeom prst="rect">
            <a:avLst/>
          </a:prstGeom>
          <a:noFill/>
        </p:spPr>
        <p:txBody>
          <a:bodyPr wrap="square" rtlCol="0">
            <a:spAutoFit/>
          </a:bodyPr>
          <a:lstStyle/>
          <a:p>
            <a:pPr algn="ctr"/>
            <a:r>
              <a:rPr lang="en-GB" sz="2400" dirty="0"/>
              <a:t>WIN</a:t>
            </a:r>
          </a:p>
        </p:txBody>
      </p:sp>
    </p:spTree>
    <p:extLst>
      <p:ext uri="{BB962C8B-B14F-4D97-AF65-F5344CB8AC3E}">
        <p14:creationId xmlns:p14="http://schemas.microsoft.com/office/powerpoint/2010/main" val="34777161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8BC34-B3E1-AA13-EE02-56A74304E86B}"/>
              </a:ext>
            </a:extLst>
          </p:cNvPr>
          <p:cNvSpPr>
            <a:spLocks noGrp="1"/>
          </p:cNvSpPr>
          <p:nvPr>
            <p:ph type="title"/>
          </p:nvPr>
        </p:nvSpPr>
        <p:spPr/>
        <p:txBody>
          <a:bodyPr/>
          <a:lstStyle/>
          <a:p>
            <a:r>
              <a:rPr lang="en-GB" dirty="0" err="1"/>
              <a:t>Tedx</a:t>
            </a:r>
            <a:r>
              <a:rPr lang="en-GB" dirty="0"/>
              <a:t> Talk :Discussion Activity..</a:t>
            </a:r>
          </a:p>
        </p:txBody>
      </p:sp>
      <p:sp>
        <p:nvSpPr>
          <p:cNvPr id="3" name="Content Placeholder 2">
            <a:extLst>
              <a:ext uri="{FF2B5EF4-FFF2-40B4-BE49-F238E27FC236}">
                <a16:creationId xmlns:a16="http://schemas.microsoft.com/office/drawing/2014/main" id="{690BE859-0E10-9BF1-A016-DABD178F2175}"/>
              </a:ext>
            </a:extLst>
          </p:cNvPr>
          <p:cNvSpPr>
            <a:spLocks noGrp="1"/>
          </p:cNvSpPr>
          <p:nvPr>
            <p:ph idx="1"/>
          </p:nvPr>
        </p:nvSpPr>
        <p:spPr/>
        <p:txBody>
          <a:bodyPr>
            <a:normAutofit lnSpcReduction="10000"/>
          </a:bodyPr>
          <a:lstStyle/>
          <a:p>
            <a:r>
              <a:rPr lang="en-GB" dirty="0">
                <a:hlinkClick r:id="rId2"/>
              </a:rPr>
              <a:t>https://youtu.be/DmeOX5Zu36M?si=Y5m1E9oJeBPPyy-A</a:t>
            </a:r>
            <a:endParaRPr lang="en-GB" dirty="0"/>
          </a:p>
          <a:p>
            <a:r>
              <a:rPr lang="en-GB" dirty="0"/>
              <a:t>What is self-doubt ?How can you make it your friend?</a:t>
            </a:r>
          </a:p>
          <a:p>
            <a:r>
              <a:rPr lang="en-GB" dirty="0"/>
              <a:t>Analyse your own thoughts and reflect on your own goals in your small groups and be ready to discuss and debate in the class.</a:t>
            </a:r>
          </a:p>
        </p:txBody>
      </p:sp>
    </p:spTree>
    <p:extLst>
      <p:ext uri="{BB962C8B-B14F-4D97-AF65-F5344CB8AC3E}">
        <p14:creationId xmlns:p14="http://schemas.microsoft.com/office/powerpoint/2010/main" val="36483405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21134"/>
          </a:xfrm>
        </p:spPr>
        <p:txBody>
          <a:bodyPr anchor="t">
            <a:normAutofit/>
          </a:bodyPr>
          <a:lstStyle/>
          <a:p>
            <a:r>
              <a:rPr lang="en-GB" sz="3200" dirty="0"/>
              <a:t>Career development process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18714506"/>
              </p:ext>
            </p:extLst>
          </p:nvPr>
        </p:nvGraphicFramePr>
        <p:xfrm>
          <a:off x="5094491" y="2933661"/>
          <a:ext cx="2696551" cy="864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Up Arrow Callout 10"/>
          <p:cNvSpPr/>
          <p:nvPr/>
        </p:nvSpPr>
        <p:spPr>
          <a:xfrm>
            <a:off x="4379834" y="3861048"/>
            <a:ext cx="1440000" cy="900000"/>
          </a:xfrm>
          <a:prstGeom prst="upArrowCallout">
            <a:avLst>
              <a:gd name="adj1" fmla="val 157142"/>
              <a:gd name="adj2" fmla="val 78571"/>
              <a:gd name="adj3" fmla="val 30096"/>
              <a:gd name="adj4" fmla="val 6990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Networking</a:t>
            </a:r>
          </a:p>
        </p:txBody>
      </p:sp>
      <p:sp>
        <p:nvSpPr>
          <p:cNvPr id="14" name="Down Arrow Callout 13"/>
          <p:cNvSpPr/>
          <p:nvPr/>
        </p:nvSpPr>
        <p:spPr>
          <a:xfrm>
            <a:off x="6702229" y="1983955"/>
            <a:ext cx="1440000" cy="900000"/>
          </a:xfrm>
          <a:prstGeom prst="downArrowCallout">
            <a:avLst>
              <a:gd name="adj1" fmla="val 160000"/>
              <a:gd name="adj2" fmla="val 80000"/>
              <a:gd name="adj3" fmla="val 35911"/>
              <a:gd name="adj4" fmla="val 6497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Work experience</a:t>
            </a:r>
          </a:p>
        </p:txBody>
      </p:sp>
      <p:sp>
        <p:nvSpPr>
          <p:cNvPr id="16" name="Down Arrow Callout 15"/>
          <p:cNvSpPr/>
          <p:nvPr/>
        </p:nvSpPr>
        <p:spPr>
          <a:xfrm>
            <a:off x="5370736" y="1106792"/>
            <a:ext cx="1598005" cy="900000"/>
          </a:xfrm>
          <a:prstGeom prst="downArrowCallout">
            <a:avLst>
              <a:gd name="adj1" fmla="val 160000"/>
              <a:gd name="adj2" fmla="val 80000"/>
              <a:gd name="adj3" fmla="val 35911"/>
              <a:gd name="adj4" fmla="val 64977"/>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Volunteering</a:t>
            </a:r>
          </a:p>
        </p:txBody>
      </p:sp>
      <p:sp>
        <p:nvSpPr>
          <p:cNvPr id="17" name="Up Arrow Callout 16"/>
          <p:cNvSpPr/>
          <p:nvPr/>
        </p:nvSpPr>
        <p:spPr>
          <a:xfrm>
            <a:off x="5370736" y="4724626"/>
            <a:ext cx="1975378" cy="900000"/>
          </a:xfrm>
          <a:prstGeom prst="upArrowCallout">
            <a:avLst>
              <a:gd name="adj1" fmla="val 157142"/>
              <a:gd name="adj2" fmla="val 78571"/>
              <a:gd name="adj3" fmla="val 30096"/>
              <a:gd name="adj4" fmla="val 69904"/>
            </a:avLst>
          </a:prstGeom>
          <a:solidFill>
            <a:schemeClr val="bg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Apprenticeships</a:t>
            </a:r>
          </a:p>
        </p:txBody>
      </p:sp>
      <p:sp>
        <p:nvSpPr>
          <p:cNvPr id="3" name="TextBox 2"/>
          <p:cNvSpPr txBox="1"/>
          <p:nvPr/>
        </p:nvSpPr>
        <p:spPr>
          <a:xfrm>
            <a:off x="288550" y="1556792"/>
            <a:ext cx="3672408" cy="1754326"/>
          </a:xfrm>
          <a:prstGeom prst="rect">
            <a:avLst/>
          </a:prstGeom>
          <a:noFill/>
        </p:spPr>
        <p:txBody>
          <a:bodyPr wrap="square" rtlCol="0">
            <a:spAutoFit/>
          </a:bodyPr>
          <a:lstStyle/>
          <a:p>
            <a:r>
              <a:rPr lang="en-GB" sz="3600" dirty="0"/>
              <a:t>This depends on the goal that you have set…</a:t>
            </a:r>
          </a:p>
        </p:txBody>
      </p:sp>
      <p:sp>
        <p:nvSpPr>
          <p:cNvPr id="10" name="Down Arrow Callout 9"/>
          <p:cNvSpPr/>
          <p:nvPr/>
        </p:nvSpPr>
        <p:spPr>
          <a:xfrm>
            <a:off x="4252966" y="1983955"/>
            <a:ext cx="1440000" cy="900000"/>
          </a:xfrm>
          <a:prstGeom prst="downArrowCallout">
            <a:avLst>
              <a:gd name="adj1" fmla="val 160000"/>
              <a:gd name="adj2" fmla="val 80000"/>
              <a:gd name="adj3" fmla="val 35911"/>
              <a:gd name="adj4" fmla="val 64977"/>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Apply for jobs</a:t>
            </a:r>
          </a:p>
        </p:txBody>
      </p:sp>
      <p:sp>
        <p:nvSpPr>
          <p:cNvPr id="15" name="Up Arrow Callout 14"/>
          <p:cNvSpPr/>
          <p:nvPr/>
        </p:nvSpPr>
        <p:spPr>
          <a:xfrm>
            <a:off x="6702229" y="3856990"/>
            <a:ext cx="1510508" cy="900000"/>
          </a:xfrm>
          <a:prstGeom prst="upArrowCallout">
            <a:avLst>
              <a:gd name="adj1" fmla="val 157142"/>
              <a:gd name="adj2" fmla="val 78571"/>
              <a:gd name="adj3" fmla="val 30096"/>
              <a:gd name="adj4" fmla="val 69904"/>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Further education</a:t>
            </a:r>
          </a:p>
        </p:txBody>
      </p:sp>
      <p:sp>
        <p:nvSpPr>
          <p:cNvPr id="12" name="TextBox 11"/>
          <p:cNvSpPr txBox="1"/>
          <p:nvPr/>
        </p:nvSpPr>
        <p:spPr>
          <a:xfrm>
            <a:off x="178994" y="4820683"/>
            <a:ext cx="3960958" cy="707886"/>
          </a:xfrm>
          <a:prstGeom prst="rect">
            <a:avLst/>
          </a:prstGeom>
          <a:noFill/>
        </p:spPr>
        <p:txBody>
          <a:bodyPr wrap="square" rtlCol="0">
            <a:spAutoFit/>
          </a:bodyPr>
          <a:lstStyle/>
          <a:p>
            <a:r>
              <a:rPr lang="en-GB" sz="2000" dirty="0">
                <a:hlinkClick r:id="rId7"/>
              </a:rPr>
              <a:t>Three Questions to unlock your authentic career</a:t>
            </a:r>
            <a:endParaRPr lang="en-GB" sz="2000" dirty="0"/>
          </a:p>
        </p:txBody>
      </p:sp>
    </p:spTree>
    <p:extLst>
      <p:ext uri="{BB962C8B-B14F-4D97-AF65-F5344CB8AC3E}">
        <p14:creationId xmlns:p14="http://schemas.microsoft.com/office/powerpoint/2010/main" val="16481052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E5E0E-53F6-6336-2CF9-943D38B2ECC3}"/>
              </a:ext>
            </a:extLst>
          </p:cNvPr>
          <p:cNvSpPr>
            <a:spLocks noGrp="1"/>
          </p:cNvSpPr>
          <p:nvPr>
            <p:ph type="title"/>
          </p:nvPr>
        </p:nvSpPr>
        <p:spPr/>
        <p:txBody>
          <a:bodyPr/>
          <a:lstStyle/>
          <a:p>
            <a:r>
              <a:rPr lang="en-GB" dirty="0"/>
              <a:t>Developing Employability skills</a:t>
            </a:r>
          </a:p>
        </p:txBody>
      </p:sp>
      <p:sp>
        <p:nvSpPr>
          <p:cNvPr id="3" name="Content Placeholder 2">
            <a:extLst>
              <a:ext uri="{FF2B5EF4-FFF2-40B4-BE49-F238E27FC236}">
                <a16:creationId xmlns:a16="http://schemas.microsoft.com/office/drawing/2014/main" id="{F99F770D-A9AB-FCDE-873F-2DC59A593C6A}"/>
              </a:ext>
            </a:extLst>
          </p:cNvPr>
          <p:cNvSpPr>
            <a:spLocks noGrp="1"/>
          </p:cNvSpPr>
          <p:nvPr>
            <p:ph idx="1"/>
          </p:nvPr>
        </p:nvSpPr>
        <p:spPr/>
        <p:txBody>
          <a:bodyPr>
            <a:normAutofit fontScale="92500" lnSpcReduction="10000"/>
          </a:bodyPr>
          <a:lstStyle/>
          <a:p>
            <a:r>
              <a:rPr lang="en-GB" dirty="0">
                <a:hlinkClick r:id="rId2"/>
              </a:rPr>
              <a:t>https://www.pwc.co.uk/careers/early-careers/employability-hub.html</a:t>
            </a:r>
            <a:endParaRPr lang="en-GB" dirty="0"/>
          </a:p>
          <a:p>
            <a:r>
              <a:rPr lang="en-GB" dirty="0"/>
              <a:t>Visit the PWC (Price Water Coopers) website and explore how PWC’s employability hub encourages its employees to develop their employability skills.</a:t>
            </a:r>
          </a:p>
          <a:p>
            <a:r>
              <a:rPr lang="en-GB" dirty="0"/>
              <a:t>You can develop your own employability skills too by exploring it further.</a:t>
            </a:r>
          </a:p>
          <a:p>
            <a:endParaRPr lang="en-GB" dirty="0"/>
          </a:p>
        </p:txBody>
      </p:sp>
    </p:spTree>
    <p:extLst>
      <p:ext uri="{BB962C8B-B14F-4D97-AF65-F5344CB8AC3E}">
        <p14:creationId xmlns:p14="http://schemas.microsoft.com/office/powerpoint/2010/main" val="3231077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Continuous Professional Development (CPD)?</a:t>
            </a:r>
          </a:p>
        </p:txBody>
      </p:sp>
      <p:sp>
        <p:nvSpPr>
          <p:cNvPr id="5" name="Content Placeholder 4">
            <a:extLst>
              <a:ext uri="{FF2B5EF4-FFF2-40B4-BE49-F238E27FC236}">
                <a16:creationId xmlns:a16="http://schemas.microsoft.com/office/drawing/2014/main" id="{F30C6143-B14F-48BF-AEB9-27A0888211AE}"/>
              </a:ext>
            </a:extLst>
          </p:cNvPr>
          <p:cNvSpPr>
            <a:spLocks noGrp="1"/>
          </p:cNvSpPr>
          <p:nvPr>
            <p:ph idx="1"/>
          </p:nvPr>
        </p:nvSpPr>
        <p:spPr>
          <a:xfrm>
            <a:off x="457200" y="1470484"/>
            <a:ext cx="8229600" cy="3917032"/>
          </a:xfrm>
        </p:spPr>
        <p:txBody>
          <a:bodyPr/>
          <a:lstStyle/>
          <a:p>
            <a:endParaRPr lang="en-GB" dirty="0"/>
          </a:p>
          <a:p>
            <a:pPr marL="0" indent="0">
              <a:buNone/>
            </a:pPr>
            <a:r>
              <a:rPr lang="en-GB" dirty="0"/>
              <a:t>Watch this video</a:t>
            </a:r>
          </a:p>
        </p:txBody>
      </p:sp>
      <p:sp>
        <p:nvSpPr>
          <p:cNvPr id="6" name="Rectangle 5">
            <a:extLst>
              <a:ext uri="{FF2B5EF4-FFF2-40B4-BE49-F238E27FC236}">
                <a16:creationId xmlns:a16="http://schemas.microsoft.com/office/drawing/2014/main" id="{6CFA2BB2-CAE7-4D31-A041-DF6E615C2F37}"/>
              </a:ext>
            </a:extLst>
          </p:cNvPr>
          <p:cNvSpPr/>
          <p:nvPr/>
        </p:nvSpPr>
        <p:spPr>
          <a:xfrm>
            <a:off x="2286000" y="3105835"/>
            <a:ext cx="4572000" cy="1384995"/>
          </a:xfrm>
          <a:prstGeom prst="rect">
            <a:avLst/>
          </a:prstGeom>
        </p:spPr>
        <p:txBody>
          <a:bodyPr>
            <a:spAutoFit/>
          </a:bodyPr>
          <a:lstStyle/>
          <a:p>
            <a:r>
              <a:rPr lang="en-GB" dirty="0">
                <a:hlinkClick r:id="rId2"/>
              </a:rPr>
              <a:t>(</a:t>
            </a:r>
            <a:r>
              <a:rPr lang="en-GB" sz="2800" dirty="0">
                <a:hlinkClick r:id="rId2"/>
              </a:rPr>
              <a:t>1317) Continuing Professional Development (CPD) - YouTube</a:t>
            </a:r>
            <a:endParaRPr lang="en-GB" sz="2800" dirty="0"/>
          </a:p>
        </p:txBody>
      </p:sp>
    </p:spTree>
    <p:extLst>
      <p:ext uri="{BB962C8B-B14F-4D97-AF65-F5344CB8AC3E}">
        <p14:creationId xmlns:p14="http://schemas.microsoft.com/office/powerpoint/2010/main" val="25247770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Continuous Professional Development (CPD)?</a:t>
            </a:r>
          </a:p>
        </p:txBody>
      </p:sp>
      <p:pic>
        <p:nvPicPr>
          <p:cNvPr id="4" name="dm4JwBJmGiI"/>
          <p:cNvPicPr>
            <a:picLocks noGrp="1" noRot="1" noChangeAspect="1"/>
          </p:cNvPicPr>
          <p:nvPr>
            <p:ph idx="1"/>
            <a:videoFile r:link="rId1"/>
          </p:nvPr>
        </p:nvPicPr>
        <p:blipFill>
          <a:blip r:embed="rId3"/>
          <a:stretch>
            <a:fillRect/>
          </a:stretch>
        </p:blipFill>
        <p:spPr>
          <a:xfrm>
            <a:off x="251520" y="1532363"/>
            <a:ext cx="8640960" cy="4212468"/>
          </a:xfrm>
          <a:prstGeom prst="rect">
            <a:avLst/>
          </a:prstGeom>
        </p:spPr>
      </p:pic>
    </p:spTree>
    <p:extLst>
      <p:ext uri="{BB962C8B-B14F-4D97-AF65-F5344CB8AC3E}">
        <p14:creationId xmlns:p14="http://schemas.microsoft.com/office/powerpoint/2010/main" val="11067730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dirty="0">
                <a:solidFill>
                  <a:schemeClr val="accent1">
                    <a:tint val="88000"/>
                    <a:satMod val="150000"/>
                  </a:schemeClr>
                </a:solidFill>
              </a:rPr>
              <a:t>Home work </a:t>
            </a:r>
            <a:endParaRPr lang="en-US" dirty="0">
              <a:solidFill>
                <a:schemeClr val="accent1">
                  <a:tint val="88000"/>
                  <a:satMod val="150000"/>
                </a:schemeClr>
              </a:solidFill>
            </a:endParaRPr>
          </a:p>
        </p:txBody>
      </p:sp>
      <p:sp>
        <p:nvSpPr>
          <p:cNvPr id="77827" name="Content Placeholder 2"/>
          <p:cNvSpPr>
            <a:spLocks noGrp="1"/>
          </p:cNvSpPr>
          <p:nvPr>
            <p:ph idx="1"/>
          </p:nvPr>
        </p:nvSpPr>
        <p:spPr>
          <a:xfrm>
            <a:off x="323528" y="1268760"/>
            <a:ext cx="8712968" cy="4176464"/>
          </a:xfrm>
        </p:spPr>
        <p:txBody>
          <a:bodyPr>
            <a:normAutofit/>
          </a:bodyPr>
          <a:lstStyle/>
          <a:p>
            <a:r>
              <a:rPr lang="en-GB" altLang="en-US" sz="2800" dirty="0"/>
              <a:t>Read Chapter 14</a:t>
            </a:r>
          </a:p>
          <a:p>
            <a:pPr marL="0" indent="0">
              <a:buNone/>
            </a:pPr>
            <a:r>
              <a:rPr lang="en-GB" altLang="en-US" sz="2800" dirty="0"/>
              <a:t>	</a:t>
            </a:r>
            <a:r>
              <a:rPr lang="en-GB" altLang="en-US" sz="2800" dirty="0" err="1"/>
              <a:t>Maund</a:t>
            </a:r>
            <a:r>
              <a:rPr lang="en-GB" altLang="en-US" sz="2800" dirty="0"/>
              <a:t>, A., </a:t>
            </a:r>
            <a:r>
              <a:rPr lang="en-GB" altLang="en-US" sz="2800" dirty="0" err="1"/>
              <a:t>Schreik</a:t>
            </a:r>
            <a:r>
              <a:rPr lang="en-GB" altLang="en-US" sz="2800" dirty="0"/>
              <a:t> M., </a:t>
            </a:r>
            <a:r>
              <a:rPr lang="en-GB" altLang="en-US" sz="2800" dirty="0" err="1"/>
              <a:t>Tinkler</a:t>
            </a:r>
            <a:r>
              <a:rPr lang="en-GB" altLang="en-US" sz="2800" dirty="0"/>
              <a:t> P. K.(2017). 	Certificate in Higher education: Skills for the 	work place. London: Sage Publications.</a:t>
            </a:r>
          </a:p>
          <a:p>
            <a:pPr marL="0" indent="0">
              <a:buNone/>
            </a:pPr>
            <a:endParaRPr lang="en-US" altLang="en-US" dirty="0"/>
          </a:p>
          <a:p>
            <a:pPr marL="0" indent="0">
              <a:buNone/>
            </a:pPr>
            <a:endParaRPr lang="en-US" altLang="en-US" dirty="0"/>
          </a:p>
          <a:p>
            <a:pPr marL="0" indent="0">
              <a:buNone/>
            </a:pPr>
            <a:r>
              <a:rPr lang="en-GB" altLang="en-US" sz="2400" dirty="0" err="1">
                <a:solidFill>
                  <a:schemeClr val="accent1"/>
                </a:solidFill>
                <a:hlinkClick r:id="rId2"/>
              </a:rPr>
              <a:t>Gianpiero</a:t>
            </a:r>
            <a:r>
              <a:rPr lang="en-GB" altLang="en-US" sz="2400" dirty="0">
                <a:solidFill>
                  <a:schemeClr val="accent1"/>
                </a:solidFill>
                <a:hlinkClick r:id="rId2"/>
              </a:rPr>
              <a:t> </a:t>
            </a:r>
            <a:r>
              <a:rPr lang="en-GB" altLang="en-US" sz="2400" dirty="0" err="1">
                <a:solidFill>
                  <a:schemeClr val="accent1"/>
                </a:solidFill>
                <a:hlinkClick r:id="rId2"/>
              </a:rPr>
              <a:t>Petriglieri</a:t>
            </a:r>
            <a:r>
              <a:rPr lang="en-GB" altLang="en-US" sz="2400" dirty="0">
                <a:solidFill>
                  <a:schemeClr val="accent1"/>
                </a:solidFill>
                <a:hlinkClick r:id="rId2"/>
              </a:rPr>
              <a:t>, associate professor at INSEAD, explains what we can all learn from artists</a:t>
            </a:r>
            <a:endParaRPr lang="en-GB" altLang="en-US" sz="2400" dirty="0">
              <a:solidFill>
                <a:schemeClr val="accent1"/>
              </a:solidFill>
            </a:endParaRPr>
          </a:p>
        </p:txBody>
      </p:sp>
    </p:spTree>
    <p:extLst>
      <p:ext uri="{BB962C8B-B14F-4D97-AF65-F5344CB8AC3E}">
        <p14:creationId xmlns:p14="http://schemas.microsoft.com/office/powerpoint/2010/main" val="26501505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B8FFE-2549-C895-51F4-852CD84B40A9}"/>
              </a:ext>
            </a:extLst>
          </p:cNvPr>
          <p:cNvSpPr>
            <a:spLocks noGrp="1"/>
          </p:cNvSpPr>
          <p:nvPr>
            <p:ph type="title"/>
          </p:nvPr>
        </p:nvSpPr>
        <p:spPr/>
        <p:txBody>
          <a:bodyPr/>
          <a:lstStyle/>
          <a:p>
            <a:r>
              <a:rPr lang="en-GB" dirty="0"/>
              <a:t>Further research for next class..</a:t>
            </a:r>
          </a:p>
        </p:txBody>
      </p:sp>
      <p:sp>
        <p:nvSpPr>
          <p:cNvPr id="3" name="Content Placeholder 2">
            <a:extLst>
              <a:ext uri="{FF2B5EF4-FFF2-40B4-BE49-F238E27FC236}">
                <a16:creationId xmlns:a16="http://schemas.microsoft.com/office/drawing/2014/main" id="{F178E4FC-CCA1-7E1F-EDDA-8B1D86B78BBF}"/>
              </a:ext>
            </a:extLst>
          </p:cNvPr>
          <p:cNvSpPr>
            <a:spLocks noGrp="1"/>
          </p:cNvSpPr>
          <p:nvPr>
            <p:ph idx="1"/>
          </p:nvPr>
        </p:nvSpPr>
        <p:spPr/>
        <p:txBody>
          <a:bodyPr>
            <a:normAutofit lnSpcReduction="10000"/>
          </a:bodyPr>
          <a:lstStyle/>
          <a:p>
            <a:r>
              <a:rPr lang="en-GB" dirty="0">
                <a:hlinkClick r:id="rId2"/>
              </a:rPr>
              <a:t>https://www.cipd.org/uk/learning/cpd/about/</a:t>
            </a:r>
            <a:endParaRPr lang="en-GB" dirty="0"/>
          </a:p>
          <a:p>
            <a:r>
              <a:rPr lang="en-GB" dirty="0"/>
              <a:t>Visit the CIPD Website and develop your own CPD .</a:t>
            </a:r>
          </a:p>
          <a:p>
            <a:r>
              <a:rPr lang="en-GB">
                <a:hlinkClick r:id="rId3"/>
              </a:rPr>
              <a:t>https://www.york.ac.uk/admin/hr/learning-and-development/career-development/professional-careers/understand-yourself/</a:t>
            </a:r>
            <a:endParaRPr lang="en-GB"/>
          </a:p>
          <a:p>
            <a:endParaRPr lang="en-GB" dirty="0"/>
          </a:p>
        </p:txBody>
      </p:sp>
    </p:spTree>
    <p:extLst>
      <p:ext uri="{BB962C8B-B14F-4D97-AF65-F5344CB8AC3E}">
        <p14:creationId xmlns:p14="http://schemas.microsoft.com/office/powerpoint/2010/main" val="11750800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a:xfrm>
            <a:off x="457200" y="274638"/>
            <a:ext cx="8229600" cy="706090"/>
          </a:xfrm>
        </p:spPr>
        <p:txBody>
          <a:bodyPr anchor="t">
            <a:normAutofit/>
          </a:bodyPr>
          <a:lstStyle/>
          <a:p>
            <a:r>
              <a:rPr lang="en-GB" sz="3200" dirty="0"/>
              <a:t>Summary</a:t>
            </a:r>
          </a:p>
        </p:txBody>
      </p:sp>
      <p:pic>
        <p:nvPicPr>
          <p:cNvPr id="4" name="Picture 1">
            <a:extLst>
              <a:ext uri="{FF2B5EF4-FFF2-40B4-BE49-F238E27FC236}">
                <a16:creationId xmlns:a16="http://schemas.microsoft.com/office/drawing/2014/main" id="{57A2770E-33FC-4834-AD2A-DCC61B82EAFE}"/>
              </a:ext>
            </a:extLst>
          </p:cNvPr>
          <p:cNvPicPr>
            <a:picLocks noChangeAspect="1"/>
          </p:cNvPicPr>
          <p:nvPr/>
        </p:nvPicPr>
        <p:blipFill>
          <a:blip r:embed="rId2"/>
          <a:srcRect/>
          <a:stretch>
            <a:fillRect/>
          </a:stretch>
        </p:blipFill>
        <p:spPr bwMode="auto">
          <a:xfrm>
            <a:off x="1835696" y="988608"/>
            <a:ext cx="5791324" cy="4222987"/>
          </a:xfrm>
          <a:prstGeom prst="rect">
            <a:avLst/>
          </a:prstGeom>
          <a:noFill/>
          <a:ln w="9525">
            <a:noFill/>
            <a:miter lim="800000"/>
            <a:headEnd/>
            <a:tailEnd/>
          </a:ln>
        </p:spPr>
      </p:pic>
    </p:spTree>
    <p:extLst>
      <p:ext uri="{BB962C8B-B14F-4D97-AF65-F5344CB8AC3E}">
        <p14:creationId xmlns:p14="http://schemas.microsoft.com/office/powerpoint/2010/main" val="20117876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CD38A-EC06-493E-9B98-829245F7005A}"/>
              </a:ext>
            </a:extLst>
          </p:cNvPr>
          <p:cNvSpPr>
            <a:spLocks noGrp="1"/>
          </p:cNvSpPr>
          <p:nvPr>
            <p:ph type="title"/>
          </p:nvPr>
        </p:nvSpPr>
        <p:spPr/>
        <p:txBody>
          <a:bodyPr/>
          <a:lstStyle/>
          <a:p>
            <a:r>
              <a:rPr lang="en-GB" altLang="en-US" dirty="0">
                <a:cs typeface="Arial" panose="020B0604020202020204" pitchFamily="34" charset="0"/>
              </a:rPr>
              <a:t>Bibliography</a:t>
            </a:r>
            <a:endParaRPr lang="en-GB" dirty="0"/>
          </a:p>
        </p:txBody>
      </p:sp>
      <p:sp>
        <p:nvSpPr>
          <p:cNvPr id="3" name="Content Placeholder 2">
            <a:extLst>
              <a:ext uri="{FF2B5EF4-FFF2-40B4-BE49-F238E27FC236}">
                <a16:creationId xmlns:a16="http://schemas.microsoft.com/office/drawing/2014/main" id="{D87116B1-DDE8-460C-BF5D-D162B458B42A}"/>
              </a:ext>
            </a:extLst>
          </p:cNvPr>
          <p:cNvSpPr>
            <a:spLocks noGrp="1"/>
          </p:cNvSpPr>
          <p:nvPr>
            <p:ph idx="1"/>
          </p:nvPr>
        </p:nvSpPr>
        <p:spPr>
          <a:xfrm>
            <a:off x="251520" y="1196752"/>
            <a:ext cx="8784976" cy="3917032"/>
          </a:xfrm>
        </p:spPr>
        <p:txBody>
          <a:bodyPr>
            <a:normAutofit fontScale="85000" lnSpcReduction="20000"/>
          </a:bodyPr>
          <a:lstStyle/>
          <a:p>
            <a:pPr marL="117475" indent="0">
              <a:spcBef>
                <a:spcPct val="0"/>
              </a:spcBef>
              <a:buFont typeface="Arial" charset="0"/>
              <a:buNone/>
            </a:pPr>
            <a:endParaRPr lang="en-GB" altLang="en-US" sz="1800" dirty="0">
              <a:cs typeface="Arial" charset="0"/>
            </a:endParaRPr>
          </a:p>
          <a:p>
            <a:pPr marL="117475" indent="0">
              <a:spcBef>
                <a:spcPct val="0"/>
              </a:spcBef>
              <a:buFont typeface="Arial" charset="0"/>
              <a:buNone/>
            </a:pPr>
            <a:endParaRPr lang="en-GB" altLang="en-US" dirty="0">
              <a:cs typeface="Arial" charset="0"/>
            </a:endParaRPr>
          </a:p>
          <a:p>
            <a:pPr marL="117475" indent="0">
              <a:spcBef>
                <a:spcPct val="0"/>
              </a:spcBef>
              <a:buNone/>
            </a:pPr>
            <a:r>
              <a:rPr lang="en-GB" dirty="0" err="1"/>
              <a:t>Neugebauer</a:t>
            </a:r>
            <a:r>
              <a:rPr lang="en-GB" dirty="0"/>
              <a:t>, J. and Evans-Brain, J. (2016) Employability: Making the Most of Your Career Development. Croydon: SAGE.</a:t>
            </a:r>
          </a:p>
          <a:p>
            <a:pPr marL="117475" indent="0">
              <a:spcBef>
                <a:spcPct val="0"/>
              </a:spcBef>
              <a:buNone/>
            </a:pPr>
            <a:endParaRPr lang="en-GB" altLang="en-US" dirty="0">
              <a:cs typeface="Arial" charset="0"/>
            </a:endParaRPr>
          </a:p>
          <a:p>
            <a:pPr marL="117475" indent="0">
              <a:spcBef>
                <a:spcPct val="0"/>
              </a:spcBef>
              <a:buNone/>
            </a:pPr>
            <a:r>
              <a:rPr lang="en-GB" altLang="en-US" dirty="0">
                <a:cs typeface="Arial" charset="0"/>
              </a:rPr>
              <a:t>Morgan, P. (2017) </a:t>
            </a:r>
            <a:r>
              <a:rPr lang="en-GB" altLang="en-US" i="1" dirty="0">
                <a:cs typeface="Arial" charset="0"/>
              </a:rPr>
              <a:t>The Business Student’s Guide To Study And Employability.</a:t>
            </a:r>
            <a:r>
              <a:rPr lang="en-GB" altLang="en-US" dirty="0">
                <a:cs typeface="Arial" charset="0"/>
              </a:rPr>
              <a:t>  London: Sage Publications Ltd</a:t>
            </a:r>
          </a:p>
          <a:p>
            <a:pPr marL="117475" indent="0">
              <a:spcBef>
                <a:spcPct val="0"/>
              </a:spcBef>
              <a:buFont typeface="Arial" charset="0"/>
              <a:buNone/>
            </a:pPr>
            <a:endParaRPr lang="en-GB" altLang="en-US" dirty="0">
              <a:cs typeface="Arial" charset="0"/>
            </a:endParaRPr>
          </a:p>
          <a:p>
            <a:pPr marL="117475" indent="0">
              <a:spcBef>
                <a:spcPct val="0"/>
              </a:spcBef>
              <a:buFont typeface="Arial" charset="0"/>
              <a:buNone/>
            </a:pPr>
            <a:endParaRPr lang="en-GB" altLang="en-US" sz="1800" dirty="0">
              <a:cs typeface="Arial" charset="0"/>
            </a:endParaRPr>
          </a:p>
          <a:p>
            <a:pPr marL="117475" indent="0">
              <a:spcBef>
                <a:spcPct val="0"/>
              </a:spcBef>
              <a:buFont typeface="Arial" charset="0"/>
              <a:buNone/>
            </a:pPr>
            <a:r>
              <a:rPr lang="en-GB" altLang="en-US" dirty="0">
                <a:cs typeface="Arial" charset="0"/>
              </a:rPr>
              <a:t>Torrington, D. and Hall, L. (1998). </a:t>
            </a:r>
            <a:r>
              <a:rPr lang="en-GB" altLang="en-US" i="1" dirty="0">
                <a:cs typeface="Arial" charset="0"/>
              </a:rPr>
              <a:t>Human Resource Management</a:t>
            </a:r>
            <a:r>
              <a:rPr lang="en-GB" altLang="en-US" dirty="0">
                <a:cs typeface="Arial" charset="0"/>
              </a:rPr>
              <a:t>. 4th ed. London: Prentice Hall Europe.</a:t>
            </a:r>
          </a:p>
          <a:p>
            <a:endParaRPr lang="en-GB" dirty="0"/>
          </a:p>
        </p:txBody>
      </p:sp>
    </p:spTree>
    <p:extLst>
      <p:ext uri="{BB962C8B-B14F-4D97-AF65-F5344CB8AC3E}">
        <p14:creationId xmlns:p14="http://schemas.microsoft.com/office/powerpoint/2010/main" val="7929726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Next Session…..</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0" y="4394601"/>
            <a:ext cx="9144000" cy="1390713"/>
          </a:xfrm>
          <a:solidFill>
            <a:srgbClr val="000000">
              <a:alpha val="50196"/>
            </a:srgbClr>
          </a:solidFill>
          <a:ln>
            <a:noFill/>
          </a:ln>
          <a:effectLst>
            <a:softEdge rad="127000"/>
          </a:effectLst>
        </p:spPr>
        <p:txBody>
          <a:bodyPr>
            <a:normAutofit/>
          </a:bodyPr>
          <a:lstStyle/>
          <a:p>
            <a:pPr marL="0" indent="0" algn="ctr">
              <a:spcBef>
                <a:spcPts val="1200"/>
              </a:spcBef>
              <a:buNone/>
            </a:pPr>
            <a:r>
              <a:rPr lang="en-GB" sz="6000" b="1" dirty="0">
                <a:solidFill>
                  <a:schemeClr val="bg1"/>
                </a:solidFill>
                <a:latin typeface="Arial" panose="020B0604020202020204" pitchFamily="34" charset="0"/>
                <a:cs typeface="Arial" panose="020B0604020202020204" pitchFamily="34" charset="0"/>
              </a:rPr>
              <a:t>Assessment Workshop</a:t>
            </a:r>
          </a:p>
        </p:txBody>
      </p:sp>
      <p:pic>
        <p:nvPicPr>
          <p:cNvPr id="4" name="Picture 3"/>
          <p:cNvPicPr>
            <a:picLocks noChangeAspect="1"/>
          </p:cNvPicPr>
          <p:nvPr/>
        </p:nvPicPr>
        <p:blipFill>
          <a:blip r:embed="rId2"/>
          <a:stretch>
            <a:fillRect/>
          </a:stretch>
        </p:blipFill>
        <p:spPr>
          <a:xfrm>
            <a:off x="107504" y="1124745"/>
            <a:ext cx="8928992" cy="3269856"/>
          </a:xfrm>
          <a:prstGeom prst="rect">
            <a:avLst/>
          </a:prstGeom>
        </p:spPr>
      </p:pic>
    </p:spTree>
    <p:extLst>
      <p:ext uri="{BB962C8B-B14F-4D97-AF65-F5344CB8AC3E}">
        <p14:creationId xmlns:p14="http://schemas.microsoft.com/office/powerpoint/2010/main" val="31558828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purl.org/dc/dcmitype/"/>
    <ds:schemaRef ds:uri="http://schemas.microsoft.com/office/2006/documentManagement/typ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42283</TotalTime>
  <Words>1461</Words>
  <Application>Microsoft Office PowerPoint</Application>
  <PresentationFormat>On-screen Show (4:3)</PresentationFormat>
  <Paragraphs>167</Paragraphs>
  <Slides>26</Slides>
  <Notes>5</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Myriad Pro</vt:lpstr>
      <vt:lpstr>20140311PresentationUWTSDTemplate</vt:lpstr>
      <vt:lpstr>Certificate of Higher Education in Skills for the Workplace   Professional Career Development (LCLM 4005) Session 9 Career Development</vt:lpstr>
      <vt:lpstr>Previously…</vt:lpstr>
      <vt:lpstr>In this session….</vt:lpstr>
      <vt:lpstr>What is career development?</vt:lpstr>
      <vt:lpstr>PowerPoint Presentation</vt:lpstr>
      <vt:lpstr>Activity 9.1 – Training, Learning, and Development</vt:lpstr>
      <vt:lpstr>Activity 9.2 – Learning style and Career Development</vt:lpstr>
      <vt:lpstr>Career development process</vt:lpstr>
      <vt:lpstr>Activity</vt:lpstr>
      <vt:lpstr>Career development process</vt:lpstr>
      <vt:lpstr>Career development process</vt:lpstr>
      <vt:lpstr>Career development process</vt:lpstr>
      <vt:lpstr>PowerPoint Presentation</vt:lpstr>
      <vt:lpstr>PowerPoint Presentation</vt:lpstr>
      <vt:lpstr>PowerPoint Presentation</vt:lpstr>
      <vt:lpstr>Example of creating a mental model</vt:lpstr>
      <vt:lpstr>Tedx Talk :Discussion Activity..</vt:lpstr>
      <vt:lpstr>Career development process</vt:lpstr>
      <vt:lpstr>Developing Employability skills</vt:lpstr>
      <vt:lpstr>What is Continuous Professional Development (CPD)?</vt:lpstr>
      <vt:lpstr>What is Continuous Professional Development (CPD)?</vt:lpstr>
      <vt:lpstr>Home work </vt:lpstr>
      <vt:lpstr>Further research for next class..</vt:lpstr>
      <vt:lpstr>Summary</vt:lpstr>
      <vt:lpstr>Bibliography</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Olubukola Adegbite</cp:lastModifiedBy>
  <cp:revision>265</cp:revision>
  <dcterms:created xsi:type="dcterms:W3CDTF">2015-04-14T15:21:28Z</dcterms:created>
  <dcterms:modified xsi:type="dcterms:W3CDTF">2024-07-09T09:45:48Z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