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</p:sldIdLst>
  <p:sldSz cx="17640300" cy="10080625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078CCF-89E8-4883-85D7-3FA68E6D9832}" v="43" dt="2022-07-14T15:08:18.8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37" d="100"/>
          <a:sy n="37" d="100"/>
        </p:scale>
        <p:origin x="1392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chury Jassi (2017021)" userId="b7525b5d-aac9-49fd-97f6-2be82baf021f" providerId="ADAL" clId="{711F6671-85FB-4CF8-85CA-8117286F0DE8}"/>
    <pc:docChg chg="modSld">
      <pc:chgData name="Zachury Jassi (2017021)" userId="b7525b5d-aac9-49fd-97f6-2be82baf021f" providerId="ADAL" clId="{711F6671-85FB-4CF8-85CA-8117286F0DE8}" dt="2022-07-14T15:34:53.768" v="4" actId="14100"/>
      <pc:docMkLst>
        <pc:docMk/>
      </pc:docMkLst>
      <pc:sldChg chg="modSp mod">
        <pc:chgData name="Zachury Jassi (2017021)" userId="b7525b5d-aac9-49fd-97f6-2be82baf021f" providerId="ADAL" clId="{711F6671-85FB-4CF8-85CA-8117286F0DE8}" dt="2022-07-14T15:34:53.768" v="4" actId="14100"/>
        <pc:sldMkLst>
          <pc:docMk/>
          <pc:sldMk cId="1302620068" sldId="256"/>
        </pc:sldMkLst>
        <pc:graphicFrameChg chg="modGraphic">
          <ac:chgData name="Zachury Jassi (2017021)" userId="b7525b5d-aac9-49fd-97f6-2be82baf021f" providerId="ADAL" clId="{711F6671-85FB-4CF8-85CA-8117286F0DE8}" dt="2022-07-14T15:33:39.730" v="1" actId="20577"/>
          <ac:graphicFrameMkLst>
            <pc:docMk/>
            <pc:sldMk cId="1302620068" sldId="256"/>
            <ac:graphicFrameMk id="13" creationId="{44ED6A4D-9C4E-304A-28FF-213937C2B308}"/>
          </ac:graphicFrameMkLst>
        </pc:graphicFrameChg>
        <pc:graphicFrameChg chg="modGraphic">
          <ac:chgData name="Zachury Jassi (2017021)" userId="b7525b5d-aac9-49fd-97f6-2be82baf021f" providerId="ADAL" clId="{711F6671-85FB-4CF8-85CA-8117286F0DE8}" dt="2022-07-14T15:34:50.105" v="3" actId="14100"/>
          <ac:graphicFrameMkLst>
            <pc:docMk/>
            <pc:sldMk cId="1302620068" sldId="256"/>
            <ac:graphicFrameMk id="27" creationId="{BE80D4B4-3255-D860-C68A-1848C5F10F39}"/>
          </ac:graphicFrameMkLst>
        </pc:graphicFrameChg>
        <pc:graphicFrameChg chg="mod modGraphic">
          <ac:chgData name="Zachury Jassi (2017021)" userId="b7525b5d-aac9-49fd-97f6-2be82baf021f" providerId="ADAL" clId="{711F6671-85FB-4CF8-85CA-8117286F0DE8}" dt="2022-07-14T15:34:53.768" v="4" actId="14100"/>
          <ac:graphicFrameMkLst>
            <pc:docMk/>
            <pc:sldMk cId="1302620068" sldId="256"/>
            <ac:graphicFrameMk id="34" creationId="{5CBC0A33-3570-F7D8-47C1-AE1A29B456B1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98225" y="1179305"/>
            <a:ext cx="12496765" cy="3735668"/>
          </a:xfrm>
        </p:spPr>
        <p:txBody>
          <a:bodyPr bIns="0" anchor="b">
            <a:normAutofit/>
          </a:bodyPr>
          <a:lstStyle>
            <a:lvl1pPr algn="l">
              <a:defRPr sz="95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98225" y="5190544"/>
            <a:ext cx="12496764" cy="1437012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2604" b="0" cap="all" baseline="0">
                <a:solidFill>
                  <a:schemeClr val="tx1"/>
                </a:solidFill>
              </a:defRPr>
            </a:lvl1pPr>
            <a:lvl2pPr marL="661523" indent="0" algn="ctr">
              <a:buNone/>
              <a:defRPr sz="2604"/>
            </a:lvl2pPr>
            <a:lvl3pPr marL="1323045" indent="0" algn="ctr">
              <a:buNone/>
              <a:defRPr sz="2604"/>
            </a:lvl3pPr>
            <a:lvl4pPr marL="1984568" indent="0" algn="ctr">
              <a:buNone/>
              <a:defRPr sz="2315"/>
            </a:lvl4pPr>
            <a:lvl5pPr marL="2646091" indent="0" algn="ctr">
              <a:buNone/>
              <a:defRPr sz="2315"/>
            </a:lvl5pPr>
            <a:lvl6pPr marL="3307613" indent="0" algn="ctr">
              <a:buNone/>
              <a:defRPr sz="2315"/>
            </a:lvl6pPr>
            <a:lvl7pPr marL="3969136" indent="0" algn="ctr">
              <a:buNone/>
              <a:defRPr sz="2315"/>
            </a:lvl7pPr>
            <a:lvl8pPr marL="4630659" indent="0" algn="ctr">
              <a:buNone/>
              <a:defRPr sz="2315"/>
            </a:lvl8pPr>
            <a:lvl9pPr marL="5292181" indent="0" algn="ctr">
              <a:buNone/>
              <a:defRPr sz="231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96374" y="484051"/>
            <a:ext cx="7196633" cy="45449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080121" y="1174416"/>
            <a:ext cx="1173443" cy="740213"/>
          </a:xfrm>
        </p:spPr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3498225" y="5186630"/>
            <a:ext cx="1249676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913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2103606" y="2715048"/>
            <a:ext cx="1390088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3165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4102" y="2581348"/>
            <a:ext cx="12505563" cy="2775112"/>
          </a:xfrm>
        </p:spPr>
        <p:txBody>
          <a:bodyPr anchor="b">
            <a:normAutofit/>
          </a:bodyPr>
          <a:lstStyle>
            <a:lvl1pPr algn="l">
              <a:defRPr sz="52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04102" y="5594755"/>
            <a:ext cx="12487177" cy="1488912"/>
          </a:xfrm>
        </p:spPr>
        <p:txBody>
          <a:bodyPr tIns="91440">
            <a:normAutofit/>
          </a:bodyPr>
          <a:lstStyle>
            <a:lvl1pPr marL="0" indent="0" algn="l">
              <a:buNone/>
              <a:defRPr sz="2604">
                <a:solidFill>
                  <a:schemeClr val="tx1"/>
                </a:solidFill>
              </a:defRPr>
            </a:lvl1pPr>
            <a:lvl2pPr marL="661523" indent="0">
              <a:buNone/>
              <a:defRPr sz="2604">
                <a:solidFill>
                  <a:schemeClr val="tx1">
                    <a:tint val="75000"/>
                  </a:schemeClr>
                </a:solidFill>
              </a:defRPr>
            </a:lvl2pPr>
            <a:lvl3pPr marL="1323045" indent="0">
              <a:buNone/>
              <a:defRPr sz="2604">
                <a:solidFill>
                  <a:schemeClr val="tx1">
                    <a:tint val="75000"/>
                  </a:schemeClr>
                </a:solidFill>
              </a:defRPr>
            </a:lvl3pPr>
            <a:lvl4pPr marL="1984568" indent="0">
              <a:buNone/>
              <a:defRPr sz="2315">
                <a:solidFill>
                  <a:schemeClr val="tx1">
                    <a:tint val="75000"/>
                  </a:schemeClr>
                </a:solidFill>
              </a:defRPr>
            </a:lvl4pPr>
            <a:lvl5pPr marL="2646091" indent="0">
              <a:buNone/>
              <a:defRPr sz="2315">
                <a:solidFill>
                  <a:schemeClr val="tx1">
                    <a:tint val="75000"/>
                  </a:schemeClr>
                </a:solidFill>
              </a:defRPr>
            </a:lvl5pPr>
            <a:lvl6pPr marL="3307613" indent="0">
              <a:buNone/>
              <a:defRPr sz="2315">
                <a:solidFill>
                  <a:schemeClr val="tx1">
                    <a:tint val="75000"/>
                  </a:schemeClr>
                </a:solidFill>
              </a:defRPr>
            </a:lvl6pPr>
            <a:lvl7pPr marL="3969136" indent="0">
              <a:buNone/>
              <a:defRPr sz="2315">
                <a:solidFill>
                  <a:schemeClr val="tx1">
                    <a:tint val="75000"/>
                  </a:schemeClr>
                </a:solidFill>
              </a:defRPr>
            </a:lvl7pPr>
            <a:lvl8pPr marL="4630659" indent="0">
              <a:buNone/>
              <a:defRPr sz="2315">
                <a:solidFill>
                  <a:schemeClr val="tx1">
                    <a:tint val="75000"/>
                  </a:schemeClr>
                </a:solidFill>
              </a:defRPr>
            </a:lvl8pPr>
            <a:lvl9pPr marL="5292181" indent="0">
              <a:buNone/>
              <a:defRPr sz="231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104102" y="5592976"/>
            <a:ext cx="1248717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413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6837" y="1183113"/>
            <a:ext cx="13898153" cy="1557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94107" y="2955805"/>
            <a:ext cx="6720954" cy="5069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79925" y="2965307"/>
            <a:ext cx="6720954" cy="5058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2103606" y="2715048"/>
            <a:ext cx="1390088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344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3905" y="1182046"/>
            <a:ext cx="13901085" cy="155269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93905" y="2968551"/>
            <a:ext cx="6720954" cy="117878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3183" b="0" cap="all" baseline="0">
                <a:solidFill>
                  <a:schemeClr val="accent1"/>
                </a:solidFill>
              </a:defRPr>
            </a:lvl1pPr>
            <a:lvl2pPr marL="661523" indent="0">
              <a:buNone/>
              <a:defRPr sz="2894" b="1"/>
            </a:lvl2pPr>
            <a:lvl3pPr marL="1323045" indent="0">
              <a:buNone/>
              <a:defRPr sz="2604" b="1"/>
            </a:lvl3pPr>
            <a:lvl4pPr marL="1984568" indent="0">
              <a:buNone/>
              <a:defRPr sz="2315" b="1"/>
            </a:lvl4pPr>
            <a:lvl5pPr marL="2646091" indent="0">
              <a:buNone/>
              <a:defRPr sz="2315" b="1"/>
            </a:lvl5pPr>
            <a:lvl6pPr marL="3307613" indent="0">
              <a:buNone/>
              <a:defRPr sz="2315" b="1"/>
            </a:lvl6pPr>
            <a:lvl7pPr marL="3969136" indent="0">
              <a:buNone/>
              <a:defRPr sz="2315" b="1"/>
            </a:lvl7pPr>
            <a:lvl8pPr marL="4630659" indent="0">
              <a:buNone/>
              <a:defRPr sz="2315" b="1"/>
            </a:lvl8pPr>
            <a:lvl9pPr marL="5292181" indent="0">
              <a:buNone/>
              <a:defRPr sz="231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93905" y="4151415"/>
            <a:ext cx="6720954" cy="3887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77886" y="2973628"/>
            <a:ext cx="6720954" cy="117921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3183" b="0" cap="all" baseline="0">
                <a:solidFill>
                  <a:schemeClr val="accent1"/>
                </a:solidFill>
              </a:defRPr>
            </a:lvl1pPr>
            <a:lvl2pPr marL="661523" indent="0">
              <a:buNone/>
              <a:defRPr sz="2894" b="1"/>
            </a:lvl2pPr>
            <a:lvl3pPr marL="1323045" indent="0">
              <a:buNone/>
              <a:defRPr sz="2604" b="1"/>
            </a:lvl3pPr>
            <a:lvl4pPr marL="1984568" indent="0">
              <a:buNone/>
              <a:defRPr sz="2315" b="1"/>
            </a:lvl4pPr>
            <a:lvl5pPr marL="2646091" indent="0">
              <a:buNone/>
              <a:defRPr sz="2315" b="1"/>
            </a:lvl5pPr>
            <a:lvl6pPr marL="3307613" indent="0">
              <a:buNone/>
              <a:defRPr sz="2315" b="1"/>
            </a:lvl6pPr>
            <a:lvl7pPr marL="3969136" indent="0">
              <a:buNone/>
              <a:defRPr sz="2315" b="1"/>
            </a:lvl7pPr>
            <a:lvl8pPr marL="4630659" indent="0">
              <a:buNone/>
              <a:defRPr sz="2315" b="1"/>
            </a:lvl8pPr>
            <a:lvl9pPr marL="5292181" indent="0">
              <a:buNone/>
              <a:defRPr sz="231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77886" y="4147331"/>
            <a:ext cx="6720954" cy="38766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2103606" y="2715048"/>
            <a:ext cx="1390088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065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2103606" y="2715048"/>
            <a:ext cx="1390088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6601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00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0259" y="1174417"/>
            <a:ext cx="4735765" cy="3303054"/>
          </a:xfrm>
        </p:spPr>
        <p:txBody>
          <a:bodyPr anchor="b">
            <a:normAutofit/>
          </a:bodyPr>
          <a:lstStyle>
            <a:lvl1pPr algn="l">
              <a:defRPr sz="347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7623" y="1174418"/>
            <a:ext cx="8699293" cy="6848043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90259" y="4711776"/>
            <a:ext cx="4738534" cy="3304618"/>
          </a:xfrm>
        </p:spPr>
        <p:txBody>
          <a:bodyPr/>
          <a:lstStyle>
            <a:lvl1pPr marL="0" indent="0" algn="l">
              <a:buNone/>
              <a:defRPr sz="2315"/>
            </a:lvl1pPr>
            <a:lvl2pPr marL="661523" indent="0">
              <a:buNone/>
              <a:defRPr sz="2026"/>
            </a:lvl2pPr>
            <a:lvl3pPr marL="1323045" indent="0">
              <a:buNone/>
              <a:defRPr sz="1736"/>
            </a:lvl3pPr>
            <a:lvl4pPr marL="1984568" indent="0">
              <a:buNone/>
              <a:defRPr sz="1447"/>
            </a:lvl4pPr>
            <a:lvl5pPr marL="2646091" indent="0">
              <a:buNone/>
              <a:defRPr sz="1447"/>
            </a:lvl5pPr>
            <a:lvl6pPr marL="3307613" indent="0">
              <a:buNone/>
              <a:defRPr sz="1447"/>
            </a:lvl6pPr>
            <a:lvl7pPr marL="3969136" indent="0">
              <a:buNone/>
              <a:defRPr sz="1447"/>
            </a:lvl7pPr>
            <a:lvl8pPr marL="4630659" indent="0">
              <a:buNone/>
              <a:defRPr sz="1447"/>
            </a:lvl8pPr>
            <a:lvl9pPr marL="5292181" indent="0">
              <a:buNone/>
              <a:defRPr sz="144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2095480" y="4711775"/>
            <a:ext cx="47305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444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0818845" y="708746"/>
            <a:ext cx="5895340" cy="7568702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9714" y="1660280"/>
            <a:ext cx="8004587" cy="2690789"/>
          </a:xfrm>
        </p:spPr>
        <p:txBody>
          <a:bodyPr anchor="b">
            <a:normAutofit/>
          </a:bodyPr>
          <a:lstStyle>
            <a:lvl1pPr>
              <a:defRPr sz="463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754976" y="1650033"/>
            <a:ext cx="4038476" cy="5683143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4630"/>
            </a:lvl1pPr>
            <a:lvl2pPr marL="661523" indent="0">
              <a:buNone/>
              <a:defRPr sz="4051"/>
            </a:lvl2pPr>
            <a:lvl3pPr marL="1323045" indent="0">
              <a:buNone/>
              <a:defRPr sz="3473"/>
            </a:lvl3pPr>
            <a:lvl4pPr marL="1984568" indent="0">
              <a:buNone/>
              <a:defRPr sz="2894"/>
            </a:lvl4pPr>
            <a:lvl5pPr marL="2646091" indent="0">
              <a:buNone/>
              <a:defRPr sz="2894"/>
            </a:lvl5pPr>
            <a:lvl6pPr marL="3307613" indent="0">
              <a:buNone/>
              <a:defRPr sz="2894"/>
            </a:lvl6pPr>
            <a:lvl7pPr marL="3969136" indent="0">
              <a:buNone/>
              <a:defRPr sz="2894"/>
            </a:lvl7pPr>
            <a:lvl8pPr marL="4630659" indent="0">
              <a:buNone/>
              <a:defRPr sz="2894"/>
            </a:lvl8pPr>
            <a:lvl9pPr marL="5292181" indent="0">
              <a:buNone/>
              <a:defRPr sz="289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98445" y="4624317"/>
            <a:ext cx="7993122" cy="2945315"/>
          </a:xfrm>
        </p:spPr>
        <p:txBody>
          <a:bodyPr>
            <a:normAutofit/>
          </a:bodyPr>
          <a:lstStyle>
            <a:lvl1pPr marL="0" indent="0" algn="l">
              <a:buNone/>
              <a:defRPr sz="2604"/>
            </a:lvl1pPr>
            <a:lvl2pPr marL="661523" indent="0">
              <a:buNone/>
              <a:defRPr sz="2026"/>
            </a:lvl2pPr>
            <a:lvl3pPr marL="1323045" indent="0">
              <a:buNone/>
              <a:defRPr sz="1736"/>
            </a:lvl3pPr>
            <a:lvl4pPr marL="1984568" indent="0">
              <a:buNone/>
              <a:defRPr sz="1447"/>
            </a:lvl4pPr>
            <a:lvl5pPr marL="2646091" indent="0">
              <a:buNone/>
              <a:defRPr sz="1447"/>
            </a:lvl5pPr>
            <a:lvl6pPr marL="3307613" indent="0">
              <a:buNone/>
              <a:defRPr sz="1447"/>
            </a:lvl6pPr>
            <a:lvl7pPr marL="3969136" indent="0">
              <a:buNone/>
              <a:defRPr sz="1447"/>
            </a:lvl7pPr>
            <a:lvl8pPr marL="4630659" indent="0">
              <a:buNone/>
              <a:defRPr sz="1447"/>
            </a:lvl8pPr>
            <a:lvl9pPr marL="5292181" indent="0">
              <a:buNone/>
              <a:defRPr sz="144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094182" y="8040183"/>
            <a:ext cx="7997386" cy="470551"/>
          </a:xfrm>
        </p:spPr>
        <p:txBody>
          <a:bodyPr/>
          <a:lstStyle>
            <a:lvl1pPr algn="l">
              <a:defRPr/>
            </a:lvl1pPr>
          </a:lstStyle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94181" y="468372"/>
            <a:ext cx="8017140" cy="471739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2094182" y="4620808"/>
            <a:ext cx="79973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266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2103606" y="2715048"/>
            <a:ext cx="1390088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1069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657214" y="1174417"/>
            <a:ext cx="2337777" cy="684960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90260" y="1174417"/>
            <a:ext cx="11327338" cy="68496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657214" y="1174417"/>
            <a:ext cx="0" cy="6849605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3515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968444"/>
            <a:ext cx="17640300" cy="603535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9005358"/>
            <a:ext cx="17640300" cy="109206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00254" y="1182569"/>
            <a:ext cx="13894739" cy="15422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00254" y="2962940"/>
            <a:ext cx="13894739" cy="5072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29894" y="485614"/>
            <a:ext cx="5065097" cy="4544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AEC277-79E5-4982-BA78-BC5494C857E8}" type="datetimeFigureOut">
              <a:rPr lang="en-GB" smtClean="0"/>
              <a:t>14/07/2022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00254" y="484051"/>
            <a:ext cx="8592753" cy="4544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7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4588" y="1174416"/>
            <a:ext cx="1173443" cy="74021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4051">
                <a:solidFill>
                  <a:schemeClr val="accent1"/>
                </a:solidFill>
              </a:defRPr>
            </a:lvl1pPr>
          </a:lstStyle>
          <a:p>
            <a:fld id="{5EBDD7C1-42F0-4DD0-8A12-D8E1E941BE4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9008200"/>
            <a:ext cx="176403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9267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1323045" rtl="0" eaLnBrk="1" latinLnBrk="0" hangingPunct="1">
        <a:lnSpc>
          <a:spcPct val="90000"/>
        </a:lnSpc>
        <a:spcBef>
          <a:spcPct val="0"/>
        </a:spcBef>
        <a:buNone/>
        <a:defRPr sz="463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30761" indent="-330761" algn="l" defTabSz="1323045" rtl="0" eaLnBrk="1" latinLnBrk="0" hangingPunct="1">
        <a:lnSpc>
          <a:spcPct val="120000"/>
        </a:lnSpc>
        <a:spcBef>
          <a:spcPts val="144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894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92284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604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53807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315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315329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26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976852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36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638375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36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299897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36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961420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36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622943" indent="-330761" algn="l" defTabSz="1323045" rtl="0" eaLnBrk="1" latinLnBrk="0" hangingPunct="1">
        <a:lnSpc>
          <a:spcPct val="120000"/>
        </a:lnSpc>
        <a:spcBef>
          <a:spcPts val="72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36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1pPr>
      <a:lvl2pPr marL="661523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2pPr>
      <a:lvl3pPr marL="1323045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3pPr>
      <a:lvl4pPr marL="1984568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4pPr>
      <a:lvl5pPr marL="2646091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5pPr>
      <a:lvl6pPr marL="3307613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6pPr>
      <a:lvl7pPr marL="3969136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7pPr>
      <a:lvl8pPr marL="4630659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8pPr>
      <a:lvl9pPr marL="5292181" algn="l" defTabSz="1323045" rtl="0" eaLnBrk="1" latinLnBrk="0" hangingPunct="1">
        <a:defRPr sz="260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2382e93f-8810-4737-8df4-6f3606509515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3B918A-8B2F-33CF-B4E5-0441F5ECF11C}"/>
              </a:ext>
            </a:extLst>
          </p:cNvPr>
          <p:cNvSpPr txBox="1"/>
          <p:nvPr/>
        </p:nvSpPr>
        <p:spPr>
          <a:xfrm>
            <a:off x="5915988" y="107070"/>
            <a:ext cx="6571408" cy="467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37" u="sng" dirty="0"/>
              <a:t>Project pitch for opening a nursery </a:t>
            </a:r>
            <a:endParaRPr lang="en-GB" sz="2437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A85EF0-B08F-4C6B-8A8B-0C082BC39CE3}"/>
              </a:ext>
            </a:extLst>
          </p:cNvPr>
          <p:cNvSpPr txBox="1"/>
          <p:nvPr/>
        </p:nvSpPr>
        <p:spPr>
          <a:xfrm>
            <a:off x="1" y="-1068058"/>
            <a:ext cx="2903122" cy="321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89" dirty="0"/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3BCE1BB8-4432-5D5E-EEBB-EC58509203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3442646"/>
              </p:ext>
            </p:extLst>
          </p:nvPr>
        </p:nvGraphicFramePr>
        <p:xfrm>
          <a:off x="0" y="237537"/>
          <a:ext cx="4135353" cy="10201864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35353">
                  <a:extLst>
                    <a:ext uri="{9D8B030D-6E8A-4147-A177-3AD203B41FA5}">
                      <a16:colId xmlns:a16="http://schemas.microsoft.com/office/drawing/2014/main" val="3311673000"/>
                    </a:ext>
                  </a:extLst>
                </a:gridCol>
              </a:tblGrid>
              <a:tr h="10201864">
                <a:tc>
                  <a:txBody>
                    <a:bodyPr/>
                    <a:lstStyle/>
                    <a:p>
                      <a:pPr lvl="0"/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Locate a </a:t>
                      </a:r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suitable location with safe and appropriate surroundings for a nursery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Arrange purchase, rent, or property lease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Identify, arrange, and complete all relevant renovation work on the property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Interior design, creating suitable environment for children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Ensuring essential and appropriate safety features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Provide suitable facilities e.g., toilets, kitchens, caretaker facilities, reception area, suitable car park,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Register with the </a:t>
                      </a:r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country’s specific regulator  </a:t>
                      </a: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Ensure the standards of the (EYFS) are met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Select qualified experienced staff with relent DBS checks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Opening ceremony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Discount for opening ceremony 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Marketing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Plan to beat competitor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Pay workmen payment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Tax, national insurance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Cleanliness arrange cleaners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Accident, health, and safety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Arrange cleaners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Arrange food suppliers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Staff training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Pay in alignment with national minimum wage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Arrange and agree relevant cleaning company/ arrange times and dates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Arrange relevant contractors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Agree caterers and dietary requirements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Obtain relative insurances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Ensure all health and safety measures are met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Adhere to covid 19 regulations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Plane to beat competitors/ research local nursery prices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Arrange pricing structure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Create social media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Create branding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Provide uniforms for staff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relevant financing options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Decide and apply for funding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Design website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5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5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500" dirty="0"/>
                    </a:p>
                  </a:txBody>
                  <a:tcPr marL="100018" marR="100018" marT="50009" marB="50009"/>
                </a:tc>
                <a:extLst>
                  <a:ext uri="{0D108BD9-81ED-4DB2-BD59-A6C34878D82A}">
                    <a16:rowId xmlns:a16="http://schemas.microsoft.com/office/drawing/2014/main" val="3210845587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CCA1048-D38C-429D-68B8-AF547F475646}"/>
              </a:ext>
            </a:extLst>
          </p:cNvPr>
          <p:cNvSpPr txBox="1"/>
          <p:nvPr/>
        </p:nvSpPr>
        <p:spPr>
          <a:xfrm>
            <a:off x="1048909" y="-109079"/>
            <a:ext cx="2903122" cy="432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9" u="sng" dirty="0"/>
              <a:t>Project scope </a:t>
            </a:r>
            <a:endParaRPr lang="en-GB" sz="2209" u="sng" dirty="0"/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44ED6A4D-9C4E-304A-28FF-213937C2B3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8695661"/>
              </p:ext>
            </p:extLst>
          </p:nvPr>
        </p:nvGraphicFramePr>
        <p:xfrm>
          <a:off x="4135353" y="1357138"/>
          <a:ext cx="4562869" cy="316483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261065">
                  <a:extLst>
                    <a:ext uri="{9D8B030D-6E8A-4147-A177-3AD203B41FA5}">
                      <a16:colId xmlns:a16="http://schemas.microsoft.com/office/drawing/2014/main" val="2069686439"/>
                    </a:ext>
                  </a:extLst>
                </a:gridCol>
                <a:gridCol w="2301804">
                  <a:extLst>
                    <a:ext uri="{9D8B030D-6E8A-4147-A177-3AD203B41FA5}">
                      <a16:colId xmlns:a16="http://schemas.microsoft.com/office/drawing/2014/main" val="3470934191"/>
                    </a:ext>
                  </a:extLst>
                </a:gridCol>
              </a:tblGrid>
              <a:tr h="1572512">
                <a:tc>
                  <a:txBody>
                    <a:bodyPr/>
                    <a:lstStyle/>
                    <a:p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High power low interest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Council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Government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Education body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Caterers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0018" marR="100018" marT="50009" marB="50009"/>
                </a:tc>
                <a:tc>
                  <a:txBody>
                    <a:bodyPr/>
                    <a:lstStyle/>
                    <a:p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High power high interest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Bank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Sponsors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pPr lvl="0"/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Shareholders </a:t>
                      </a:r>
                      <a:endParaRPr lang="en-GB" sz="1200" b="1" kern="1200" dirty="0">
                        <a:solidFill>
                          <a:schemeClr val="lt1"/>
                        </a:solidFill>
                        <a:effectLst/>
                      </a:endParaRPr>
                    </a:p>
                    <a:p>
                      <a:r>
                        <a:rPr lang="en-US" sz="1200" b="1" kern="1200" dirty="0">
                          <a:solidFill>
                            <a:schemeClr val="lt1"/>
                          </a:solidFill>
                          <a:effectLst/>
                        </a:rPr>
                        <a:t>Parents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0018" marR="100018" marT="50009" marB="50009"/>
                </a:tc>
                <a:extLst>
                  <a:ext uri="{0D108BD9-81ED-4DB2-BD59-A6C34878D82A}">
                    <a16:rowId xmlns:a16="http://schemas.microsoft.com/office/drawing/2014/main" val="3595521237"/>
                  </a:ext>
                </a:extLst>
              </a:tr>
              <a:tr h="1592322">
                <a:tc>
                  <a:txBody>
                    <a:bodyPr/>
                    <a:lstStyle/>
                    <a:p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</a:rPr>
                        <a:t>Low power low interest 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</a:rPr>
                        <a:t>Community 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endParaRPr lang="en-GB" sz="2500" dirty="0"/>
                    </a:p>
                  </a:txBody>
                  <a:tcPr marL="100018" marR="100018" marT="50009" marB="50009"/>
                </a:tc>
                <a:tc>
                  <a:txBody>
                    <a:bodyPr/>
                    <a:lstStyle/>
                    <a:p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</a:rPr>
                        <a:t>Low power high interest </a:t>
                      </a:r>
                      <a:endParaRPr lang="en-GB" sz="1200" kern="120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</a:rPr>
                        <a:t>Children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0018" marR="100018" marT="50009" marB="50009"/>
                </a:tc>
                <a:extLst>
                  <a:ext uri="{0D108BD9-81ED-4DB2-BD59-A6C34878D82A}">
                    <a16:rowId xmlns:a16="http://schemas.microsoft.com/office/drawing/2014/main" val="1193287867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39831201-074A-7739-BBF4-FE9E309789A9}"/>
              </a:ext>
            </a:extLst>
          </p:cNvPr>
          <p:cNvSpPr txBox="1"/>
          <p:nvPr/>
        </p:nvSpPr>
        <p:spPr>
          <a:xfrm>
            <a:off x="4585007" y="933555"/>
            <a:ext cx="3944165" cy="432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9" u="sng" dirty="0"/>
              <a:t>Stakeholder table of interest </a:t>
            </a:r>
            <a:endParaRPr lang="en-GB" sz="2209" u="sng" dirty="0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36D1F899-92E3-89D2-DACA-A9780DF2B9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3577176"/>
              </p:ext>
            </p:extLst>
          </p:nvPr>
        </p:nvGraphicFramePr>
        <p:xfrm>
          <a:off x="13316780" y="627939"/>
          <a:ext cx="4301864" cy="33503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0932">
                  <a:extLst>
                    <a:ext uri="{9D8B030D-6E8A-4147-A177-3AD203B41FA5}">
                      <a16:colId xmlns:a16="http://schemas.microsoft.com/office/drawing/2014/main" val="2721985181"/>
                    </a:ext>
                  </a:extLst>
                </a:gridCol>
                <a:gridCol w="2150932">
                  <a:extLst>
                    <a:ext uri="{9D8B030D-6E8A-4147-A177-3AD203B41FA5}">
                      <a16:colId xmlns:a16="http://schemas.microsoft.com/office/drawing/2014/main" val="4117032779"/>
                    </a:ext>
                  </a:extLst>
                </a:gridCol>
              </a:tblGrid>
              <a:tr h="23790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People needed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Cost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963363207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Builders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010143340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Designers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£1000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775626137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Decorators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£1450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703917741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Gardeners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506477806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Nursery staff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£3420 per month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725620906"/>
                  </a:ext>
                </a:extLst>
              </a:tr>
              <a:tr h="4891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Website/ social media designer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89307478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Events planner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£900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723224333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Plumbers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£400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634959251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Chief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£427 per month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225855251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Cleaner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£427 per month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188175637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Accountant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£50 per hour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792736403"/>
                  </a:ext>
                </a:extLst>
              </a:tr>
              <a:tr h="2384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electricians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£1000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783792646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0A39596A-7C3D-6DBC-7E68-8FAB451A7B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814957"/>
              </p:ext>
            </p:extLst>
          </p:nvPr>
        </p:nvGraphicFramePr>
        <p:xfrm>
          <a:off x="13310179" y="3978318"/>
          <a:ext cx="4308464" cy="17700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4232">
                  <a:extLst>
                    <a:ext uri="{9D8B030D-6E8A-4147-A177-3AD203B41FA5}">
                      <a16:colId xmlns:a16="http://schemas.microsoft.com/office/drawing/2014/main" val="771659943"/>
                    </a:ext>
                  </a:extLst>
                </a:gridCol>
                <a:gridCol w="2154232">
                  <a:extLst>
                    <a:ext uri="{9D8B030D-6E8A-4147-A177-3AD203B41FA5}">
                      <a16:colId xmlns:a16="http://schemas.microsoft.com/office/drawing/2014/main" val="361522368"/>
                    </a:ext>
                  </a:extLst>
                </a:gridCol>
              </a:tblGrid>
              <a:tr h="232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Financial needs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Cost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188509255"/>
                  </a:ext>
                </a:extLst>
              </a:tr>
              <a:tr h="232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Staff wages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£3420 per month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937386379"/>
                  </a:ext>
                </a:extLst>
              </a:tr>
              <a:tr h="232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Payroll taxes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£513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258630193"/>
                  </a:ext>
                </a:extLst>
              </a:tr>
              <a:tr h="37290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Relative insurances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£600 per month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930891230"/>
                  </a:ext>
                </a:extLst>
              </a:tr>
              <a:tr h="232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Rent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£2000 per month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73046601"/>
                  </a:ext>
                </a:extLst>
              </a:tr>
              <a:tr h="232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Loan payments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£200 per month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820610858"/>
                  </a:ext>
                </a:extLst>
              </a:tr>
              <a:tr h="232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Utility bills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£1400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476360196"/>
                  </a:ext>
                </a:extLst>
              </a:tr>
            </a:tbl>
          </a:graphicData>
        </a:graphic>
      </p:graphicFrame>
      <p:sp>
        <p:nvSpPr>
          <p:cNvPr id="17" name="Rectangle 2">
            <a:extLst>
              <a:ext uri="{FF2B5EF4-FFF2-40B4-BE49-F238E27FC236}">
                <a16:creationId xmlns:a16="http://schemas.microsoft.com/office/drawing/2014/main" id="{042FF6B4-38ED-F826-4629-19AC1CEEB1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1968" y="4569787"/>
            <a:ext cx="16980300" cy="440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00018" tIns="50009" rIns="100018" bIns="50009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2209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81E0848E-B77F-C6AF-AC2E-43892091C5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64392"/>
              </p:ext>
            </p:extLst>
          </p:nvPr>
        </p:nvGraphicFramePr>
        <p:xfrm>
          <a:off x="13316780" y="5748369"/>
          <a:ext cx="4301864" cy="1858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0932">
                  <a:extLst>
                    <a:ext uri="{9D8B030D-6E8A-4147-A177-3AD203B41FA5}">
                      <a16:colId xmlns:a16="http://schemas.microsoft.com/office/drawing/2014/main" val="1205523792"/>
                    </a:ext>
                  </a:extLst>
                </a:gridCol>
                <a:gridCol w="2150932">
                  <a:extLst>
                    <a:ext uri="{9D8B030D-6E8A-4147-A177-3AD203B41FA5}">
                      <a16:colId xmlns:a16="http://schemas.microsoft.com/office/drawing/2014/main" val="1550725321"/>
                    </a:ext>
                  </a:extLst>
                </a:gridCol>
              </a:tblGrid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Equipment needs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Cost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32814761"/>
                  </a:ext>
                </a:extLst>
              </a:tr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984885" algn="l"/>
                        </a:tabLst>
                      </a:pPr>
                      <a:r>
                        <a:rPr lang="en-US" sz="1200">
                          <a:effectLst/>
                        </a:rPr>
                        <a:t>Toys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108873133"/>
                  </a:ext>
                </a:extLst>
              </a:tr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Cooking equipment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£1500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089802867"/>
                  </a:ext>
                </a:extLst>
              </a:tr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Building equipment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£3000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580240228"/>
                  </a:ext>
                </a:extLst>
              </a:tr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Decorating equipment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794377405"/>
                  </a:ext>
                </a:extLst>
              </a:tr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Gardening equipment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294522507"/>
                  </a:ext>
                </a:extLst>
              </a:tr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Cleaning equipment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£400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276984067"/>
                  </a:ext>
                </a:extLst>
              </a:tr>
              <a:tr h="2323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064686253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D22E0EB3-0699-5631-EB3C-3F3E960F20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4968341"/>
              </p:ext>
            </p:extLst>
          </p:nvPr>
        </p:nvGraphicFramePr>
        <p:xfrm>
          <a:off x="13316780" y="7606913"/>
          <a:ext cx="4301864" cy="28324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0932">
                  <a:extLst>
                    <a:ext uri="{9D8B030D-6E8A-4147-A177-3AD203B41FA5}">
                      <a16:colId xmlns:a16="http://schemas.microsoft.com/office/drawing/2014/main" val="3670031226"/>
                    </a:ext>
                  </a:extLst>
                </a:gridCol>
                <a:gridCol w="2150932">
                  <a:extLst>
                    <a:ext uri="{9D8B030D-6E8A-4147-A177-3AD203B41FA5}">
                      <a16:colId xmlns:a16="http://schemas.microsoft.com/office/drawing/2014/main" val="1790774161"/>
                    </a:ext>
                  </a:extLst>
                </a:gridCol>
              </a:tblGrid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Materials needed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Cost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087223227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Food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27807497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Cleaning products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£200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691012873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Flooring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£3500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267616756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Décor materials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£645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138194594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Building materials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£4050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4194231481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Fencing materials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£1200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75875419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Electrician materials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708592008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Plumbing materials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£670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166021862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Staff uniform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£450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1313579233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Child entertainment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£2600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609779349"/>
                  </a:ext>
                </a:extLst>
              </a:tr>
              <a:tr h="236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>
                          <a:effectLst/>
                        </a:rPr>
                        <a:t>Staff drinks machine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£1000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524325019"/>
                  </a:ext>
                </a:extLst>
              </a:tr>
            </a:tbl>
          </a:graphicData>
        </a:graphic>
      </p:graphicFrame>
      <p:sp>
        <p:nvSpPr>
          <p:cNvPr id="20" name="Rectangle 3">
            <a:extLst>
              <a:ext uri="{FF2B5EF4-FFF2-40B4-BE49-F238E27FC236}">
                <a16:creationId xmlns:a16="http://schemas.microsoft.com/office/drawing/2014/main" id="{D80828FF-C899-B450-D81C-17238B16D8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15988" y="4377912"/>
            <a:ext cx="202054" cy="440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00018" tIns="50009" rIns="100018" bIns="50009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2209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67BCB7-1496-ACD2-1F89-8AF7278C91E0}"/>
              </a:ext>
            </a:extLst>
          </p:cNvPr>
          <p:cNvSpPr txBox="1"/>
          <p:nvPr/>
        </p:nvSpPr>
        <p:spPr>
          <a:xfrm>
            <a:off x="14337088" y="-28064"/>
            <a:ext cx="3035073" cy="432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9" u="sng" dirty="0"/>
              <a:t>Budget breakdown </a:t>
            </a:r>
            <a:endParaRPr lang="en-GB" sz="2209" u="sng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8A6C7E-DE43-249C-746A-F97EF369649C}"/>
              </a:ext>
            </a:extLst>
          </p:cNvPr>
          <p:cNvSpPr txBox="1"/>
          <p:nvPr/>
        </p:nvSpPr>
        <p:spPr>
          <a:xfrm>
            <a:off x="14337088" y="237536"/>
            <a:ext cx="3058238" cy="429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88" u="sng" dirty="0"/>
              <a:t>Budget is £20,000</a:t>
            </a:r>
            <a:endParaRPr lang="en-GB" sz="2188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37C426E-F070-1FBB-C9A8-F9FF8E9DFE29}"/>
              </a:ext>
            </a:extLst>
          </p:cNvPr>
          <p:cNvPicPr>
            <a:picLocks noChangeAspect="1"/>
          </p:cNvPicPr>
          <p:nvPr/>
        </p:nvPicPr>
        <p:blipFill rotWithShape="1"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9" t="14626" r="14041" b="3357"/>
          <a:stretch>
            <a:fillRect/>
          </a:stretch>
        </p:blipFill>
        <p:spPr bwMode="auto">
          <a:xfrm>
            <a:off x="8698221" y="1390031"/>
            <a:ext cx="4562869" cy="506853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13285399-16E0-E233-1DAD-0767D1202622}"/>
              </a:ext>
            </a:extLst>
          </p:cNvPr>
          <p:cNvSpPr txBox="1"/>
          <p:nvPr/>
        </p:nvSpPr>
        <p:spPr>
          <a:xfrm>
            <a:off x="9669925" y="1017424"/>
            <a:ext cx="3272609" cy="432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9" u="sng" dirty="0"/>
              <a:t>WBS – mind map </a:t>
            </a:r>
            <a:endParaRPr lang="en-GB" sz="2209" u="sng" dirty="0"/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BE80D4B4-3255-D860-C68A-1848C5F10F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0881799"/>
              </p:ext>
            </p:extLst>
          </p:nvPr>
        </p:nvGraphicFramePr>
        <p:xfrm>
          <a:off x="4135353" y="4818872"/>
          <a:ext cx="4516278" cy="56205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58139">
                  <a:extLst>
                    <a:ext uri="{9D8B030D-6E8A-4147-A177-3AD203B41FA5}">
                      <a16:colId xmlns:a16="http://schemas.microsoft.com/office/drawing/2014/main" val="149930195"/>
                    </a:ext>
                  </a:extLst>
                </a:gridCol>
                <a:gridCol w="2258139">
                  <a:extLst>
                    <a:ext uri="{9D8B030D-6E8A-4147-A177-3AD203B41FA5}">
                      <a16:colId xmlns:a16="http://schemas.microsoft.com/office/drawing/2014/main" val="1697372059"/>
                    </a:ext>
                  </a:extLst>
                </a:gridCol>
              </a:tblGrid>
              <a:tr h="1759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</a:rPr>
                        <a:t>Purpose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</a:rPr>
                        <a:t>Customers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extLst>
                  <a:ext uri="{0D108BD9-81ED-4DB2-BD59-A6C34878D82A}">
                    <a16:rowId xmlns:a16="http://schemas.microsoft.com/office/drawing/2014/main" val="2540143231"/>
                  </a:ext>
                </a:extLst>
              </a:tr>
              <a:tr h="3026927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>
                          <a:effectLst/>
                        </a:rPr>
                        <a:t>to create a safe, accessible nursery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>
                          <a:effectLst/>
                        </a:rPr>
                        <a:t>provide childcare for parents returning to work after covid 19 pandemic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>
                          <a:effectLst/>
                        </a:rPr>
                        <a:t>allow accessible childcare for the local community 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>
                          <a:effectLst/>
                        </a:rPr>
                        <a:t>help prepare children for school 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900">
                          <a:effectLst/>
                        </a:rPr>
                        <a:t>The nursery provides structured learning experiences and cares for children</a:t>
                      </a: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>
                          <a:effectLst/>
                        </a:rPr>
                        <a:t>Create more jobs for teachers, cooks, cleaners, care takers </a:t>
                      </a:r>
                      <a:endParaRPr lang="en-GB" sz="900">
                        <a:effectLst/>
                      </a:endParaRPr>
                    </a:p>
                    <a:p>
                      <a:pPr marL="457200"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The project is for parents who need to return to work after the covid 19 pandemic.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Children and parents in the local community will benefit from safe and secure childcare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Employees, nursery staff including cooks, teachers, cleaners, and caretakers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Stakeholders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Estate agent 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extLst>
                  <a:ext uri="{0D108BD9-81ED-4DB2-BD59-A6C34878D82A}">
                    <a16:rowId xmlns:a16="http://schemas.microsoft.com/office/drawing/2014/main" val="2611994723"/>
                  </a:ext>
                </a:extLst>
              </a:tr>
              <a:tr h="1862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</a:rPr>
                        <a:t>Desired result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900">
                          <a:effectLst/>
                        </a:rPr>
                        <a:t>Measures of success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extLst>
                  <a:ext uri="{0D108BD9-81ED-4DB2-BD59-A6C34878D82A}">
                    <a16:rowId xmlns:a16="http://schemas.microsoft.com/office/drawing/2014/main" val="864986722"/>
                  </a:ext>
                </a:extLst>
              </a:tr>
              <a:tr h="2231340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suitable location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A large building, with parking gates around building,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several rooms including kitchen, office, Toilets etc.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a team of helpful staff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reasonable childcare rates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safe environment for children </a:t>
                      </a:r>
                      <a:endParaRPr lang="en-GB" sz="9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Feed back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Reviews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Quality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Time frame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Number of students </a:t>
                      </a:r>
                      <a:endParaRPr lang="en-GB" sz="9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US" sz="900" dirty="0">
                          <a:effectLst/>
                        </a:rPr>
                        <a:t>Number of applications </a:t>
                      </a:r>
                      <a:endParaRPr lang="en-GB" sz="9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US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876" marR="56876" marT="0" marB="0"/>
                </a:tc>
                <a:extLst>
                  <a:ext uri="{0D108BD9-81ED-4DB2-BD59-A6C34878D82A}">
                    <a16:rowId xmlns:a16="http://schemas.microsoft.com/office/drawing/2014/main" val="2988849604"/>
                  </a:ext>
                </a:extLst>
              </a:tr>
            </a:tbl>
          </a:graphicData>
        </a:graphic>
      </p:graphicFrame>
      <p:sp>
        <p:nvSpPr>
          <p:cNvPr id="28" name="Rectangle 4">
            <a:extLst>
              <a:ext uri="{FF2B5EF4-FFF2-40B4-BE49-F238E27FC236}">
                <a16:creationId xmlns:a16="http://schemas.microsoft.com/office/drawing/2014/main" id="{FEC8F732-50D2-5CF3-FC11-FB0E520BE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2920" y="3537361"/>
            <a:ext cx="202054" cy="440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00018" tIns="50009" rIns="100018" bIns="50009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sz="2209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AAD774E-02EF-3B13-08C5-05DCBB29BDFC}"/>
              </a:ext>
            </a:extLst>
          </p:cNvPr>
          <p:cNvSpPr txBox="1"/>
          <p:nvPr/>
        </p:nvSpPr>
        <p:spPr>
          <a:xfrm>
            <a:off x="5590903" y="4463211"/>
            <a:ext cx="2298844" cy="432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9" u="sng" dirty="0"/>
              <a:t>Quad chart </a:t>
            </a:r>
            <a:endParaRPr lang="en-GB" sz="2209" u="sng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D162735-715C-D356-9DBA-AD70270C82A6}"/>
              </a:ext>
            </a:extLst>
          </p:cNvPr>
          <p:cNvSpPr txBox="1"/>
          <p:nvPr/>
        </p:nvSpPr>
        <p:spPr>
          <a:xfrm>
            <a:off x="5915988" y="555281"/>
            <a:ext cx="4541810" cy="432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9" u="sng" dirty="0"/>
              <a:t>Nursery name = safe secure day care </a:t>
            </a:r>
            <a:endParaRPr lang="en-GB" sz="2209" u="sng" dirty="0"/>
          </a:p>
        </p:txBody>
      </p:sp>
      <p:pic>
        <p:nvPicPr>
          <p:cNvPr id="32" name="Picture 3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983DB59-FD32-D7AC-9063-AE83D1D8DF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8860" y="275416"/>
            <a:ext cx="2428211" cy="725129"/>
          </a:xfrm>
          <a:prstGeom prst="rect">
            <a:avLst/>
          </a:prstGeom>
        </p:spPr>
      </p:pic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5CBC0A33-3570-F7D8-47C1-AE1A29B456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9558412"/>
              </p:ext>
            </p:extLst>
          </p:nvPr>
        </p:nvGraphicFramePr>
        <p:xfrm>
          <a:off x="8651631" y="6788366"/>
          <a:ext cx="4658547" cy="36510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658547">
                  <a:extLst>
                    <a:ext uri="{9D8B030D-6E8A-4147-A177-3AD203B41FA5}">
                      <a16:colId xmlns:a16="http://schemas.microsoft.com/office/drawing/2014/main" val="485496503"/>
                    </a:ext>
                  </a:extLst>
                </a:gridCol>
              </a:tblGrid>
              <a:tr h="7833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Risk assessment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3529558042"/>
                  </a:ext>
                </a:extLst>
              </a:tr>
              <a:tr h="286765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Exceeding time frame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Loss of stakeholders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Not being able to obtain correct licensing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Not being able to obtain correct insurances 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4501515" algn="l"/>
                        </a:tabLst>
                      </a:pP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5013" marR="75013" marT="0" marB="0"/>
                </a:tc>
                <a:extLst>
                  <a:ext uri="{0D108BD9-81ED-4DB2-BD59-A6C34878D82A}">
                    <a16:rowId xmlns:a16="http://schemas.microsoft.com/office/drawing/2014/main" val="2243575267"/>
                  </a:ext>
                </a:extLst>
              </a:tr>
            </a:tbl>
          </a:graphicData>
        </a:graphic>
      </p:graphicFrame>
      <p:sp>
        <p:nvSpPr>
          <p:cNvPr id="35" name="TextBox 34">
            <a:extLst>
              <a:ext uri="{FF2B5EF4-FFF2-40B4-BE49-F238E27FC236}">
                <a16:creationId xmlns:a16="http://schemas.microsoft.com/office/drawing/2014/main" id="{13ED157F-30A3-81A6-BEA8-B01C1382BDD8}"/>
              </a:ext>
            </a:extLst>
          </p:cNvPr>
          <p:cNvSpPr txBox="1"/>
          <p:nvPr/>
        </p:nvSpPr>
        <p:spPr>
          <a:xfrm>
            <a:off x="9954328" y="6395082"/>
            <a:ext cx="3285704" cy="432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9" u="sng" dirty="0"/>
              <a:t>Risk assessment </a:t>
            </a:r>
            <a:endParaRPr lang="en-GB" sz="2209" u="sng" dirty="0"/>
          </a:p>
        </p:txBody>
      </p:sp>
    </p:spTree>
    <p:extLst>
      <p:ext uri="{BB962C8B-B14F-4D97-AF65-F5344CB8AC3E}">
        <p14:creationId xmlns:p14="http://schemas.microsoft.com/office/powerpoint/2010/main" val="130262006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131</TotalTime>
  <Words>603</Words>
  <Application>Microsoft Office PowerPoint</Application>
  <PresentationFormat>Custom</PresentationFormat>
  <Paragraphs>178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Gill Sans MT</vt:lpstr>
      <vt:lpstr>Symbol</vt:lpstr>
      <vt:lpstr>Gallery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Zachury Jassi (2017021)</dc:creator>
  <cp:lastModifiedBy>Zachury Jassi (2017021)</cp:lastModifiedBy>
  <cp:revision>2</cp:revision>
  <dcterms:created xsi:type="dcterms:W3CDTF">2022-07-14T13:08:36Z</dcterms:created>
  <dcterms:modified xsi:type="dcterms:W3CDTF">2022-07-14T15:35:04Z</dcterms:modified>
</cp:coreProperties>
</file>