
<file path=[Content_Types].xml><?xml version="1.0" encoding="utf-8"?>
<Types xmlns="http://schemas.openxmlformats.org/package/2006/content-types">
  <Default ContentType="application/xml" Extension="xml"/>
  <Default ContentType="application/vnd.openxmlformats-package.relationships+xml" Extension="rels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2.xml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</p:sldIdLst>
  <p:sldSz cy="6858000" cx="12192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tableStyles.xml><?xml version="1.0" encoding="utf-8"?>
<a:tblStyleLst xmlns:a="http://schemas.openxmlformats.org/drawingml/2006/main" xmlns:r="http://schemas.openxmlformats.org/officeDocument/2006/relationships" def="{45912881-43F7-4908-9BCB-73C5642DDDD1}">
  <a:tblStyle styleId="{45912881-43F7-4908-9BCB-73C5642DDDD1}" styleName="Table_0">
    <a:wholeTbl>
      <a:tcTxStyle b="off" i="off">
        <a:font>
          <a:latin typeface="Calibri"/>
          <a:ea typeface="Calibri"/>
          <a:cs typeface="Calibri"/>
        </a:font>
        <a:schemeClr val="dk1"/>
      </a:tcTxStyle>
      <a:tcStyle>
        <a:tcBdr>
          <a:left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insideV>
        </a:tcBdr>
        <a:fill>
          <a:solidFill>
            <a:srgbClr val="FCECE7"/>
          </a:solidFill>
        </a:fill>
      </a:tcStyle>
    </a:wholeTbl>
    <a:band1H>
      <a:tcTxStyle/>
      <a:tcStyle>
        <a:fill>
          <a:solidFill>
            <a:srgbClr val="F8D6CC"/>
          </a:solidFill>
        </a:fill>
      </a:tcStyle>
    </a:band1H>
    <a:band2H>
      <a:tcTxStyle/>
    </a:band2H>
    <a:band1V>
      <a:tcTxStyle/>
      <a:tcStyle>
        <a:fill>
          <a:solidFill>
            <a:srgbClr val="F8D6CC"/>
          </a:solidFill>
        </a:fill>
      </a:tcStyle>
    </a:band1V>
    <a:band2V>
      <a:tcTxStyle/>
    </a:band2V>
    <a:lastCol>
      <a:tcTxStyle b="on" i="off">
        <a:font>
          <a:latin typeface="Calibri"/>
          <a:ea typeface="Calibri"/>
          <a:cs typeface="Calibri"/>
        </a:font>
        <a:schemeClr val="lt1"/>
      </a:tcTxStyle>
      <a:tcStyle>
        <a:fill>
          <a:solidFill>
            <a:schemeClr val="accent2"/>
          </a:solidFill>
        </a:fill>
      </a:tcStyle>
    </a:lastCol>
    <a:firstCol>
      <a:tcTxStyle b="on" i="off">
        <a:font>
          <a:latin typeface="Calibri"/>
          <a:ea typeface="Calibri"/>
          <a:cs typeface="Calibri"/>
        </a:font>
        <a:schemeClr val="lt1"/>
      </a:tcTxStyle>
      <a:tcStyle>
        <a:fill>
          <a:solidFill>
            <a:schemeClr val="accent2"/>
          </a:solidFill>
        </a:fill>
      </a:tcStyle>
    </a:firstCol>
    <a:la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top>
            <a:ln cap="flat" cmpd="sng" w="381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top>
        </a:tcBdr>
        <a:fill>
          <a:solidFill>
            <a:schemeClr val="accent2"/>
          </a:solidFill>
        </a:fill>
      </a:tcStyle>
    </a:lastRow>
    <a:seCell>
      <a:tcTxStyle/>
    </a:seCell>
    <a:swCell>
      <a:tcTxStyle/>
    </a:swCell>
    <a:fir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bottom>
            <a:ln cap="flat" cmpd="sng" w="381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bottom>
        </a:tcBdr>
        <a:fill>
          <a:solidFill>
            <a:schemeClr val="accent2"/>
          </a:solidFill>
        </a:fill>
      </a:tcStyle>
    </a:firstRow>
    <a:neCell>
      <a:tcTxStyle/>
    </a:neCell>
    <a:nwCell>
      <a:tcTxStyle/>
    </a:nwCell>
  </a:tblStyle>
</a:tblStyleLst>
</file>

<file path=ppt/_rels/presentation.xml.rels><?xml version="1.0" encoding="UTF-8" standalone="yes"?>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presProps" Target="presProps.xml"/><Relationship Id="rId3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2" name="Google Shape;82;p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6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8" name="Google Shape;88;p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3" name="Google Shape;93;p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/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" name="Google Shape;13;p2"/>
          <p:cNvSpPr txBox="1"/>
          <p:nvPr>
            <p:ph idx="1" type="subTitle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/>
        </p:txBody>
      </p:sp>
      <p:sp>
        <p:nvSpPr>
          <p:cNvPr id="14" name="Google Shape;14;p2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" name="Google Shape;15;p2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" name="Google Shape;16;p2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3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" name="Google Shape;19;p3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0" name="Google Shape;20;p3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1" name="Google Shape;21;p3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2" name="Google Shape;22;p3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23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4"/>
          <p:cNvSpPr txBox="1"/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" name="Google Shape;25;p4"/>
          <p:cNvSpPr txBox="1"/>
          <p:nvPr>
            <p:ph idx="1" type="body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 sz="2400">
                <a:solidFill>
                  <a:srgbClr val="888888"/>
                </a:solidFill>
              </a:defRPr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26" name="Google Shape;26;p4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7" name="Google Shape;27;p4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8" name="Google Shape;28;p4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29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5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" name="Google Shape;31;p5"/>
          <p:cNvSpPr txBox="1"/>
          <p:nvPr>
            <p:ph idx="1" type="body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2" name="Google Shape;32;p5"/>
          <p:cNvSpPr txBox="1"/>
          <p:nvPr>
            <p:ph idx="2" type="body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3" name="Google Shape;33;p5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4" name="Google Shape;34;p5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5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6"/>
          <p:cNvSpPr txBox="1"/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6"/>
          <p:cNvSpPr txBox="1"/>
          <p:nvPr>
            <p:ph idx="1" type="body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39" name="Google Shape;39;p6"/>
          <p:cNvSpPr txBox="1"/>
          <p:nvPr>
            <p:ph idx="2" type="body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0" name="Google Shape;40;p6"/>
          <p:cNvSpPr txBox="1"/>
          <p:nvPr>
            <p:ph idx="3" type="body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1" name="Google Shape;41;p6"/>
          <p:cNvSpPr txBox="1"/>
          <p:nvPr>
            <p:ph idx="4" type="body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2" name="Google Shape;42;p6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3" name="Google Shape;43;p6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4" name="Google Shape;44;p6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45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7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7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" name="Google Shape;48;p7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9" name="Google Shape;49;p7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8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8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8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9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9"/>
          <p:cNvSpPr txBox="1"/>
          <p:nvPr>
            <p:ph idx="1" type="body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indent="-3810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indent="-355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indent="-355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57" name="Google Shape;57;p9"/>
          <p:cNvSpPr txBox="1"/>
          <p:nvPr>
            <p:ph idx="2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58" name="Google Shape;58;p9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9" name="Google Shape;59;p9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9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10"/>
          <p:cNvSpPr/>
          <p:nvPr>
            <p:ph idx="2" type="pic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0"/>
          <p:cNvSpPr txBox="1"/>
          <p:nvPr>
            <p:ph idx="1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65" name="Google Shape;65;p10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10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10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1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11"/>
          <p:cNvSpPr txBox="1"/>
          <p:nvPr>
            <p:ph idx="1" type="body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1" name="Google Shape;71;p11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" name="Google Shape;72;p11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11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2"/>
          <p:cNvSpPr txBox="1"/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6" name="Google Shape;76;p12"/>
          <p:cNvSpPr txBox="1"/>
          <p:nvPr>
            <p:ph idx="1" type="body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7" name="Google Shape;77;p12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12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9" name="Google Shape;79;p12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9" name="Google Shape;9;p1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" name="Google Shape;10;p1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3"/>
          <p:cNvSpPr txBox="1"/>
          <p:nvPr>
            <p:ph type="ctrTitle"/>
          </p:nvPr>
        </p:nvSpPr>
        <p:spPr>
          <a:xfrm>
            <a:off x="1392125" y="1122363"/>
            <a:ext cx="9144000" cy="2387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</a:pPr>
            <a:r>
              <a:rPr lang="en-GB"/>
              <a:t>Learning in Digital Era</a:t>
            </a:r>
            <a:endParaRPr/>
          </a:p>
        </p:txBody>
      </p:sp>
      <p:sp>
        <p:nvSpPr>
          <p:cNvPr id="85" name="Google Shape;85;p13"/>
          <p:cNvSpPr txBox="1"/>
          <p:nvPr>
            <p:ph idx="1" type="subTitle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lang="en-GB"/>
              <a:t>Student Name </a:t>
            </a:r>
            <a:endParaRPr/>
          </a:p>
          <a:p>
            <a:pPr indent="0" lvl="0" marL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lang="en-GB"/>
              <a:t>Taiba Ismail</a:t>
            </a:r>
            <a:endParaRPr/>
          </a:p>
          <a:p>
            <a:pPr indent="0" lvl="0" marL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lang="en-GB"/>
              <a:t>ID</a:t>
            </a:r>
            <a:endParaRPr/>
          </a:p>
          <a:p>
            <a:pPr indent="0" lvl="0" marL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lang="en-GB"/>
              <a:t>2217434</a:t>
            </a:r>
            <a:endParaRPr/>
          </a:p>
          <a:p>
            <a:pPr indent="0" lvl="0" marL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t/>
            </a:r>
            <a:endParaRPr/>
          </a:p>
          <a:p>
            <a:pPr indent="0" lvl="0" marL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9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0" name="Google Shape;90;p14"/>
          <p:cNvGraphicFramePr/>
          <p:nvPr/>
        </p:nvGraphicFramePr>
        <p:xfrm>
          <a:off x="286623" y="283439"/>
          <a:ext cx="3000000" cy="3000000"/>
        </p:xfrm>
        <a:graphic>
          <a:graphicData uri="http://schemas.openxmlformats.org/drawingml/2006/table">
            <a:tbl>
              <a:tblPr bandRow="1" firstRow="1">
                <a:noFill/>
                <a:tableStyleId>{45912881-43F7-4908-9BCB-73C5642DDDD1}</a:tableStyleId>
              </a:tblPr>
              <a:tblGrid>
                <a:gridCol w="1936450"/>
                <a:gridCol w="1936450"/>
                <a:gridCol w="1936450"/>
                <a:gridCol w="1936450"/>
                <a:gridCol w="1936450"/>
                <a:gridCol w="1936450"/>
              </a:tblGrid>
              <a:tr h="370850"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u="none" cap="none" strike="noStrike"/>
                        <a:t>What are your</a:t>
                      </a:r>
                      <a:endParaRPr/>
                    </a:p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u="none" cap="none" strike="noStrike"/>
                        <a:t>long-term goals?</a:t>
                      </a:r>
                      <a:endParaRPr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u="none" cap="none" strike="noStrike"/>
                        <a:t>What are your specific</a:t>
                      </a:r>
                      <a:endParaRPr/>
                    </a:p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u="none" cap="none" strike="noStrike"/>
                        <a:t>career goals?</a:t>
                      </a:r>
                      <a:endParaRPr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u="none" cap="none" strike="noStrike"/>
                        <a:t>What are the key skills</a:t>
                      </a:r>
                      <a:endParaRPr/>
                    </a:p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u="none" cap="none" strike="noStrike"/>
                        <a:t>needed for each one</a:t>
                      </a:r>
                      <a:endParaRPr/>
                    </a:p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u="none" cap="none" strike="noStrike"/>
                        <a:t>of your goals?</a:t>
                      </a:r>
                      <a:endParaRPr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u="none" cap="none" strike="noStrike"/>
                        <a:t>What skills do you</a:t>
                      </a:r>
                      <a:endParaRPr/>
                    </a:p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u="none" cap="none" strike="noStrike"/>
                        <a:t>need to work on?</a:t>
                      </a:r>
                      <a:endParaRPr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u="none" cap="none" strike="noStrike"/>
                        <a:t>What actions are you</a:t>
                      </a:r>
                      <a:endParaRPr/>
                    </a:p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u="none" cap="none" strike="noStrike"/>
                        <a:t>going to take?</a:t>
                      </a:r>
                      <a:endParaRPr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u="none" cap="none" strike="noStrike"/>
                        <a:t>When are you</a:t>
                      </a:r>
                      <a:endParaRPr/>
                    </a:p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u="none" cap="none" strike="noStrike"/>
                        <a:t>going to complete</a:t>
                      </a:r>
                      <a:endParaRPr/>
                    </a:p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u="none" cap="none" strike="noStrike"/>
                        <a:t>your training by?</a:t>
                      </a:r>
                      <a:endParaRPr/>
                    </a:p>
                  </a:txBody>
                  <a:tcPr marT="45725" marB="45725" marR="91450" marL="91450"/>
                </a:tc>
              </a:tr>
              <a:tr h="37085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/>
                        <a:t>Find a good  </a:t>
                      </a:r>
                      <a:endParaRPr sz="1200"/>
                    </a:p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/>
                        <a:t>high level job</a:t>
                      </a:r>
                      <a:endParaRPr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-11430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Calibri"/>
                        <a:buChar char="•"/>
                      </a:pPr>
                      <a:r>
                        <a:rPr b="0" lang="en-GB" sz="1800"/>
                        <a:t>commiunication  </a:t>
                      </a:r>
                      <a:endParaRPr sz="1200"/>
                    </a:p>
                    <a:p>
                      <a:pPr indent="-11430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Calibri"/>
                        <a:buChar char="•"/>
                      </a:pPr>
                      <a:r>
                        <a:rPr b="0" lang="en-GB" sz="1800"/>
                        <a:t>good cv </a:t>
                      </a:r>
                      <a:endParaRPr/>
                    </a:p>
                    <a:p>
                      <a:pPr indent="-11430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Calibri"/>
                        <a:buChar char="•"/>
                      </a:pPr>
                      <a:r>
                        <a:rPr b="0" lang="en-GB" sz="1800"/>
                        <a:t>work experiance</a:t>
                      </a:r>
                      <a:endParaRPr/>
                    </a:p>
                    <a:p>
                      <a:pPr indent="-11430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Calibri"/>
                        <a:buChar char="•"/>
                      </a:pPr>
                      <a:r>
                        <a:rPr b="0" lang="en-GB" sz="1800"/>
                        <a:t>leadership</a:t>
                      </a:r>
                      <a:endParaRPr/>
                    </a:p>
                    <a:p>
                      <a:pPr indent="-11430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Calibri"/>
                        <a:buChar char="•"/>
                      </a:pPr>
                      <a:r>
                        <a:rPr b="0" lang="en-GB" sz="1800"/>
                        <a:t>interview skill</a:t>
                      </a:r>
                      <a:endParaRPr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-11430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Calibri"/>
                        <a:buChar char="•"/>
                      </a:pPr>
                      <a:r>
                        <a:rPr lang="en-GB" sz="1800"/>
                        <a:t>leadership  </a:t>
                      </a:r>
                      <a:endParaRPr sz="1200"/>
                    </a:p>
                    <a:p>
                      <a:pPr indent="-11430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Calibri"/>
                        <a:buChar char="•"/>
                      </a:pPr>
                      <a:r>
                        <a:rPr lang="en-GB" sz="1800"/>
                        <a:t>manage team</a:t>
                      </a:r>
                      <a:endParaRPr/>
                    </a:p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/>
                        <a:t>marketing skill</a:t>
                      </a:r>
                      <a:endParaRPr/>
                    </a:p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800"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-11430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Calibri"/>
                        <a:buChar char="•"/>
                      </a:pPr>
                      <a:r>
                        <a:rPr lang="en-GB" sz="1800"/>
                        <a:t>take responsibility and lead project</a:t>
                      </a:r>
                      <a:endParaRPr sz="1200"/>
                    </a:p>
                    <a:p>
                      <a:pPr indent="-11430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Calibri"/>
                        <a:buChar char="•"/>
                      </a:pPr>
                      <a:r>
                        <a:rPr lang="en-GB" sz="1800"/>
                        <a:t>make difficult decions on the spot  </a:t>
                      </a:r>
                      <a:endParaRPr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/>
                        <a:t>6 month</a:t>
                      </a:r>
                      <a:endParaRPr sz="1200"/>
                    </a:p>
                  </a:txBody>
                  <a:tcPr marT="45725" marB="45725" marR="91450" marL="91450"/>
                </a:tc>
              </a:tr>
              <a:tr h="37085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/>
                        <a:t>Buy a house </a:t>
                      </a:r>
                      <a:endParaRPr sz="1200"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/>
                        <a:t>Save money for deposit </a:t>
                      </a:r>
                      <a:endParaRPr sz="1200"/>
                    </a:p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/>
                        <a:t>Build a solid financial plan </a:t>
                      </a:r>
                      <a:endParaRPr sz="1200"/>
                    </a:p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/>
                    </a:p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/>
                        <a:t>Learn to spend less money </a:t>
                      </a:r>
                      <a:endParaRPr sz="1200"/>
                    </a:p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/>
                        <a:t>money saving skill</a:t>
                      </a:r>
                      <a:endParaRPr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/>
                        <a:t>Create a budget with my family </a:t>
                      </a:r>
                      <a:endParaRPr sz="1200"/>
                    </a:p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/>
                        <a:t>1 year</a:t>
                      </a:r>
                      <a:endParaRPr sz="1200"/>
                    </a:p>
                  </a:txBody>
                  <a:tcPr marT="45725" marB="45725" marR="91450" marL="91450"/>
                </a:tc>
              </a:tr>
              <a:tr h="37085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/>
                        <a:t>Built a good creditscore </a:t>
                      </a:r>
                      <a:endParaRPr sz="1200"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-11430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Calibri"/>
                        <a:buChar char="•"/>
                      </a:pPr>
                      <a:r>
                        <a:t/>
                      </a:r>
                      <a:endParaRPr sz="1800">
                        <a:solidFill>
                          <a:schemeClr val="dk1"/>
                        </a:solidFill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indent="-11430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Calibri"/>
                        <a:buChar char="•"/>
                      </a:pPr>
                      <a:r>
                        <a:rPr lang="en-GB" sz="1800"/>
                        <a:t>Buy products on finance </a:t>
                      </a:r>
                      <a:endParaRPr sz="1200"/>
                    </a:p>
                    <a:p>
                      <a:pPr indent="-11430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Calibri"/>
                        <a:buChar char="•"/>
                      </a:pPr>
                      <a:r>
                        <a:rPr lang="en-GB" sz="1800"/>
                        <a:t>only going to buy important things which i need  </a:t>
                      </a:r>
                      <a:endParaRPr/>
                    </a:p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800"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-11430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Calibri"/>
                        <a:buChar char="•"/>
                      </a:pPr>
                      <a:r>
                        <a:rPr lang="en-GB" sz="1800"/>
                        <a:t>decision making skill </a:t>
                      </a:r>
                      <a:endParaRPr sz="1200"/>
                    </a:p>
                    <a:p>
                      <a:pPr indent="-11430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Calibri"/>
                        <a:buChar char="•"/>
                      </a:pPr>
                      <a:r>
                        <a:rPr lang="en-GB" sz="1800"/>
                        <a:t>maintain your finances</a:t>
                      </a:r>
                      <a:endParaRPr/>
                    </a:p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800"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-11430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Calibri"/>
                        <a:buChar char="•"/>
                      </a:pPr>
                      <a:r>
                        <a:rPr lang="en-GB" sz="1800"/>
                        <a:t>get financial adviser </a:t>
                      </a:r>
                      <a:endParaRPr sz="1200"/>
                    </a:p>
                    <a:p>
                      <a:pPr indent="-7620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200"/>
                        <a:buFont typeface="Calibri"/>
                        <a:buChar char="•"/>
                      </a:pPr>
                      <a:r>
                        <a:t/>
                      </a:r>
                      <a:endParaRPr sz="1200"/>
                    </a:p>
                    <a:p>
                      <a:pPr indent="-11430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Calibri"/>
                        <a:buChar char="•"/>
                      </a:pPr>
                      <a:r>
                        <a:rPr lang="en-GB" sz="1800"/>
                        <a:t>professional  mortgage advisor</a:t>
                      </a:r>
                      <a:endParaRPr/>
                    </a:p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800"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/>
                        <a:t>2 years</a:t>
                      </a:r>
                      <a:endParaRPr sz="1200"/>
                    </a:p>
                  </a:txBody>
                  <a:tcPr marT="45725" marB="45725" marR="91450" marL="91450"/>
                </a:tc>
              </a:tr>
              <a:tr h="37085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/>
                    </a:p>
                  </a:txBody>
                  <a:tcPr marT="45725" marB="45725" marR="91450" marL="91450"/>
                </a:tc>
              </a:tr>
              <a:tr h="37085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/>
                    </a:p>
                  </a:txBody>
                  <a:tcPr marT="45725" marB="45725" marR="91450" marL="91450"/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4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15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/>
              <a:t>References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r>
              <a:rPr lang="en-GB" sz="1800"/>
              <a:t>[1] https://www.skillsyouneed.com/ps/time-management.html 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r>
              <a:rPr lang="en-GB" sz="1800"/>
              <a:t>[2] P. Forsyth, Chapter 06: FIRST THINGS FIRST. (3rd edition ed.) 2013Available: https://www.proquest.com/books/chapter-06-first-things/docview/1810036070/se-2. 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r>
              <a:rPr lang="en-GB" sz="1800"/>
              <a:t>[3] A. Barker, Chapter 03: SEVEN WAYS TO IMPROVE YOUR CONVERSATIONS. (Third edition ed.) 2013Available: https://www-proquest-com.ezproxy.uwtsd.ac.uk/books/chapter-03-seven-ways-improve-your-conversations/docview/1809892185/se-2. 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r>
              <a:rPr lang="en-GB" sz="1800"/>
              <a:t>[4] Jozwiak J. Teaching problem-solving skills to adults. Journal of Adult Education. 2004;33(1):19-34. 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r>
              <a:rPr lang="en-GB" sz="1800"/>
              <a:t>[5] S. Ebrahimi Mehrabani and N. Azmi Mohamad, “New approach to leadership skills development (developing a model and measure),” The Journal of management development, vol. 34, no. 7, pp. 821–853, 2015, doi: 10.1108/JMD-03-2013-0046. 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r>
              <a:rPr lang="en-GB" sz="1800"/>
              <a:t>[6] L. Riebe, D. Roepen, B. Santarelli, and G. Marchioro, “Teamwork: effectively teaching an employability skill,” Education &amp; training (London), vol. 52, no. 6/7, pp. 528–539, 2010, doi: 10.1108/00400911011068478. 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r>
              <a:t/>
            </a:r>
            <a:endParaRPr sz="18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