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11"/>
  </p:notesMasterIdLst>
  <p:sldIdLst>
    <p:sldId id="256" r:id="rId2"/>
    <p:sldId id="258" r:id="rId3"/>
    <p:sldId id="259" r:id="rId4"/>
    <p:sldId id="263" r:id="rId5"/>
    <p:sldId id="264" r:id="rId6"/>
    <p:sldId id="276" r:id="rId7"/>
    <p:sldId id="277" r:id="rId8"/>
    <p:sldId id="278" r:id="rId9"/>
    <p:sldId id="27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87712" autoAdjust="0"/>
  </p:normalViewPr>
  <p:slideViewPr>
    <p:cSldViewPr>
      <p:cViewPr varScale="1">
        <p:scale>
          <a:sx n="72" d="100"/>
          <a:sy n="72" d="100"/>
        </p:scale>
        <p:origin x="1819"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33A178-DB44-416F-A9B4-E22632F3257C}" type="datetimeFigureOut">
              <a:rPr lang="en-US" smtClean="0"/>
              <a:t>8/17/26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2EF4A7-EA15-4B53-B6EE-B953091B3D3B}" type="slidenum">
              <a:rPr lang="en-US" smtClean="0"/>
              <a:t>‹#›</a:t>
            </a:fld>
            <a:endParaRPr lang="en-US"/>
          </a:p>
        </p:txBody>
      </p:sp>
    </p:spTree>
    <p:extLst>
      <p:ext uri="{BB962C8B-B14F-4D97-AF65-F5344CB8AC3E}">
        <p14:creationId xmlns:p14="http://schemas.microsoft.com/office/powerpoint/2010/main" val="92427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portfolio, three of my completed pieces of work in the module have been chosen so that they help to show how academic, digital and research skills have been acquired. The first is the Reading and Notes exercise, illustrating the skill to recognise and arrange valuable information when going through a text. The second one is TEEL Writing, which exemplifies formal writing and the skills of using supporting facts. The third one is the Source Evaluation and Reflection task, demonstrating the choice of academic sources and their assessment. These were chosen on the basis of the various skills they exhibit, as well as showing textual evidence in terms of progression throughout the module. Together they show an increase in organising information and creating written communication, to analysing academic sources and getting more critical in presenting information.</a:t>
            </a:r>
            <a:endParaRPr lang="en-ZW" sz="1200" kern="1200" dirty="0">
              <a:solidFill>
                <a:schemeClr val="tx1"/>
              </a:solidFill>
              <a:effectLst/>
              <a:latin typeface="+mn-lt"/>
              <a:ea typeface="+mn-ea"/>
              <a:cs typeface="+mn-cs"/>
            </a:endParaRPr>
          </a:p>
          <a:p>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2</a:t>
            </a:fld>
            <a:endParaRPr lang="en-US"/>
          </a:p>
        </p:txBody>
      </p:sp>
    </p:spTree>
    <p:extLst>
      <p:ext uri="{BB962C8B-B14F-4D97-AF65-F5344CB8AC3E}">
        <p14:creationId xmlns:p14="http://schemas.microsoft.com/office/powerpoint/2010/main" val="3021151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Reading and Notes activity carried out around the reading of the text about </a:t>
            </a:r>
            <a:r>
              <a:rPr lang="en-GB" sz="1200" kern="1200" dirty="0" err="1">
                <a:solidFill>
                  <a:schemeClr val="tx1"/>
                </a:solidFill>
                <a:effectLst/>
                <a:latin typeface="+mn-lt"/>
                <a:ea typeface="+mn-ea"/>
                <a:cs typeface="+mn-cs"/>
              </a:rPr>
              <a:t>Honywood</a:t>
            </a:r>
            <a:r>
              <a:rPr lang="en-GB" sz="1200" kern="1200" dirty="0">
                <a:solidFill>
                  <a:schemeClr val="tx1"/>
                </a:solidFill>
                <a:effectLst/>
                <a:latin typeface="+mn-lt"/>
                <a:ea typeface="+mn-ea"/>
                <a:cs typeface="+mn-cs"/>
              </a:rPr>
              <a:t> Sandwich Shop and the role of social media in small business development is the initial example of the portfolio. The task was to find out the information about the text and organise it with the help of a mind map. The identification of the central topic, main idea, social media influence, examples of viral businesses, customer behaviour and business impact is the end goal. As the text shows, the customer-generated content helped to increase the awareness of the </a:t>
            </a:r>
            <a:r>
              <a:rPr lang="en-GB" sz="1200" kern="1200" dirty="0" err="1">
                <a:solidFill>
                  <a:schemeClr val="tx1"/>
                </a:solidFill>
                <a:effectLst/>
                <a:latin typeface="+mn-lt"/>
                <a:ea typeface="+mn-ea"/>
                <a:cs typeface="+mn-cs"/>
              </a:rPr>
              <a:t>Honywood</a:t>
            </a:r>
            <a:r>
              <a:rPr lang="en-GB" sz="1200" kern="1200" dirty="0">
                <a:solidFill>
                  <a:schemeClr val="tx1"/>
                </a:solidFill>
                <a:effectLst/>
                <a:latin typeface="+mn-lt"/>
                <a:ea typeface="+mn-ea"/>
                <a:cs typeface="+mn-cs"/>
              </a:rPr>
              <a:t> Sandwich Shop and get the customers to go quite long distances in order to visit it. This assignment helped me to improve reading comprehension and information organisation skills as I had to differentiate between key and auxiliary information. My comprehension of how the visual organisation can ease information into becoming easy to understand and use was also realised. The issue of establishing what data mattered the most was regarded as one of the most difficult, as the article presented a range of examples that illustrate how social media has proved to be constructive in businesses.</a:t>
            </a:r>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3</a:t>
            </a:fld>
            <a:endParaRPr lang="en-US"/>
          </a:p>
        </p:txBody>
      </p:sp>
    </p:spTree>
    <p:extLst>
      <p:ext uri="{BB962C8B-B14F-4D97-AF65-F5344CB8AC3E}">
        <p14:creationId xmlns:p14="http://schemas.microsoft.com/office/powerpoint/2010/main" val="483029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second scenario of the portfolio was the TEEL Writing task that focused on the importance of communication in the workplace. The finished paragraph explains how effective communication contributes to making employees understand their tasks, collaborate well with co-workers, and minimise misunderstandings and problem-solving. The assignment enhanced my ability to write an organised academic paragraph in a highly logical way since I was able to make one comprehensive main idea supported by evidence, then provided supporting evidence and to tie back the discussion to the main idea of the argument. The connections between effective organisational communication, employee productivity, work relationships, and morale in the paragraph have also been similarly supported within the framework of research by </a:t>
            </a:r>
            <a:r>
              <a:rPr lang="en-GB" sz="1200" kern="1200" dirty="0" err="1">
                <a:solidFill>
                  <a:schemeClr val="tx1"/>
                </a:solidFill>
                <a:effectLst/>
                <a:latin typeface="+mn-lt"/>
                <a:ea typeface="+mn-ea"/>
                <a:cs typeface="+mn-cs"/>
              </a:rPr>
              <a:t>Md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Subre</a:t>
            </a:r>
            <a:r>
              <a:rPr lang="en-GB" sz="1200" kern="1200" dirty="0">
                <a:solidFill>
                  <a:schemeClr val="tx1"/>
                </a:solidFill>
                <a:effectLst/>
                <a:latin typeface="+mn-lt"/>
                <a:ea typeface="+mn-ea"/>
                <a:cs typeface="+mn-cs"/>
              </a:rPr>
              <a:t>. I realised that academic writing needs more than a presentation of an opinion since ideas need to be defended with the help of relevant evidence and clear explanation. The task therefore made me feel confident when it comes to writing a well-structured academic paragraph.</a:t>
            </a:r>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4</a:t>
            </a:fld>
            <a:endParaRPr lang="en-US"/>
          </a:p>
        </p:txBody>
      </p:sp>
    </p:spTree>
    <p:extLst>
      <p:ext uri="{BB962C8B-B14F-4D97-AF65-F5344CB8AC3E}">
        <p14:creationId xmlns:p14="http://schemas.microsoft.com/office/powerpoint/2010/main" val="157725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third example in the portfolio will be the Source Evaluation and Reflection on using social media to market businesses. The chosen scholarly source is Cao and </a:t>
            </a:r>
            <a:r>
              <a:rPr lang="en-GB" sz="1200" kern="1200" dirty="0" err="1">
                <a:solidFill>
                  <a:schemeClr val="tx1"/>
                </a:solidFill>
                <a:effectLst/>
                <a:latin typeface="+mn-lt"/>
                <a:ea typeface="+mn-ea"/>
                <a:cs typeface="+mn-cs"/>
              </a:rPr>
              <a:t>Weerawardena</a:t>
            </a:r>
            <a:r>
              <a:rPr lang="en-GB" sz="1200" kern="1200" dirty="0">
                <a:solidFill>
                  <a:schemeClr val="tx1"/>
                </a:solidFill>
                <a:effectLst/>
                <a:latin typeface="+mn-lt"/>
                <a:ea typeface="+mn-ea"/>
                <a:cs typeface="+mn-cs"/>
              </a:rPr>
              <a:t> (2023), touching on strategic social media usage in marketing and financial success within the B2B SME sector. The source was assessed for the relevancy, credibility and reliability. I took into account the authors, publication date, academic journal and methodology of the research. The research implemented qualitative data on 143 B2B UK SMEs through questionnaires, and this is an example of empirical research results. I learned that it is insufficient to go to an academic source and find the information that appears to be relevant. There is also a need to determine the person who has written the information, the time of writing, the place where it has been written and evidence, assuming that it was suitable research.</a:t>
            </a:r>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5</a:t>
            </a:fld>
            <a:endParaRPr lang="en-US"/>
          </a:p>
        </p:txBody>
      </p:sp>
    </p:spTree>
    <p:extLst>
      <p:ext uri="{BB962C8B-B14F-4D97-AF65-F5344CB8AC3E}">
        <p14:creationId xmlns:p14="http://schemas.microsoft.com/office/powerpoint/2010/main" val="1909793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the start of the module, it proved challenging to locate the most crucial information when facing large amounts. The Reading and Notes task helped me to identify the main idea and supporting details and to organise the information systematically. The other aspect that needed to be improved was the development of a structured academic paragraph by ensuring ideas were presented in a logical and supported manner with relevant support in terms of evidence. Thanks to the TEEL Writing activity, I could comprehend how a paragraph could be organised in regard to the main argument and using the assistance of explanation and evidence. The Source Evaluation exercise continued to elaborate my skill of critically evaluating information. First, I could hardly tell whether a source could be particularly reliable or if it was just presented in a professional or relevant manner. The assignment gave me an understanding of the importance of checking the authors, publication data, research methods and data. In general, now I am able to structure information in a more organised way and produce academic writing and evaluate sources in a more independent and confident way. </a:t>
            </a:r>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6</a:t>
            </a:fld>
            <a:endParaRPr lang="en-US"/>
          </a:p>
        </p:txBody>
      </p:sp>
    </p:spTree>
    <p:extLst>
      <p:ext uri="{BB962C8B-B14F-4D97-AF65-F5344CB8AC3E}">
        <p14:creationId xmlns:p14="http://schemas.microsoft.com/office/powerpoint/2010/main" val="3021151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three activities provided different opportunities to learn academic as well as digital skills. The Reading and Notes activity helped me to understand that I am to choose the information, which then must be relevant, and present it in a simple, graphic form. The TEEL assignment has equipped me with skills pertaining to how to make an academic point of argument within a due paragraph and actually use evidence to do so. Source Evaluation task was an activity that allowed me to further my research proficiencies because it gave me an opportunity to analyse the quality of academic information and its credibility. I was also made aware that good academic work is something that entails a decision of what it entails as opposed to merely producing large amounts. Practice was very important as well because I had to apply the skills I was learning, rather than hear about what they were. Performance of the various forms of work that I learnt was also another way through which skills transfer from one type of work to another took place. To illustrate, finding pertinent material helped me to write, whereas the assessment of evidence empowered me to make supported scholarly statements. The importance of doing things in a systematic way, analysing and applying the relevant skills at the right level, was by far my most important lesson in the module.</a:t>
            </a:r>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7</a:t>
            </a:fld>
            <a:endParaRPr lang="en-US"/>
          </a:p>
        </p:txBody>
      </p:sp>
    </p:spTree>
    <p:extLst>
      <p:ext uri="{BB962C8B-B14F-4D97-AF65-F5344CB8AC3E}">
        <p14:creationId xmlns:p14="http://schemas.microsoft.com/office/powerpoint/2010/main" val="3021151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portfolio demonstrates that three academic task have made some development. The Reading and Notes task enhanced my skills in selecting and organising information, the TEEL Writing task enhanced my academic writing skills and use of evidence, and the Source Evaluation task enhanced my academic ability in finding and evaluating academic information. The skills can be used even beyond the personal tests as they can be used in further academic activities, research projects and presentations. They can also play a role in work activities where there is a need to interact in a manner that requires clarity of communication, structured information and reliable evidence. These information skills are useful when an individual is handling different electronic materials. All in all, the accomplishment of tasks has allowed me to be more self-confident about organising information, creating structured academic work and assessing sources on my own. Such skills are more useful in future research and working experience.</a:t>
            </a:r>
            <a:endParaRPr lang="en-ZW"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2EF4A7-EA15-4B53-B6EE-B953091B3D3B}" type="slidenum">
              <a:rPr lang="en-US" smtClean="0"/>
              <a:t>8</a:t>
            </a:fld>
            <a:endParaRPr lang="en-US"/>
          </a:p>
        </p:txBody>
      </p:sp>
    </p:spTree>
    <p:extLst>
      <p:ext uri="{BB962C8B-B14F-4D97-AF65-F5344CB8AC3E}">
        <p14:creationId xmlns:p14="http://schemas.microsoft.com/office/powerpoint/2010/main" val="3021151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ZW" dirty="0"/>
          </a:p>
        </p:txBody>
      </p:sp>
      <p:sp>
        <p:nvSpPr>
          <p:cNvPr id="4" name="Slide Number Placeholder 3"/>
          <p:cNvSpPr>
            <a:spLocks noGrp="1"/>
          </p:cNvSpPr>
          <p:nvPr>
            <p:ph type="sldNum" sz="quarter" idx="10"/>
          </p:nvPr>
        </p:nvSpPr>
        <p:spPr/>
        <p:txBody>
          <a:bodyPr/>
          <a:lstStyle/>
          <a:p>
            <a:fld id="{DF2EF4A7-EA15-4B53-B6EE-B953091B3D3B}" type="slidenum">
              <a:rPr lang="en-US" smtClean="0"/>
              <a:t>9</a:t>
            </a:fld>
            <a:endParaRPr lang="en-US"/>
          </a:p>
        </p:txBody>
      </p:sp>
    </p:spTree>
    <p:extLst>
      <p:ext uri="{BB962C8B-B14F-4D97-AF65-F5344CB8AC3E}">
        <p14:creationId xmlns:p14="http://schemas.microsoft.com/office/powerpoint/2010/main" val="1375925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CEFA3B-6A95-4B44-A94E-AB805B3D5041}"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004345-4D63-48AA-A346-D7BA9319548E}"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CEFA3B-6A95-4B44-A94E-AB805B3D5041}"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CEFA3B-6A95-4B44-A94E-AB805B3D5041}"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004345-4D63-48AA-A346-D7BA9319548E}"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CEFA3B-6A95-4B44-A94E-AB805B3D5041}" type="datetimeFigureOut">
              <a:rPr lang="en-US" smtClean="0"/>
              <a:t>8/17/26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CEFA3B-6A95-4B44-A94E-AB805B3D5041}" type="datetimeFigureOut">
              <a:rPr lang="en-US" smtClean="0"/>
              <a:t>8/17/26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004345-4D63-48AA-A346-D7BA9319548E}"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CEFA3B-6A95-4B44-A94E-AB805B3D5041}" type="datetimeFigureOut">
              <a:rPr lang="en-US" smtClean="0"/>
              <a:t>8/17/26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CEFA3B-6A95-4B44-A94E-AB805B3D5041}" type="datetimeFigureOut">
              <a:rPr lang="en-US" smtClean="0"/>
              <a:t>8/17/26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CEFA3B-6A95-4B44-A94E-AB805B3D5041}" type="datetimeFigureOut">
              <a:rPr lang="en-US" smtClean="0"/>
              <a:t>8/17/26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004345-4D63-48AA-A346-D7BA9319548E}"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CEFA3B-6A95-4B44-A94E-AB805B3D5041}" type="datetimeFigureOut">
              <a:rPr lang="en-US" smtClean="0"/>
              <a:t>8/17/26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CEFA3B-6A95-4B44-A94E-AB805B3D5041}"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EFA3B-6A95-4B44-A94E-AB805B3D5041}"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004345-4D63-48AA-A346-D7BA9319548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CEFA3B-6A95-4B44-A94E-AB805B3D5041}" type="datetimeFigureOut">
              <a:rPr lang="en-US" smtClean="0"/>
              <a:t>8/17/26</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80004345-4D63-48AA-A346-D7BA9319548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articles/cm2701py5npo"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304800" y="5562600"/>
            <a:ext cx="8534400" cy="609599"/>
          </a:xfrm>
          <a:prstGeom prst="rect">
            <a:avLst/>
          </a:prstGeom>
        </p:spPr>
        <p:txBody>
          <a:bodyPr vert="horz" lIns="91440" tIns="45720" rIns="91440" bIns="45720" rtlCol="0" anchor="t">
            <a:noAutofit/>
          </a:bodyPr>
          <a:lstStyle>
            <a:lvl1pPr algn="l" defTabSz="914400" rtl="0" eaLnBrk="1" latinLnBrk="0" hangingPunct="1">
              <a:spcBef>
                <a:spcPct val="0"/>
              </a:spcBef>
              <a:buNone/>
              <a:defRPr sz="5400" kern="1200" cap="all" spc="-100" baseline="0">
                <a:solidFill>
                  <a:schemeClr val="tx2"/>
                </a:solidFill>
                <a:latin typeface="+mj-lt"/>
                <a:ea typeface="+mj-ea"/>
                <a:cs typeface="+mj-cs"/>
              </a:defRPr>
            </a:lvl1pPr>
          </a:lstStyle>
          <a:p>
            <a:pPr algn="just">
              <a:lnSpc>
                <a:spcPct val="150000"/>
              </a:lnSpc>
              <a:spcBef>
                <a:spcPts val="600"/>
              </a:spcBef>
              <a:spcAft>
                <a:spcPts val="600"/>
              </a:spcAft>
            </a:pPr>
            <a:r>
              <a:rPr lang="en-US" sz="1600" b="1" dirty="0"/>
              <a:t>Student Name:</a:t>
            </a:r>
            <a:r>
              <a:rPr lang="en-GB" sz="1600" b="1" dirty="0"/>
              <a:t>Vasile Barbulescu</a:t>
            </a:r>
            <a:r>
              <a:rPr lang="en-US" sz="1600" b="1" dirty="0"/>
              <a:t>	</a:t>
            </a:r>
            <a:r>
              <a:rPr lang="en-GB" sz="1600" b="1" dirty="0"/>
              <a:t>      </a:t>
            </a:r>
            <a:r>
              <a:rPr lang="en-US" sz="1600" b="1" dirty="0"/>
              <a:t>Student ID:</a:t>
            </a:r>
            <a:r>
              <a:rPr lang="en-GB" sz="1600" b="1" dirty="0"/>
              <a:t> 2539943</a:t>
            </a:r>
            <a:endParaRPr lang="en-US" sz="1600" b="1" dirty="0"/>
          </a:p>
        </p:txBody>
      </p:sp>
      <p:sp>
        <p:nvSpPr>
          <p:cNvPr id="9" name="Title 1"/>
          <p:cNvSpPr txBox="1">
            <a:spLocks/>
          </p:cNvSpPr>
          <p:nvPr/>
        </p:nvSpPr>
        <p:spPr>
          <a:xfrm>
            <a:off x="685800" y="2133601"/>
            <a:ext cx="7848600" cy="990599"/>
          </a:xfrm>
          <a:prstGeom prst="rect">
            <a:avLst/>
          </a:prstGeom>
        </p:spPr>
        <p:txBody>
          <a:bodyPr vert="horz" lIns="91440" tIns="45720" rIns="91440" bIns="45720" rtlCol="0" anchor="t">
            <a:noAutofit/>
          </a:bodyPr>
          <a:lstStyle>
            <a:lvl1pPr algn="l" defTabSz="914400" rtl="0" eaLnBrk="1" latinLnBrk="0" hangingPunct="1">
              <a:spcBef>
                <a:spcPct val="0"/>
              </a:spcBef>
              <a:buNone/>
              <a:defRPr sz="5400" kern="1200" cap="all" spc="-100" baseline="0">
                <a:solidFill>
                  <a:schemeClr val="tx2"/>
                </a:solidFill>
                <a:latin typeface="+mj-lt"/>
                <a:ea typeface="+mj-ea"/>
                <a:cs typeface="+mj-cs"/>
              </a:defRPr>
            </a:lvl1pPr>
          </a:lstStyle>
          <a:p>
            <a:pPr algn="ctr">
              <a:lnSpc>
                <a:spcPct val="150000"/>
              </a:lnSpc>
              <a:spcBef>
                <a:spcPts val="600"/>
              </a:spcBef>
              <a:spcAft>
                <a:spcPts val="600"/>
              </a:spcAft>
            </a:pPr>
            <a:r>
              <a:rPr lang="en-US" sz="4000" b="1" dirty="0"/>
              <a:t>DS3: Digital Portfolio </a:t>
            </a:r>
          </a:p>
        </p:txBody>
      </p:sp>
    </p:spTree>
    <p:extLst>
      <p:ext uri="{BB962C8B-B14F-4D97-AF65-F5344CB8AC3E}">
        <p14:creationId xmlns:p14="http://schemas.microsoft.com/office/powerpoint/2010/main" val="1505158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838200"/>
          </a:xfrm>
        </p:spPr>
        <p:txBody>
          <a:bodyPr>
            <a:noAutofit/>
          </a:bodyPr>
          <a:lstStyle/>
          <a:p>
            <a:pPr algn="ctr"/>
            <a:r>
              <a:rPr lang="en-ZW" sz="4800" b="1" dirty="0"/>
              <a:t>Introduction</a:t>
            </a:r>
            <a:endParaRPr lang="en-US"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715000" cy="4953000"/>
          </a:xfrm>
        </p:spPr>
        <p:txBody>
          <a:bodyPr>
            <a:noAutofit/>
          </a:bodyPr>
          <a:lstStyle/>
          <a:p>
            <a:pPr marL="361950" lvl="0" indent="-361950" algn="just">
              <a:lnSpc>
                <a:spcPct val="150000"/>
              </a:lnSpc>
              <a:spcBef>
                <a:spcPts val="1200"/>
              </a:spcBef>
              <a:spcAft>
                <a:spcPts val="1200"/>
              </a:spcAft>
            </a:pPr>
            <a:r>
              <a:rPr lang="en-ZW" sz="1400" dirty="0"/>
              <a:t>Three completed tasks selected from the module</a:t>
            </a:r>
          </a:p>
          <a:p>
            <a:pPr marL="361950" lvl="0" indent="-361950" algn="just">
              <a:lnSpc>
                <a:spcPct val="150000"/>
              </a:lnSpc>
              <a:spcBef>
                <a:spcPts val="1200"/>
              </a:spcBef>
              <a:spcAft>
                <a:spcPts val="1200"/>
              </a:spcAft>
            </a:pPr>
            <a:r>
              <a:rPr lang="en-ZW" sz="1400" dirty="0"/>
              <a:t>Task 1 focuses on reading and note organisation</a:t>
            </a:r>
          </a:p>
          <a:p>
            <a:pPr marL="361950" lvl="0" indent="-361950" algn="just">
              <a:lnSpc>
                <a:spcPct val="150000"/>
              </a:lnSpc>
              <a:spcBef>
                <a:spcPts val="1200"/>
              </a:spcBef>
              <a:spcAft>
                <a:spcPts val="1200"/>
              </a:spcAft>
            </a:pPr>
            <a:r>
              <a:rPr lang="en-ZW" sz="1400" dirty="0"/>
              <a:t>Task 2 focuses on TEEL academic writing</a:t>
            </a:r>
          </a:p>
          <a:p>
            <a:pPr marL="361950" lvl="0" indent="-361950" algn="just">
              <a:lnSpc>
                <a:spcPct val="150000"/>
              </a:lnSpc>
              <a:spcBef>
                <a:spcPts val="1200"/>
              </a:spcBef>
              <a:spcAft>
                <a:spcPts val="1200"/>
              </a:spcAft>
            </a:pPr>
            <a:r>
              <a:rPr lang="en-ZW" sz="1400" dirty="0"/>
              <a:t>Task 3 focuses on source evaluation and reflection</a:t>
            </a:r>
          </a:p>
          <a:p>
            <a:pPr marL="361950" lvl="0" indent="-361950" algn="just">
              <a:lnSpc>
                <a:spcPct val="150000"/>
              </a:lnSpc>
              <a:spcBef>
                <a:spcPts val="1200"/>
              </a:spcBef>
              <a:spcAft>
                <a:spcPts val="1200"/>
              </a:spcAft>
            </a:pPr>
            <a:r>
              <a:rPr lang="en-GB" sz="1400" dirty="0"/>
              <a:t>I have been able to exhibit a variety of academic and digital skills through examples</a:t>
            </a:r>
            <a:endParaRPr lang="en-ZW" sz="1400" dirty="0"/>
          </a:p>
          <a:p>
            <a:pPr marL="361950" lvl="0" indent="-361950" algn="just">
              <a:lnSpc>
                <a:spcPct val="150000"/>
              </a:lnSpc>
              <a:spcBef>
                <a:spcPts val="1200"/>
              </a:spcBef>
              <a:spcAft>
                <a:spcPts val="1200"/>
              </a:spcAft>
            </a:pPr>
            <a:r>
              <a:rPr lang="en-ZW" sz="1400" dirty="0"/>
              <a:t>Selection demonstrates growth and growing confidence throughout the module</a:t>
            </a:r>
          </a:p>
          <a:p>
            <a:pPr marL="361950" lvl="0" indent="-361950" algn="just">
              <a:lnSpc>
                <a:spcPct val="150000"/>
              </a:lnSpc>
              <a:spcBef>
                <a:spcPts val="1200"/>
              </a:spcBef>
              <a:spcAft>
                <a:spcPts val="1200"/>
              </a:spcAft>
            </a:pPr>
            <a:r>
              <a:rPr lang="en-ZW" sz="1400" dirty="0"/>
              <a:t>Each example provides evidence of practical learning and improvement</a:t>
            </a:r>
          </a:p>
        </p:txBody>
      </p:sp>
      <p:pic>
        <p:nvPicPr>
          <p:cNvPr id="2051"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899" t="11119" r="3929" b="10395"/>
          <a:stretch/>
        </p:blipFill>
        <p:spPr bwMode="auto">
          <a:xfrm>
            <a:off x="6400800" y="1828800"/>
            <a:ext cx="2469873" cy="4313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8315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6" y="381000"/>
            <a:ext cx="9144000" cy="762000"/>
          </a:xfrm>
        </p:spPr>
        <p:txBody>
          <a:bodyPr>
            <a:normAutofit/>
          </a:bodyPr>
          <a:lstStyle/>
          <a:p>
            <a:pPr algn="ctr"/>
            <a:r>
              <a:rPr lang="en-US" b="1" dirty="0"/>
              <a:t>Task 1: Reading and Notes</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228600" y="1371600"/>
            <a:ext cx="4572000" cy="5334000"/>
          </a:xfrm>
        </p:spPr>
        <p:txBody>
          <a:bodyPr>
            <a:noAutofit/>
          </a:bodyPr>
          <a:lstStyle/>
          <a:p>
            <a:pPr marL="0" indent="0" algn="just">
              <a:lnSpc>
                <a:spcPct val="150000"/>
              </a:lnSpc>
              <a:spcBef>
                <a:spcPts val="600"/>
              </a:spcBef>
              <a:spcAft>
                <a:spcPts val="600"/>
              </a:spcAft>
              <a:buNone/>
            </a:pPr>
            <a:r>
              <a:rPr lang="en-ZW" sz="1500" b="1" dirty="0"/>
              <a:t>Work Evidence</a:t>
            </a:r>
            <a:endParaRPr lang="en-ZW" sz="1500" dirty="0"/>
          </a:p>
          <a:p>
            <a:pPr marL="628650" lvl="0" indent="-457200" algn="just">
              <a:lnSpc>
                <a:spcPct val="150000"/>
              </a:lnSpc>
              <a:spcBef>
                <a:spcPts val="600"/>
              </a:spcBef>
              <a:spcAft>
                <a:spcPts val="600"/>
              </a:spcAft>
            </a:pPr>
            <a:r>
              <a:rPr lang="en-ZW" sz="1500" dirty="0"/>
              <a:t>BBC text on viral business growth</a:t>
            </a:r>
          </a:p>
          <a:p>
            <a:pPr marL="628650" lvl="0" indent="-457200" algn="just">
              <a:lnSpc>
                <a:spcPct val="150000"/>
              </a:lnSpc>
              <a:spcBef>
                <a:spcPts val="600"/>
              </a:spcBef>
              <a:spcAft>
                <a:spcPts val="600"/>
              </a:spcAft>
            </a:pPr>
            <a:r>
              <a:rPr lang="en-ZW" sz="1500" dirty="0"/>
              <a:t>Created a structured mind map</a:t>
            </a:r>
          </a:p>
          <a:p>
            <a:pPr marL="628650" lvl="0" indent="-457200" algn="just">
              <a:lnSpc>
                <a:spcPct val="150000"/>
              </a:lnSpc>
              <a:spcBef>
                <a:spcPts val="600"/>
              </a:spcBef>
              <a:spcAft>
                <a:spcPts val="600"/>
              </a:spcAft>
            </a:pPr>
            <a:r>
              <a:rPr lang="en-ZW" sz="1500" dirty="0"/>
              <a:t>Identified the central topic and main idea</a:t>
            </a:r>
          </a:p>
          <a:p>
            <a:pPr marL="628650" lvl="0" indent="-457200" algn="just">
              <a:lnSpc>
                <a:spcPct val="150000"/>
              </a:lnSpc>
              <a:spcBef>
                <a:spcPts val="600"/>
              </a:spcBef>
              <a:spcAft>
                <a:spcPts val="600"/>
              </a:spcAft>
            </a:pPr>
            <a:r>
              <a:rPr lang="en-ZW" sz="1500" dirty="0"/>
              <a:t>Chose relevant key points and supporting details</a:t>
            </a:r>
          </a:p>
          <a:p>
            <a:pPr marL="628650" lvl="0" indent="-457200" algn="just">
              <a:lnSpc>
                <a:spcPct val="150000"/>
              </a:lnSpc>
              <a:spcBef>
                <a:spcPts val="600"/>
              </a:spcBef>
              <a:spcAft>
                <a:spcPts val="600"/>
              </a:spcAft>
            </a:pPr>
            <a:r>
              <a:rPr lang="en-ZW" sz="1500" dirty="0"/>
              <a:t>Organised information using a visual structure</a:t>
            </a:r>
          </a:p>
          <a:p>
            <a:pPr marL="628650" lvl="0" indent="-457200" algn="just">
              <a:lnSpc>
                <a:spcPct val="150000"/>
              </a:lnSpc>
              <a:spcBef>
                <a:spcPts val="600"/>
              </a:spcBef>
              <a:spcAft>
                <a:spcPts val="600"/>
              </a:spcAft>
            </a:pPr>
            <a:r>
              <a:rPr lang="en-ZW" sz="1500" dirty="0"/>
              <a:t>Reflected on difficulties and learning </a:t>
            </a:r>
          </a:p>
          <a:p>
            <a:pPr marL="0" indent="0" algn="just">
              <a:lnSpc>
                <a:spcPct val="150000"/>
              </a:lnSpc>
              <a:spcBef>
                <a:spcPts val="600"/>
              </a:spcBef>
              <a:spcAft>
                <a:spcPts val="600"/>
              </a:spcAft>
              <a:buNone/>
            </a:pPr>
            <a:r>
              <a:rPr lang="en-ZW" sz="1500" b="1" dirty="0"/>
              <a:t>Skills Developed</a:t>
            </a:r>
            <a:endParaRPr lang="en-ZW" sz="1500" dirty="0"/>
          </a:p>
          <a:p>
            <a:pPr marL="628650" lvl="0" indent="-457200" algn="just">
              <a:lnSpc>
                <a:spcPct val="150000"/>
              </a:lnSpc>
              <a:spcBef>
                <a:spcPts val="600"/>
              </a:spcBef>
              <a:spcAft>
                <a:spcPts val="600"/>
              </a:spcAft>
            </a:pPr>
            <a:r>
              <a:rPr lang="en-ZW" sz="1500" dirty="0"/>
              <a:t>Reading comprehension, Information selection, Note organisation, Visual information organisation, Identifying relevant information</a:t>
            </a:r>
          </a:p>
        </p:txBody>
      </p:sp>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4800600" y="1676400"/>
            <a:ext cx="4114800" cy="4648200"/>
          </a:xfrm>
          <a:prstGeom prst="rect">
            <a:avLst/>
          </a:prstGeom>
        </p:spPr>
      </p:pic>
    </p:spTree>
    <p:extLst>
      <p:ext uri="{BB962C8B-B14F-4D97-AF65-F5344CB8AC3E}">
        <p14:creationId xmlns:p14="http://schemas.microsoft.com/office/powerpoint/2010/main" val="1613528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685800"/>
          </a:xfrm>
        </p:spPr>
        <p:txBody>
          <a:bodyPr>
            <a:noAutofit/>
          </a:bodyPr>
          <a:lstStyle/>
          <a:p>
            <a:pPr algn="ctr"/>
            <a:r>
              <a:rPr lang="en-ZW" sz="3600" b="1" dirty="0"/>
              <a:t>Task 2: TEEL Writing</a:t>
            </a:r>
            <a:endParaRPr lang="en-US" sz="3600" b="1" dirty="0"/>
          </a:p>
        </p:txBody>
      </p:sp>
      <p:sp>
        <p:nvSpPr>
          <p:cNvPr id="5" name="Rectangle 4"/>
          <p:cNvSpPr/>
          <p:nvPr/>
        </p:nvSpPr>
        <p:spPr>
          <a:xfrm>
            <a:off x="381000" y="1536442"/>
            <a:ext cx="8277225" cy="5016758"/>
          </a:xfrm>
          <a:prstGeom prst="rect">
            <a:avLst/>
          </a:prstGeom>
        </p:spPr>
        <p:txBody>
          <a:bodyPr wrap="square">
            <a:spAutoFit/>
          </a:bodyPr>
          <a:lstStyle/>
          <a:p>
            <a:pPr marL="457200" indent="-457200" algn="just">
              <a:lnSpc>
                <a:spcPct val="150000"/>
              </a:lnSpc>
              <a:spcBef>
                <a:spcPts val="600"/>
              </a:spcBef>
              <a:spcAft>
                <a:spcPts val="600"/>
              </a:spcAft>
            </a:pPr>
            <a:r>
              <a:rPr lang="en-ZW" sz="1600" b="1" dirty="0"/>
              <a:t>Work Evidence</a:t>
            </a:r>
            <a:endParaRPr lang="en-ZW" sz="1600" dirty="0"/>
          </a:p>
          <a:p>
            <a:pPr marL="457200" lvl="0" indent="-285750" algn="just">
              <a:lnSpc>
                <a:spcPct val="150000"/>
              </a:lnSpc>
              <a:spcBef>
                <a:spcPts val="600"/>
              </a:spcBef>
              <a:spcAft>
                <a:spcPts val="600"/>
              </a:spcAft>
              <a:buFont typeface="Arial" pitchFamily="34" charset="0"/>
              <a:buChar char="•"/>
            </a:pPr>
            <a:r>
              <a:rPr lang="en-ZW" sz="1600" dirty="0"/>
              <a:t>Topic: Communication in the workplace</a:t>
            </a:r>
          </a:p>
          <a:p>
            <a:pPr marL="457200" lvl="0" indent="-285750" algn="just">
              <a:lnSpc>
                <a:spcPct val="150000"/>
              </a:lnSpc>
              <a:spcBef>
                <a:spcPts val="600"/>
              </a:spcBef>
              <a:spcAft>
                <a:spcPts val="600"/>
              </a:spcAft>
              <a:buFont typeface="Arial" pitchFamily="34" charset="0"/>
              <a:buChar char="•"/>
            </a:pPr>
            <a:r>
              <a:rPr lang="en-ZW" sz="1600" dirty="0"/>
              <a:t>Developed a structured TEEL paragraph</a:t>
            </a:r>
          </a:p>
          <a:p>
            <a:pPr marL="457200" lvl="0" indent="-285750" algn="just">
              <a:lnSpc>
                <a:spcPct val="150000"/>
              </a:lnSpc>
              <a:spcBef>
                <a:spcPts val="600"/>
              </a:spcBef>
              <a:spcAft>
                <a:spcPts val="600"/>
              </a:spcAft>
              <a:buFont typeface="Arial" pitchFamily="34" charset="0"/>
              <a:buChar char="•"/>
            </a:pPr>
            <a:r>
              <a:rPr lang="en-ZW" sz="1600" dirty="0"/>
              <a:t>Presented a clear central argument</a:t>
            </a:r>
          </a:p>
          <a:p>
            <a:pPr marL="457200" lvl="0" indent="-285750" algn="just">
              <a:lnSpc>
                <a:spcPct val="150000"/>
              </a:lnSpc>
              <a:spcBef>
                <a:spcPts val="600"/>
              </a:spcBef>
              <a:spcAft>
                <a:spcPts val="600"/>
              </a:spcAft>
              <a:buFont typeface="Arial" pitchFamily="34" charset="0"/>
              <a:buChar char="•"/>
            </a:pPr>
            <a:r>
              <a:rPr lang="en-ZW" sz="1600" dirty="0"/>
              <a:t>Included supporting academic evidence</a:t>
            </a:r>
          </a:p>
          <a:p>
            <a:pPr marL="457200" lvl="0" indent="-285750" algn="just">
              <a:lnSpc>
                <a:spcPct val="150000"/>
              </a:lnSpc>
              <a:spcBef>
                <a:spcPts val="600"/>
              </a:spcBef>
              <a:spcAft>
                <a:spcPts val="600"/>
              </a:spcAft>
              <a:buFont typeface="Arial" pitchFamily="34" charset="0"/>
              <a:buChar char="•"/>
            </a:pPr>
            <a:r>
              <a:rPr lang="en-ZW" sz="1600" dirty="0"/>
              <a:t>Explained evidence within the paragraph</a:t>
            </a:r>
          </a:p>
          <a:p>
            <a:pPr marL="457200" lvl="0" indent="-285750" algn="just">
              <a:lnSpc>
                <a:spcPct val="150000"/>
              </a:lnSpc>
              <a:spcBef>
                <a:spcPts val="600"/>
              </a:spcBef>
              <a:spcAft>
                <a:spcPts val="600"/>
              </a:spcAft>
              <a:buFont typeface="Arial" pitchFamily="34" charset="0"/>
              <a:buChar char="•"/>
            </a:pPr>
            <a:r>
              <a:rPr lang="en-ZW" sz="1600" dirty="0"/>
              <a:t>Linked ideas back to the main argument</a:t>
            </a:r>
          </a:p>
          <a:p>
            <a:pPr marL="457200" indent="-457200" algn="just">
              <a:lnSpc>
                <a:spcPct val="150000"/>
              </a:lnSpc>
              <a:spcBef>
                <a:spcPts val="600"/>
              </a:spcBef>
              <a:spcAft>
                <a:spcPts val="600"/>
              </a:spcAft>
            </a:pPr>
            <a:r>
              <a:rPr lang="en-ZW" sz="1600" b="1" dirty="0"/>
              <a:t>Skills Developed</a:t>
            </a:r>
            <a:endParaRPr lang="en-ZW" sz="1600" dirty="0"/>
          </a:p>
          <a:p>
            <a:pPr marL="457200" lvl="0" indent="-285750" algn="just">
              <a:lnSpc>
                <a:spcPct val="150000"/>
              </a:lnSpc>
              <a:spcBef>
                <a:spcPts val="600"/>
              </a:spcBef>
              <a:spcAft>
                <a:spcPts val="600"/>
              </a:spcAft>
              <a:buFont typeface="Arial" pitchFamily="34" charset="0"/>
              <a:buChar char="•"/>
            </a:pPr>
            <a:r>
              <a:rPr lang="en-ZW" sz="1600" dirty="0"/>
              <a:t>Academic writing, Paragraph structure, Evidence use, Logical explanation, Clear written communication</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562100"/>
            <a:ext cx="3857625" cy="3471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3020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57200"/>
            <a:ext cx="9144000" cy="762000"/>
          </a:xfrm>
        </p:spPr>
        <p:txBody>
          <a:bodyPr>
            <a:normAutofit/>
          </a:bodyPr>
          <a:lstStyle/>
          <a:p>
            <a:pPr algn="ctr"/>
            <a:r>
              <a:rPr lang="en-US" sz="3200" b="1" dirty="0"/>
              <a:t>Task 3: Source Evaluation and Reflection</a:t>
            </a:r>
            <a:endParaRPr lang="en-ZW" sz="3600" dirty="0"/>
          </a:p>
        </p:txBody>
      </p:sp>
      <p:sp>
        <p:nvSpPr>
          <p:cNvPr id="3" name="Rectangle 2"/>
          <p:cNvSpPr/>
          <p:nvPr/>
        </p:nvSpPr>
        <p:spPr>
          <a:xfrm>
            <a:off x="304800" y="1676400"/>
            <a:ext cx="8382000" cy="5029200"/>
          </a:xfrm>
          <a:prstGeom prst="rect">
            <a:avLst/>
          </a:prstGeom>
        </p:spPr>
        <p:txBody>
          <a:bodyPr wrap="square">
            <a:noAutofit/>
          </a:bodyPr>
          <a:lstStyle/>
          <a:p>
            <a:pPr algn="just">
              <a:lnSpc>
                <a:spcPct val="150000"/>
              </a:lnSpc>
              <a:spcBef>
                <a:spcPts val="600"/>
              </a:spcBef>
              <a:spcAft>
                <a:spcPts val="600"/>
              </a:spcAft>
            </a:pPr>
            <a:r>
              <a:rPr lang="en-ZW" sz="1600" b="1" dirty="0"/>
              <a:t>Work Evidence</a:t>
            </a:r>
            <a:endParaRPr lang="en-ZW" sz="1600" dirty="0"/>
          </a:p>
          <a:p>
            <a:pPr marL="457200" lvl="0" indent="-285750" algn="just">
              <a:lnSpc>
                <a:spcPct val="150000"/>
              </a:lnSpc>
              <a:spcBef>
                <a:spcPts val="600"/>
              </a:spcBef>
              <a:spcAft>
                <a:spcPts val="600"/>
              </a:spcAft>
              <a:buFont typeface="Arial" pitchFamily="34" charset="0"/>
              <a:buChar char="•"/>
            </a:pPr>
            <a:r>
              <a:rPr lang="en-ZW" sz="1600" dirty="0"/>
              <a:t>Topic: Social media and business promotion</a:t>
            </a:r>
          </a:p>
          <a:p>
            <a:pPr marL="457200" lvl="0" indent="-285750" algn="just">
              <a:lnSpc>
                <a:spcPct val="150000"/>
              </a:lnSpc>
              <a:spcBef>
                <a:spcPts val="600"/>
              </a:spcBef>
              <a:spcAft>
                <a:spcPts val="600"/>
              </a:spcAft>
              <a:buFont typeface="Arial" pitchFamily="34" charset="0"/>
              <a:buChar char="•"/>
            </a:pPr>
            <a:r>
              <a:rPr lang="en-ZW" sz="1600" dirty="0"/>
              <a:t>Selected article: Cao and </a:t>
            </a:r>
            <a:r>
              <a:rPr lang="en-ZW" sz="1600" dirty="0" err="1"/>
              <a:t>Weerawardena</a:t>
            </a:r>
            <a:r>
              <a:rPr lang="en-ZW" sz="1600" dirty="0"/>
              <a:t> (2023)</a:t>
            </a:r>
          </a:p>
          <a:p>
            <a:pPr marL="457200" lvl="0" indent="-285750" algn="just">
              <a:lnSpc>
                <a:spcPct val="150000"/>
              </a:lnSpc>
              <a:spcBef>
                <a:spcPts val="600"/>
              </a:spcBef>
              <a:spcAft>
                <a:spcPts val="600"/>
              </a:spcAft>
              <a:buFont typeface="Arial" pitchFamily="34" charset="0"/>
              <a:buChar char="•"/>
            </a:pPr>
            <a:r>
              <a:rPr lang="en-ZW" sz="1600" dirty="0"/>
              <a:t>Located a relevant academic source</a:t>
            </a:r>
          </a:p>
          <a:p>
            <a:pPr marL="457200" lvl="0" indent="-285750" algn="just">
              <a:lnSpc>
                <a:spcPct val="150000"/>
              </a:lnSpc>
              <a:spcBef>
                <a:spcPts val="600"/>
              </a:spcBef>
              <a:spcAft>
                <a:spcPts val="600"/>
              </a:spcAft>
              <a:buFont typeface="Arial" pitchFamily="34" charset="0"/>
              <a:buChar char="•"/>
            </a:pPr>
            <a:r>
              <a:rPr lang="en-ZW" sz="1600" dirty="0"/>
              <a:t>Assessed author and publication details</a:t>
            </a:r>
          </a:p>
          <a:p>
            <a:pPr marL="457200" lvl="0" indent="-285750" algn="just">
              <a:lnSpc>
                <a:spcPct val="150000"/>
              </a:lnSpc>
              <a:spcBef>
                <a:spcPts val="600"/>
              </a:spcBef>
              <a:spcAft>
                <a:spcPts val="600"/>
              </a:spcAft>
              <a:buFont typeface="Arial" pitchFamily="34" charset="0"/>
              <a:buChar char="•"/>
            </a:pPr>
            <a:r>
              <a:rPr lang="en-ZW" sz="1600" dirty="0"/>
              <a:t>Considered methodology and research evidence</a:t>
            </a:r>
          </a:p>
          <a:p>
            <a:pPr marL="457200" lvl="0" indent="-285750" algn="just">
              <a:lnSpc>
                <a:spcPct val="150000"/>
              </a:lnSpc>
              <a:spcBef>
                <a:spcPts val="600"/>
              </a:spcBef>
              <a:spcAft>
                <a:spcPts val="600"/>
              </a:spcAft>
              <a:buFont typeface="Arial" pitchFamily="34" charset="0"/>
              <a:buChar char="•"/>
            </a:pPr>
            <a:r>
              <a:rPr lang="en-ZW" sz="1600" dirty="0"/>
              <a:t>Presented the evaluation through PowerPoint</a:t>
            </a:r>
          </a:p>
          <a:p>
            <a:pPr algn="just">
              <a:lnSpc>
                <a:spcPct val="150000"/>
              </a:lnSpc>
              <a:spcBef>
                <a:spcPts val="600"/>
              </a:spcBef>
              <a:spcAft>
                <a:spcPts val="600"/>
              </a:spcAft>
            </a:pPr>
            <a:r>
              <a:rPr lang="en-ZW" sz="1600" b="1" dirty="0"/>
              <a:t>Skills Developed</a:t>
            </a:r>
            <a:endParaRPr lang="en-ZW" sz="1600" dirty="0"/>
          </a:p>
          <a:p>
            <a:pPr marL="457200" lvl="0" indent="-285750" algn="just">
              <a:lnSpc>
                <a:spcPct val="150000"/>
              </a:lnSpc>
              <a:spcBef>
                <a:spcPts val="600"/>
              </a:spcBef>
              <a:spcAft>
                <a:spcPts val="600"/>
              </a:spcAft>
              <a:buFont typeface="Arial" pitchFamily="34" charset="0"/>
              <a:buChar char="•"/>
            </a:pPr>
            <a:r>
              <a:rPr lang="en-ZW" sz="1600" dirty="0"/>
              <a:t>Academic research, Source evaluation, Credibility assessment, Reliability assessment, Presentation skills</a:t>
            </a:r>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5259201" y="1676400"/>
            <a:ext cx="3284724"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9201" y="3733800"/>
            <a:ext cx="3225658" cy="1862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594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838200"/>
          </a:xfrm>
        </p:spPr>
        <p:txBody>
          <a:bodyPr>
            <a:noAutofit/>
          </a:bodyPr>
          <a:lstStyle/>
          <a:p>
            <a:pPr algn="ctr"/>
            <a:r>
              <a:rPr lang="en-ZW" sz="4400" b="1" dirty="0"/>
              <a:t>Your Development</a:t>
            </a:r>
            <a:endParaRPr lang="en-US" sz="44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562600" cy="4953000"/>
          </a:xfrm>
        </p:spPr>
        <p:txBody>
          <a:bodyPr>
            <a:noAutofit/>
          </a:bodyPr>
          <a:lstStyle/>
          <a:p>
            <a:pPr marL="361950" lvl="0" indent="-361950" algn="just">
              <a:lnSpc>
                <a:spcPct val="150000"/>
              </a:lnSpc>
              <a:spcBef>
                <a:spcPts val="1200"/>
              </a:spcBef>
              <a:spcAft>
                <a:spcPts val="1200"/>
              </a:spcAft>
              <a:tabLst>
                <a:tab pos="361950" algn="l"/>
              </a:tabLst>
            </a:pPr>
            <a:r>
              <a:rPr lang="en-ZW" sz="1600" dirty="0"/>
              <a:t>Identifying key information was difficult</a:t>
            </a:r>
          </a:p>
          <a:p>
            <a:pPr marL="361950" lvl="0" indent="-361950" algn="just">
              <a:lnSpc>
                <a:spcPct val="150000"/>
              </a:lnSpc>
              <a:spcBef>
                <a:spcPts val="1200"/>
              </a:spcBef>
              <a:spcAft>
                <a:spcPts val="1200"/>
              </a:spcAft>
              <a:tabLst>
                <a:tab pos="361950" algn="l"/>
              </a:tabLst>
            </a:pPr>
            <a:r>
              <a:rPr lang="en-ZW" sz="1600" dirty="0"/>
              <a:t>Organising information became more systematic</a:t>
            </a:r>
          </a:p>
          <a:p>
            <a:pPr marL="361950" lvl="0" indent="-361950" algn="just">
              <a:lnSpc>
                <a:spcPct val="150000"/>
              </a:lnSpc>
              <a:spcBef>
                <a:spcPts val="1200"/>
              </a:spcBef>
              <a:spcAft>
                <a:spcPts val="1200"/>
              </a:spcAft>
              <a:tabLst>
                <a:tab pos="361950" algn="l"/>
              </a:tabLst>
            </a:pPr>
            <a:r>
              <a:rPr lang="en-ZW" sz="1600" dirty="0"/>
              <a:t>Academic paragraph structure improved</a:t>
            </a:r>
          </a:p>
          <a:p>
            <a:pPr marL="361950" lvl="0" indent="-361950" algn="just">
              <a:lnSpc>
                <a:spcPct val="150000"/>
              </a:lnSpc>
              <a:spcBef>
                <a:spcPts val="1200"/>
              </a:spcBef>
              <a:spcAft>
                <a:spcPts val="1200"/>
              </a:spcAft>
              <a:tabLst>
                <a:tab pos="361950" algn="l"/>
              </a:tabLst>
            </a:pPr>
            <a:r>
              <a:rPr lang="en-ZW" sz="1600" dirty="0"/>
              <a:t>Use of supporting evidence became clearer</a:t>
            </a:r>
          </a:p>
          <a:p>
            <a:pPr marL="361950" lvl="0" indent="-361950" algn="just">
              <a:lnSpc>
                <a:spcPct val="150000"/>
              </a:lnSpc>
              <a:spcBef>
                <a:spcPts val="1200"/>
              </a:spcBef>
              <a:spcAft>
                <a:spcPts val="1200"/>
              </a:spcAft>
              <a:tabLst>
                <a:tab pos="361950" algn="l"/>
              </a:tabLst>
            </a:pPr>
            <a:r>
              <a:rPr lang="en-ZW" sz="1600" dirty="0"/>
              <a:t>Evaluating source credibility became easier</a:t>
            </a:r>
          </a:p>
          <a:p>
            <a:pPr marL="361950" lvl="0" indent="-361950" algn="just">
              <a:lnSpc>
                <a:spcPct val="150000"/>
              </a:lnSpc>
              <a:spcBef>
                <a:spcPts val="1200"/>
              </a:spcBef>
              <a:spcAft>
                <a:spcPts val="1200"/>
              </a:spcAft>
              <a:tabLst>
                <a:tab pos="361950" algn="l"/>
              </a:tabLst>
            </a:pPr>
            <a:r>
              <a:rPr lang="en-ZW" sz="1600" dirty="0"/>
              <a:t>Self-esteem was boosted by doing various assignments </a:t>
            </a:r>
          </a:p>
          <a:p>
            <a:pPr marL="361950" lvl="0" indent="-361950" algn="just">
              <a:lnSpc>
                <a:spcPct val="150000"/>
              </a:lnSpc>
              <a:spcBef>
                <a:spcPts val="1200"/>
              </a:spcBef>
              <a:spcAft>
                <a:spcPts val="1200"/>
              </a:spcAft>
              <a:tabLst>
                <a:tab pos="361950" algn="l"/>
              </a:tabLst>
            </a:pPr>
            <a:r>
              <a:rPr lang="en-ZW" sz="1600" dirty="0"/>
              <a:t>I can now complete these activities more independently</a:t>
            </a:r>
          </a:p>
        </p:txBody>
      </p:sp>
      <p:pic>
        <p:nvPicPr>
          <p:cNvPr id="3074" name="Picture 2" descr="Cartoon College Students Stock Illustrations – 10,162 Cartoon College Students Stock Illustrations, Vectors &amp; Clipart - Dreamstim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6324600" y="1752600"/>
            <a:ext cx="2286000" cy="4204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350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838200"/>
          </a:xfrm>
        </p:spPr>
        <p:txBody>
          <a:bodyPr>
            <a:noAutofit/>
          </a:bodyPr>
          <a:lstStyle/>
          <a:p>
            <a:pPr algn="ctr"/>
            <a:r>
              <a:rPr lang="en-ZW" sz="4400" b="1" dirty="0"/>
              <a:t>Reflection</a:t>
            </a:r>
            <a:endParaRPr lang="en-US" sz="4400" b="1" dirty="0">
              <a:latin typeface="Times New Roman" pitchFamily="18" charset="0"/>
              <a:cs typeface="Times New Roman" pitchFamily="18" charset="0"/>
            </a:endParaRPr>
          </a:p>
        </p:txBody>
      </p:sp>
      <p:sp>
        <p:nvSpPr>
          <p:cNvPr id="3" name="Content Placeholder 2"/>
          <p:cNvSpPr>
            <a:spLocks noGrp="1"/>
          </p:cNvSpPr>
          <p:nvPr>
            <p:ph idx="1"/>
          </p:nvPr>
        </p:nvSpPr>
        <p:spPr>
          <a:xfrm>
            <a:off x="533400" y="1524000"/>
            <a:ext cx="8001000" cy="4953000"/>
          </a:xfrm>
        </p:spPr>
        <p:txBody>
          <a:bodyPr>
            <a:noAutofit/>
          </a:bodyPr>
          <a:lstStyle/>
          <a:p>
            <a:pPr marL="0" indent="0" algn="just">
              <a:lnSpc>
                <a:spcPct val="150000"/>
              </a:lnSpc>
              <a:spcBef>
                <a:spcPts val="600"/>
              </a:spcBef>
              <a:spcAft>
                <a:spcPts val="600"/>
              </a:spcAft>
              <a:buNone/>
            </a:pPr>
            <a:r>
              <a:rPr lang="en-ZW" sz="1600" b="1" dirty="0"/>
              <a:t>What I Learned</a:t>
            </a:r>
            <a:endParaRPr lang="en-ZW" sz="1600" dirty="0"/>
          </a:p>
          <a:p>
            <a:pPr marL="533400" lvl="0" indent="-361950" algn="just">
              <a:lnSpc>
                <a:spcPct val="150000"/>
              </a:lnSpc>
              <a:spcBef>
                <a:spcPts val="600"/>
              </a:spcBef>
              <a:spcAft>
                <a:spcPts val="600"/>
              </a:spcAft>
            </a:pPr>
            <a:r>
              <a:rPr lang="en-ZW" sz="1600" dirty="0"/>
              <a:t>Relevant information needs careful selection</a:t>
            </a:r>
          </a:p>
          <a:p>
            <a:pPr marL="533400" lvl="0" indent="-361950" algn="just">
              <a:lnSpc>
                <a:spcPct val="150000"/>
              </a:lnSpc>
              <a:spcBef>
                <a:spcPts val="600"/>
              </a:spcBef>
              <a:spcAft>
                <a:spcPts val="600"/>
              </a:spcAft>
            </a:pPr>
            <a:r>
              <a:rPr lang="en-ZW" sz="1600" dirty="0"/>
              <a:t>Academic ideas require clear structure</a:t>
            </a:r>
          </a:p>
          <a:p>
            <a:pPr marL="533400" lvl="0" indent="-361950" algn="just">
              <a:lnSpc>
                <a:spcPct val="150000"/>
              </a:lnSpc>
              <a:spcBef>
                <a:spcPts val="600"/>
              </a:spcBef>
              <a:spcAft>
                <a:spcPts val="600"/>
              </a:spcAft>
            </a:pPr>
            <a:r>
              <a:rPr lang="en-ZW" sz="1600" dirty="0"/>
              <a:t>Evidence strengthens academic arguments</a:t>
            </a:r>
          </a:p>
          <a:p>
            <a:pPr marL="533400" lvl="0" indent="-361950" algn="just">
              <a:lnSpc>
                <a:spcPct val="150000"/>
              </a:lnSpc>
              <a:spcBef>
                <a:spcPts val="600"/>
              </a:spcBef>
              <a:spcAft>
                <a:spcPts val="600"/>
              </a:spcAft>
            </a:pPr>
            <a:r>
              <a:rPr lang="en-ZW" sz="1600" dirty="0"/>
              <a:t>Sources need critical evaluation</a:t>
            </a:r>
          </a:p>
          <a:p>
            <a:pPr marL="0" indent="0" algn="just">
              <a:lnSpc>
                <a:spcPct val="150000"/>
              </a:lnSpc>
              <a:spcBef>
                <a:spcPts val="600"/>
              </a:spcBef>
              <a:spcAft>
                <a:spcPts val="600"/>
              </a:spcAft>
              <a:buNone/>
            </a:pPr>
            <a:r>
              <a:rPr lang="en-ZW" sz="1600" b="1" dirty="0"/>
              <a:t>What Helped Me Improve</a:t>
            </a:r>
            <a:endParaRPr lang="en-ZW" sz="1600" dirty="0"/>
          </a:p>
          <a:p>
            <a:pPr marL="533400" lvl="0" indent="-361950" algn="just">
              <a:lnSpc>
                <a:spcPct val="150000"/>
              </a:lnSpc>
              <a:spcBef>
                <a:spcPts val="600"/>
              </a:spcBef>
              <a:spcAft>
                <a:spcPts val="600"/>
              </a:spcAft>
            </a:pPr>
            <a:r>
              <a:rPr lang="en-ZW" sz="1600" dirty="0"/>
              <a:t>Repeated practice</a:t>
            </a:r>
          </a:p>
          <a:p>
            <a:pPr marL="533400" lvl="0" indent="-361950" algn="just">
              <a:lnSpc>
                <a:spcPct val="150000"/>
              </a:lnSpc>
              <a:spcBef>
                <a:spcPts val="600"/>
              </a:spcBef>
              <a:spcAft>
                <a:spcPts val="600"/>
              </a:spcAft>
            </a:pPr>
            <a:r>
              <a:rPr lang="en-ZW" sz="1600" dirty="0"/>
              <a:t>Applying feedback</a:t>
            </a:r>
          </a:p>
          <a:p>
            <a:pPr marL="533400" lvl="0" indent="-361950" algn="just">
              <a:lnSpc>
                <a:spcPct val="150000"/>
              </a:lnSpc>
              <a:spcBef>
                <a:spcPts val="600"/>
              </a:spcBef>
              <a:spcAft>
                <a:spcPts val="600"/>
              </a:spcAft>
            </a:pPr>
            <a:r>
              <a:rPr lang="en-ZW" sz="1600" dirty="0"/>
              <a:t>Learning from initial difficulties</a:t>
            </a:r>
          </a:p>
          <a:p>
            <a:pPr marL="533400" lvl="0" indent="-361950" algn="just">
              <a:lnSpc>
                <a:spcPct val="150000"/>
              </a:lnSpc>
              <a:spcBef>
                <a:spcPts val="600"/>
              </a:spcBef>
              <a:spcAft>
                <a:spcPts val="600"/>
              </a:spcAft>
            </a:pPr>
            <a:r>
              <a:rPr lang="en-ZW" sz="1600" dirty="0"/>
              <a:t>Completing different task types</a:t>
            </a:r>
          </a:p>
        </p:txBody>
      </p:sp>
      <p:pic>
        <p:nvPicPr>
          <p:cNvPr id="409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527" t="5039" r="7365" b="6072"/>
          <a:stretch/>
        </p:blipFill>
        <p:spPr bwMode="auto">
          <a:xfrm>
            <a:off x="5410200" y="3790949"/>
            <a:ext cx="3124200" cy="247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2465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838200"/>
          </a:xfrm>
        </p:spPr>
        <p:txBody>
          <a:bodyPr>
            <a:noAutofit/>
          </a:bodyPr>
          <a:lstStyle/>
          <a:p>
            <a:pPr algn="ctr"/>
            <a:r>
              <a:rPr lang="en-ZW" sz="4400" b="1" dirty="0"/>
              <a:t>Conclusion</a:t>
            </a:r>
            <a:endParaRPr lang="en-US" sz="44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562600" cy="4953000"/>
          </a:xfrm>
        </p:spPr>
        <p:txBody>
          <a:bodyPr>
            <a:noAutofit/>
          </a:bodyPr>
          <a:lstStyle/>
          <a:p>
            <a:pPr marL="0" indent="0" algn="just">
              <a:lnSpc>
                <a:spcPct val="150000"/>
              </a:lnSpc>
              <a:spcBef>
                <a:spcPts val="600"/>
              </a:spcBef>
              <a:spcAft>
                <a:spcPts val="600"/>
              </a:spcAft>
              <a:buNone/>
            </a:pPr>
            <a:r>
              <a:rPr lang="en-ZW" sz="1600" b="1" dirty="0"/>
              <a:t>Overall Development</a:t>
            </a:r>
            <a:endParaRPr lang="en-ZW" sz="1600" dirty="0"/>
          </a:p>
          <a:p>
            <a:pPr marL="354013" lvl="0" indent="-182563" algn="just">
              <a:lnSpc>
                <a:spcPct val="150000"/>
              </a:lnSpc>
              <a:spcBef>
                <a:spcPts val="600"/>
              </a:spcBef>
              <a:spcAft>
                <a:spcPts val="600"/>
              </a:spcAft>
            </a:pPr>
            <a:r>
              <a:rPr lang="en-ZW" sz="1600" dirty="0"/>
              <a:t>Better information organisation and academic writing</a:t>
            </a:r>
          </a:p>
          <a:p>
            <a:pPr marL="354013" lvl="0" indent="-182563" algn="just">
              <a:lnSpc>
                <a:spcPct val="150000"/>
              </a:lnSpc>
              <a:spcBef>
                <a:spcPts val="600"/>
              </a:spcBef>
              <a:spcAft>
                <a:spcPts val="600"/>
              </a:spcAft>
            </a:pPr>
            <a:r>
              <a:rPr lang="en-ZW" sz="1600" dirty="0"/>
              <a:t>Strengthened source evaluation and research skills</a:t>
            </a:r>
          </a:p>
          <a:p>
            <a:pPr marL="354013" lvl="0" indent="-182563" algn="just">
              <a:lnSpc>
                <a:spcPct val="150000"/>
              </a:lnSpc>
              <a:spcBef>
                <a:spcPts val="600"/>
              </a:spcBef>
              <a:spcAft>
                <a:spcPts val="600"/>
              </a:spcAft>
            </a:pPr>
            <a:r>
              <a:rPr lang="en-ZW" sz="1600" dirty="0"/>
              <a:t>Became more self-confident using Word and PowerPoint</a:t>
            </a:r>
          </a:p>
          <a:p>
            <a:pPr marL="354013" lvl="0" indent="-182563" algn="just">
              <a:lnSpc>
                <a:spcPct val="150000"/>
              </a:lnSpc>
              <a:spcBef>
                <a:spcPts val="600"/>
              </a:spcBef>
              <a:spcAft>
                <a:spcPts val="600"/>
              </a:spcAft>
            </a:pPr>
            <a:r>
              <a:rPr lang="en-ZW" sz="1600" dirty="0"/>
              <a:t>Can now complete academic tasks more independently</a:t>
            </a:r>
          </a:p>
          <a:p>
            <a:pPr marL="0" indent="0" algn="just">
              <a:lnSpc>
                <a:spcPct val="150000"/>
              </a:lnSpc>
              <a:spcBef>
                <a:spcPts val="600"/>
              </a:spcBef>
              <a:spcAft>
                <a:spcPts val="600"/>
              </a:spcAft>
              <a:buNone/>
            </a:pPr>
            <a:r>
              <a:rPr lang="en-ZW" sz="1600" b="1" dirty="0"/>
              <a:t>Application</a:t>
            </a:r>
            <a:endParaRPr lang="en-ZW" sz="1600" dirty="0"/>
          </a:p>
          <a:p>
            <a:pPr marL="354013" lvl="0" indent="-182563" algn="just">
              <a:lnSpc>
                <a:spcPct val="150000"/>
              </a:lnSpc>
              <a:spcBef>
                <a:spcPts val="600"/>
              </a:spcBef>
              <a:spcAft>
                <a:spcPts val="600"/>
              </a:spcAft>
            </a:pPr>
            <a:r>
              <a:rPr lang="en-ZW" sz="1600" dirty="0"/>
              <a:t>Supports future study and assignments</a:t>
            </a:r>
          </a:p>
          <a:p>
            <a:pPr marL="354013" lvl="0" indent="-182563" algn="just">
              <a:lnSpc>
                <a:spcPct val="150000"/>
              </a:lnSpc>
              <a:spcBef>
                <a:spcPts val="600"/>
              </a:spcBef>
              <a:spcAft>
                <a:spcPts val="600"/>
              </a:spcAft>
            </a:pPr>
            <a:r>
              <a:rPr lang="en-ZW" sz="1600" dirty="0"/>
              <a:t>Improves workplace communication and research</a:t>
            </a:r>
          </a:p>
          <a:p>
            <a:pPr marL="354013" lvl="0" indent="-182563" algn="just">
              <a:lnSpc>
                <a:spcPct val="150000"/>
              </a:lnSpc>
              <a:spcBef>
                <a:spcPts val="600"/>
              </a:spcBef>
              <a:spcAft>
                <a:spcPts val="600"/>
              </a:spcAft>
            </a:pPr>
            <a:r>
              <a:rPr lang="en-ZW" sz="1600" dirty="0"/>
              <a:t>Helps organise information in daily digital activities</a:t>
            </a:r>
          </a:p>
        </p:txBody>
      </p:sp>
      <p:pic>
        <p:nvPicPr>
          <p:cNvPr id="512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595"/>
          <a:stretch/>
        </p:blipFill>
        <p:spPr bwMode="auto">
          <a:xfrm>
            <a:off x="6248400" y="2514600"/>
            <a:ext cx="2457450" cy="2965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2465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9144000" cy="914400"/>
          </a:xfrm>
        </p:spPr>
        <p:txBody>
          <a:bodyPr>
            <a:noAutofit/>
          </a:bodyPr>
          <a:lstStyle/>
          <a:p>
            <a:pPr algn="ctr"/>
            <a:r>
              <a:rPr lang="en-US" sz="6000" b="1" dirty="0"/>
              <a:t>References</a:t>
            </a:r>
          </a:p>
        </p:txBody>
      </p:sp>
      <p:sp>
        <p:nvSpPr>
          <p:cNvPr id="3" name="Content Placeholder 2"/>
          <p:cNvSpPr>
            <a:spLocks noGrp="1"/>
          </p:cNvSpPr>
          <p:nvPr>
            <p:ph idx="1"/>
          </p:nvPr>
        </p:nvSpPr>
        <p:spPr>
          <a:xfrm>
            <a:off x="228600" y="1981200"/>
            <a:ext cx="8686800" cy="4800600"/>
          </a:xfrm>
        </p:spPr>
        <p:txBody>
          <a:bodyPr numCol="1" spcCol="324000">
            <a:noAutofit/>
          </a:bodyPr>
          <a:lstStyle/>
          <a:p>
            <a:pPr algn="just">
              <a:lnSpc>
                <a:spcPct val="150000"/>
              </a:lnSpc>
              <a:spcBef>
                <a:spcPts val="1200"/>
              </a:spcBef>
              <a:spcAft>
                <a:spcPts val="1200"/>
              </a:spcAft>
            </a:pPr>
            <a:r>
              <a:rPr lang="en-ZW" sz="1800" dirty="0"/>
              <a:t>BBC News (2025) </a:t>
            </a:r>
            <a:r>
              <a:rPr lang="en-ZW" sz="1800" i="1" dirty="0"/>
              <a:t>If you post it, they will come: The businesses turning likes into livelihoods</a:t>
            </a:r>
            <a:r>
              <a:rPr lang="en-ZW" sz="1800" dirty="0"/>
              <a:t>. Available at: </a:t>
            </a:r>
            <a:r>
              <a:rPr lang="en-ZW" sz="1800" u="sng" dirty="0">
                <a:hlinkClick r:id="rId3"/>
              </a:rPr>
              <a:t>https://www.bbc.co.uk/news/articles/cm2701py5npo</a:t>
            </a:r>
            <a:r>
              <a:rPr lang="en-ZW" sz="1800" dirty="0"/>
              <a:t> (Accessed: 10 April 2026).</a:t>
            </a:r>
          </a:p>
          <a:p>
            <a:pPr algn="just">
              <a:lnSpc>
                <a:spcPct val="150000"/>
              </a:lnSpc>
              <a:spcBef>
                <a:spcPts val="1200"/>
              </a:spcBef>
              <a:spcAft>
                <a:spcPts val="1200"/>
              </a:spcAft>
            </a:pPr>
            <a:r>
              <a:rPr lang="en-GB" sz="1800" dirty="0"/>
              <a:t>Cao, G. and </a:t>
            </a:r>
            <a:r>
              <a:rPr lang="en-GB" sz="1800" dirty="0" err="1"/>
              <a:t>Weerawardena</a:t>
            </a:r>
            <a:r>
              <a:rPr lang="en-GB" sz="1800" dirty="0"/>
              <a:t>, J., 2023. Strategic use of social media in marketing and financial performance: The B2B SME context. </a:t>
            </a:r>
            <a:r>
              <a:rPr lang="en-GB" sz="1800" i="1" dirty="0"/>
              <a:t>Industrial Marketing Management</a:t>
            </a:r>
            <a:r>
              <a:rPr lang="en-GB" sz="1800" dirty="0"/>
              <a:t>, </a:t>
            </a:r>
            <a:r>
              <a:rPr lang="en-GB" sz="1800" i="1" dirty="0"/>
              <a:t>111</a:t>
            </a:r>
            <a:r>
              <a:rPr lang="en-GB" sz="1800" dirty="0"/>
              <a:t>, pp.41-54. </a:t>
            </a:r>
            <a:endParaRPr lang="en-ZW" sz="1800" dirty="0"/>
          </a:p>
          <a:p>
            <a:pPr algn="just">
              <a:lnSpc>
                <a:spcPct val="150000"/>
              </a:lnSpc>
              <a:spcBef>
                <a:spcPts val="1200"/>
              </a:spcBef>
              <a:spcAft>
                <a:spcPts val="1200"/>
              </a:spcAft>
            </a:pPr>
            <a:r>
              <a:rPr lang="en-GB" sz="1800" dirty="0" err="1"/>
              <a:t>Subre</a:t>
            </a:r>
            <a:r>
              <a:rPr lang="en-GB" sz="1800" dirty="0"/>
              <a:t>, N.S.M., 2023. The impact of effective organisational communication on employees’ productivity. </a:t>
            </a:r>
            <a:r>
              <a:rPr lang="en-GB" sz="1800" i="1" dirty="0"/>
              <a:t>Electronic journal of business and management</a:t>
            </a:r>
            <a:r>
              <a:rPr lang="en-GB" sz="1800" dirty="0"/>
              <a:t>, </a:t>
            </a:r>
            <a:r>
              <a:rPr lang="en-GB" sz="1800" i="1" dirty="0"/>
              <a:t>8</a:t>
            </a:r>
            <a:r>
              <a:rPr lang="en-GB" sz="1800" dirty="0"/>
              <a:t>(4).</a:t>
            </a:r>
            <a:endParaRPr lang="en-ZW" sz="1800" dirty="0"/>
          </a:p>
        </p:txBody>
      </p:sp>
    </p:spTree>
    <p:extLst>
      <p:ext uri="{BB962C8B-B14F-4D97-AF65-F5344CB8AC3E}">
        <p14:creationId xmlns:p14="http://schemas.microsoft.com/office/powerpoint/2010/main" val="15929611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Custom 2">
      <a:majorFont>
        <a:latin typeface="Times New Roman"/>
        <a:ea typeface=""/>
        <a:cs typeface=""/>
      </a:majorFont>
      <a:minorFont>
        <a:latin typeface="Times New Roman"/>
        <a:ea typeface=""/>
        <a:cs typeface=""/>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1809</Words>
  <Application>Microsoft Office PowerPoint</Application>
  <PresentationFormat>On-screen Show (4:3)</PresentationFormat>
  <Paragraphs>88</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Clarity</vt:lpstr>
      <vt:lpstr>PowerPoint Presentation</vt:lpstr>
      <vt:lpstr>Introduction</vt:lpstr>
      <vt:lpstr>Task 1: Reading and Notes</vt:lpstr>
      <vt:lpstr>Task 2: TEEL Writing</vt:lpstr>
      <vt:lpstr>Task 3: Source Evaluation and Reflection</vt:lpstr>
      <vt:lpstr>Your Development</vt:lpstr>
      <vt:lpstr>Reflection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Andra Barbulescu</cp:lastModifiedBy>
  <cp:revision>2</cp:revision>
  <dcterms:created xsi:type="dcterms:W3CDTF">2026-05-16T06:10:35Z</dcterms:created>
  <dcterms:modified xsi:type="dcterms:W3CDTF">2026-08-17T16:54:22Z</dcterms:modified>
</cp:coreProperties>
</file>