
<file path=[Content_Types].xml><?xml version="1.0" encoding="utf-8"?>
<Types xmlns="http://schemas.openxmlformats.org/package/2006/content-types">
  <Default Extension="jpg" ContentType="image/jp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19350" cy="10691813"/>
  <p:notesSz cx="10691813" cy="1511935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666"/>
    <p:restoredTop sz="94610"/>
  </p:normalViewPr>
  <p:slideViewPr>
    <p:cSldViewPr snapToGrid="0" snapToObjects="1">
      <p:cViewPr>
        <p:scale>
          <a:sx n="80" d="100"/>
          <a:sy n="80" d="100"/>
        </p:scale>
        <p:origin x="106"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strRef>
              <c:f>Sheet1!$B$1</c:f>
              <c:strCache>
                <c:ptCount val="1"/>
                <c:pt idx="0">
                  <c:v>Relative risk</c:v>
                </c:pt>
              </c:strCache>
            </c:strRef>
          </c:tx>
          <c:spPr>
            <a:solidFill>
              <a:srgbClr val="8C8680"/>
            </a:solidFill>
            <a:effectLst/>
          </c:spPr>
          <c:invertIfNegative val="0"/>
          <c:dPt>
            <c:idx val="0"/>
            <c:invertIfNegative val="0"/>
            <c:bubble3D val="0"/>
            <c:spPr>
              <a:solidFill>
                <a:srgbClr val="8C8680"/>
              </a:solidFill>
              <a:effectLst/>
            </c:spPr>
            <c:extLst>
              <c:ext xmlns:c16="http://schemas.microsoft.com/office/drawing/2014/chart" uri="{C3380CC4-5D6E-409C-BE32-E72D297353CC}">
                <c16:uniqueId val="{00000001-2B81-9C4D-ACC2-8DB6874A7A3C}"/>
              </c:ext>
            </c:extLst>
          </c:dPt>
          <c:dPt>
            <c:idx val="1"/>
            <c:invertIfNegative val="0"/>
            <c:bubble3D val="0"/>
            <c:spPr>
              <a:solidFill>
                <a:srgbClr val="8C8680"/>
              </a:solidFill>
              <a:effectLst/>
            </c:spPr>
            <c:extLst>
              <c:ext xmlns:c16="http://schemas.microsoft.com/office/drawing/2014/chart" uri="{C3380CC4-5D6E-409C-BE32-E72D297353CC}">
                <c16:uniqueId val="{00000003-2B81-9C4D-ACC2-8DB6874A7A3C}"/>
              </c:ext>
            </c:extLst>
          </c:dPt>
          <c:dPt>
            <c:idx val="2"/>
            <c:invertIfNegative val="0"/>
            <c:bubble3D val="0"/>
            <c:spPr>
              <a:solidFill>
                <a:srgbClr val="8C8680"/>
              </a:solidFill>
              <a:effectLst/>
            </c:spPr>
            <c:extLst>
              <c:ext xmlns:c16="http://schemas.microsoft.com/office/drawing/2014/chart" uri="{C3380CC4-5D6E-409C-BE32-E72D297353CC}">
                <c16:uniqueId val="{00000005-2B81-9C4D-ACC2-8DB6874A7A3C}"/>
              </c:ext>
            </c:extLst>
          </c:dPt>
          <c:dPt>
            <c:idx val="3"/>
            <c:invertIfNegative val="0"/>
            <c:bubble3D val="0"/>
            <c:spPr>
              <a:solidFill>
                <a:srgbClr val="7A1F2B"/>
              </a:solidFill>
              <a:effectLst/>
            </c:spPr>
            <c:extLst>
              <c:ext xmlns:c16="http://schemas.microsoft.com/office/drawing/2014/chart" uri="{C3380CC4-5D6E-409C-BE32-E72D297353CC}">
                <c16:uniqueId val="{00000007-2B81-9C4D-ACC2-8DB6874A7A3C}"/>
              </c:ext>
            </c:extLst>
          </c:dPt>
          <c:dLbls>
            <c:numFmt formatCode="0.00" sourceLinked="0"/>
            <c:spPr>
              <a:noFill/>
              <a:ln>
                <a:noFill/>
              </a:ln>
              <a:effectLst/>
            </c:spPr>
            <c:txPr>
              <a:bodyPr/>
              <a:lstStyle/>
              <a:p>
                <a:pPr>
                  <a:defRPr sz="1050" b="1" i="0" u="none" strike="noStrike">
                    <a:solidFill>
                      <a:srgbClr val="222222"/>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White (reference)</c:v>
                </c:pt>
                <c:pt idx="1">
                  <c:v>Asian  (0.86-1.84)</c:v>
                </c:pt>
                <c:pt idx="2">
                  <c:v>Mixed  (0.55-2.93)</c:v>
                </c:pt>
                <c:pt idx="3">
                  <c:v>Black  (1.80-4.00)</c:v>
                </c:pt>
              </c:strCache>
            </c:strRef>
          </c:cat>
          <c:val>
            <c:numRef>
              <c:f>Sheet1!$B$2:$B$5</c:f>
              <c:numCache>
                <c:formatCode>General</c:formatCode>
                <c:ptCount val="4"/>
                <c:pt idx="0">
                  <c:v>1</c:v>
                </c:pt>
                <c:pt idx="1">
                  <c:v>1.27</c:v>
                </c:pt>
                <c:pt idx="2">
                  <c:v>1.39</c:v>
                </c:pt>
                <c:pt idx="3">
                  <c:v>2.72</c:v>
                </c:pt>
              </c:numCache>
            </c:numRef>
          </c:val>
          <c:extLst>
            <c:ext xmlns:c16="http://schemas.microsoft.com/office/drawing/2014/chart" uri="{C3380CC4-5D6E-409C-BE32-E72D297353CC}">
              <c16:uniqueId val="{00000008-2B81-9C4D-ACC2-8DB6874A7A3C}"/>
            </c:ext>
          </c:extLst>
        </c:ser>
        <c:dLbls>
          <c:showLegendKey val="0"/>
          <c:showVal val="1"/>
          <c:showCatName val="0"/>
          <c:showSerName val="0"/>
          <c:showPercent val="0"/>
          <c:showBubbleSize val="0"/>
        </c:dLbls>
        <c:gapWidth val="55"/>
        <c:axId val="2094734554"/>
        <c:axId val="2094734552"/>
      </c:barChart>
      <c:catAx>
        <c:axId val="2094734554"/>
        <c:scaling>
          <c:orientation val="minMax"/>
        </c:scaling>
        <c:delete val="0"/>
        <c:axPos val="l"/>
        <c:numFmt formatCode="General" sourceLinked="1"/>
        <c:majorTickMark val="out"/>
        <c:minorTickMark val="none"/>
        <c:tickLblPos val="nextTo"/>
        <c:spPr>
          <a:ln w="12700" cap="flat">
            <a:solidFill>
              <a:srgbClr val="222222"/>
            </a:solidFill>
            <a:prstDash val="solid"/>
            <a:round/>
          </a:ln>
        </c:spPr>
        <c:txPr>
          <a:bodyPr/>
          <a:lstStyle/>
          <a:p>
            <a:pPr>
              <a:defRPr sz="1000" b="0" i="0" u="none" strike="noStrike">
                <a:solidFill>
                  <a:srgbClr val="222222"/>
                </a:solidFill>
                <a:latin typeface="Arial"/>
              </a:defRPr>
            </a:pPr>
            <a:endParaRPr lang="en-US"/>
          </a:p>
        </c:txPr>
        <c:crossAx val="2094734552"/>
        <c:crosses val="autoZero"/>
        <c:auto val="1"/>
        <c:lblAlgn val="ctr"/>
        <c:lblOffset val="100"/>
        <c:noMultiLvlLbl val="1"/>
      </c:catAx>
      <c:valAx>
        <c:axId val="2094734552"/>
        <c:scaling>
          <c:orientation val="minMax"/>
          <c:max val="3.2"/>
          <c:min val="0"/>
        </c:scaling>
        <c:delete val="1"/>
        <c:axPos val="b"/>
        <c:numFmt formatCode="General" sourceLinked="0"/>
        <c:majorTickMark val="out"/>
        <c:minorTickMark val="none"/>
        <c:tickLblPos val="low"/>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0679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cqc.org.uk/publications/major-report/state-care/2024-2025/focus/maternity" TargetMode="External"/><Relationship Id="rId13" Type="http://schemas.openxmlformats.org/officeDocument/2006/relationships/hyperlink" Target="https://doi.org/10.1111/1471-0528.18254" TargetMode="External"/><Relationship Id="rId18" Type="http://schemas.openxmlformats.org/officeDocument/2006/relationships/hyperlink" Target="https://doi.org/10.1186/s12884-022-05279-6" TargetMode="External"/><Relationship Id="rId3" Type="http://schemas.openxmlformats.org/officeDocument/2006/relationships/image" Target="../media/image1.jpg"/><Relationship Id="rId7" Type="http://schemas.openxmlformats.org/officeDocument/2006/relationships/hyperlink" Target="https://www.birthrights.org.uk/campaigns-research/racial-injustice" TargetMode="External"/><Relationship Id="rId12" Type="http://schemas.openxmlformats.org/officeDocument/2006/relationships/hyperlink" Target="https://doi.org/10.1016/j.ijoa.2026.104921" TargetMode="External"/><Relationship Id="rId17" Type="http://schemas.openxmlformats.org/officeDocument/2006/relationships/hyperlink" Target="https://pmc.ncbi.nlm.nih.gov/articles/PMC9314829/" TargetMode="External"/><Relationship Id="rId2" Type="http://schemas.openxmlformats.org/officeDocument/2006/relationships/notesSlide" Target="../notesSlides/notesSlide1.xml"/><Relationship Id="rId16" Type="http://schemas.openxmlformats.org/officeDocument/2006/relationships/hyperlink" Target="https://doi.org/10.1016/S0140-6736(21)01595-6" TargetMode="External"/><Relationship Id="rId20" Type="http://schemas.openxmlformats.org/officeDocument/2006/relationships/hyperlink" Target="https://doi.org/10.1016/j.midw.2023.103856" TargetMode="External"/><Relationship Id="rId1" Type="http://schemas.openxmlformats.org/officeDocument/2006/relationships/slideLayout" Target="../slideLayouts/slideLayout1.xml"/><Relationship Id="rId6" Type="http://schemas.openxmlformats.org/officeDocument/2006/relationships/hyperlink" Target="https://doi.org/10.12968/bjom.2024.0096" TargetMode="External"/><Relationship Id="rId11" Type="http://schemas.openxmlformats.org/officeDocument/2006/relationships/hyperlink" Target="https://doi.org/10.5287/ora-4javr692x" TargetMode="External"/><Relationship Id="rId5" Type="http://schemas.openxmlformats.org/officeDocument/2006/relationships/chart" Target="../charts/chart1.xml"/><Relationship Id="rId15" Type="http://schemas.openxmlformats.org/officeDocument/2006/relationships/hyperlink" Target="https://doi.org/10.1136/bmj.o2964" TargetMode="External"/><Relationship Id="rId10" Type="http://schemas.openxmlformats.org/officeDocument/2006/relationships/hyperlink" Target="https://ora.ox.ac.uk/objects/uuid:25c1d1d9-5bc3-4b18-8098-b9c15a239f9f" TargetMode="External"/><Relationship Id="rId19" Type="http://schemas.openxmlformats.org/officeDocument/2006/relationships/hyperlink" Target="https://doi.org/10.1016/j.lanepe.2024.100893" TargetMode="External"/><Relationship Id="rId4" Type="http://schemas.openxmlformats.org/officeDocument/2006/relationships/image" Target="../media/image2.jpg"/><Relationship Id="rId9" Type="http://schemas.openxmlformats.org/officeDocument/2006/relationships/hyperlink" Target="https://doi.org/10.1111/anae.16581" TargetMode="External"/><Relationship Id="rId14" Type="http://schemas.openxmlformats.org/officeDocument/2006/relationships/hyperlink" Target="https://committees.parliament.uk/publications/49523/documents/263985/defaul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CF8EC"/>
        </a:solidFill>
        <a:effectLst/>
      </p:bgPr>
    </p:bg>
    <p:spTree>
      <p:nvGrpSpPr>
        <p:cNvPr id="1" name=""/>
        <p:cNvGrpSpPr/>
        <p:nvPr/>
      </p:nvGrpSpPr>
      <p:grpSpPr>
        <a:xfrm>
          <a:off x="0" y="0"/>
          <a:ext cx="0" cy="0"/>
          <a:chOff x="0" y="0"/>
          <a:chExt cx="0" cy="0"/>
        </a:xfrm>
      </p:grpSpPr>
      <p:pic>
        <p:nvPicPr>
          <p:cNvPr id="2" name="Image 0" descr="University of Wales Trinity Saint David logo"/>
          <p:cNvPicPr>
            <a:picLocks noChangeAspect="1"/>
          </p:cNvPicPr>
          <p:nvPr/>
        </p:nvPicPr>
        <p:blipFill>
          <a:blip r:embed="rId3"/>
          <a:stretch>
            <a:fillRect/>
          </a:stretch>
        </p:blipFill>
        <p:spPr>
          <a:xfrm>
            <a:off x="507364" y="177800"/>
            <a:ext cx="1168400" cy="584200"/>
          </a:xfrm>
          <a:prstGeom prst="rect">
            <a:avLst/>
          </a:prstGeom>
        </p:spPr>
      </p:pic>
      <p:sp>
        <p:nvSpPr>
          <p:cNvPr id="4" name="Text 1"/>
          <p:cNvSpPr txBox="1"/>
          <p:nvPr/>
        </p:nvSpPr>
        <p:spPr>
          <a:xfrm>
            <a:off x="508000" y="863600"/>
            <a:ext cx="10414000" cy="787400"/>
          </a:xfrm>
          <a:prstGeom prst="rect">
            <a:avLst/>
          </a:prstGeom>
          <a:noFill/>
          <a:ln/>
        </p:spPr>
        <p:txBody>
          <a:bodyPr wrap="square" lIns="0" tIns="0" rIns="0" bIns="0" rtlCol="0" anchor="t"/>
          <a:lstStyle/>
          <a:p>
            <a:pPr marL="0" indent="0">
              <a:lnSpc>
                <a:spcPct val="100000"/>
              </a:lnSpc>
              <a:buNone/>
            </a:pPr>
            <a:r>
              <a:rPr lang="en-US" sz="2400" b="1" dirty="0">
                <a:solidFill>
                  <a:srgbClr val="222222"/>
                </a:solidFill>
                <a:latin typeface="Arial" pitchFamily="34" charset="0"/>
                <a:ea typeface="Arial" pitchFamily="34" charset="-122"/>
                <a:cs typeface="Arial" pitchFamily="34" charset="-120"/>
              </a:rPr>
              <a:t>Exploring inequalities in NHS maternity care experienced by Black women during pregnancy and childbirth in the UK</a:t>
            </a:r>
            <a:endParaRPr lang="en-US" sz="2400" dirty="0"/>
          </a:p>
        </p:txBody>
      </p:sp>
      <p:sp>
        <p:nvSpPr>
          <p:cNvPr id="6" name="Text 3"/>
          <p:cNvSpPr txBox="1"/>
          <p:nvPr/>
        </p:nvSpPr>
        <p:spPr>
          <a:xfrm>
            <a:off x="507365" y="1828799"/>
            <a:ext cx="10528935" cy="381002"/>
          </a:xfrm>
          <a:prstGeom prst="rect">
            <a:avLst/>
          </a:prstGeom>
          <a:noFill/>
          <a:ln/>
        </p:spPr>
        <p:txBody>
          <a:bodyPr wrap="square" lIns="0" tIns="0" rIns="0" bIns="0" rtlCol="0" anchor="t"/>
          <a:lstStyle/>
          <a:p>
            <a:pPr marL="0" indent="0">
              <a:buNone/>
            </a:pPr>
            <a:r>
              <a:rPr lang="en-US" sz="1600" b="1" dirty="0">
                <a:latin typeface="Arial" pitchFamily="34" charset="0"/>
                <a:ea typeface="Arial" pitchFamily="34" charset="-122"/>
                <a:cs typeface="Arial" pitchFamily="34" charset="-120"/>
              </a:rPr>
              <a:t>2.Sharon McDermott</a:t>
            </a:r>
            <a:r>
              <a:rPr lang="en-US" sz="1600" dirty="0">
                <a:latin typeface="Arial" pitchFamily="34" charset="0"/>
                <a:ea typeface="Arial" pitchFamily="34" charset="-122"/>
                <a:cs typeface="Arial" pitchFamily="34" charset="-120"/>
              </a:rPr>
              <a:t>  -  Student ID: 2243145  - LCHS7008 Practice-Based Research  -  Lecturer: Dr Diola Bijlhout</a:t>
            </a:r>
            <a:endParaRPr lang="en-US" sz="1600" dirty="0"/>
          </a:p>
        </p:txBody>
      </p:sp>
      <p:pic>
        <p:nvPicPr>
          <p:cNvPr id="7" name="Image 1" descr="Pregnant woman holding her bump beside wrapped presents"/>
          <p:cNvPicPr>
            <a:picLocks noChangeAspect="1"/>
          </p:cNvPicPr>
          <p:nvPr/>
        </p:nvPicPr>
        <p:blipFill>
          <a:blip r:embed="rId4"/>
          <a:srcRect/>
          <a:stretch/>
        </p:blipFill>
        <p:spPr>
          <a:xfrm>
            <a:off x="11176000" y="177800"/>
            <a:ext cx="3435985" cy="2006600"/>
          </a:xfrm>
          <a:prstGeom prst="rect">
            <a:avLst/>
          </a:prstGeom>
        </p:spPr>
      </p:pic>
      <p:sp>
        <p:nvSpPr>
          <p:cNvPr id="8" name="Rule"/>
          <p:cNvSpPr/>
          <p:nvPr/>
        </p:nvSpPr>
        <p:spPr>
          <a:xfrm>
            <a:off x="508000" y="2286000"/>
            <a:ext cx="14103985" cy="0"/>
          </a:xfrm>
          <a:prstGeom prst="line">
            <a:avLst/>
          </a:prstGeom>
          <a:noFill/>
          <a:ln w="15875">
            <a:solidFill>
              <a:srgbClr val="222222"/>
            </a:solidFill>
            <a:prstDash val="solid"/>
          </a:ln>
        </p:spPr>
        <p:txBody>
          <a:bodyPr/>
          <a:lstStyle/>
          <a:p>
            <a:endParaRPr lang="en-GB"/>
          </a:p>
        </p:txBody>
      </p:sp>
      <p:sp>
        <p:nvSpPr>
          <p:cNvPr id="9" name="Column rule"/>
          <p:cNvSpPr/>
          <p:nvPr/>
        </p:nvSpPr>
        <p:spPr>
          <a:xfrm>
            <a:off x="4114800" y="2463800"/>
            <a:ext cx="0" cy="5664200"/>
          </a:xfrm>
          <a:prstGeom prst="line">
            <a:avLst/>
          </a:prstGeom>
          <a:noFill/>
          <a:ln w="9525">
            <a:solidFill>
              <a:srgbClr val="C9B98F"/>
            </a:solidFill>
            <a:prstDash val="solid"/>
          </a:ln>
        </p:spPr>
        <p:txBody>
          <a:bodyPr/>
          <a:lstStyle/>
          <a:p>
            <a:endParaRPr lang="en-GB"/>
          </a:p>
        </p:txBody>
      </p:sp>
      <p:sp>
        <p:nvSpPr>
          <p:cNvPr id="10" name="Column rule"/>
          <p:cNvSpPr/>
          <p:nvPr/>
        </p:nvSpPr>
        <p:spPr>
          <a:xfrm>
            <a:off x="8229600" y="2463800"/>
            <a:ext cx="0" cy="5664200"/>
          </a:xfrm>
          <a:prstGeom prst="line">
            <a:avLst/>
          </a:prstGeom>
          <a:noFill/>
          <a:ln w="9525">
            <a:solidFill>
              <a:srgbClr val="C9B98F"/>
            </a:solidFill>
            <a:prstDash val="solid"/>
          </a:ln>
        </p:spPr>
        <p:txBody>
          <a:bodyPr/>
          <a:lstStyle/>
          <a:p>
            <a:endParaRPr lang="en-GB"/>
          </a:p>
        </p:txBody>
      </p:sp>
      <p:sp>
        <p:nvSpPr>
          <p:cNvPr id="11" name="Column rule"/>
          <p:cNvSpPr/>
          <p:nvPr/>
        </p:nvSpPr>
        <p:spPr>
          <a:xfrm>
            <a:off x="11557000" y="2463800"/>
            <a:ext cx="0" cy="5664200"/>
          </a:xfrm>
          <a:prstGeom prst="line">
            <a:avLst/>
          </a:prstGeom>
          <a:noFill/>
          <a:ln w="9525">
            <a:solidFill>
              <a:srgbClr val="C9B98F"/>
            </a:solidFill>
            <a:prstDash val="solid"/>
          </a:ln>
        </p:spPr>
        <p:txBody>
          <a:bodyPr/>
          <a:lstStyle/>
          <a:p>
            <a:endParaRPr lang="en-GB"/>
          </a:p>
        </p:txBody>
      </p:sp>
      <p:sp>
        <p:nvSpPr>
          <p:cNvPr id="12" name="Text 8"/>
          <p:cNvSpPr txBox="1"/>
          <p:nvPr/>
        </p:nvSpPr>
        <p:spPr>
          <a:xfrm>
            <a:off x="511144" y="2349522"/>
            <a:ext cx="3479800" cy="393678"/>
          </a:xfrm>
          <a:prstGeom prst="rect">
            <a:avLst/>
          </a:prstGeom>
          <a:noFill/>
          <a:ln/>
        </p:spPr>
        <p:txBody>
          <a:bodyPr wrap="square" lIns="0" tIns="0" rIns="0" bIns="0" rtlCol="0" anchor="t"/>
          <a:lstStyle/>
          <a:p>
            <a:pPr marL="0" indent="0">
              <a:buNone/>
            </a:pPr>
            <a:r>
              <a:rPr lang="en-US" sz="1600" b="1" dirty="0">
                <a:solidFill>
                  <a:srgbClr val="222222"/>
                </a:solidFill>
                <a:latin typeface="Arial" pitchFamily="34" charset="0"/>
                <a:ea typeface="Arial" pitchFamily="34" charset="-122"/>
                <a:cs typeface="Arial" pitchFamily="34" charset="-120"/>
              </a:rPr>
              <a:t>3 Introduction and Prevalence</a:t>
            </a:r>
            <a:endParaRPr lang="en-US" sz="1600" dirty="0"/>
          </a:p>
        </p:txBody>
      </p:sp>
      <p:sp>
        <p:nvSpPr>
          <p:cNvPr id="13" name="Text 9"/>
          <p:cNvSpPr txBox="1"/>
          <p:nvPr/>
        </p:nvSpPr>
        <p:spPr>
          <a:xfrm>
            <a:off x="4305301" y="2799554"/>
            <a:ext cx="3686144" cy="2787650"/>
          </a:xfrm>
          <a:prstGeom prst="rect">
            <a:avLst/>
          </a:prstGeom>
          <a:noFill/>
          <a:ln/>
        </p:spPr>
        <p:txBody>
          <a:bodyPr wrap="square" lIns="0" tIns="0" rIns="0" bIns="0" rtlCol="0" anchor="t"/>
          <a:lstStyle/>
          <a:p>
            <a:pPr marL="171450" indent="-171450">
              <a:lnSpc>
                <a:spcPct val="108000"/>
              </a:lnSpc>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Between 2022 and 2024, 252 women died during or after pregnancy in the UK. That is 12.8 deaths per 100,000 pregnancies (Felker and Knight, 2026).</a:t>
            </a:r>
          </a:p>
          <a:p>
            <a:pPr marL="171450" indent="-171450">
              <a:lnSpc>
                <a:spcPct val="108000"/>
              </a:lnSpc>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Maternal deaths are rare, but the risk is not the same for everyone. Black women continue to face higher death rates (Felker et al., 2025; Felker and Knight, 2026).</a:t>
            </a:r>
          </a:p>
          <a:p>
            <a:pPr marL="171450" indent="-171450">
              <a:lnSpc>
                <a:spcPct val="108000"/>
              </a:lnSpc>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Even after accounting for deprivation and existing health conditions, Black women face more than twice the risk (</a:t>
            </a:r>
            <a:r>
              <a:rPr lang="en-US" sz="1100" dirty="0" err="1">
                <a:solidFill>
                  <a:srgbClr val="222222"/>
                </a:solidFill>
                <a:latin typeface="Arial" pitchFamily="34" charset="0"/>
                <a:ea typeface="Arial" pitchFamily="34" charset="-122"/>
                <a:cs typeface="Arial" pitchFamily="34" charset="-120"/>
              </a:rPr>
              <a:t>Vousden</a:t>
            </a:r>
            <a:r>
              <a:rPr lang="en-US" sz="1100" dirty="0">
                <a:solidFill>
                  <a:srgbClr val="222222"/>
                </a:solidFill>
                <a:latin typeface="Arial" pitchFamily="34" charset="0"/>
                <a:ea typeface="Arial" pitchFamily="34" charset="-122"/>
                <a:cs typeface="Arial" pitchFamily="34" charset="-120"/>
              </a:rPr>
              <a:t> et al., 2024).</a:t>
            </a:r>
          </a:p>
          <a:p>
            <a:pPr marL="171450" indent="-171450">
              <a:lnSpc>
                <a:spcPct val="108000"/>
              </a:lnSpc>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Deprivation explains only a small part of the difference in severe maternal illness between ethnic groups, but it can worsen outcomes (Geddes-Barton et al., 2025; Jardine et al., 2021). </a:t>
            </a:r>
          </a:p>
          <a:p>
            <a:pPr marL="171450" indent="-171450">
              <a:lnSpc>
                <a:spcPct val="108000"/>
              </a:lnSpc>
              <a:buFont typeface="Arial" panose="020B0604020202020204" pitchFamily="34" charset="0"/>
              <a:buChar char="•"/>
            </a:pPr>
            <a:endParaRPr lang="en-US" sz="1100" b="1" dirty="0">
              <a:solidFill>
                <a:srgbClr val="222222"/>
              </a:solidFill>
              <a:latin typeface="Arial" pitchFamily="34" charset="0"/>
              <a:ea typeface="Arial" pitchFamily="34" charset="-122"/>
              <a:cs typeface="Arial" pitchFamily="34" charset="-120"/>
            </a:endParaRPr>
          </a:p>
          <a:p>
            <a:pPr marL="171450" indent="-171450">
              <a:lnSpc>
                <a:spcPct val="108000"/>
              </a:lnSpc>
              <a:buFont typeface="Arial" panose="020B0604020202020204" pitchFamily="34" charset="0"/>
              <a:buChar char="•"/>
            </a:pPr>
            <a:r>
              <a:rPr lang="en-US" sz="1100" b="1" dirty="0">
                <a:latin typeface="Arial" pitchFamily="34" charset="0"/>
                <a:ea typeface="Arial" pitchFamily="34" charset="-122"/>
                <a:cs typeface="Arial" pitchFamily="34" charset="-120"/>
              </a:rPr>
              <a:t>Why this research?</a:t>
            </a:r>
            <a:endParaRPr lang="en-US" sz="1100" dirty="0"/>
          </a:p>
          <a:p>
            <a:pPr marL="171450" indent="-171450">
              <a:lnSpc>
                <a:spcPct val="108000"/>
              </a:lnSpc>
              <a:spcBef>
                <a:spcPts val="100"/>
              </a:spcBef>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Persistent inequalities make this a patient safety and equity priority. The 2025 parliamentary inquiry identified failures in listening, racism, workforce capacity and data quality, despite repeated commitments to improvement (Health and Social Care Committee, 2025).</a:t>
            </a:r>
            <a:endParaRPr lang="en-US" sz="1100" dirty="0"/>
          </a:p>
          <a:p>
            <a:pPr>
              <a:lnSpc>
                <a:spcPct val="108000"/>
              </a:lnSpc>
              <a:spcBef>
                <a:spcPts val="700"/>
              </a:spcBef>
            </a:pPr>
            <a:r>
              <a:rPr lang="en-US" sz="1100" b="1" dirty="0">
                <a:latin typeface="Arial" pitchFamily="34" charset="0"/>
                <a:ea typeface="Arial" pitchFamily="34" charset="-122"/>
                <a:cs typeface="Arial" pitchFamily="34" charset="-120"/>
              </a:rPr>
              <a:t>Why women's experiences?</a:t>
            </a:r>
            <a:endParaRPr lang="en-US" sz="1100" dirty="0"/>
          </a:p>
          <a:p>
            <a:pPr marL="171450" indent="-171450">
              <a:lnSpc>
                <a:spcPct val="108000"/>
              </a:lnSpc>
              <a:spcBef>
                <a:spcPts val="100"/>
              </a:spcBef>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Statistics show the scale of unequal outcomes but not how women experience care. UK studies describe Black and minoritised women being dismissed, disbelieved and stereotyped, including assumptions about pain (MacLellan et al., 2022; Thomson et al., 2022; Williams, McKail and Arshad, 2023; Adesina et al., 2025).</a:t>
            </a:r>
            <a:endParaRPr lang="en-US" sz="1100" dirty="0"/>
          </a:p>
        </p:txBody>
      </p:sp>
      <p:sp>
        <p:nvSpPr>
          <p:cNvPr id="14" name="Text 10"/>
          <p:cNvSpPr txBox="1"/>
          <p:nvPr/>
        </p:nvSpPr>
        <p:spPr>
          <a:xfrm>
            <a:off x="4267200" y="2362200"/>
            <a:ext cx="3810000" cy="381000"/>
          </a:xfrm>
          <a:prstGeom prst="rect">
            <a:avLst/>
          </a:prstGeom>
          <a:noFill/>
          <a:ln/>
        </p:spPr>
        <p:txBody>
          <a:bodyPr wrap="square" lIns="0" tIns="0" rIns="0" bIns="0" rtlCol="0" anchor="t"/>
          <a:lstStyle/>
          <a:p>
            <a:pPr marL="0" indent="0">
              <a:buNone/>
            </a:pPr>
            <a:r>
              <a:rPr lang="en-US" sz="1600" b="1" dirty="0">
                <a:latin typeface="Arial" pitchFamily="34" charset="0"/>
                <a:ea typeface="Arial" pitchFamily="34" charset="-122"/>
                <a:cs typeface="Arial" pitchFamily="34" charset="-120"/>
              </a:rPr>
              <a:t>4 Rationale </a:t>
            </a:r>
            <a:endParaRPr lang="en-US" sz="1600" dirty="0"/>
          </a:p>
        </p:txBody>
      </p:sp>
      <p:sp>
        <p:nvSpPr>
          <p:cNvPr id="15" name="Text 11"/>
          <p:cNvSpPr txBox="1"/>
          <p:nvPr/>
        </p:nvSpPr>
        <p:spPr>
          <a:xfrm>
            <a:off x="521637" y="3638868"/>
            <a:ext cx="3531235" cy="406400"/>
          </a:xfrm>
          <a:prstGeom prst="rect">
            <a:avLst/>
          </a:prstGeom>
          <a:noFill/>
          <a:ln/>
        </p:spPr>
        <p:txBody>
          <a:bodyPr wrap="square" lIns="0" tIns="0" rIns="0" bIns="0" rtlCol="0" anchor="t"/>
          <a:lstStyle/>
          <a:p>
            <a:pPr marL="0" indent="0">
              <a:lnSpc>
                <a:spcPct val="105000"/>
              </a:lnSpc>
              <a:buNone/>
            </a:pPr>
            <a:r>
              <a:rPr lang="en-US" sz="1200" b="1" dirty="0">
                <a:solidFill>
                  <a:srgbClr val="222222"/>
                </a:solidFill>
                <a:latin typeface="Arial" pitchFamily="34" charset="0"/>
                <a:ea typeface="Arial" pitchFamily="34" charset="-122"/>
                <a:cs typeface="Arial" pitchFamily="34" charset="-120"/>
              </a:rPr>
              <a:t>Relative risk of maternal death compared with White women, England 2022-24</a:t>
            </a:r>
            <a:endParaRPr lang="en-US" sz="1200" dirty="0"/>
          </a:p>
        </p:txBody>
      </p:sp>
      <p:graphicFrame>
        <p:nvGraphicFramePr>
          <p:cNvPr id="16" name="MBRRACE relative risk chart"/>
          <p:cNvGraphicFramePr/>
          <p:nvPr>
            <p:extLst>
              <p:ext uri="{D42A27DB-BD31-4B8C-83A1-F6EECF244321}">
                <p14:modId xmlns:p14="http://schemas.microsoft.com/office/powerpoint/2010/main" val="493466081"/>
              </p:ext>
            </p:extLst>
          </p:nvPr>
        </p:nvGraphicFramePr>
        <p:xfrm>
          <a:off x="406400" y="4033655"/>
          <a:ext cx="3860800" cy="1676400"/>
        </p:xfrm>
        <a:graphic>
          <a:graphicData uri="http://schemas.openxmlformats.org/drawingml/2006/chart">
            <c:chart xmlns:c="http://schemas.openxmlformats.org/drawingml/2006/chart" xmlns:r="http://schemas.openxmlformats.org/officeDocument/2006/relationships" r:id="rId5"/>
          </a:graphicData>
        </a:graphic>
      </p:graphicFrame>
      <p:sp>
        <p:nvSpPr>
          <p:cNvPr id="17" name="Text 12"/>
          <p:cNvSpPr txBox="1"/>
          <p:nvPr/>
        </p:nvSpPr>
        <p:spPr>
          <a:xfrm>
            <a:off x="520776" y="5676507"/>
            <a:ext cx="3689291" cy="457200"/>
          </a:xfrm>
          <a:prstGeom prst="rect">
            <a:avLst/>
          </a:prstGeom>
          <a:noFill/>
          <a:ln/>
        </p:spPr>
        <p:txBody>
          <a:bodyPr wrap="square" lIns="0" tIns="0" rIns="0" bIns="0" rtlCol="0" anchor="t"/>
          <a:lstStyle/>
          <a:p>
            <a:pPr marL="0" indent="0">
              <a:lnSpc>
                <a:spcPct val="103000"/>
              </a:lnSpc>
              <a:buNone/>
            </a:pPr>
            <a:r>
              <a:rPr lang="en-US" sz="1000" dirty="0">
                <a:latin typeface="Arial" pitchFamily="34" charset="0"/>
                <a:ea typeface="Arial" pitchFamily="34" charset="-122"/>
                <a:cs typeface="Arial" pitchFamily="34" charset="-120"/>
              </a:rPr>
              <a:t>MBRRACE-UK Data Brief: Maternal Mortality 2022-24 (Felker, and Knight, 2026) </a:t>
            </a:r>
            <a:endParaRPr lang="en-US" sz="1000" dirty="0"/>
          </a:p>
        </p:txBody>
      </p:sp>
      <p:sp>
        <p:nvSpPr>
          <p:cNvPr id="18" name="Text 13"/>
          <p:cNvSpPr txBox="1"/>
          <p:nvPr/>
        </p:nvSpPr>
        <p:spPr>
          <a:xfrm>
            <a:off x="406398" y="6108702"/>
            <a:ext cx="3575068" cy="2019294"/>
          </a:xfrm>
          <a:prstGeom prst="rect">
            <a:avLst/>
          </a:prstGeom>
          <a:noFill/>
          <a:ln/>
        </p:spPr>
        <p:txBody>
          <a:bodyPr wrap="square" lIns="0" tIns="0" rIns="0" bIns="0" rtlCol="0" anchor="t"/>
          <a:lstStyle/>
          <a:p>
            <a:pPr marL="171450" indent="-171450">
              <a:lnSpc>
                <a:spcPct val="108000"/>
              </a:lnSpc>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Women in England's most deprived areas had </a:t>
            </a:r>
            <a:r>
              <a:rPr lang="en-US" sz="1100" dirty="0">
                <a:solidFill>
                  <a:srgbClr val="4A4A4A"/>
                </a:solidFill>
                <a:latin typeface="Arial" pitchFamily="34" charset="0"/>
                <a:ea typeface="Arial" pitchFamily="34" charset="-122"/>
                <a:cs typeface="Arial" pitchFamily="34" charset="-120"/>
              </a:rPr>
              <a:t>1.94 times</a:t>
            </a:r>
            <a:r>
              <a:rPr lang="en-US" sz="1100" dirty="0">
                <a:solidFill>
                  <a:srgbClr val="222222"/>
                </a:solidFill>
                <a:latin typeface="Arial" pitchFamily="34" charset="0"/>
                <a:ea typeface="Arial" pitchFamily="34" charset="-122"/>
                <a:cs typeface="Arial" pitchFamily="34" charset="-120"/>
              </a:rPr>
              <a:t> the risk of death as those in the least deprived areas (Felker and Knight, 2026; Geddes-Barton et al., 2025).</a:t>
            </a:r>
            <a:endParaRPr lang="en-US" sz="1100" dirty="0"/>
          </a:p>
          <a:p>
            <a:pPr marL="171450" indent="-171450">
              <a:lnSpc>
                <a:spcPct val="108000"/>
              </a:lnSpc>
              <a:spcBef>
                <a:spcPts val="600"/>
              </a:spcBef>
              <a:buFont typeface="Arial" panose="020B0604020202020204" pitchFamily="34" charset="0"/>
              <a:buChar char="•"/>
            </a:pPr>
            <a:r>
              <a:rPr lang="en-US" sz="1100" dirty="0">
                <a:solidFill>
                  <a:srgbClr val="222222"/>
                </a:solidFill>
                <a:latin typeface="Arial" pitchFamily="34" charset="0"/>
                <a:ea typeface="Arial" pitchFamily="34" charset="-122"/>
                <a:cs typeface="Arial" pitchFamily="34" charset="-120"/>
              </a:rPr>
              <a:t>In the 2025 Five X More survey (845 responses), </a:t>
            </a:r>
            <a:r>
              <a:rPr lang="en-US" sz="1100" dirty="0">
                <a:solidFill>
                  <a:srgbClr val="4A4A4A"/>
                </a:solidFill>
                <a:latin typeface="Arial" pitchFamily="34" charset="0"/>
                <a:ea typeface="Arial" pitchFamily="34" charset="-122"/>
                <a:cs typeface="Arial" pitchFamily="34" charset="-120"/>
              </a:rPr>
              <a:t>54%</a:t>
            </a:r>
            <a:r>
              <a:rPr lang="en-US" sz="1100" dirty="0">
                <a:solidFill>
                  <a:srgbClr val="222222"/>
                </a:solidFill>
                <a:latin typeface="Arial" pitchFamily="34" charset="0"/>
                <a:ea typeface="Arial" pitchFamily="34" charset="-122"/>
                <a:cs typeface="Arial" pitchFamily="34" charset="-120"/>
              </a:rPr>
              <a:t> reported challenges with healthcare professionals and </a:t>
            </a:r>
            <a:r>
              <a:rPr lang="en-US" sz="1100" dirty="0">
                <a:solidFill>
                  <a:srgbClr val="4A4A4A"/>
                </a:solidFill>
                <a:latin typeface="Arial" pitchFamily="34" charset="0"/>
                <a:ea typeface="Arial" pitchFamily="34" charset="-122"/>
                <a:cs typeface="Arial" pitchFamily="34" charset="-120"/>
              </a:rPr>
              <a:t>28%</a:t>
            </a:r>
            <a:r>
              <a:rPr lang="en-US" sz="1100" dirty="0">
                <a:solidFill>
                  <a:srgbClr val="222222"/>
                </a:solidFill>
                <a:latin typeface="Arial" pitchFamily="34" charset="0"/>
                <a:ea typeface="Arial" pitchFamily="34" charset="-122"/>
                <a:cs typeface="Arial" pitchFamily="34" charset="-120"/>
              </a:rPr>
              <a:t> discrimination (Care Quality Commission, 2025). Women have described feeling unsafe, ignored and disbelieved (Birthrights, 2022), and ethnic disparities in obstetric pain relief are increasingly reported (Craig et al., 2025; Foulon et al., 2026).</a:t>
            </a:r>
            <a:endParaRPr lang="en-US" sz="1100" dirty="0"/>
          </a:p>
        </p:txBody>
      </p:sp>
      <p:sp>
        <p:nvSpPr>
          <p:cNvPr id="21" name="Text 16"/>
          <p:cNvSpPr txBox="1"/>
          <p:nvPr/>
        </p:nvSpPr>
        <p:spPr>
          <a:xfrm>
            <a:off x="8369300" y="2374902"/>
            <a:ext cx="3022600" cy="279400"/>
          </a:xfrm>
          <a:prstGeom prst="rect">
            <a:avLst/>
          </a:prstGeom>
          <a:noFill/>
          <a:ln/>
        </p:spPr>
        <p:txBody>
          <a:bodyPr wrap="square" lIns="0" tIns="0" rIns="0" bIns="0" rtlCol="0" anchor="t"/>
          <a:lstStyle/>
          <a:p>
            <a:r>
              <a:rPr lang="en-US" sz="1600" b="1" dirty="0">
                <a:latin typeface="Arial" pitchFamily="34" charset="0"/>
                <a:ea typeface="Arial" pitchFamily="34" charset="-122"/>
                <a:cs typeface="Arial" pitchFamily="34" charset="-120"/>
              </a:rPr>
              <a:t>5 </a:t>
            </a:r>
            <a:r>
              <a:rPr lang="en-GB" sz="1600" b="1" dirty="0"/>
              <a:t>Research question, aims and objectives</a:t>
            </a:r>
            <a:endParaRPr lang="en-US" sz="1600" b="1" dirty="0"/>
          </a:p>
          <a:p>
            <a:pPr marL="0" indent="0">
              <a:buNone/>
            </a:pPr>
            <a:endParaRPr lang="en-US" sz="1600" dirty="0"/>
          </a:p>
        </p:txBody>
      </p:sp>
      <p:sp>
        <p:nvSpPr>
          <p:cNvPr id="22" name="Aim box"/>
          <p:cNvSpPr/>
          <p:nvPr/>
        </p:nvSpPr>
        <p:spPr>
          <a:xfrm>
            <a:off x="8314690" y="3111499"/>
            <a:ext cx="3157203" cy="672310"/>
          </a:xfrm>
          <a:prstGeom prst="rect">
            <a:avLst/>
          </a:prstGeom>
          <a:solidFill>
            <a:srgbClr val="F2E8CB"/>
          </a:solidFill>
          <a:ln/>
        </p:spPr>
        <p:txBody>
          <a:bodyPr/>
          <a:lstStyle/>
          <a:p>
            <a:r>
              <a:rPr lang="en-GB" sz="1100" b="1" dirty="0"/>
              <a:t>Research question: </a:t>
            </a:r>
            <a:r>
              <a:rPr lang="en-GB" sz="1100" dirty="0"/>
              <a:t>How do Black women experience inequalities in NHS maternity care during pregnancy and childbirth in the UK?</a:t>
            </a:r>
          </a:p>
        </p:txBody>
      </p:sp>
      <p:sp>
        <p:nvSpPr>
          <p:cNvPr id="23" name="Text 18"/>
          <p:cNvSpPr txBox="1"/>
          <p:nvPr/>
        </p:nvSpPr>
        <p:spPr>
          <a:xfrm>
            <a:off x="8369299" y="3860810"/>
            <a:ext cx="3073395" cy="1485097"/>
          </a:xfrm>
          <a:prstGeom prst="rect">
            <a:avLst/>
          </a:prstGeom>
          <a:noFill/>
          <a:ln/>
        </p:spPr>
        <p:txBody>
          <a:bodyPr wrap="square" lIns="0" tIns="0" rIns="0" bIns="0" rtlCol="0" anchor="ctr"/>
          <a:lstStyle/>
          <a:p>
            <a:pPr marL="0" indent="0">
              <a:lnSpc>
                <a:spcPct val="108000"/>
              </a:lnSpc>
              <a:buNone/>
            </a:pPr>
            <a:r>
              <a:rPr lang="en-US" sz="1150" b="1" dirty="0">
                <a:latin typeface="Arial" pitchFamily="34" charset="0"/>
                <a:ea typeface="Arial" pitchFamily="34" charset="-122"/>
                <a:cs typeface="Arial" pitchFamily="34" charset="-120"/>
              </a:rPr>
              <a:t>Aim: </a:t>
            </a:r>
            <a:r>
              <a:rPr lang="en-US" sz="1150" dirty="0">
                <a:latin typeface="Arial" pitchFamily="34" charset="0"/>
                <a:ea typeface="Arial" pitchFamily="34" charset="-122"/>
                <a:cs typeface="Arial" pitchFamily="34" charset="-120"/>
              </a:rPr>
              <a:t>To explore how Black women experience inequalities in NHS maternity care during pregnancy and childbirth in the UK, and identify opportunities for more equitable, respectful and responsive practice.</a:t>
            </a:r>
            <a:endParaRPr lang="en-US" sz="1150" dirty="0"/>
          </a:p>
        </p:txBody>
      </p:sp>
      <p:sp>
        <p:nvSpPr>
          <p:cNvPr id="24" name="Text 19"/>
          <p:cNvSpPr txBox="1"/>
          <p:nvPr/>
        </p:nvSpPr>
        <p:spPr>
          <a:xfrm>
            <a:off x="8331200" y="5447504"/>
            <a:ext cx="3022600" cy="279400"/>
          </a:xfrm>
          <a:prstGeom prst="rect">
            <a:avLst/>
          </a:prstGeom>
          <a:noFill/>
          <a:ln/>
        </p:spPr>
        <p:txBody>
          <a:bodyPr wrap="square" lIns="0" tIns="0" rIns="0" bIns="0" rtlCol="0" anchor="t"/>
          <a:lstStyle/>
          <a:p>
            <a:pPr marL="0" indent="0">
              <a:buNone/>
            </a:pPr>
            <a:r>
              <a:rPr lang="en-US" sz="1200" b="1" dirty="0">
                <a:latin typeface="Arial" pitchFamily="34" charset="0"/>
                <a:ea typeface="Arial" pitchFamily="34" charset="-122"/>
                <a:cs typeface="Arial" pitchFamily="34" charset="-120"/>
              </a:rPr>
              <a:t>Objectives</a:t>
            </a:r>
            <a:endParaRPr lang="en-US" sz="1200" dirty="0"/>
          </a:p>
        </p:txBody>
      </p:sp>
      <p:sp>
        <p:nvSpPr>
          <p:cNvPr id="25" name="Rule"/>
          <p:cNvSpPr/>
          <p:nvPr/>
        </p:nvSpPr>
        <p:spPr>
          <a:xfrm>
            <a:off x="8331200" y="5714999"/>
            <a:ext cx="3022600" cy="0"/>
          </a:xfrm>
          <a:prstGeom prst="line">
            <a:avLst/>
          </a:prstGeom>
          <a:noFill/>
          <a:ln w="9525">
            <a:solidFill>
              <a:srgbClr val="C9B98F"/>
            </a:solidFill>
            <a:prstDash val="solid"/>
          </a:ln>
        </p:spPr>
        <p:txBody>
          <a:bodyPr/>
          <a:lstStyle/>
          <a:p>
            <a:endParaRPr lang="en-GB"/>
          </a:p>
        </p:txBody>
      </p:sp>
      <p:sp>
        <p:nvSpPr>
          <p:cNvPr id="26" name="Text 21"/>
          <p:cNvSpPr txBox="1"/>
          <p:nvPr/>
        </p:nvSpPr>
        <p:spPr>
          <a:xfrm>
            <a:off x="8343887" y="5791202"/>
            <a:ext cx="279400" cy="330200"/>
          </a:xfrm>
          <a:prstGeom prst="rect">
            <a:avLst/>
          </a:prstGeom>
          <a:noFill/>
          <a:ln/>
        </p:spPr>
        <p:txBody>
          <a:bodyPr wrap="square" lIns="0" tIns="0" rIns="0" bIns="0" rtlCol="0" anchor="t"/>
          <a:lstStyle/>
          <a:p>
            <a:pPr marL="0" indent="0">
              <a:buNone/>
            </a:pPr>
            <a:r>
              <a:rPr lang="en-US" sz="1600" b="1" dirty="0">
                <a:solidFill>
                  <a:srgbClr val="7A1F2B"/>
                </a:solidFill>
                <a:latin typeface="Arial" pitchFamily="34" charset="0"/>
                <a:ea typeface="Arial" pitchFamily="34" charset="-122"/>
                <a:cs typeface="Arial" pitchFamily="34" charset="-120"/>
              </a:rPr>
              <a:t>1</a:t>
            </a:r>
            <a:endParaRPr lang="en-US" sz="1600" dirty="0"/>
          </a:p>
        </p:txBody>
      </p:sp>
      <p:sp>
        <p:nvSpPr>
          <p:cNvPr id="27" name="Text 22"/>
          <p:cNvSpPr txBox="1"/>
          <p:nvPr/>
        </p:nvSpPr>
        <p:spPr>
          <a:xfrm>
            <a:off x="8674098" y="5803905"/>
            <a:ext cx="2692400" cy="762000"/>
          </a:xfrm>
          <a:prstGeom prst="rect">
            <a:avLst/>
          </a:prstGeom>
          <a:noFill/>
          <a:ln/>
        </p:spPr>
        <p:txBody>
          <a:bodyPr wrap="square" lIns="0" tIns="0" rIns="0" bIns="0" rtlCol="0" anchor="t"/>
          <a:lstStyle/>
          <a:p>
            <a:pPr marL="0" indent="0">
              <a:lnSpc>
                <a:spcPct val="105000"/>
              </a:lnSpc>
              <a:buNone/>
            </a:pPr>
            <a:r>
              <a:rPr lang="en-US" sz="1100" dirty="0">
                <a:solidFill>
                  <a:srgbClr val="222222"/>
                </a:solidFill>
                <a:latin typeface="Arial" pitchFamily="34" charset="0"/>
                <a:ea typeface="Arial" pitchFamily="34" charset="-122"/>
                <a:cs typeface="Arial" pitchFamily="34" charset="-120"/>
              </a:rPr>
              <a:t>Examine recent UK evidence on ethnic inequalities in maternal outcomes and experiences of maternity care.</a:t>
            </a:r>
            <a:endParaRPr lang="en-US" sz="1100" dirty="0"/>
          </a:p>
        </p:txBody>
      </p:sp>
      <p:sp>
        <p:nvSpPr>
          <p:cNvPr id="28" name="Rule"/>
          <p:cNvSpPr/>
          <p:nvPr/>
        </p:nvSpPr>
        <p:spPr>
          <a:xfrm>
            <a:off x="8331200" y="6464300"/>
            <a:ext cx="3022600" cy="0"/>
          </a:xfrm>
          <a:prstGeom prst="line">
            <a:avLst/>
          </a:prstGeom>
          <a:noFill/>
          <a:ln w="9525">
            <a:solidFill>
              <a:srgbClr val="C9B98F"/>
            </a:solidFill>
            <a:prstDash val="solid"/>
          </a:ln>
        </p:spPr>
        <p:txBody>
          <a:bodyPr/>
          <a:lstStyle/>
          <a:p>
            <a:endParaRPr lang="en-GB" dirty="0"/>
          </a:p>
        </p:txBody>
      </p:sp>
      <p:sp>
        <p:nvSpPr>
          <p:cNvPr id="29" name="Text 24"/>
          <p:cNvSpPr txBox="1"/>
          <p:nvPr/>
        </p:nvSpPr>
        <p:spPr>
          <a:xfrm>
            <a:off x="8362936" y="6565898"/>
            <a:ext cx="279400" cy="330200"/>
          </a:xfrm>
          <a:prstGeom prst="rect">
            <a:avLst/>
          </a:prstGeom>
          <a:noFill/>
          <a:ln/>
        </p:spPr>
        <p:txBody>
          <a:bodyPr wrap="square" lIns="0" tIns="0" rIns="0" bIns="0" rtlCol="0" anchor="t"/>
          <a:lstStyle/>
          <a:p>
            <a:pPr marL="0" indent="0">
              <a:buNone/>
            </a:pPr>
            <a:r>
              <a:rPr lang="en-US" sz="1600" b="1" dirty="0">
                <a:solidFill>
                  <a:srgbClr val="7A1F2B"/>
                </a:solidFill>
                <a:latin typeface="Arial" pitchFamily="34" charset="0"/>
                <a:ea typeface="Arial" pitchFamily="34" charset="-122"/>
                <a:cs typeface="Arial" pitchFamily="34" charset="-120"/>
              </a:rPr>
              <a:t>2</a:t>
            </a:r>
            <a:endParaRPr lang="en-US" sz="1600" dirty="0"/>
          </a:p>
        </p:txBody>
      </p:sp>
      <p:sp>
        <p:nvSpPr>
          <p:cNvPr id="30" name="Text 25"/>
          <p:cNvSpPr txBox="1"/>
          <p:nvPr/>
        </p:nvSpPr>
        <p:spPr>
          <a:xfrm>
            <a:off x="8661400" y="6591302"/>
            <a:ext cx="2692400" cy="762000"/>
          </a:xfrm>
          <a:prstGeom prst="rect">
            <a:avLst/>
          </a:prstGeom>
          <a:noFill/>
          <a:ln/>
        </p:spPr>
        <p:txBody>
          <a:bodyPr wrap="square" lIns="0" tIns="0" rIns="0" bIns="0" rtlCol="0" anchor="t"/>
          <a:lstStyle/>
          <a:p>
            <a:pPr marL="0" indent="0">
              <a:lnSpc>
                <a:spcPct val="105000"/>
              </a:lnSpc>
              <a:buNone/>
            </a:pPr>
            <a:r>
              <a:rPr lang="en-US" sz="1100" dirty="0" err="1">
                <a:solidFill>
                  <a:srgbClr val="222222"/>
                </a:solidFill>
                <a:latin typeface="Arial" pitchFamily="34" charset="0"/>
                <a:ea typeface="Arial" pitchFamily="34" charset="-122"/>
                <a:cs typeface="Arial" pitchFamily="34" charset="-120"/>
              </a:rPr>
              <a:t>Analyse</a:t>
            </a:r>
            <a:r>
              <a:rPr lang="en-US" sz="1100" dirty="0">
                <a:solidFill>
                  <a:srgbClr val="222222"/>
                </a:solidFill>
                <a:latin typeface="Arial" pitchFamily="34" charset="0"/>
                <a:ea typeface="Arial" pitchFamily="34" charset="-122"/>
                <a:cs typeface="Arial" pitchFamily="34" charset="-120"/>
              </a:rPr>
              <a:t> the factors that lead to inequalities among Black women during pregnancy and birth within the NHS. </a:t>
            </a:r>
            <a:endParaRPr lang="en-US" sz="1100" dirty="0"/>
          </a:p>
        </p:txBody>
      </p:sp>
      <p:sp>
        <p:nvSpPr>
          <p:cNvPr id="31" name="Rule"/>
          <p:cNvSpPr/>
          <p:nvPr/>
        </p:nvSpPr>
        <p:spPr>
          <a:xfrm>
            <a:off x="8369300" y="7226297"/>
            <a:ext cx="3022600" cy="0"/>
          </a:xfrm>
          <a:prstGeom prst="line">
            <a:avLst/>
          </a:prstGeom>
          <a:noFill/>
          <a:ln w="9525">
            <a:solidFill>
              <a:srgbClr val="C9B98F"/>
            </a:solidFill>
            <a:prstDash val="solid"/>
          </a:ln>
        </p:spPr>
        <p:txBody>
          <a:bodyPr/>
          <a:lstStyle/>
          <a:p>
            <a:endParaRPr lang="en-GB"/>
          </a:p>
        </p:txBody>
      </p:sp>
      <p:sp>
        <p:nvSpPr>
          <p:cNvPr id="32" name="Text 27"/>
          <p:cNvSpPr txBox="1"/>
          <p:nvPr/>
        </p:nvSpPr>
        <p:spPr>
          <a:xfrm>
            <a:off x="8382000" y="7327897"/>
            <a:ext cx="260336" cy="101602"/>
          </a:xfrm>
          <a:prstGeom prst="rect">
            <a:avLst/>
          </a:prstGeom>
          <a:noFill/>
          <a:ln/>
        </p:spPr>
        <p:txBody>
          <a:bodyPr wrap="square" lIns="0" tIns="0" rIns="0" bIns="0" rtlCol="0" anchor="t"/>
          <a:lstStyle/>
          <a:p>
            <a:pPr marL="0" indent="0">
              <a:buNone/>
            </a:pPr>
            <a:r>
              <a:rPr lang="en-US" sz="1600" b="1" dirty="0">
                <a:solidFill>
                  <a:srgbClr val="7A1F2B"/>
                </a:solidFill>
                <a:latin typeface="Arial" pitchFamily="34" charset="0"/>
                <a:ea typeface="Arial" pitchFamily="34" charset="-122"/>
                <a:cs typeface="Arial" pitchFamily="34" charset="-120"/>
              </a:rPr>
              <a:t>3</a:t>
            </a:r>
            <a:endParaRPr lang="en-US" sz="1600" dirty="0"/>
          </a:p>
        </p:txBody>
      </p:sp>
      <p:sp>
        <p:nvSpPr>
          <p:cNvPr id="33" name="Text 28"/>
          <p:cNvSpPr txBox="1"/>
          <p:nvPr/>
        </p:nvSpPr>
        <p:spPr>
          <a:xfrm>
            <a:off x="8642350" y="7315201"/>
            <a:ext cx="2692400" cy="762000"/>
          </a:xfrm>
          <a:prstGeom prst="rect">
            <a:avLst/>
          </a:prstGeom>
          <a:noFill/>
          <a:ln/>
        </p:spPr>
        <p:txBody>
          <a:bodyPr wrap="square" lIns="0" tIns="0" rIns="0" bIns="0" rtlCol="0" anchor="t"/>
          <a:lstStyle/>
          <a:p>
            <a:pPr marL="0" indent="0">
              <a:lnSpc>
                <a:spcPct val="105000"/>
              </a:lnSpc>
              <a:buNone/>
            </a:pPr>
            <a:r>
              <a:rPr lang="en-US" sz="1100" dirty="0">
                <a:solidFill>
                  <a:srgbClr val="222222"/>
                </a:solidFill>
                <a:latin typeface="Arial" pitchFamily="34" charset="0"/>
                <a:ea typeface="Arial" pitchFamily="34" charset="-122"/>
                <a:cs typeface="Arial" pitchFamily="34" charset="-120"/>
              </a:rPr>
              <a:t>Develop recommendations informed by women's priorities to improve listening, timely escalation and equitable maternity care.</a:t>
            </a:r>
            <a:endParaRPr lang="en-US" sz="1100" dirty="0"/>
          </a:p>
        </p:txBody>
      </p:sp>
      <p:sp>
        <p:nvSpPr>
          <p:cNvPr id="34" name="Rule"/>
          <p:cNvSpPr/>
          <p:nvPr/>
        </p:nvSpPr>
        <p:spPr>
          <a:xfrm>
            <a:off x="8314690" y="8127996"/>
            <a:ext cx="3022600" cy="0"/>
          </a:xfrm>
          <a:prstGeom prst="line">
            <a:avLst/>
          </a:prstGeom>
          <a:noFill/>
          <a:ln w="9525">
            <a:solidFill>
              <a:srgbClr val="C9B98F"/>
            </a:solidFill>
            <a:prstDash val="solid"/>
          </a:ln>
        </p:spPr>
        <p:txBody>
          <a:bodyPr/>
          <a:lstStyle/>
          <a:p>
            <a:endParaRPr lang="en-GB"/>
          </a:p>
        </p:txBody>
      </p:sp>
      <p:sp>
        <p:nvSpPr>
          <p:cNvPr id="37" name="Text 32"/>
          <p:cNvSpPr txBox="1"/>
          <p:nvPr/>
        </p:nvSpPr>
        <p:spPr>
          <a:xfrm>
            <a:off x="11709400" y="2463800"/>
            <a:ext cx="2902585" cy="279400"/>
          </a:xfrm>
          <a:prstGeom prst="rect">
            <a:avLst/>
          </a:prstGeom>
          <a:noFill/>
          <a:ln/>
        </p:spPr>
        <p:txBody>
          <a:bodyPr wrap="square" lIns="0" tIns="0" rIns="0" bIns="0" rtlCol="0" anchor="t"/>
          <a:lstStyle/>
          <a:p>
            <a:pPr marL="0" indent="0">
              <a:buNone/>
            </a:pPr>
            <a:endParaRPr lang="en-US" sz="1600" dirty="0"/>
          </a:p>
        </p:txBody>
      </p:sp>
      <p:sp>
        <p:nvSpPr>
          <p:cNvPr id="39" name="Text 34"/>
          <p:cNvSpPr txBox="1"/>
          <p:nvPr/>
        </p:nvSpPr>
        <p:spPr>
          <a:xfrm>
            <a:off x="11671307" y="2362199"/>
            <a:ext cx="2902585" cy="279400"/>
          </a:xfrm>
          <a:prstGeom prst="rect">
            <a:avLst/>
          </a:prstGeom>
          <a:noFill/>
          <a:ln/>
        </p:spPr>
        <p:txBody>
          <a:bodyPr wrap="square" lIns="0" tIns="0" rIns="0" bIns="0" rtlCol="0" anchor="t"/>
          <a:lstStyle/>
          <a:p>
            <a:pPr marL="0" indent="0">
              <a:buNone/>
            </a:pPr>
            <a:r>
              <a:rPr lang="en-US" sz="1600" b="1" dirty="0">
                <a:latin typeface="Arial" pitchFamily="34" charset="0"/>
                <a:ea typeface="Arial" pitchFamily="34" charset="-122"/>
                <a:cs typeface="Arial" pitchFamily="34" charset="-120"/>
              </a:rPr>
              <a:t>6 Research impact</a:t>
            </a:r>
            <a:endParaRPr lang="en-US" sz="1600" dirty="0"/>
          </a:p>
        </p:txBody>
      </p:sp>
      <p:sp>
        <p:nvSpPr>
          <p:cNvPr id="40" name="Text 35"/>
          <p:cNvSpPr txBox="1"/>
          <p:nvPr/>
        </p:nvSpPr>
        <p:spPr>
          <a:xfrm>
            <a:off x="11747501" y="2946401"/>
            <a:ext cx="2915285" cy="4051297"/>
          </a:xfrm>
          <a:prstGeom prst="rect">
            <a:avLst/>
          </a:prstGeom>
          <a:noFill/>
          <a:ln/>
        </p:spPr>
        <p:txBody>
          <a:bodyPr wrap="square" lIns="0" tIns="0" rIns="0" bIns="0" rtlCol="0" anchor="t"/>
          <a:lstStyle/>
          <a:p>
            <a:pPr marL="0" indent="0">
              <a:lnSpc>
                <a:spcPct val="108000"/>
              </a:lnSpc>
              <a:buNone/>
            </a:pPr>
            <a:r>
              <a:rPr lang="en-US" sz="1100" b="1" dirty="0">
                <a:solidFill>
                  <a:srgbClr val="7A1F2B"/>
                </a:solidFill>
                <a:latin typeface="Arial" pitchFamily="34" charset="0"/>
                <a:ea typeface="Arial" pitchFamily="34" charset="-122"/>
                <a:cs typeface="Arial" pitchFamily="34" charset="-120"/>
              </a:rPr>
              <a:t>Women and families: </a:t>
            </a:r>
            <a:r>
              <a:rPr lang="en-US" sz="1100" dirty="0">
                <a:solidFill>
                  <a:srgbClr val="222222"/>
                </a:solidFill>
                <a:latin typeface="Arial" pitchFamily="34" charset="0"/>
                <a:ea typeface="Arial" pitchFamily="34" charset="-122"/>
                <a:cs typeface="Arial" pitchFamily="34" charset="-120"/>
              </a:rPr>
              <a:t>centres Black women's voices, supporting care in which concerns are heard and acted on (Birthrights, 2022).</a:t>
            </a:r>
            <a:endParaRPr lang="en-US" sz="1100" dirty="0"/>
          </a:p>
          <a:p>
            <a:pPr marL="0" indent="0">
              <a:lnSpc>
                <a:spcPct val="108000"/>
              </a:lnSpc>
              <a:spcBef>
                <a:spcPts val="600"/>
              </a:spcBef>
              <a:buNone/>
            </a:pPr>
            <a:r>
              <a:rPr lang="en-US" sz="1100" b="1" dirty="0">
                <a:solidFill>
                  <a:srgbClr val="7A1F2B"/>
                </a:solidFill>
                <a:latin typeface="Arial" pitchFamily="34" charset="0"/>
                <a:ea typeface="Arial" pitchFamily="34" charset="-122"/>
                <a:cs typeface="Arial" pitchFamily="34" charset="-120"/>
              </a:rPr>
              <a:t>Maternity services: </a:t>
            </a:r>
            <a:r>
              <a:rPr lang="en-US" sz="1100" dirty="0">
                <a:solidFill>
                  <a:srgbClr val="222222"/>
                </a:solidFill>
                <a:latin typeface="Arial" pitchFamily="34" charset="0"/>
                <a:ea typeface="Arial" pitchFamily="34" charset="-122"/>
                <a:cs typeface="Arial" pitchFamily="34" charset="-120"/>
              </a:rPr>
              <a:t>practical recommendations on listening, timely escalation and equitable pain relief, to inform audit and service improvement (Foulon et al., 2026, Geddes-Barton et al., 2025, </a:t>
            </a:r>
            <a:r>
              <a:rPr lang="en-US" sz="1100" dirty="0" err="1">
                <a:solidFill>
                  <a:srgbClr val="222222"/>
                </a:solidFill>
                <a:latin typeface="Arial" pitchFamily="34" charset="0"/>
                <a:ea typeface="Arial" pitchFamily="34" charset="-122"/>
                <a:cs typeface="Arial" pitchFamily="34" charset="-120"/>
              </a:rPr>
              <a:t>Vousden</a:t>
            </a:r>
            <a:r>
              <a:rPr lang="en-US" sz="1100" dirty="0">
                <a:solidFill>
                  <a:srgbClr val="222222"/>
                </a:solidFill>
                <a:latin typeface="Arial" pitchFamily="34" charset="0"/>
                <a:ea typeface="Arial" pitchFamily="34" charset="-122"/>
                <a:cs typeface="Arial" pitchFamily="34" charset="-120"/>
              </a:rPr>
              <a:t> et al., 2024).</a:t>
            </a:r>
            <a:endParaRPr lang="en-US" sz="1100" dirty="0"/>
          </a:p>
          <a:p>
            <a:pPr marL="0" indent="0">
              <a:lnSpc>
                <a:spcPct val="108000"/>
              </a:lnSpc>
              <a:spcBef>
                <a:spcPts val="600"/>
              </a:spcBef>
              <a:buNone/>
            </a:pPr>
            <a:r>
              <a:rPr lang="en-US" sz="1100" b="1" dirty="0">
                <a:solidFill>
                  <a:srgbClr val="7A1F2B"/>
                </a:solidFill>
                <a:latin typeface="Arial" pitchFamily="34" charset="0"/>
                <a:ea typeface="Arial" pitchFamily="34" charset="-122"/>
                <a:cs typeface="Arial" pitchFamily="34" charset="-120"/>
              </a:rPr>
              <a:t>HSC professionals: </a:t>
            </a:r>
            <a:r>
              <a:rPr lang="en-US" sz="1100" dirty="0">
                <a:solidFill>
                  <a:srgbClr val="222222"/>
                </a:solidFill>
                <a:latin typeface="Arial" pitchFamily="34" charset="0"/>
                <a:ea typeface="Arial" pitchFamily="34" charset="-122"/>
                <a:cs typeface="Arial" pitchFamily="34" charset="-120"/>
              </a:rPr>
              <a:t>evidence for training on respectful, anti-racist care and responding to women's concerns (Adesina et al., 2025).</a:t>
            </a:r>
            <a:endParaRPr lang="en-US" sz="1100" dirty="0"/>
          </a:p>
          <a:p>
            <a:pPr marL="0" indent="0">
              <a:lnSpc>
                <a:spcPct val="108000"/>
              </a:lnSpc>
              <a:spcBef>
                <a:spcPts val="600"/>
              </a:spcBef>
              <a:buNone/>
            </a:pPr>
            <a:r>
              <a:rPr lang="en-US" sz="1100" b="1" dirty="0">
                <a:solidFill>
                  <a:srgbClr val="7A1F2B"/>
                </a:solidFill>
                <a:latin typeface="Arial" pitchFamily="34" charset="0"/>
                <a:ea typeface="Arial" pitchFamily="34" charset="-122"/>
                <a:cs typeface="Arial" pitchFamily="34" charset="-120"/>
              </a:rPr>
              <a:t>Policy: </a:t>
            </a:r>
            <a:r>
              <a:rPr lang="en-US" sz="1100" dirty="0">
                <a:solidFill>
                  <a:srgbClr val="222222"/>
                </a:solidFill>
                <a:latin typeface="Arial" pitchFamily="34" charset="0"/>
                <a:ea typeface="Arial" pitchFamily="34" charset="-122"/>
                <a:cs typeface="Arial" pitchFamily="34" charset="-120"/>
              </a:rPr>
              <a:t>informs responses to the parliamentary inquiry (Health and Social Care Committee, 2025) and calls to track and evaluate race inequalities (Iacobucci, 2022).</a:t>
            </a:r>
            <a:endParaRPr lang="en-US" sz="1100" dirty="0"/>
          </a:p>
          <a:p>
            <a:pPr marL="0" indent="0">
              <a:lnSpc>
                <a:spcPct val="108000"/>
              </a:lnSpc>
              <a:spcBef>
                <a:spcPts val="600"/>
              </a:spcBef>
              <a:buNone/>
            </a:pPr>
            <a:r>
              <a:rPr lang="en-US" sz="1100" b="1" dirty="0">
                <a:solidFill>
                  <a:srgbClr val="7A1F2B"/>
                </a:solidFill>
                <a:latin typeface="Arial" pitchFamily="34" charset="0"/>
                <a:ea typeface="Arial" pitchFamily="34" charset="-122"/>
                <a:cs typeface="Arial" pitchFamily="34" charset="-120"/>
              </a:rPr>
              <a:t>Public health: </a:t>
            </a:r>
            <a:r>
              <a:rPr lang="en-US" sz="1100" dirty="0">
                <a:solidFill>
                  <a:srgbClr val="222222"/>
                </a:solidFill>
                <a:latin typeface="Arial" pitchFamily="34" charset="0"/>
                <a:ea typeface="Arial" pitchFamily="34" charset="-122"/>
                <a:cs typeface="Arial" pitchFamily="34" charset="-120"/>
              </a:rPr>
              <a:t>contributes to reducing ethnic inequalities in maternal outcomes (Jardine et al., 2021).</a:t>
            </a:r>
            <a:endParaRPr lang="en-US" sz="1100" dirty="0"/>
          </a:p>
        </p:txBody>
      </p:sp>
      <p:sp>
        <p:nvSpPr>
          <p:cNvPr id="41" name="Rule"/>
          <p:cNvSpPr/>
          <p:nvPr/>
        </p:nvSpPr>
        <p:spPr>
          <a:xfrm>
            <a:off x="508000" y="8229600"/>
            <a:ext cx="14103985" cy="0"/>
          </a:xfrm>
          <a:prstGeom prst="line">
            <a:avLst/>
          </a:prstGeom>
          <a:noFill/>
          <a:ln w="15875">
            <a:solidFill>
              <a:srgbClr val="222222"/>
            </a:solidFill>
            <a:prstDash val="solid"/>
          </a:ln>
        </p:spPr>
        <p:txBody>
          <a:bodyPr/>
          <a:lstStyle/>
          <a:p>
            <a:endParaRPr lang="en-GB"/>
          </a:p>
        </p:txBody>
      </p:sp>
      <p:sp>
        <p:nvSpPr>
          <p:cNvPr id="42" name="Text 37"/>
          <p:cNvSpPr txBox="1"/>
          <p:nvPr/>
        </p:nvSpPr>
        <p:spPr>
          <a:xfrm>
            <a:off x="508000" y="8318500"/>
            <a:ext cx="2540000" cy="203200"/>
          </a:xfrm>
          <a:prstGeom prst="rect">
            <a:avLst/>
          </a:prstGeom>
          <a:noFill/>
          <a:ln/>
        </p:spPr>
        <p:txBody>
          <a:bodyPr wrap="square" lIns="0" tIns="0" rIns="0" bIns="0" rtlCol="0" anchor="t"/>
          <a:lstStyle/>
          <a:p>
            <a:pPr marL="0" indent="0">
              <a:buNone/>
            </a:pPr>
            <a:r>
              <a:rPr lang="en-US" sz="1200" b="1" dirty="0">
                <a:solidFill>
                  <a:srgbClr val="222222"/>
                </a:solidFill>
                <a:latin typeface="Arial" pitchFamily="34" charset="0"/>
                <a:ea typeface="Arial" pitchFamily="34" charset="-122"/>
                <a:cs typeface="Arial" pitchFamily="34" charset="-120"/>
              </a:rPr>
              <a:t>7 References</a:t>
            </a:r>
            <a:endParaRPr lang="en-US" sz="1200" dirty="0"/>
          </a:p>
        </p:txBody>
      </p:sp>
      <p:sp>
        <p:nvSpPr>
          <p:cNvPr id="43" name="Text 38"/>
          <p:cNvSpPr txBox="1"/>
          <p:nvPr/>
        </p:nvSpPr>
        <p:spPr>
          <a:xfrm>
            <a:off x="508000" y="8547100"/>
            <a:ext cx="4531995" cy="2032000"/>
          </a:xfrm>
          <a:prstGeom prst="rect">
            <a:avLst/>
          </a:prstGeom>
          <a:noFill/>
          <a:ln/>
        </p:spPr>
        <p:txBody>
          <a:bodyPr wrap="square" lIns="0" tIns="0" rIns="0" bIns="0" rtlCol="0" anchor="t"/>
          <a:lstStyle/>
          <a:p>
            <a:pPr marL="0" indent="0">
              <a:lnSpc>
                <a:spcPct val="100000"/>
              </a:lnSpc>
              <a:buNone/>
            </a:pPr>
            <a:r>
              <a:rPr lang="en-US" sz="750" dirty="0">
                <a:solidFill>
                  <a:srgbClr val="4A4A4A"/>
                </a:solidFill>
                <a:latin typeface="Arial" pitchFamily="34" charset="0"/>
                <a:ea typeface="Arial" pitchFamily="34" charset="-122"/>
                <a:cs typeface="Arial" pitchFamily="34" charset="-120"/>
              </a:rPr>
              <a:t>Adesina, M., MacDonald, M., McKelvin, G. and Abayomi, J. (2025) 'Maternal health inequalities: focusing on Black pregnant women', </a:t>
            </a:r>
            <a:r>
              <a:rPr lang="en-US" sz="750" i="1" dirty="0">
                <a:solidFill>
                  <a:srgbClr val="4A4A4A"/>
                </a:solidFill>
                <a:latin typeface="Arial" pitchFamily="34" charset="0"/>
                <a:ea typeface="Arial" pitchFamily="34" charset="-122"/>
                <a:cs typeface="Arial" pitchFamily="34" charset="-120"/>
              </a:rPr>
              <a:t>British Journal of Midwifery</a:t>
            </a:r>
            <a:r>
              <a:rPr lang="en-US" sz="750" dirty="0">
                <a:solidFill>
                  <a:srgbClr val="4A4A4A"/>
                </a:solidFill>
                <a:latin typeface="Arial" pitchFamily="34" charset="0"/>
                <a:ea typeface="Arial" pitchFamily="34" charset="-122"/>
                <a:cs typeface="Arial" pitchFamily="34" charset="-120"/>
              </a:rPr>
              <a:t>, 33(4), pp. 227-233. Available at: </a:t>
            </a:r>
            <a:r>
              <a:rPr lang="en-US" sz="750" u="sng" dirty="0">
                <a:solidFill>
                  <a:srgbClr val="0563C1"/>
                </a:solidFill>
                <a:latin typeface="Arial" pitchFamily="34" charset="0"/>
                <a:ea typeface="Arial" pitchFamily="34" charset="-122"/>
                <a:cs typeface="Arial" pitchFamily="34" charset="-120"/>
                <a:hlinkClick r:id="rId6" tooltip="Open source">
                  <a:extLst>
                    <a:ext uri="{A12FA001-AC4F-418D-AE19-62706E023703}">
                      <ahyp:hlinkClr xmlns:ahyp="http://schemas.microsoft.com/office/drawing/2018/hyperlinkcolor" val="tx"/>
                    </a:ext>
                  </a:extLst>
                </a:hlinkClick>
              </a:rPr>
              <a:t>https://doi.org/10.12968/bjom.2024.0096</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Birthrights (2022) </a:t>
            </a:r>
            <a:r>
              <a:rPr lang="en-US" sz="750" i="1" dirty="0">
                <a:solidFill>
                  <a:srgbClr val="4A4A4A"/>
                </a:solidFill>
                <a:latin typeface="Arial" pitchFamily="34" charset="0"/>
                <a:ea typeface="Arial" pitchFamily="34" charset="-122"/>
                <a:cs typeface="Arial" pitchFamily="34" charset="-120"/>
              </a:rPr>
              <a:t>Systemic racism, not broken bodies: an inquiry into racial injustice and human rights in UK maternity care</a:t>
            </a:r>
            <a:r>
              <a:rPr lang="en-US" sz="750" dirty="0">
                <a:solidFill>
                  <a:srgbClr val="4A4A4A"/>
                </a:solidFill>
                <a:latin typeface="Arial" pitchFamily="34" charset="0"/>
                <a:ea typeface="Arial" pitchFamily="34" charset="-122"/>
                <a:cs typeface="Arial" pitchFamily="34" charset="-120"/>
              </a:rPr>
              <a:t>. Available at: </a:t>
            </a:r>
            <a:r>
              <a:rPr lang="en-US" sz="750" u="sng" dirty="0">
                <a:solidFill>
                  <a:srgbClr val="0563C1"/>
                </a:solidFill>
                <a:latin typeface="Arial" pitchFamily="34" charset="0"/>
                <a:ea typeface="Arial" pitchFamily="34" charset="-122"/>
                <a:cs typeface="Arial" pitchFamily="34" charset="-120"/>
                <a:hlinkClick r:id="rId7" tooltip="Open source">
                  <a:extLst>
                    <a:ext uri="{A12FA001-AC4F-418D-AE19-62706E023703}">
                      <ahyp:hlinkClr xmlns:ahyp="http://schemas.microsoft.com/office/drawing/2018/hyperlinkcolor" val="tx"/>
                    </a:ext>
                  </a:extLst>
                </a:hlinkClick>
              </a:rPr>
              <a:t>https://www.birthrights.org.uk/campaigns-research/racial-injustice</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Care Quality Commission (2025) </a:t>
            </a:r>
            <a:r>
              <a:rPr lang="en-US" sz="750" i="1" dirty="0">
                <a:solidFill>
                  <a:srgbClr val="4A4A4A"/>
                </a:solidFill>
                <a:latin typeface="Arial" pitchFamily="34" charset="0"/>
                <a:ea typeface="Arial" pitchFamily="34" charset="-122"/>
                <a:cs typeface="Arial" pitchFamily="34" charset="-120"/>
              </a:rPr>
              <a:t>State of Care 2024/25: focus on maternity</a:t>
            </a:r>
            <a:r>
              <a:rPr lang="en-US" sz="750" dirty="0">
                <a:solidFill>
                  <a:srgbClr val="4A4A4A"/>
                </a:solidFill>
                <a:latin typeface="Arial" pitchFamily="34" charset="0"/>
                <a:ea typeface="Arial" pitchFamily="34" charset="-122"/>
                <a:cs typeface="Arial" pitchFamily="34" charset="-120"/>
              </a:rPr>
              <a:t>. Available at: </a:t>
            </a:r>
            <a:r>
              <a:rPr lang="en-US" sz="750" u="sng" dirty="0">
                <a:solidFill>
                  <a:srgbClr val="0563C1"/>
                </a:solidFill>
                <a:latin typeface="Arial" pitchFamily="34" charset="0"/>
                <a:ea typeface="Arial" pitchFamily="34" charset="-122"/>
                <a:cs typeface="Arial" pitchFamily="34" charset="-120"/>
                <a:hlinkClick r:id="rId8" tooltip="Open source">
                  <a:extLst>
                    <a:ext uri="{A12FA001-AC4F-418D-AE19-62706E023703}">
                      <ahyp:hlinkClr xmlns:ahyp="http://schemas.microsoft.com/office/drawing/2018/hyperlinkcolor" val="tx"/>
                    </a:ext>
                  </a:extLst>
                </a:hlinkClick>
              </a:rPr>
              <a:t>https://www.cqc.org.uk/publications/major-report/state-care/2024-2025/focus/maternity</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Craig, R. et al. (2025) 'Racial and ethnic disparity in obstetric anaesthesia: a systematic review and meta-analysis', </a:t>
            </a:r>
            <a:r>
              <a:rPr lang="en-US" sz="750" i="1" dirty="0">
                <a:solidFill>
                  <a:srgbClr val="4A4A4A"/>
                </a:solidFill>
                <a:latin typeface="Arial" pitchFamily="34" charset="0"/>
                <a:ea typeface="Arial" pitchFamily="34" charset="-122"/>
                <a:cs typeface="Arial" pitchFamily="34" charset="-120"/>
              </a:rPr>
              <a:t>Anaesthesia</a:t>
            </a:r>
            <a:r>
              <a:rPr lang="en-US" sz="750" dirty="0">
                <a:solidFill>
                  <a:srgbClr val="4A4A4A"/>
                </a:solidFill>
                <a:latin typeface="Arial" pitchFamily="34" charset="0"/>
                <a:ea typeface="Arial" pitchFamily="34" charset="-122"/>
                <a:cs typeface="Arial" pitchFamily="34" charset="-120"/>
              </a:rPr>
              <a:t>. Available at: </a:t>
            </a:r>
            <a:r>
              <a:rPr lang="en-US" sz="750" u="sng" dirty="0">
                <a:solidFill>
                  <a:srgbClr val="0563C1"/>
                </a:solidFill>
                <a:latin typeface="Arial" pitchFamily="34" charset="0"/>
                <a:ea typeface="Arial" pitchFamily="34" charset="-122"/>
                <a:cs typeface="Arial" pitchFamily="34" charset="-120"/>
                <a:hlinkClick r:id="rId9" tooltip="Open source">
                  <a:extLst>
                    <a:ext uri="{A12FA001-AC4F-418D-AE19-62706E023703}">
                      <ahyp:hlinkClr xmlns:ahyp="http://schemas.microsoft.com/office/drawing/2018/hyperlinkcolor" val="tx"/>
                    </a:ext>
                  </a:extLst>
                </a:hlinkClick>
              </a:rPr>
              <a:t>https://doi.org/10.1111/anae.16581</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Felker, A. and Knight, M. (2026) </a:t>
            </a:r>
            <a:r>
              <a:rPr lang="en-US" sz="750" i="1" dirty="0">
                <a:solidFill>
                  <a:srgbClr val="4A4A4A"/>
                </a:solidFill>
                <a:latin typeface="Arial" pitchFamily="34" charset="0"/>
                <a:ea typeface="Arial" pitchFamily="34" charset="-122"/>
                <a:cs typeface="Arial" pitchFamily="34" charset="-120"/>
              </a:rPr>
              <a:t>MBRRACE-UK data brief: maternal mortality 2022-24</a:t>
            </a:r>
            <a:r>
              <a:rPr lang="en-US" sz="750" dirty="0">
                <a:solidFill>
                  <a:srgbClr val="4A4A4A"/>
                </a:solidFill>
                <a:latin typeface="Arial" pitchFamily="34" charset="0"/>
                <a:ea typeface="Arial" pitchFamily="34" charset="-122"/>
                <a:cs typeface="Arial" pitchFamily="34" charset="-120"/>
              </a:rPr>
              <a:t>. Oxford: NPEU, University of Oxford. Available at: </a:t>
            </a:r>
            <a:r>
              <a:rPr lang="en-US" sz="750" dirty="0">
                <a:solidFill>
                  <a:srgbClr val="4A4A4A"/>
                </a:solidFill>
                <a:latin typeface="Arial" pitchFamily="34" charset="0"/>
                <a:ea typeface="Arial" pitchFamily="34" charset="-122"/>
                <a:cs typeface="Arial" pitchFamily="34" charset="-120"/>
                <a:hlinkClick r:id="rId10"/>
              </a:rPr>
              <a:t>https://ora.ox.ac.uk/objects/uuid:25c1d1d9-5bc3-4b18-8098-b9c15a239f9f</a:t>
            </a:r>
            <a:r>
              <a:rPr lang="en-US" sz="750" dirty="0">
                <a:solidFill>
                  <a:srgbClr val="4A4A4A"/>
                </a:solidFill>
                <a:latin typeface="Arial" pitchFamily="34" charset="0"/>
                <a:ea typeface="Arial" pitchFamily="34" charset="-122"/>
                <a:cs typeface="Arial" pitchFamily="34" charset="-120"/>
              </a:rPr>
              <a:t> </a:t>
            </a:r>
            <a:endParaRPr lang="en-US" sz="750" dirty="0"/>
          </a:p>
        </p:txBody>
      </p:sp>
      <p:sp>
        <p:nvSpPr>
          <p:cNvPr id="44" name="Text 39"/>
          <p:cNvSpPr txBox="1"/>
          <p:nvPr/>
        </p:nvSpPr>
        <p:spPr>
          <a:xfrm>
            <a:off x="5293995" y="8547100"/>
            <a:ext cx="4531995" cy="2032000"/>
          </a:xfrm>
          <a:prstGeom prst="rect">
            <a:avLst/>
          </a:prstGeom>
          <a:noFill/>
          <a:ln/>
        </p:spPr>
        <p:txBody>
          <a:bodyPr wrap="square" lIns="0" tIns="0" rIns="0" bIns="0" rtlCol="0" anchor="t"/>
          <a:lstStyle/>
          <a:p>
            <a:pPr marL="0" indent="0">
              <a:lnSpc>
                <a:spcPct val="100000"/>
              </a:lnSpc>
              <a:buNone/>
            </a:pPr>
            <a:r>
              <a:rPr lang="en-US" sz="750" dirty="0">
                <a:solidFill>
                  <a:srgbClr val="4A4A4A"/>
                </a:solidFill>
                <a:latin typeface="Arial" pitchFamily="34" charset="0"/>
                <a:ea typeface="Arial" pitchFamily="34" charset="-122"/>
                <a:cs typeface="Arial" pitchFamily="34" charset="-120"/>
              </a:rPr>
              <a:t>Felker, A., Patel, R., Kotnis, R., Kenyon, S. and Knight, M. (eds) (2025) </a:t>
            </a:r>
            <a:r>
              <a:rPr lang="en-US" sz="750" i="1" dirty="0">
                <a:solidFill>
                  <a:srgbClr val="4A4A4A"/>
                </a:solidFill>
                <a:latin typeface="Arial" pitchFamily="34" charset="0"/>
                <a:ea typeface="Arial" pitchFamily="34" charset="-122"/>
                <a:cs typeface="Arial" pitchFamily="34" charset="-120"/>
              </a:rPr>
              <a:t>Saving Lives, Improving Mothers' Care 2025: confidential enquiries into maternal deaths and morbidity 2021-23</a:t>
            </a:r>
            <a:r>
              <a:rPr lang="en-US" sz="750" dirty="0">
                <a:solidFill>
                  <a:srgbClr val="4A4A4A"/>
                </a:solidFill>
                <a:latin typeface="Arial" pitchFamily="34" charset="0"/>
                <a:ea typeface="Arial" pitchFamily="34" charset="-122"/>
                <a:cs typeface="Arial" pitchFamily="34" charset="-120"/>
              </a:rPr>
              <a:t>. Oxford: NPEU, University of Oxford. Available at: </a:t>
            </a:r>
            <a:r>
              <a:rPr lang="en-US" sz="750" u="sng" dirty="0">
                <a:solidFill>
                  <a:srgbClr val="0563C1"/>
                </a:solidFill>
                <a:latin typeface="Arial" pitchFamily="34" charset="0"/>
                <a:ea typeface="Arial" pitchFamily="34" charset="-122"/>
                <a:cs typeface="Arial" pitchFamily="34" charset="-120"/>
                <a:hlinkClick r:id="rId11" tooltip="Open source">
                  <a:extLst>
                    <a:ext uri="{A12FA001-AC4F-418D-AE19-62706E023703}">
                      <ahyp:hlinkClr xmlns:ahyp="http://schemas.microsoft.com/office/drawing/2018/hyperlinkcolor" val="tx"/>
                    </a:ext>
                  </a:extLst>
                </a:hlinkClick>
              </a:rPr>
              <a:t>https://doi.org/10.5287/ora-4javr692x</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Foulon, J. et al. (2026) 'Experiences of obstetric anaesthesia care among minoritised ethnic groups in England: a qualitative study', </a:t>
            </a:r>
            <a:r>
              <a:rPr lang="en-US" sz="750" i="1" dirty="0">
                <a:solidFill>
                  <a:srgbClr val="4A4A4A"/>
                </a:solidFill>
                <a:latin typeface="Arial" pitchFamily="34" charset="0"/>
                <a:ea typeface="Arial" pitchFamily="34" charset="-122"/>
                <a:cs typeface="Arial" pitchFamily="34" charset="-120"/>
              </a:rPr>
              <a:t>International Journal of Obstetric Anesthesia</a:t>
            </a:r>
            <a:r>
              <a:rPr lang="en-US" sz="750" dirty="0">
                <a:solidFill>
                  <a:srgbClr val="4A4A4A"/>
                </a:solidFill>
                <a:latin typeface="Arial" pitchFamily="34" charset="0"/>
                <a:ea typeface="Arial" pitchFamily="34" charset="-122"/>
                <a:cs typeface="Arial" pitchFamily="34" charset="-120"/>
              </a:rPr>
              <a:t>, 66, 104921. Available at: </a:t>
            </a:r>
            <a:r>
              <a:rPr lang="en-US" sz="750" u="sng" dirty="0">
                <a:solidFill>
                  <a:srgbClr val="0563C1"/>
                </a:solidFill>
                <a:latin typeface="Arial" pitchFamily="34" charset="0"/>
                <a:ea typeface="Arial" pitchFamily="34" charset="-122"/>
                <a:cs typeface="Arial" pitchFamily="34" charset="-120"/>
                <a:hlinkClick r:id="rId12" tooltip="Open source">
                  <a:extLst>
                    <a:ext uri="{A12FA001-AC4F-418D-AE19-62706E023703}">
                      <ahyp:hlinkClr xmlns:ahyp="http://schemas.microsoft.com/office/drawing/2018/hyperlinkcolor" val="tx"/>
                    </a:ext>
                  </a:extLst>
                </a:hlinkClick>
              </a:rPr>
              <a:t>https://doi.org/10.1016/j.ijoa.2026.104921</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Geddes-Barton, D. et al. (2025) 'Ethnic disparities in severe maternal morbidity and the contribution of deprivation: a population-based causal analysis', </a:t>
            </a:r>
            <a:r>
              <a:rPr lang="en-US" sz="750" i="1" dirty="0">
                <a:solidFill>
                  <a:srgbClr val="4A4A4A"/>
                </a:solidFill>
                <a:latin typeface="Arial" pitchFamily="34" charset="0"/>
                <a:ea typeface="Arial" pitchFamily="34" charset="-122"/>
                <a:cs typeface="Arial" pitchFamily="34" charset="-120"/>
              </a:rPr>
              <a:t>BJOG</a:t>
            </a:r>
            <a:r>
              <a:rPr lang="en-US" sz="750" dirty="0">
                <a:solidFill>
                  <a:srgbClr val="4A4A4A"/>
                </a:solidFill>
                <a:latin typeface="Arial" pitchFamily="34" charset="0"/>
                <a:ea typeface="Arial" pitchFamily="34" charset="-122"/>
                <a:cs typeface="Arial" pitchFamily="34" charset="-120"/>
              </a:rPr>
              <a:t>, 132, pp. 2131-2137. Available at: </a:t>
            </a:r>
            <a:r>
              <a:rPr lang="en-US" sz="750" u="sng" dirty="0">
                <a:solidFill>
                  <a:srgbClr val="0563C1"/>
                </a:solidFill>
                <a:latin typeface="Arial" pitchFamily="34" charset="0"/>
                <a:ea typeface="Arial" pitchFamily="34" charset="-122"/>
                <a:cs typeface="Arial" pitchFamily="34" charset="-120"/>
                <a:hlinkClick r:id="rId13" tooltip="Open source">
                  <a:extLst>
                    <a:ext uri="{A12FA001-AC4F-418D-AE19-62706E023703}">
                      <ahyp:hlinkClr xmlns:ahyp="http://schemas.microsoft.com/office/drawing/2018/hyperlinkcolor" val="tx"/>
                    </a:ext>
                  </a:extLst>
                </a:hlinkClick>
              </a:rPr>
              <a:t>https://doi.org/10.1111/1471-0528.18254</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Health and Social Care Committee (2025) </a:t>
            </a:r>
            <a:r>
              <a:rPr lang="en-US" sz="750" i="1" dirty="0">
                <a:solidFill>
                  <a:srgbClr val="4A4A4A"/>
                </a:solidFill>
                <a:latin typeface="Arial" pitchFamily="34" charset="0"/>
                <a:ea typeface="Arial" pitchFamily="34" charset="-122"/>
                <a:cs typeface="Arial" pitchFamily="34" charset="-120"/>
              </a:rPr>
              <a:t>Black maternal health</a:t>
            </a:r>
            <a:r>
              <a:rPr lang="en-US" sz="750" dirty="0">
                <a:solidFill>
                  <a:srgbClr val="4A4A4A"/>
                </a:solidFill>
                <a:latin typeface="Arial" pitchFamily="34" charset="0"/>
                <a:ea typeface="Arial" pitchFamily="34" charset="-122"/>
                <a:cs typeface="Arial" pitchFamily="34" charset="-120"/>
              </a:rPr>
              <a:t>. Third Report of Session 2024-26 (HC 895). London: House of Commons. Available at: </a:t>
            </a:r>
            <a:r>
              <a:rPr lang="en-US" sz="750" u="sng" dirty="0">
                <a:solidFill>
                  <a:srgbClr val="0563C1"/>
                </a:solidFill>
                <a:latin typeface="Arial" pitchFamily="34" charset="0"/>
                <a:ea typeface="Arial" pitchFamily="34" charset="-122"/>
                <a:cs typeface="Arial" pitchFamily="34" charset="-120"/>
                <a:hlinkClick r:id="rId14" tooltip="Open source">
                  <a:extLst>
                    <a:ext uri="{A12FA001-AC4F-418D-AE19-62706E023703}">
                      <ahyp:hlinkClr xmlns:ahyp="http://schemas.microsoft.com/office/drawing/2018/hyperlinkcolor" val="tx"/>
                    </a:ext>
                  </a:extLst>
                </a:hlinkClick>
              </a:rPr>
              <a:t>https://committees.parliament.uk/publications/49523/documents/263985/default/</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Iacobucci, G. (2022) 'NHS must do more to track and evaluate race inequalities in maternal health, says report', </a:t>
            </a:r>
            <a:r>
              <a:rPr lang="en-US" sz="750" i="1" dirty="0">
                <a:solidFill>
                  <a:srgbClr val="4A4A4A"/>
                </a:solidFill>
                <a:latin typeface="Arial" pitchFamily="34" charset="0"/>
                <a:ea typeface="Arial" pitchFamily="34" charset="-122"/>
                <a:cs typeface="Arial" pitchFamily="34" charset="-120"/>
              </a:rPr>
              <a:t>BMJ</a:t>
            </a:r>
            <a:r>
              <a:rPr lang="en-US" sz="750" dirty="0">
                <a:solidFill>
                  <a:srgbClr val="4A4A4A"/>
                </a:solidFill>
                <a:latin typeface="Arial" pitchFamily="34" charset="0"/>
                <a:ea typeface="Arial" pitchFamily="34" charset="-122"/>
                <a:cs typeface="Arial" pitchFamily="34" charset="-120"/>
              </a:rPr>
              <a:t>, 379, o2964. Available at: </a:t>
            </a:r>
            <a:r>
              <a:rPr lang="en-US" sz="750" u="sng" dirty="0">
                <a:solidFill>
                  <a:srgbClr val="0563C1"/>
                </a:solidFill>
                <a:latin typeface="Arial" pitchFamily="34" charset="0"/>
                <a:ea typeface="Arial" pitchFamily="34" charset="-122"/>
                <a:cs typeface="Arial" pitchFamily="34" charset="-120"/>
                <a:hlinkClick r:id="rId15" tooltip="Open source">
                  <a:extLst>
                    <a:ext uri="{A12FA001-AC4F-418D-AE19-62706E023703}">
                      <ahyp:hlinkClr xmlns:ahyp="http://schemas.microsoft.com/office/drawing/2018/hyperlinkcolor" val="tx"/>
                    </a:ext>
                  </a:extLst>
                </a:hlinkClick>
              </a:rPr>
              <a:t>https://doi.org/10.1136/bmj.o2964</a:t>
            </a:r>
            <a:endParaRPr lang="en-US" sz="750" dirty="0"/>
          </a:p>
        </p:txBody>
      </p:sp>
      <p:sp>
        <p:nvSpPr>
          <p:cNvPr id="45" name="Text 40"/>
          <p:cNvSpPr txBox="1"/>
          <p:nvPr/>
        </p:nvSpPr>
        <p:spPr>
          <a:xfrm>
            <a:off x="10079990" y="8547100"/>
            <a:ext cx="4531995" cy="2032000"/>
          </a:xfrm>
          <a:prstGeom prst="rect">
            <a:avLst/>
          </a:prstGeom>
          <a:noFill/>
          <a:ln/>
        </p:spPr>
        <p:txBody>
          <a:bodyPr wrap="square" lIns="0" tIns="0" rIns="0" bIns="0" rtlCol="0" anchor="t"/>
          <a:lstStyle/>
          <a:p>
            <a:pPr marL="0" indent="0">
              <a:lnSpc>
                <a:spcPct val="100000"/>
              </a:lnSpc>
              <a:buNone/>
            </a:pPr>
            <a:r>
              <a:rPr lang="en-US" sz="750" dirty="0">
                <a:solidFill>
                  <a:srgbClr val="4A4A4A"/>
                </a:solidFill>
                <a:latin typeface="Arial" pitchFamily="34" charset="0"/>
                <a:ea typeface="Arial" pitchFamily="34" charset="-122"/>
                <a:cs typeface="Arial" pitchFamily="34" charset="-120"/>
              </a:rPr>
              <a:t>Jardine, J. et al. (2021) 'Adverse pregnancy outcomes attributable to socioeconomic and ethnic inequalities in England: a national cohort study', </a:t>
            </a:r>
            <a:r>
              <a:rPr lang="en-US" sz="750" i="1" dirty="0">
                <a:solidFill>
                  <a:srgbClr val="4A4A4A"/>
                </a:solidFill>
                <a:latin typeface="Arial" pitchFamily="34" charset="0"/>
                <a:ea typeface="Arial" pitchFamily="34" charset="-122"/>
                <a:cs typeface="Arial" pitchFamily="34" charset="-120"/>
              </a:rPr>
              <a:t>The Lancet</a:t>
            </a:r>
            <a:r>
              <a:rPr lang="en-US" sz="750" dirty="0">
                <a:solidFill>
                  <a:srgbClr val="4A4A4A"/>
                </a:solidFill>
                <a:latin typeface="Arial" pitchFamily="34" charset="0"/>
                <a:ea typeface="Arial" pitchFamily="34" charset="-122"/>
                <a:cs typeface="Arial" pitchFamily="34" charset="-120"/>
              </a:rPr>
              <a:t>, 398(10314), pp. 1905-1912. Available at: </a:t>
            </a:r>
            <a:r>
              <a:rPr lang="en-US" sz="750" u="sng" dirty="0">
                <a:solidFill>
                  <a:srgbClr val="0563C1"/>
                </a:solidFill>
                <a:latin typeface="Arial" pitchFamily="34" charset="0"/>
                <a:ea typeface="Arial" pitchFamily="34" charset="-122"/>
                <a:cs typeface="Arial" pitchFamily="34" charset="-120"/>
                <a:hlinkClick r:id="rId16" tooltip="Open source">
                  <a:extLst>
                    <a:ext uri="{A12FA001-AC4F-418D-AE19-62706E023703}">
                      <ahyp:hlinkClr xmlns:ahyp="http://schemas.microsoft.com/office/drawing/2018/hyperlinkcolor" val="tx"/>
                    </a:ext>
                  </a:extLst>
                </a:hlinkClick>
              </a:rPr>
              <a:t>https://doi.org/10.1016/S0140-6736(21)01595-6</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MacLellan, J. et al. (2022) 'Black, Asian and minority ethnic women's experiences of maternity services in the UK: a qualitative evidence synthesis', </a:t>
            </a:r>
            <a:r>
              <a:rPr lang="en-US" sz="750" i="1" dirty="0">
                <a:solidFill>
                  <a:srgbClr val="4A4A4A"/>
                </a:solidFill>
                <a:latin typeface="Arial" pitchFamily="34" charset="0"/>
                <a:ea typeface="Arial" pitchFamily="34" charset="-122"/>
                <a:cs typeface="Arial" pitchFamily="34" charset="-120"/>
              </a:rPr>
              <a:t>Journal of Advanced Nursing</a:t>
            </a:r>
            <a:r>
              <a:rPr lang="en-US" sz="750" dirty="0">
                <a:solidFill>
                  <a:srgbClr val="4A4A4A"/>
                </a:solidFill>
                <a:latin typeface="Arial" pitchFamily="34" charset="0"/>
                <a:ea typeface="Arial" pitchFamily="34" charset="-122"/>
                <a:cs typeface="Arial" pitchFamily="34" charset="-120"/>
              </a:rPr>
              <a:t>, 78(7), pp. 2175-2190. Available at: </a:t>
            </a:r>
            <a:r>
              <a:rPr lang="en-US" sz="750" u="sng" dirty="0">
                <a:solidFill>
                  <a:srgbClr val="0563C1"/>
                </a:solidFill>
                <a:latin typeface="Arial" pitchFamily="34" charset="0"/>
                <a:ea typeface="Arial" pitchFamily="34" charset="-122"/>
                <a:cs typeface="Arial" pitchFamily="34" charset="-120"/>
                <a:hlinkClick r:id="rId17" tooltip="Open source">
                  <a:extLst>
                    <a:ext uri="{A12FA001-AC4F-418D-AE19-62706E023703}">
                      <ahyp:hlinkClr xmlns:ahyp="http://schemas.microsoft.com/office/drawing/2018/hyperlinkcolor" val="tx"/>
                    </a:ext>
                  </a:extLst>
                </a:hlinkClick>
              </a:rPr>
              <a:t>https://pmc.ncbi.nlm.nih.gov/articles/PMC9314829/</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Thomson, G. et al. (2022) 'Minoritised ethnic women's experiences of inequities and discrimination in maternity services in North-West England: a mixed-methods study', </a:t>
            </a:r>
            <a:r>
              <a:rPr lang="en-US" sz="750" i="1" dirty="0">
                <a:solidFill>
                  <a:srgbClr val="4A4A4A"/>
                </a:solidFill>
                <a:latin typeface="Arial" pitchFamily="34" charset="0"/>
                <a:ea typeface="Arial" pitchFamily="34" charset="-122"/>
                <a:cs typeface="Arial" pitchFamily="34" charset="-120"/>
              </a:rPr>
              <a:t>BMC Pregnancy and Childbirth</a:t>
            </a:r>
            <a:r>
              <a:rPr lang="en-US" sz="750" dirty="0">
                <a:solidFill>
                  <a:srgbClr val="4A4A4A"/>
                </a:solidFill>
                <a:latin typeface="Arial" pitchFamily="34" charset="0"/>
                <a:ea typeface="Arial" pitchFamily="34" charset="-122"/>
                <a:cs typeface="Arial" pitchFamily="34" charset="-120"/>
              </a:rPr>
              <a:t>, 22, 958. Available at: </a:t>
            </a:r>
            <a:r>
              <a:rPr lang="en-US" sz="750" u="sng" dirty="0">
                <a:solidFill>
                  <a:srgbClr val="0563C1"/>
                </a:solidFill>
                <a:latin typeface="Arial" pitchFamily="34" charset="0"/>
                <a:ea typeface="Arial" pitchFamily="34" charset="-122"/>
                <a:cs typeface="Arial" pitchFamily="34" charset="-120"/>
                <a:hlinkClick r:id="rId18" tooltip="Open source">
                  <a:extLst>
                    <a:ext uri="{A12FA001-AC4F-418D-AE19-62706E023703}">
                      <ahyp:hlinkClr xmlns:ahyp="http://schemas.microsoft.com/office/drawing/2018/hyperlinkcolor" val="tx"/>
                    </a:ext>
                  </a:extLst>
                </a:hlinkClick>
              </a:rPr>
              <a:t>https://doi.org/10.1186/s12884-022-05279-6</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Vousden, N. et al. (2024) 'Impact of maternal risk factors on ethnic disparities in maternal mortality: a national population-based cohort study', </a:t>
            </a:r>
            <a:r>
              <a:rPr lang="en-US" sz="750" i="1" dirty="0">
                <a:solidFill>
                  <a:srgbClr val="4A4A4A"/>
                </a:solidFill>
                <a:latin typeface="Arial" pitchFamily="34" charset="0"/>
                <a:ea typeface="Arial" pitchFamily="34" charset="-122"/>
                <a:cs typeface="Arial" pitchFamily="34" charset="-120"/>
              </a:rPr>
              <a:t>The Lancet Regional Health - Europe</a:t>
            </a:r>
            <a:r>
              <a:rPr lang="en-US" sz="750" dirty="0">
                <a:solidFill>
                  <a:srgbClr val="4A4A4A"/>
                </a:solidFill>
                <a:latin typeface="Arial" pitchFamily="34" charset="0"/>
                <a:ea typeface="Arial" pitchFamily="34" charset="-122"/>
                <a:cs typeface="Arial" pitchFamily="34" charset="-120"/>
              </a:rPr>
              <a:t>, 40, 100893. Available at: </a:t>
            </a:r>
            <a:r>
              <a:rPr lang="en-US" sz="750" u="sng" dirty="0">
                <a:solidFill>
                  <a:srgbClr val="0563C1"/>
                </a:solidFill>
                <a:latin typeface="Arial" pitchFamily="34" charset="0"/>
                <a:ea typeface="Arial" pitchFamily="34" charset="-122"/>
                <a:cs typeface="Arial" pitchFamily="34" charset="-120"/>
                <a:hlinkClick r:id="rId19" tooltip="Open source">
                  <a:extLst>
                    <a:ext uri="{A12FA001-AC4F-418D-AE19-62706E023703}">
                      <ahyp:hlinkClr xmlns:ahyp="http://schemas.microsoft.com/office/drawing/2018/hyperlinkcolor" val="tx"/>
                    </a:ext>
                  </a:extLst>
                </a:hlinkClick>
              </a:rPr>
              <a:t>https://doi.org/10.1016/j.lanepe.2024.100893</a:t>
            </a:r>
            <a:endParaRPr lang="en-US" sz="750" dirty="0"/>
          </a:p>
          <a:p>
            <a:pPr marL="0" indent="0">
              <a:lnSpc>
                <a:spcPct val="100000"/>
              </a:lnSpc>
              <a:spcBef>
                <a:spcPts val="300"/>
              </a:spcBef>
              <a:buNone/>
            </a:pPr>
            <a:r>
              <a:rPr lang="en-US" sz="750" dirty="0">
                <a:solidFill>
                  <a:srgbClr val="4A4A4A"/>
                </a:solidFill>
                <a:latin typeface="Arial" pitchFamily="34" charset="0"/>
                <a:ea typeface="Arial" pitchFamily="34" charset="-122"/>
                <a:cs typeface="Arial" pitchFamily="34" charset="-120"/>
              </a:rPr>
              <a:t>Williams, C., McKail, R. and Arshad, R. (2023) '"We need to be heard. We need to be seen": a thematic analysis of Black maternal experiences of birthing and postnatal care in England within the context of Covid-19', </a:t>
            </a:r>
            <a:r>
              <a:rPr lang="en-US" sz="750" i="1" dirty="0">
                <a:solidFill>
                  <a:srgbClr val="4A4A4A"/>
                </a:solidFill>
                <a:latin typeface="Arial" pitchFamily="34" charset="0"/>
                <a:ea typeface="Arial" pitchFamily="34" charset="-122"/>
                <a:cs typeface="Arial" pitchFamily="34" charset="-120"/>
              </a:rPr>
              <a:t>Midwifery</a:t>
            </a:r>
            <a:r>
              <a:rPr lang="en-US" sz="750" dirty="0">
                <a:solidFill>
                  <a:srgbClr val="4A4A4A"/>
                </a:solidFill>
                <a:latin typeface="Arial" pitchFamily="34" charset="0"/>
                <a:ea typeface="Arial" pitchFamily="34" charset="-122"/>
                <a:cs typeface="Arial" pitchFamily="34" charset="-120"/>
              </a:rPr>
              <a:t>, 127, 103856. Available at: </a:t>
            </a:r>
            <a:r>
              <a:rPr lang="en-US" sz="750" u="sng" dirty="0">
                <a:solidFill>
                  <a:srgbClr val="0563C1"/>
                </a:solidFill>
                <a:latin typeface="Arial" pitchFamily="34" charset="0"/>
                <a:ea typeface="Arial" pitchFamily="34" charset="-122"/>
                <a:cs typeface="Arial" pitchFamily="34" charset="-120"/>
                <a:hlinkClick r:id="rId20" tooltip="Open source">
                  <a:extLst>
                    <a:ext uri="{A12FA001-AC4F-418D-AE19-62706E023703}">
                      <ahyp:hlinkClr xmlns:ahyp="http://schemas.microsoft.com/office/drawing/2018/hyperlinkcolor" val="tx"/>
                    </a:ext>
                  </a:extLst>
                </a:hlinkClick>
              </a:rPr>
              <a:t>https://doi.org/10.1016/j.midw.2023.103856</a:t>
            </a:r>
            <a:endParaRPr lang="en-US" sz="750" dirty="0"/>
          </a:p>
        </p:txBody>
      </p:sp>
      <p:sp>
        <p:nvSpPr>
          <p:cNvPr id="3" name="TextBox 2">
            <a:extLst>
              <a:ext uri="{FF2B5EF4-FFF2-40B4-BE49-F238E27FC236}">
                <a16:creationId xmlns:a16="http://schemas.microsoft.com/office/drawing/2014/main" id="{B42B67F5-99D4-DB26-74E4-4A00A2901C32}"/>
              </a:ext>
            </a:extLst>
          </p:cNvPr>
          <p:cNvSpPr txBox="1"/>
          <p:nvPr/>
        </p:nvSpPr>
        <p:spPr>
          <a:xfrm>
            <a:off x="456564" y="2603500"/>
            <a:ext cx="3543932" cy="938719"/>
          </a:xfrm>
          <a:prstGeom prst="rect">
            <a:avLst/>
          </a:prstGeom>
          <a:noFill/>
        </p:spPr>
        <p:txBody>
          <a:bodyPr wrap="square" rtlCol="0">
            <a:spAutoFit/>
          </a:bodyPr>
          <a:lstStyle/>
          <a:p>
            <a:pPr marL="171450" indent="-171450">
              <a:buFont typeface="Arial" panose="020B0604020202020204" pitchFamily="34" charset="0"/>
              <a:buChar char="•"/>
            </a:pPr>
            <a:r>
              <a:rPr lang="en-GB" sz="1100" dirty="0"/>
              <a:t>In the UK, Black women are more likely to die or to become seriously ill during pregnancy and birth. </a:t>
            </a:r>
          </a:p>
          <a:p>
            <a:pPr marL="171450" indent="-171450">
              <a:buFont typeface="Arial" panose="020B0604020202020204" pitchFamily="34" charset="0"/>
              <a:buChar char="•"/>
            </a:pPr>
            <a:r>
              <a:rPr lang="en-GB" sz="1100" dirty="0"/>
              <a:t>This study explores whether they feel listened to, receive pain relief and have their concerns addressed (</a:t>
            </a:r>
            <a:r>
              <a:rPr lang="en-US" sz="1100" dirty="0">
                <a:solidFill>
                  <a:srgbClr val="4A4A4A"/>
                </a:solidFill>
                <a:latin typeface="Arial" pitchFamily="34" charset="0"/>
                <a:ea typeface="Arial" pitchFamily="34" charset="-122"/>
                <a:cs typeface="Arial" pitchFamily="34" charset="-120"/>
              </a:rPr>
              <a:t>Felker, and Knight, 2026) </a:t>
            </a:r>
            <a:endParaRPr lang="en-GB"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106</TotalTime>
  <Words>1464</Words>
  <Application>Microsoft Office PowerPoint</Application>
  <PresentationFormat>Custom</PresentationFormat>
  <Paragraphs>52</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Poster</dc:title>
  <dc:subject/>
  <dc:creator>Sharon McDermott</dc:creator>
  <cp:keywords/>
  <dc:description/>
  <cp:lastModifiedBy>Sharon Maureen McDermott (2243145)</cp:lastModifiedBy>
  <cp:revision>5</cp:revision>
  <dcterms:created xsi:type="dcterms:W3CDTF">2026-10-19T09:19:01Z</dcterms:created>
  <dcterms:modified xsi:type="dcterms:W3CDTF">2026-10-23T16:05:59Z</dcterms:modified>
  <cp:category/>
</cp:coreProperties>
</file>