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348" r:id="rId2"/>
    <p:sldId id="292" r:id="rId3"/>
    <p:sldId id="277" r:id="rId4"/>
    <p:sldId id="286" r:id="rId5"/>
    <p:sldId id="340" r:id="rId6"/>
    <p:sldId id="346" r:id="rId7"/>
    <p:sldId id="342" r:id="rId8"/>
    <p:sldId id="321" r:id="rId9"/>
    <p:sldId id="283" r:id="rId10"/>
    <p:sldId id="279" r:id="rId11"/>
    <p:sldId id="367" r:id="rId12"/>
    <p:sldId id="296" r:id="rId13"/>
    <p:sldId id="320" r:id="rId14"/>
    <p:sldId id="353" r:id="rId15"/>
    <p:sldId id="319" r:id="rId16"/>
    <p:sldId id="357" r:id="rId17"/>
    <p:sldId id="355" r:id="rId18"/>
    <p:sldId id="352" r:id="rId19"/>
    <p:sldId id="359" r:id="rId20"/>
    <p:sldId id="364" r:id="rId21"/>
    <p:sldId id="365" r:id="rId22"/>
    <p:sldId id="306" r:id="rId23"/>
    <p:sldId id="309" r:id="rId24"/>
    <p:sldId id="310" r:id="rId25"/>
    <p:sldId id="311" r:id="rId26"/>
    <p:sldId id="312" r:id="rId27"/>
    <p:sldId id="313" r:id="rId28"/>
    <p:sldId id="358" r:id="rId29"/>
    <p:sldId id="307" r:id="rId30"/>
    <p:sldId id="300" r:id="rId31"/>
    <p:sldId id="363" r:id="rId32"/>
    <p:sldId id="351" r:id="rId33"/>
    <p:sldId id="349" r:id="rId34"/>
    <p:sldId id="366" r:id="rId35"/>
    <p:sldId id="356" r:id="rId36"/>
    <p:sldId id="305" r:id="rId37"/>
    <p:sldId id="360" r:id="rId38"/>
    <p:sldId id="361" r:id="rId39"/>
    <p:sldId id="368" r:id="rId40"/>
    <p:sldId id="344" r:id="rId4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1FABE9"/>
    <a:srgbClr val="1686D2"/>
    <a:srgbClr val="2B97E2"/>
    <a:srgbClr val="1C94E3"/>
    <a:srgbClr val="298EDC"/>
    <a:srgbClr val="0996FF"/>
    <a:srgbClr val="0091FE"/>
    <a:srgbClr val="1D9EFF"/>
    <a:srgbClr val="228DC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18959" autoAdjust="0"/>
    <p:restoredTop sz="88686" autoAdjust="0"/>
  </p:normalViewPr>
  <p:slideViewPr>
    <p:cSldViewPr snapToGrid="0">
      <p:cViewPr varScale="1">
        <p:scale>
          <a:sx n="104" d="100"/>
          <a:sy n="104" d="100"/>
        </p:scale>
        <p:origin x="632" y="76"/>
      </p:cViewPr>
      <p:guideLst/>
    </p:cSldViewPr>
  </p:slideViewPr>
  <p:outlineViewPr>
    <p:cViewPr>
      <p:scale>
        <a:sx n="33" d="100"/>
        <a:sy n="33" d="100"/>
      </p:scale>
      <p:origin x="0" y="-11496"/>
    </p:cViewPr>
  </p:outlineViewPr>
  <p:notesTextViewPr>
    <p:cViewPr>
      <p:scale>
        <a:sx n="3" d="2"/>
        <a:sy n="3" d="2"/>
      </p:scale>
      <p:origin x="0" y="0"/>
    </p:cViewPr>
  </p:notesTextViewPr>
  <p:sorterViewPr>
    <p:cViewPr varScale="1">
      <p:scale>
        <a:sx n="1" d="1"/>
        <a:sy n="1" d="1"/>
      </p:scale>
      <p:origin x="0" y="-1864"/>
    </p:cViewPr>
  </p:sorterViewPr>
  <p:notesViewPr>
    <p:cSldViewPr snapToGrid="0">
      <p:cViewPr>
        <p:scale>
          <a:sx n="87" d="100"/>
          <a:sy n="87" d="100"/>
        </p:scale>
        <p:origin x="1932" y="-11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B142919-7225-4993-8A6B-7BFC83DE1260}" type="datetimeFigureOut">
              <a:rPr lang="en-GB" smtClean="0"/>
              <a:t>06/02/2019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FE077C1-18EA-40B8-AB5C-E2DC0F00822C}" type="slidenum">
              <a:rPr lang="en-GB" smtClean="0"/>
              <a:t>‹#›</a:t>
            </a:fld>
            <a:endParaRPr lang="en-GB"/>
          </a:p>
        </p:txBody>
      </p:sp>
    </p:spTree>
    <p:extLst>
      <p:ext uri="{BB962C8B-B14F-4D97-AF65-F5344CB8AC3E}">
        <p14:creationId xmlns:p14="http://schemas.microsoft.com/office/powerpoint/2010/main" val="488157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Laptops are now given to each field officer in order to support </a:t>
            </a:r>
            <a:r>
              <a:rPr lang="en-GB" baseline="0" dirty="0" smtClean="0"/>
              <a:t>the chief constables delivery plan, and to modern </a:t>
            </a:r>
            <a:r>
              <a:rPr lang="en-GB" baseline="0" dirty="0" smtClean="0"/>
              <a:t>ways of working. </a:t>
            </a:r>
          </a:p>
        </p:txBody>
      </p:sp>
      <p:sp>
        <p:nvSpPr>
          <p:cNvPr id="4" name="Slide Number Placeholder 3"/>
          <p:cNvSpPr>
            <a:spLocks noGrp="1"/>
          </p:cNvSpPr>
          <p:nvPr>
            <p:ph type="sldNum" sz="quarter" idx="10"/>
          </p:nvPr>
        </p:nvSpPr>
        <p:spPr/>
        <p:txBody>
          <a:bodyPr/>
          <a:lstStyle/>
          <a:p>
            <a:fld id="{5FE077C1-18EA-40B8-AB5C-E2DC0F00822C}" type="slidenum">
              <a:rPr lang="en-GB" smtClean="0"/>
              <a:t>2</a:t>
            </a:fld>
            <a:endParaRPr lang="en-GB"/>
          </a:p>
        </p:txBody>
      </p:sp>
    </p:spTree>
    <p:extLst>
      <p:ext uri="{BB962C8B-B14F-4D97-AF65-F5344CB8AC3E}">
        <p14:creationId xmlns:p14="http://schemas.microsoft.com/office/powerpoint/2010/main" val="2019678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Having a laptop which is personal issue allows officers to have everything they need to hand</a:t>
            </a:r>
            <a:r>
              <a:rPr lang="en-GB" dirty="0" smtClean="0"/>
              <a:t>. Being a field officer means that you have a sim card in your laptop</a:t>
            </a:r>
            <a:r>
              <a:rPr lang="en-GB" baseline="0" dirty="0" smtClean="0"/>
              <a:t> so you should always be able to access everything that you need to, helping you to become more efficient and effective, helping with your time management, and helping with your work and life balance.</a:t>
            </a:r>
            <a:endParaRPr lang="en-GB" dirty="0" smtClean="0"/>
          </a:p>
          <a:p>
            <a:r>
              <a:rPr lang="en-GB" dirty="0" smtClean="0"/>
              <a:t>For</a:t>
            </a:r>
            <a:r>
              <a:rPr lang="en-GB" baseline="0" dirty="0" smtClean="0"/>
              <a:t> e</a:t>
            </a:r>
            <a:r>
              <a:rPr lang="en-GB" dirty="0" smtClean="0"/>
              <a:t>xample</a:t>
            </a:r>
            <a:r>
              <a:rPr lang="en-GB" dirty="0" smtClean="0"/>
              <a:t>:</a:t>
            </a:r>
            <a:r>
              <a:rPr lang="en-GB" baseline="0" dirty="0" smtClean="0"/>
              <a:t> </a:t>
            </a:r>
          </a:p>
          <a:p>
            <a:r>
              <a:rPr lang="en-GB" baseline="0" dirty="0" smtClean="0"/>
              <a:t>Doing statements on the laptops means that they are done there and then at the scene, meaning officers don’t need to go back and forth, making them more efficient. </a:t>
            </a:r>
          </a:p>
          <a:p>
            <a:r>
              <a:rPr lang="en-GB" baseline="0" dirty="0" smtClean="0"/>
              <a:t>This then gets attached to Niche as part of their case file, cutting back on the need to scan in the paperwork and find somewhere to store it, helping with their time management.</a:t>
            </a:r>
          </a:p>
          <a:p>
            <a:r>
              <a:rPr lang="en-GB" baseline="0" dirty="0" smtClean="0"/>
              <a:t>If time management is better, this means that hopefully officers are going home at the time they are supposed to be, helping with work-life balance and reducing stress.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a:t>
            </a:fld>
            <a:endParaRPr lang="en-GB"/>
          </a:p>
        </p:txBody>
      </p:sp>
    </p:spTree>
    <p:extLst>
      <p:ext uri="{BB962C8B-B14F-4D97-AF65-F5344CB8AC3E}">
        <p14:creationId xmlns:p14="http://schemas.microsoft.com/office/powerpoint/2010/main" val="1167330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3 devices available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a:t>
            </a:fld>
            <a:endParaRPr lang="en-GB"/>
          </a:p>
        </p:txBody>
      </p:sp>
    </p:spTree>
    <p:extLst>
      <p:ext uri="{BB962C8B-B14F-4D97-AF65-F5344CB8AC3E}">
        <p14:creationId xmlns:p14="http://schemas.microsoft.com/office/powerpoint/2010/main" val="26879590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laptops</a:t>
            </a:r>
            <a:r>
              <a:rPr lang="en-GB" baseline="0" dirty="0" smtClean="0"/>
              <a:t> are personal issue, but are personal issue, whilst you are in the role. If at some point you change jobs you may have to return it.</a:t>
            </a:r>
          </a:p>
          <a:p>
            <a:r>
              <a:rPr lang="en-GB" baseline="0" dirty="0" smtClean="0"/>
              <a:t>VISIBILITY IN THE COMMUNITY – This is something that is actively being encouraged and supported!</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5</a:t>
            </a:fld>
            <a:endParaRPr lang="en-GB"/>
          </a:p>
        </p:txBody>
      </p:sp>
    </p:spTree>
    <p:extLst>
      <p:ext uri="{BB962C8B-B14F-4D97-AF65-F5344CB8AC3E}">
        <p14:creationId xmlns:p14="http://schemas.microsoft.com/office/powerpoint/2010/main" val="2221046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6</a:t>
            </a:fld>
            <a:endParaRPr lang="en-GB"/>
          </a:p>
        </p:txBody>
      </p:sp>
    </p:spTree>
    <p:extLst>
      <p:ext uri="{BB962C8B-B14F-4D97-AF65-F5344CB8AC3E}">
        <p14:creationId xmlns:p14="http://schemas.microsoft.com/office/powerpoint/2010/main" val="2987250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7</a:t>
            </a:fld>
            <a:endParaRPr lang="en-GB"/>
          </a:p>
        </p:txBody>
      </p:sp>
    </p:spTree>
    <p:extLst>
      <p:ext uri="{BB962C8B-B14F-4D97-AF65-F5344CB8AC3E}">
        <p14:creationId xmlns:p14="http://schemas.microsoft.com/office/powerpoint/2010/main" val="3194458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8</a:t>
            </a:fld>
            <a:endParaRPr lang="en-GB"/>
          </a:p>
        </p:txBody>
      </p:sp>
    </p:spTree>
    <p:extLst>
      <p:ext uri="{BB962C8B-B14F-4D97-AF65-F5344CB8AC3E}">
        <p14:creationId xmlns:p14="http://schemas.microsoft.com/office/powerpoint/2010/main" val="3805736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Talk about the 4G capabilities but not necessarily for all. As it stands only for Frontline officers.</a:t>
            </a:r>
            <a:r>
              <a:rPr lang="en-GB" baseline="0" dirty="0" smtClean="0"/>
              <a:t> </a:t>
            </a:r>
          </a:p>
          <a:p>
            <a:pPr marL="171450" indent="-171450">
              <a:buFont typeface="Arial" panose="020B0604020202020204" pitchFamily="34" charset="0"/>
              <a:buChar char="•"/>
            </a:pPr>
            <a:r>
              <a:rPr lang="en-GB" baseline="0" dirty="0" smtClean="0"/>
              <a:t>Tent tablet mode choose ‘NO’ other wise it will cause all sorts of complications</a:t>
            </a:r>
          </a:p>
          <a:p>
            <a:pPr marL="171450" indent="-171450">
              <a:buFont typeface="Arial" panose="020B0604020202020204" pitchFamily="34" charset="0"/>
              <a:buChar char="•"/>
            </a:pPr>
            <a:r>
              <a:rPr lang="en-GB" baseline="0" dirty="0" smtClean="0"/>
              <a:t>Encourage them to have a go at moving them</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9</a:t>
            </a:fld>
            <a:endParaRPr lang="en-GB"/>
          </a:p>
        </p:txBody>
      </p:sp>
    </p:spTree>
    <p:extLst>
      <p:ext uri="{BB962C8B-B14F-4D97-AF65-F5344CB8AC3E}">
        <p14:creationId xmlns:p14="http://schemas.microsoft.com/office/powerpoint/2010/main" val="1263029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10</a:t>
            </a:fld>
            <a:endParaRPr lang="en-GB"/>
          </a:p>
        </p:txBody>
      </p:sp>
    </p:spTree>
    <p:extLst>
      <p:ext uri="{BB962C8B-B14F-4D97-AF65-F5344CB8AC3E}">
        <p14:creationId xmlns:p14="http://schemas.microsoft.com/office/powerpoint/2010/main" val="3083028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11</a:t>
            </a:fld>
            <a:endParaRPr lang="en-GB"/>
          </a:p>
        </p:txBody>
      </p:sp>
    </p:spTree>
    <p:extLst>
      <p:ext uri="{BB962C8B-B14F-4D97-AF65-F5344CB8AC3E}">
        <p14:creationId xmlns:p14="http://schemas.microsoft.com/office/powerpoint/2010/main" val="3242094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Press your windows button</a:t>
            </a:r>
          </a:p>
          <a:p>
            <a:r>
              <a:rPr lang="en-GB" dirty="0" smtClean="0"/>
              <a:t>User Guides</a:t>
            </a:r>
            <a:r>
              <a:rPr lang="en-GB" baseline="0" dirty="0" smtClean="0"/>
              <a:t> are available offline, support gives you the details of your computer which you may need if you call ICT</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12</a:t>
            </a:fld>
            <a:endParaRPr lang="en-GB"/>
          </a:p>
        </p:txBody>
      </p:sp>
    </p:spTree>
    <p:extLst>
      <p:ext uri="{BB962C8B-B14F-4D97-AF65-F5344CB8AC3E}">
        <p14:creationId xmlns:p14="http://schemas.microsoft.com/office/powerpoint/2010/main" val="1029476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Click onto outlook</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13</a:t>
            </a:fld>
            <a:endParaRPr lang="en-GB"/>
          </a:p>
        </p:txBody>
      </p:sp>
    </p:spTree>
    <p:extLst>
      <p:ext uri="{BB962C8B-B14F-4D97-AF65-F5344CB8AC3E}">
        <p14:creationId xmlns:p14="http://schemas.microsoft.com/office/powerpoint/2010/main" val="2568537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a:t>
            </a:r>
            <a:r>
              <a:rPr lang="en-GB" baseline="0" dirty="0" smtClean="0"/>
              <a:t> they don’t have an email signature, go onto BOB, search email signatures, download and edit the signature with English and welsh translations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14</a:t>
            </a:fld>
            <a:endParaRPr lang="en-GB"/>
          </a:p>
        </p:txBody>
      </p:sp>
    </p:spTree>
    <p:extLst>
      <p:ext uri="{BB962C8B-B14F-4D97-AF65-F5344CB8AC3E}">
        <p14:creationId xmlns:p14="http://schemas.microsoft.com/office/powerpoint/2010/main" val="1492436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you will find any updates</a:t>
            </a:r>
            <a:r>
              <a:rPr lang="en-GB" baseline="0" dirty="0" smtClean="0"/>
              <a:t> </a:t>
            </a:r>
            <a:r>
              <a:rPr lang="en-GB" dirty="0" smtClean="0"/>
              <a:t>that are needed on your computer, and any new applications which may be pushed out to you in the future. Later on we will be downloading </a:t>
            </a:r>
            <a:r>
              <a:rPr lang="en-GB" dirty="0" err="1" smtClean="0"/>
              <a:t>iPatrol</a:t>
            </a:r>
            <a:r>
              <a:rPr lang="en-GB" dirty="0" smtClean="0"/>
              <a:t> from here.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15</a:t>
            </a:fld>
            <a:endParaRPr lang="en-GB"/>
          </a:p>
        </p:txBody>
      </p:sp>
    </p:spTree>
    <p:extLst>
      <p:ext uri="{BB962C8B-B14F-4D97-AF65-F5344CB8AC3E}">
        <p14:creationId xmlns:p14="http://schemas.microsoft.com/office/powerpoint/2010/main" val="1240421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for you to be able to access your documents Offline you need to save</a:t>
            </a:r>
            <a:r>
              <a:rPr lang="en-GB" baseline="0" dirty="0" smtClean="0"/>
              <a:t> them into the documents folder, and not outside of it. For example, if you were to take your laptop into interview with you, you may wish to save the photo’s </a:t>
            </a:r>
            <a:r>
              <a:rPr lang="en-GB" baseline="0" dirty="0" err="1" smtClean="0"/>
              <a:t>etc</a:t>
            </a:r>
            <a:r>
              <a:rPr lang="en-GB" baseline="0" dirty="0" smtClean="0"/>
              <a:t> in your own drive to ensure you always have access to it </a:t>
            </a:r>
            <a:r>
              <a:rPr lang="en-GB" baseline="0" dirty="0" err="1" smtClean="0"/>
              <a:t>incase</a:t>
            </a:r>
            <a:r>
              <a:rPr lang="en-GB" baseline="0" dirty="0" smtClean="0"/>
              <a:t> there is no signal in the room.</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16</a:t>
            </a:fld>
            <a:endParaRPr lang="en-GB"/>
          </a:p>
        </p:txBody>
      </p:sp>
    </p:spTree>
    <p:extLst>
      <p:ext uri="{BB962C8B-B14F-4D97-AF65-F5344CB8AC3E}">
        <p14:creationId xmlns:p14="http://schemas.microsoft.com/office/powerpoint/2010/main" val="1959092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need to change some settings in order for Adobe to be your preferred application to</a:t>
            </a:r>
            <a:r>
              <a:rPr lang="en-GB" baseline="0" dirty="0" smtClean="0"/>
              <a:t> open PDF’s otherwise when you open one it will show as an error. This only needs to be done once.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17</a:t>
            </a:fld>
            <a:endParaRPr lang="en-GB"/>
          </a:p>
        </p:txBody>
      </p:sp>
    </p:spTree>
    <p:extLst>
      <p:ext uri="{BB962C8B-B14F-4D97-AF65-F5344CB8AC3E}">
        <p14:creationId xmlns:p14="http://schemas.microsoft.com/office/powerpoint/2010/main" val="26488851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Encourage to watch the 2 minute video in their own time</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18</a:t>
            </a:fld>
            <a:endParaRPr lang="en-GB"/>
          </a:p>
        </p:txBody>
      </p:sp>
    </p:spTree>
    <p:extLst>
      <p:ext uri="{BB962C8B-B14F-4D97-AF65-F5344CB8AC3E}">
        <p14:creationId xmlns:p14="http://schemas.microsoft.com/office/powerpoint/2010/main" val="381689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Your</a:t>
            </a:r>
            <a:r>
              <a:rPr lang="en-GB" baseline="0" dirty="0" smtClean="0"/>
              <a:t> stylus pen can be used directly on the screen</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19</a:t>
            </a:fld>
            <a:endParaRPr lang="en-GB"/>
          </a:p>
        </p:txBody>
      </p:sp>
    </p:spTree>
    <p:extLst>
      <p:ext uri="{BB962C8B-B14F-4D97-AF65-F5344CB8AC3E}">
        <p14:creationId xmlns:p14="http://schemas.microsoft.com/office/powerpoint/2010/main" val="2628425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Your</a:t>
            </a:r>
            <a:r>
              <a:rPr lang="en-GB" baseline="0" dirty="0" smtClean="0"/>
              <a:t> stylus pen can be used directly on the screen</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20</a:t>
            </a:fld>
            <a:endParaRPr lang="en-GB"/>
          </a:p>
        </p:txBody>
      </p:sp>
    </p:spTree>
    <p:extLst>
      <p:ext uri="{BB962C8B-B14F-4D97-AF65-F5344CB8AC3E}">
        <p14:creationId xmlns:p14="http://schemas.microsoft.com/office/powerpoint/2010/main" val="20601790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Your</a:t>
            </a:r>
            <a:r>
              <a:rPr lang="en-GB" baseline="0" dirty="0" smtClean="0"/>
              <a:t> stylus pen can be used directly on the screen</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21</a:t>
            </a:fld>
            <a:endParaRPr lang="en-GB"/>
          </a:p>
        </p:txBody>
      </p:sp>
    </p:spTree>
    <p:extLst>
      <p:ext uri="{BB962C8B-B14F-4D97-AF65-F5344CB8AC3E}">
        <p14:creationId xmlns:p14="http://schemas.microsoft.com/office/powerpoint/2010/main" val="2529349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22</a:t>
            </a:fld>
            <a:endParaRPr lang="en-GB"/>
          </a:p>
        </p:txBody>
      </p:sp>
    </p:spTree>
    <p:extLst>
      <p:ext uri="{BB962C8B-B14F-4D97-AF65-F5344CB8AC3E}">
        <p14:creationId xmlns:p14="http://schemas.microsoft.com/office/powerpoint/2010/main" val="22843682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23</a:t>
            </a:fld>
            <a:endParaRPr lang="en-GB"/>
          </a:p>
        </p:txBody>
      </p:sp>
    </p:spTree>
    <p:extLst>
      <p:ext uri="{BB962C8B-B14F-4D97-AF65-F5344CB8AC3E}">
        <p14:creationId xmlns:p14="http://schemas.microsoft.com/office/powerpoint/2010/main" val="17798804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24</a:t>
            </a:fld>
            <a:endParaRPr lang="en-GB"/>
          </a:p>
        </p:txBody>
      </p:sp>
    </p:spTree>
    <p:extLst>
      <p:ext uri="{BB962C8B-B14F-4D97-AF65-F5344CB8AC3E}">
        <p14:creationId xmlns:p14="http://schemas.microsoft.com/office/powerpoint/2010/main" val="5826976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25</a:t>
            </a:fld>
            <a:endParaRPr lang="en-GB"/>
          </a:p>
        </p:txBody>
      </p:sp>
    </p:spTree>
    <p:extLst>
      <p:ext uri="{BB962C8B-B14F-4D97-AF65-F5344CB8AC3E}">
        <p14:creationId xmlns:p14="http://schemas.microsoft.com/office/powerpoint/2010/main" val="790750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26</a:t>
            </a:fld>
            <a:endParaRPr lang="en-GB"/>
          </a:p>
        </p:txBody>
      </p:sp>
    </p:spTree>
    <p:extLst>
      <p:ext uri="{BB962C8B-B14F-4D97-AF65-F5344CB8AC3E}">
        <p14:creationId xmlns:p14="http://schemas.microsoft.com/office/powerpoint/2010/main" val="14078418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27</a:t>
            </a:fld>
            <a:endParaRPr lang="en-GB"/>
          </a:p>
        </p:txBody>
      </p:sp>
    </p:spTree>
    <p:extLst>
      <p:ext uri="{BB962C8B-B14F-4D97-AF65-F5344CB8AC3E}">
        <p14:creationId xmlns:p14="http://schemas.microsoft.com/office/powerpoint/2010/main" val="13341658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28</a:t>
            </a:fld>
            <a:endParaRPr lang="en-GB"/>
          </a:p>
        </p:txBody>
      </p:sp>
    </p:spTree>
    <p:extLst>
      <p:ext uri="{BB962C8B-B14F-4D97-AF65-F5344CB8AC3E}">
        <p14:creationId xmlns:p14="http://schemas.microsoft.com/office/powerpoint/2010/main" val="33242157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to connect your laptop to the internet, you will need to access</a:t>
            </a:r>
          </a:p>
          <a:p>
            <a:r>
              <a:rPr lang="en-GB" dirty="0" smtClean="0"/>
              <a:t>Cisco AnyConnect</a:t>
            </a:r>
          </a:p>
          <a:p>
            <a:r>
              <a:rPr lang="en-GB" dirty="0" smtClean="0"/>
              <a:t>To launch AnyConnect after signing in, open the Start Menu and click on the icon shown here.</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29</a:t>
            </a:fld>
            <a:endParaRPr lang="en-GB"/>
          </a:p>
        </p:txBody>
      </p:sp>
    </p:spTree>
    <p:extLst>
      <p:ext uri="{BB962C8B-B14F-4D97-AF65-F5344CB8AC3E}">
        <p14:creationId xmlns:p14="http://schemas.microsoft.com/office/powerpoint/2010/main" val="1780438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VPN- means that your</a:t>
            </a:r>
            <a:r>
              <a:rPr lang="en-GB" baseline="0" dirty="0" smtClean="0"/>
              <a:t> connection is secure. This should </a:t>
            </a:r>
            <a:r>
              <a:rPr lang="en-GB" baseline="0" dirty="0" err="1" smtClean="0"/>
              <a:t>autoconnect</a:t>
            </a:r>
            <a:r>
              <a:rPr lang="en-GB" baseline="0" dirty="0" smtClean="0"/>
              <a:t> when connected to your WIFI.</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30</a:t>
            </a:fld>
            <a:endParaRPr lang="en-GB"/>
          </a:p>
        </p:txBody>
      </p:sp>
    </p:spTree>
    <p:extLst>
      <p:ext uri="{BB962C8B-B14F-4D97-AF65-F5344CB8AC3E}">
        <p14:creationId xmlns:p14="http://schemas.microsoft.com/office/powerpoint/2010/main" val="33018654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Check groups SIM cards connect – if not call</a:t>
            </a:r>
            <a:r>
              <a:rPr lang="en-GB" baseline="0" dirty="0" smtClean="0"/>
              <a:t> ICT who will call EE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31</a:t>
            </a:fld>
            <a:endParaRPr lang="en-GB"/>
          </a:p>
        </p:txBody>
      </p:sp>
    </p:spTree>
    <p:extLst>
      <p:ext uri="{BB962C8B-B14F-4D97-AF65-F5344CB8AC3E}">
        <p14:creationId xmlns:p14="http://schemas.microsoft.com/office/powerpoint/2010/main" val="7901775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32</a:t>
            </a:fld>
            <a:endParaRPr lang="en-GB"/>
          </a:p>
        </p:txBody>
      </p:sp>
    </p:spTree>
    <p:extLst>
      <p:ext uri="{BB962C8B-B14F-4D97-AF65-F5344CB8AC3E}">
        <p14:creationId xmlns:p14="http://schemas.microsoft.com/office/powerpoint/2010/main" val="11174160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process will need to be completed on each new docking station</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33</a:t>
            </a:fld>
            <a:endParaRPr lang="en-GB"/>
          </a:p>
        </p:txBody>
      </p:sp>
    </p:spTree>
    <p:extLst>
      <p:ext uri="{BB962C8B-B14F-4D97-AF65-F5344CB8AC3E}">
        <p14:creationId xmlns:p14="http://schemas.microsoft.com/office/powerpoint/2010/main" val="10108676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change in scale needs to be changed as some applications </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34</a:t>
            </a:fld>
            <a:endParaRPr lang="en-GB"/>
          </a:p>
        </p:txBody>
      </p:sp>
    </p:spTree>
    <p:extLst>
      <p:ext uri="{BB962C8B-B14F-4D97-AF65-F5344CB8AC3E}">
        <p14:creationId xmlns:p14="http://schemas.microsoft.com/office/powerpoint/2010/main" val="41548816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something that you can set up.</a:t>
            </a:r>
            <a:r>
              <a:rPr lang="en-GB" baseline="0" dirty="0" smtClean="0"/>
              <a:t> If you forget your password it will then ask you a few questions and unblock your account.</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35</a:t>
            </a:fld>
            <a:endParaRPr lang="en-GB"/>
          </a:p>
        </p:txBody>
      </p:sp>
    </p:spTree>
    <p:extLst>
      <p:ext uri="{BB962C8B-B14F-4D97-AF65-F5344CB8AC3E}">
        <p14:creationId xmlns:p14="http://schemas.microsoft.com/office/powerpoint/2010/main" val="19656978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36</a:t>
            </a:fld>
            <a:endParaRPr lang="en-GB"/>
          </a:p>
        </p:txBody>
      </p:sp>
    </p:spTree>
    <p:extLst>
      <p:ext uri="{BB962C8B-B14F-4D97-AF65-F5344CB8AC3E}">
        <p14:creationId xmlns:p14="http://schemas.microsoft.com/office/powerpoint/2010/main" val="11149070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37</a:t>
            </a:fld>
            <a:endParaRPr lang="en-GB"/>
          </a:p>
        </p:txBody>
      </p:sp>
    </p:spTree>
    <p:extLst>
      <p:ext uri="{BB962C8B-B14F-4D97-AF65-F5344CB8AC3E}">
        <p14:creationId xmlns:p14="http://schemas.microsoft.com/office/powerpoint/2010/main" val="34376095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38</a:t>
            </a:fld>
            <a:endParaRPr lang="en-GB"/>
          </a:p>
        </p:txBody>
      </p:sp>
    </p:spTree>
    <p:extLst>
      <p:ext uri="{BB962C8B-B14F-4D97-AF65-F5344CB8AC3E}">
        <p14:creationId xmlns:p14="http://schemas.microsoft.com/office/powerpoint/2010/main" val="34991875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Notes: </a:t>
            </a:r>
          </a:p>
          <a:p>
            <a:r>
              <a:rPr lang="en-GB" dirty="0" smtClean="0"/>
              <a:t>Do not do statements straight onto Niche.</a:t>
            </a:r>
            <a:r>
              <a:rPr lang="en-GB" baseline="0" dirty="0" smtClean="0"/>
              <a:t> This is because most officers use the ‘old’ version of niche, which is not compatible with the signatures on the screen.</a:t>
            </a:r>
          </a:p>
          <a:p>
            <a:r>
              <a:rPr lang="en-GB" baseline="0" dirty="0" smtClean="0"/>
              <a:t>Out of hours support is limited, we do not have access to the things ICT do, but we will help you the best that we can</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39</a:t>
            </a:fld>
            <a:endParaRPr lang="en-GB"/>
          </a:p>
        </p:txBody>
      </p:sp>
    </p:spTree>
    <p:extLst>
      <p:ext uri="{BB962C8B-B14F-4D97-AF65-F5344CB8AC3E}">
        <p14:creationId xmlns:p14="http://schemas.microsoft.com/office/powerpoint/2010/main" val="14796517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40</a:t>
            </a:fld>
            <a:endParaRPr lang="en-GB"/>
          </a:p>
        </p:txBody>
      </p:sp>
    </p:spTree>
    <p:extLst>
      <p:ext uri="{BB962C8B-B14F-4D97-AF65-F5344CB8AC3E}">
        <p14:creationId xmlns:p14="http://schemas.microsoft.com/office/powerpoint/2010/main" val="3069719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9547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274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283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1210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6534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441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3600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966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0340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548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845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1644281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27.emf"/><Relationship Id="rId13" Type="http://schemas.openxmlformats.org/officeDocument/2006/relationships/image" Target="../media/image32.emf"/><Relationship Id="rId3" Type="http://schemas.openxmlformats.org/officeDocument/2006/relationships/image" Target="../media/image22.png"/><Relationship Id="rId7" Type="http://schemas.openxmlformats.org/officeDocument/2006/relationships/image" Target="../media/image26.emf"/><Relationship Id="rId12" Type="http://schemas.openxmlformats.org/officeDocument/2006/relationships/image" Target="../media/image31.emf"/><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25.png"/><Relationship Id="rId11" Type="http://schemas.openxmlformats.org/officeDocument/2006/relationships/image" Target="../media/image30.emf"/><Relationship Id="rId5" Type="http://schemas.openxmlformats.org/officeDocument/2006/relationships/image" Target="../media/image24.png"/><Relationship Id="rId10" Type="http://schemas.openxmlformats.org/officeDocument/2006/relationships/image" Target="../media/image29.emf"/><Relationship Id="rId4" Type="http://schemas.openxmlformats.org/officeDocument/2006/relationships/image" Target="../media/image23.png"/><Relationship Id="rId9" Type="http://schemas.openxmlformats.org/officeDocument/2006/relationships/image" Target="../media/image28.emf"/><Relationship Id="rId1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4.emf"/></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38.pn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png"/><Relationship Id="rId7"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44.png"/><Relationship Id="rId5" Type="http://schemas.openxmlformats.org/officeDocument/2006/relationships/image" Target="../media/image35.png"/><Relationship Id="rId10" Type="http://schemas.openxmlformats.org/officeDocument/2006/relationships/image" Target="../media/image48.png"/><Relationship Id="rId4" Type="http://schemas.openxmlformats.org/officeDocument/2006/relationships/image" Target="../media/image43.png"/><Relationship Id="rId9" Type="http://schemas.openxmlformats.org/officeDocument/2006/relationships/image" Target="../media/image47.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50.png"/><Relationship Id="rId4" Type="http://schemas.openxmlformats.org/officeDocument/2006/relationships/image" Target="../media/image49.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52.png"/><Relationship Id="rId4" Type="http://schemas.openxmlformats.org/officeDocument/2006/relationships/image" Target="../media/image51.png"/></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54.png"/></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3.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9.png"/><Relationship Id="rId7" Type="http://schemas.openxmlformats.org/officeDocument/2006/relationships/image" Target="../media/image62.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65.png"/><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67.jpeg"/></Relationships>
</file>

<file path=ppt/slides/_rels/slide2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71.pn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73.png"/><Relationship Id="rId4" Type="http://schemas.openxmlformats.org/officeDocument/2006/relationships/image" Target="../media/image72.PNG"/></Relationships>
</file>

<file path=ppt/slides/_rels/slide2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6.png"/><Relationship Id="rId4" Type="http://schemas.openxmlformats.org/officeDocument/2006/relationships/image" Target="../media/image74.emf"/></Relationships>
</file>

<file path=ppt/slides/_rels/slide3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9.xml"/><Relationship Id="rId1" Type="http://schemas.openxmlformats.org/officeDocument/2006/relationships/slideLayout" Target="../slideLayouts/slideLayout4.xml"/><Relationship Id="rId5" Type="http://schemas.openxmlformats.org/officeDocument/2006/relationships/image" Target="../media/image74.emf"/><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4.xml"/><Relationship Id="rId5" Type="http://schemas.openxmlformats.org/officeDocument/2006/relationships/image" Target="../media/image74.emf"/><Relationship Id="rId4" Type="http://schemas.openxmlformats.org/officeDocument/2006/relationships/image" Target="../media/image76.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77.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79.png"/></Relationships>
</file>

<file path=ppt/slides/_rels/slide35.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67.jpeg"/><Relationship Id="rId7"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84.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6.xml"/><Relationship Id="rId1" Type="http://schemas.openxmlformats.org/officeDocument/2006/relationships/slideLayout" Target="../slideLayouts/slideLayout4.xml"/><Relationship Id="rId5" Type="http://schemas.openxmlformats.org/officeDocument/2006/relationships/image" Target="../media/image85.png"/><Relationship Id="rId4" Type="http://schemas.openxmlformats.org/officeDocument/2006/relationships/image" Target="../media/image84.png"/></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7.xml"/><Relationship Id="rId1" Type="http://schemas.openxmlformats.org/officeDocument/2006/relationships/slideLayout" Target="../slideLayouts/slideLayout4.xml"/><Relationship Id="rId5" Type="http://schemas.openxmlformats.org/officeDocument/2006/relationships/image" Target="../media/image86.png"/><Relationship Id="rId4" Type="http://schemas.openxmlformats.org/officeDocument/2006/relationships/image" Target="../media/image85.png"/></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image" Target="../media/image4.png"/><Relationship Id="rId7" Type="http://schemas.openxmlformats.org/officeDocument/2006/relationships/image" Target="../media/image90.png"/><Relationship Id="rId2" Type="http://schemas.openxmlformats.org/officeDocument/2006/relationships/notesSlide" Target="../notesSlides/notesSlide39.xml"/><Relationship Id="rId1" Type="http://schemas.openxmlformats.org/officeDocument/2006/relationships/slideLayout" Target="../slideLayouts/slideLayout4.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 Id="rId9" Type="http://schemas.openxmlformats.org/officeDocument/2006/relationships/image" Target="../media/image9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8900" y="355601"/>
            <a:ext cx="9022079" cy="526287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p:cNvSpPr txBox="1"/>
          <p:nvPr/>
        </p:nvSpPr>
        <p:spPr>
          <a:xfrm>
            <a:off x="204408" y="724882"/>
            <a:ext cx="3738942" cy="4524315"/>
          </a:xfrm>
          <a:prstGeom prst="rect">
            <a:avLst/>
          </a:prstGeom>
          <a:noFill/>
        </p:spPr>
        <p:txBody>
          <a:bodyPr wrap="square" rtlCol="0">
            <a:spAutoFit/>
          </a:bodyPr>
          <a:lstStyle/>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Digital Services</a:t>
            </a:r>
          </a:p>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Division</a:t>
            </a:r>
          </a:p>
          <a:p>
            <a:pPr algn="ctr"/>
            <a:endPar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Laptop Rollout</a:t>
            </a:r>
          </a:p>
          <a:p>
            <a:pPr algn="ctr"/>
            <a:endPar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SWP Officers 2018-2019</a:t>
            </a:r>
          </a:p>
          <a:p>
            <a:endParaRPr lang="en-GB" sz="3200" b="1" dirty="0" smtClean="0">
              <a:solidFill>
                <a:schemeClr val="bg1"/>
              </a:solidFill>
              <a:effectLst>
                <a:outerShdw blurRad="38100" dist="38100" dir="2700000" algn="tl">
                  <a:srgbClr val="000000">
                    <a:alpha val="43137"/>
                  </a:srgbClr>
                </a:outerShdw>
              </a:effectLst>
            </a:endParaRPr>
          </a:p>
          <a:p>
            <a:endParaRPr lang="en-GB" sz="3200" b="1" dirty="0">
              <a:solidFill>
                <a:schemeClr val="bg1"/>
              </a:solidFill>
              <a:effectLst>
                <a:outerShdw blurRad="38100" dist="38100" dir="2700000" algn="tl">
                  <a:srgbClr val="000000">
                    <a:alpha val="43137"/>
                  </a:srgbClr>
                </a:outerShdw>
              </a:effectLst>
            </a:endParaRPr>
          </a:p>
        </p:txBody>
      </p:sp>
      <p:pic>
        <p:nvPicPr>
          <p:cNvPr id="6" name="Picture 5"/>
          <p:cNvPicPr>
            <a:picLocks noChangeAspect="1"/>
          </p:cNvPicPr>
          <p:nvPr/>
        </p:nvPicPr>
        <p:blipFill rotWithShape="1">
          <a:blip r:embed="rId3"/>
          <a:srcRect b="23123"/>
          <a:stretch/>
        </p:blipFill>
        <p:spPr>
          <a:xfrm>
            <a:off x="499109" y="5060950"/>
            <a:ext cx="4462659" cy="1406049"/>
          </a:xfrm>
          <a:prstGeom prst="rect">
            <a:avLst/>
          </a:prstGeom>
        </p:spPr>
      </p:pic>
    </p:spTree>
    <p:extLst>
      <p:ext uri="{BB962C8B-B14F-4D97-AF65-F5344CB8AC3E}">
        <p14:creationId xmlns:p14="http://schemas.microsoft.com/office/powerpoint/2010/main" val="18914482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70777" y="247227"/>
            <a:ext cx="11175732" cy="2616101"/>
          </a:xfrm>
          <a:prstGeom prst="rect">
            <a:avLst/>
          </a:prstGeom>
          <a:noFill/>
        </p:spPr>
        <p:txBody>
          <a:bodyPr wrap="square" rtlCol="0">
            <a:spAutoFit/>
          </a:bodyPr>
          <a:lstStyle/>
          <a:p>
            <a:pPr algn="ctr"/>
            <a:r>
              <a:rPr lang="en-GB" sz="32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Supporting the Chief Constable’s Delivery Plan </a:t>
            </a:r>
          </a:p>
          <a:p>
            <a:pPr algn="ctr"/>
            <a:r>
              <a:rPr lang="en-GB" sz="32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t</a:t>
            </a:r>
            <a:r>
              <a:rPr lang="en-GB" sz="32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hrough Digital Technology</a:t>
            </a: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4"/>
          <a:stretch>
            <a:fillRect/>
          </a:stretch>
        </p:blipFill>
        <p:spPr>
          <a:xfrm>
            <a:off x="79016" y="6008656"/>
            <a:ext cx="2623362" cy="793765"/>
          </a:xfrm>
          <a:prstGeom prst="rect">
            <a:avLst/>
          </a:prstGeom>
        </p:spPr>
      </p:pic>
      <p:sp>
        <p:nvSpPr>
          <p:cNvPr id="14" name="Rounded Rectangular Callout 13"/>
          <p:cNvSpPr/>
          <p:nvPr/>
        </p:nvSpPr>
        <p:spPr>
          <a:xfrm flipH="1">
            <a:off x="7087085" y="1778027"/>
            <a:ext cx="4019377" cy="2611958"/>
          </a:xfrm>
          <a:prstGeom prst="wedgeRoundRectCallout">
            <a:avLst>
              <a:gd name="adj1" fmla="val 56831"/>
              <a:gd name="adj2" fmla="val 10558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rgbClr val="002060"/>
                </a:solidFill>
              </a:rPr>
              <a:t>‘Deliver the Fixed, Flexible, Field Model across the Force to support modern ways of working.’</a:t>
            </a:r>
            <a:endParaRPr lang="en-GB" sz="2800" b="1" dirty="0">
              <a:solidFill>
                <a:srgbClr val="002060"/>
              </a:solidFill>
            </a:endParaRPr>
          </a:p>
        </p:txBody>
      </p:sp>
      <p:pic>
        <p:nvPicPr>
          <p:cNvPr id="2" name="Picture 1"/>
          <p:cNvPicPr>
            <a:picLocks noChangeAspect="1"/>
          </p:cNvPicPr>
          <p:nvPr/>
        </p:nvPicPr>
        <p:blipFill>
          <a:blip r:embed="rId5"/>
          <a:stretch>
            <a:fillRect/>
          </a:stretch>
        </p:blipFill>
        <p:spPr>
          <a:xfrm>
            <a:off x="202518" y="1331710"/>
            <a:ext cx="6813442" cy="4548359"/>
          </a:xfrm>
          <a:prstGeom prst="rect">
            <a:avLst/>
          </a:prstGeom>
        </p:spPr>
      </p:pic>
    </p:spTree>
    <p:extLst>
      <p:ext uri="{BB962C8B-B14F-4D97-AF65-F5344CB8AC3E}">
        <p14:creationId xmlns:p14="http://schemas.microsoft.com/office/powerpoint/2010/main" val="2984104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62940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Digital Services Division: FFF</a:t>
            </a:r>
          </a:p>
          <a:p>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p>
          <a:p>
            <a:endPar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122" name="Picture 2" descr="A picture of: Flexible Work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12009" y="1353833"/>
            <a:ext cx="2891832" cy="25962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991141" y="4865241"/>
            <a:ext cx="6160661" cy="523220"/>
          </a:xfrm>
          <a:prstGeom prst="rect">
            <a:avLst/>
          </a:prstGeom>
          <a:noFill/>
        </p:spPr>
        <p:txBody>
          <a:bodyPr wrap="none" rtlCol="0">
            <a:spAutoFit/>
          </a:bodyPr>
          <a:lstStyle/>
          <a:p>
            <a:r>
              <a:rPr lang="en-GB" sz="2800" b="1" dirty="0">
                <a:solidFill>
                  <a:srgbClr val="002060"/>
                </a:solidFill>
                <a:latin typeface="Tahoma" panose="020B0604030504040204" pitchFamily="34" charset="0"/>
                <a:ea typeface="Tahoma" panose="020B0604030504040204" pitchFamily="34" charset="0"/>
                <a:cs typeface="Tahoma" panose="020B0604030504040204" pitchFamily="34" charset="0"/>
              </a:rPr>
              <a:t>Fixed, </a:t>
            </a:r>
            <a:r>
              <a:rPr lang="en-GB" sz="28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Flexible and Field </a:t>
            </a:r>
            <a:r>
              <a:rPr lang="en-GB" sz="2800" b="1" dirty="0">
                <a:solidFill>
                  <a:srgbClr val="002060"/>
                </a:solidFill>
                <a:latin typeface="Tahoma" panose="020B0604030504040204" pitchFamily="34" charset="0"/>
                <a:ea typeface="Tahoma" panose="020B0604030504040204" pitchFamily="34" charset="0"/>
                <a:cs typeface="Tahoma" panose="020B0604030504040204" pitchFamily="34" charset="0"/>
              </a:rPr>
              <a:t>Working</a:t>
            </a:r>
            <a:endParaRPr lang="en-GB" sz="2800" dirty="0"/>
          </a:p>
        </p:txBody>
      </p:sp>
      <p:sp>
        <p:nvSpPr>
          <p:cNvPr id="5" name="TextBox 4"/>
          <p:cNvSpPr txBox="1"/>
          <p:nvPr/>
        </p:nvSpPr>
        <p:spPr>
          <a:xfrm>
            <a:off x="1272974" y="1544466"/>
            <a:ext cx="1897587" cy="1384995"/>
          </a:xfrm>
          <a:prstGeom prst="rect">
            <a:avLst/>
          </a:prstGeom>
          <a:noFill/>
        </p:spPr>
        <p:txBody>
          <a:bodyPr wrap="square" rtlCol="0">
            <a:spAutoFit/>
          </a:bodyPr>
          <a:lstStyle/>
          <a:p>
            <a:pPr algn="ctr"/>
            <a:r>
              <a:rPr lang="en-GB" sz="2800" dirty="0" smtClean="0">
                <a:solidFill>
                  <a:srgbClr val="FF0000"/>
                </a:solidFill>
                <a:latin typeface="Tahoma" panose="020B0604030504040204" pitchFamily="34" charset="0"/>
                <a:ea typeface="Tahoma" panose="020B0604030504040204" pitchFamily="34" charset="0"/>
                <a:cs typeface="Tahoma" panose="020B0604030504040204" pitchFamily="34" charset="0"/>
              </a:rPr>
              <a:t>Efficient and Effective</a:t>
            </a:r>
            <a:endParaRPr lang="en-GB" sz="28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8775507" y="1402869"/>
            <a:ext cx="2329597" cy="954107"/>
          </a:xfrm>
          <a:prstGeom prst="rect">
            <a:avLst/>
          </a:prstGeom>
          <a:noFill/>
        </p:spPr>
        <p:txBody>
          <a:bodyPr wrap="square" rtlCol="0">
            <a:spAutoFit/>
          </a:bodyPr>
          <a:lstStyle/>
          <a:p>
            <a:pPr algn="ctr"/>
            <a:r>
              <a:rPr lang="en-GB" sz="2800" dirty="0" smtClean="0">
                <a:solidFill>
                  <a:srgbClr val="FF0000"/>
                </a:solidFill>
                <a:latin typeface="Tahoma" panose="020B0604030504040204" pitchFamily="34" charset="0"/>
                <a:ea typeface="Tahoma" panose="020B0604030504040204" pitchFamily="34" charset="0"/>
                <a:cs typeface="Tahoma" panose="020B0604030504040204" pitchFamily="34" charset="0"/>
              </a:rPr>
              <a:t>Time Management</a:t>
            </a:r>
            <a:endParaRPr lang="en-GB" sz="28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
        <p:nvSpPr>
          <p:cNvPr id="13" name="TextBox 12"/>
          <p:cNvSpPr txBox="1"/>
          <p:nvPr/>
        </p:nvSpPr>
        <p:spPr>
          <a:xfrm>
            <a:off x="5242129" y="4024659"/>
            <a:ext cx="1707742" cy="523220"/>
          </a:xfrm>
          <a:prstGeom prst="rect">
            <a:avLst/>
          </a:prstGeom>
          <a:noFill/>
        </p:spPr>
        <p:txBody>
          <a:bodyPr wrap="square" rtlCol="0">
            <a:spAutoFit/>
          </a:bodyPr>
          <a:lstStyle/>
          <a:p>
            <a:pPr algn="ctr"/>
            <a:r>
              <a:rPr lang="en-GB" sz="2800" dirty="0" smtClean="0">
                <a:solidFill>
                  <a:srgbClr val="FF0000"/>
                </a:solidFill>
                <a:latin typeface="Tahoma" panose="020B0604030504040204" pitchFamily="34" charset="0"/>
                <a:ea typeface="Tahoma" panose="020B0604030504040204" pitchFamily="34" charset="0"/>
                <a:cs typeface="Tahoma" panose="020B0604030504040204" pitchFamily="34" charset="0"/>
              </a:rPr>
              <a:t>Balance</a:t>
            </a:r>
            <a:r>
              <a:rPr lang="en-GB" dirty="0" smtClean="0"/>
              <a:t> </a:t>
            </a:r>
            <a:endParaRPr lang="en-GB" dirty="0"/>
          </a:p>
        </p:txBody>
      </p:sp>
      <p:pic>
        <p:nvPicPr>
          <p:cNvPr id="10" name="Picture 9"/>
          <p:cNvPicPr>
            <a:picLocks noChangeAspect="1"/>
          </p:cNvPicPr>
          <p:nvPr/>
        </p:nvPicPr>
        <p:blipFill>
          <a:blip r:embed="rId4"/>
          <a:stretch>
            <a:fillRect/>
          </a:stretch>
        </p:blipFill>
        <p:spPr>
          <a:xfrm>
            <a:off x="95345" y="5939229"/>
            <a:ext cx="2840982" cy="859611"/>
          </a:xfrm>
          <a:prstGeom prst="rect">
            <a:avLst/>
          </a:prstGeom>
        </p:spPr>
      </p:pic>
    </p:spTree>
    <p:extLst>
      <p:ext uri="{BB962C8B-B14F-4D97-AF65-F5344CB8AC3E}">
        <p14:creationId xmlns:p14="http://schemas.microsoft.com/office/powerpoint/2010/main" val="37938994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61336" y="211333"/>
            <a:ext cx="8811264" cy="6294031"/>
          </a:xfrm>
          <a:prstGeom prst="rect">
            <a:avLst/>
          </a:prstGeom>
          <a:noFill/>
        </p:spPr>
        <p:txBody>
          <a:bodyPr wrap="square" rtlCol="0">
            <a:spAutoFit/>
          </a:bodyPr>
          <a:lstStyle/>
          <a:p>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Digital Services Division: FFF</a:t>
            </a:r>
          </a:p>
          <a:p>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p>
          <a:p>
            <a:endPar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3"/>
          <a:srcRect l="43871"/>
          <a:stretch/>
        </p:blipFill>
        <p:spPr>
          <a:xfrm>
            <a:off x="7976503" y="964421"/>
            <a:ext cx="3263010" cy="36804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p:cNvPicPr>
            <a:picLocks noChangeAspect="1"/>
          </p:cNvPicPr>
          <p:nvPr/>
        </p:nvPicPr>
        <p:blipFill>
          <a:blip r:embed="rId4"/>
          <a:stretch>
            <a:fillRect/>
          </a:stretch>
        </p:blipFill>
        <p:spPr>
          <a:xfrm>
            <a:off x="861281" y="1009878"/>
            <a:ext cx="2907972" cy="36349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p:cNvSpPr txBox="1"/>
          <p:nvPr/>
        </p:nvSpPr>
        <p:spPr>
          <a:xfrm>
            <a:off x="935265" y="4999454"/>
            <a:ext cx="2833988" cy="646331"/>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HP Elite Book with 4G Data Capability </a:t>
            </a:r>
            <a:endParaRPr lang="en-GB" dirty="0"/>
          </a:p>
        </p:txBody>
      </p:sp>
      <p:sp>
        <p:nvSpPr>
          <p:cNvPr id="12" name="TextBox 11"/>
          <p:cNvSpPr txBox="1"/>
          <p:nvPr/>
        </p:nvSpPr>
        <p:spPr>
          <a:xfrm>
            <a:off x="8694429" y="5080858"/>
            <a:ext cx="1988045" cy="369332"/>
          </a:xfrm>
          <a:prstGeom prst="rect">
            <a:avLst/>
          </a:prstGeom>
          <a:noFill/>
        </p:spPr>
        <p:txBody>
          <a:bodyPr wrap="none" rtlCol="0">
            <a:spAutoFit/>
          </a:bodyPr>
          <a:lstStyle/>
          <a:p>
            <a:pPr marL="285750" indent="-285750">
              <a:buFont typeface="Wingdings" panose="05000000000000000000" pitchFamily="2" charset="2"/>
              <a:buChar char="§"/>
            </a:pP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Vehicle Wi-Fi</a:t>
            </a:r>
            <a:endParaRPr lang="en-GB" dirty="0"/>
          </a:p>
        </p:txBody>
      </p:sp>
      <p:pic>
        <p:nvPicPr>
          <p:cNvPr id="5122" name="Picture 2" descr="A picture of: Flexible Work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02633" y="271882"/>
            <a:ext cx="1014710" cy="9109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14" name="TextBox 13"/>
          <p:cNvSpPr txBox="1"/>
          <p:nvPr/>
        </p:nvSpPr>
        <p:spPr>
          <a:xfrm>
            <a:off x="4737328" y="5059037"/>
            <a:ext cx="2435632" cy="369332"/>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Samsung Note 8</a:t>
            </a:r>
            <a:endParaRPr lang="en-GB" dirty="0"/>
          </a:p>
        </p:txBody>
      </p:sp>
      <p:pic>
        <p:nvPicPr>
          <p:cNvPr id="5" name="Picture 4"/>
          <p:cNvPicPr>
            <a:picLocks noChangeAspect="1"/>
          </p:cNvPicPr>
          <p:nvPr/>
        </p:nvPicPr>
        <p:blipFill>
          <a:blip r:embed="rId6"/>
          <a:stretch>
            <a:fillRect/>
          </a:stretch>
        </p:blipFill>
        <p:spPr>
          <a:xfrm>
            <a:off x="87180" y="5928267"/>
            <a:ext cx="2840982" cy="859611"/>
          </a:xfrm>
          <a:prstGeom prst="rect">
            <a:avLst/>
          </a:prstGeom>
        </p:spPr>
      </p:pic>
      <p:pic>
        <p:nvPicPr>
          <p:cNvPr id="15" name="Picture 14"/>
          <p:cNvPicPr>
            <a:picLocks noChangeAspect="1"/>
          </p:cNvPicPr>
          <p:nvPr/>
        </p:nvPicPr>
        <p:blipFill>
          <a:blip r:embed="rId7"/>
          <a:stretch>
            <a:fillRect/>
          </a:stretch>
        </p:blipFill>
        <p:spPr>
          <a:xfrm>
            <a:off x="4001536" y="964422"/>
            <a:ext cx="3874268" cy="3874268"/>
          </a:xfrm>
          <a:prstGeom prst="rect">
            <a:avLst/>
          </a:prstGeom>
        </p:spPr>
      </p:pic>
    </p:spTree>
    <p:extLst>
      <p:ext uri="{BB962C8B-B14F-4D97-AF65-F5344CB8AC3E}">
        <p14:creationId xmlns:p14="http://schemas.microsoft.com/office/powerpoint/2010/main" val="14537583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3"/>
          <a:srcRect l="53653" t="7026" r="4693" b="11744"/>
          <a:stretch/>
        </p:blipFill>
        <p:spPr>
          <a:xfrm>
            <a:off x="6639886" y="4088933"/>
            <a:ext cx="3949218" cy="2422924"/>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452120" y="213824"/>
            <a:ext cx="10530108" cy="1255899"/>
          </a:xfrm>
        </p:spPr>
        <p:txBody>
          <a:bodyPr>
            <a:normAutofit/>
          </a:bodyPr>
          <a:lstStyle/>
          <a:p>
            <a:r>
              <a:rPr lang="en-GB" sz="32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Benefits of the FFF way of working - Officers</a:t>
            </a:r>
            <a:endParaRPr lang="en-GB" sz="32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4"/>
          <a:srcRect l="52947" t="7711" r="3956" b="12687"/>
          <a:stretch/>
        </p:blipFill>
        <p:spPr>
          <a:xfrm>
            <a:off x="3997839" y="1711976"/>
            <a:ext cx="3949218" cy="2076782"/>
          </a:xfrm>
          <a:prstGeom prst="rect">
            <a:avLst/>
          </a:prstGeom>
          <a:ln>
            <a:noFill/>
          </a:ln>
          <a:effectLst>
            <a:outerShdw blurRad="292100" dist="139700" dir="2700000" algn="tl" rotWithShape="0">
              <a:srgbClr val="333333">
                <a:alpha val="65000"/>
              </a:srgbClr>
            </a:outerShdw>
          </a:effectLst>
        </p:spPr>
      </p:pic>
      <p:pic>
        <p:nvPicPr>
          <p:cNvPr id="9" name="Picture 8"/>
          <p:cNvPicPr>
            <a:picLocks noChangeAspect="1"/>
          </p:cNvPicPr>
          <p:nvPr/>
        </p:nvPicPr>
        <p:blipFill rotWithShape="1">
          <a:blip r:embed="rId5"/>
          <a:srcRect l="53507" t="5721" r="4067" b="11492"/>
          <a:stretch/>
        </p:blipFill>
        <p:spPr>
          <a:xfrm>
            <a:off x="273010" y="1711976"/>
            <a:ext cx="3521337" cy="2076782"/>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rotWithShape="1">
          <a:blip r:embed="rId6"/>
          <a:srcRect l="53422" t="4564" r="3077" b="14206"/>
          <a:stretch/>
        </p:blipFill>
        <p:spPr>
          <a:xfrm>
            <a:off x="2101809" y="4088933"/>
            <a:ext cx="3752989" cy="2422924"/>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rotWithShape="1">
          <a:blip r:embed="rId7"/>
          <a:srcRect l="53060" t="3333" r="1717" b="9503"/>
          <a:stretch/>
        </p:blipFill>
        <p:spPr>
          <a:xfrm>
            <a:off x="8068364" y="1736408"/>
            <a:ext cx="3962399" cy="2027917"/>
          </a:xfrm>
          <a:prstGeom prst="rect">
            <a:avLst/>
          </a:prstGeom>
          <a:ln>
            <a:noFill/>
          </a:ln>
          <a:effectLst>
            <a:outerShdw blurRad="292100" dist="139700" dir="2700000" algn="tl" rotWithShape="0">
              <a:srgbClr val="333333">
                <a:alpha val="65000"/>
              </a:srgbClr>
            </a:outerShdw>
          </a:effectLst>
        </p:spPr>
      </p:pic>
      <p:pic>
        <p:nvPicPr>
          <p:cNvPr id="15" name="Picture 14"/>
          <p:cNvPicPr>
            <a:picLocks noChangeAspect="1"/>
          </p:cNvPicPr>
          <p:nvPr/>
        </p:nvPicPr>
        <p:blipFill>
          <a:blip r:embed="rId8"/>
          <a:stretch>
            <a:fillRect/>
          </a:stretch>
        </p:blipFill>
        <p:spPr>
          <a:xfrm>
            <a:off x="10178224" y="271749"/>
            <a:ext cx="1249788" cy="1140051"/>
          </a:xfrm>
          <a:prstGeom prst="rect">
            <a:avLst/>
          </a:prstGeom>
        </p:spPr>
      </p:pic>
    </p:spTree>
    <p:extLst>
      <p:ext uri="{BB962C8B-B14F-4D97-AF65-F5344CB8AC3E}">
        <p14:creationId xmlns:p14="http://schemas.microsoft.com/office/powerpoint/2010/main" val="14642157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203457"/>
            <a:ext cx="10515600" cy="1325563"/>
          </a:xfrm>
        </p:spPr>
        <p:txBody>
          <a:bodyPr/>
          <a:lstStyle/>
          <a:p>
            <a:pPr algn="ct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Policy of Use</a:t>
            </a:r>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9" name="TextBox 8"/>
          <p:cNvSpPr txBox="1"/>
          <p:nvPr/>
        </p:nvSpPr>
        <p:spPr>
          <a:xfrm>
            <a:off x="865291" y="1294198"/>
            <a:ext cx="10625221" cy="4308872"/>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solidFill>
                  <a:srgbClr val="002060"/>
                </a:solidFill>
              </a:rPr>
              <a:t>Adherence to SWP Code of Ethics at all times</a:t>
            </a:r>
          </a:p>
          <a:p>
            <a:pPr marL="285750" indent="-285750">
              <a:buFont typeface="Arial" panose="020B0604020202020204" pitchFamily="34" charset="0"/>
              <a:buChar char="•"/>
            </a:pPr>
            <a:r>
              <a:rPr lang="en-GB" sz="2000" dirty="0" smtClean="0">
                <a:solidFill>
                  <a:srgbClr val="002060"/>
                </a:solidFill>
              </a:rPr>
              <a:t>Your personal responsibility for your laptop;</a:t>
            </a:r>
          </a:p>
          <a:p>
            <a:pPr marL="742950" lvl="1" indent="-285750">
              <a:buFont typeface="Arial" panose="020B0604020202020204" pitchFamily="34" charset="0"/>
              <a:buChar char="•"/>
            </a:pPr>
            <a:r>
              <a:rPr lang="en-GB" sz="2000" dirty="0" smtClean="0">
                <a:solidFill>
                  <a:srgbClr val="002060"/>
                </a:solidFill>
              </a:rPr>
              <a:t>Keep it safe, store it securely, switch it off and charge it</a:t>
            </a:r>
          </a:p>
          <a:p>
            <a:pPr marL="742950" lvl="1" indent="-285750">
              <a:buFont typeface="Arial" panose="020B0604020202020204" pitchFamily="34" charset="0"/>
              <a:buChar char="•"/>
            </a:pPr>
            <a:r>
              <a:rPr lang="en-GB" sz="2000" dirty="0" smtClean="0">
                <a:solidFill>
                  <a:srgbClr val="002060"/>
                </a:solidFill>
              </a:rPr>
              <a:t>DO NOT customise your laptop with stickers </a:t>
            </a:r>
            <a:r>
              <a:rPr lang="en-GB" sz="2000" dirty="0" err="1" smtClean="0">
                <a:solidFill>
                  <a:srgbClr val="002060"/>
                </a:solidFill>
              </a:rPr>
              <a:t>etc</a:t>
            </a:r>
            <a:endParaRPr lang="en-GB" sz="2000" dirty="0" smtClean="0">
              <a:solidFill>
                <a:srgbClr val="002060"/>
              </a:solidFill>
            </a:endParaRPr>
          </a:p>
          <a:p>
            <a:pPr marL="742950" lvl="1" indent="-285750">
              <a:buFont typeface="Arial" panose="020B0604020202020204" pitchFamily="34" charset="0"/>
              <a:buChar char="•"/>
            </a:pPr>
            <a:r>
              <a:rPr lang="en-GB" sz="2000" dirty="0" smtClean="0">
                <a:solidFill>
                  <a:srgbClr val="002060"/>
                </a:solidFill>
              </a:rPr>
              <a:t>Your laptop can be taken home,  you must ensure its security is not compromised</a:t>
            </a:r>
          </a:p>
          <a:p>
            <a:pPr marL="742950" lvl="1" indent="-285750">
              <a:buFont typeface="Arial" panose="020B0604020202020204" pitchFamily="34" charset="0"/>
              <a:buChar char="•"/>
            </a:pPr>
            <a:r>
              <a:rPr lang="en-GB" sz="2000" dirty="0" smtClean="0">
                <a:solidFill>
                  <a:srgbClr val="002060"/>
                </a:solidFill>
              </a:rPr>
              <a:t>When a vehicle is in motion the laptop must not be used, powered of and stored securely, unless you are a passenger</a:t>
            </a:r>
          </a:p>
          <a:p>
            <a:pPr marL="285750" indent="-285750">
              <a:buFont typeface="Arial" panose="020B0604020202020204" pitchFamily="34" charset="0"/>
              <a:buChar char="•"/>
            </a:pPr>
            <a:r>
              <a:rPr lang="en-GB" sz="2000" dirty="0" smtClean="0">
                <a:solidFill>
                  <a:srgbClr val="002060"/>
                </a:solidFill>
              </a:rPr>
              <a:t>Use outside of the UK</a:t>
            </a:r>
          </a:p>
          <a:p>
            <a:pPr marL="742950" lvl="1" indent="-285750">
              <a:buFont typeface="Arial" panose="020B0604020202020204" pitchFamily="34" charset="0"/>
              <a:buChar char="•"/>
            </a:pPr>
            <a:r>
              <a:rPr lang="en-GB" sz="2000" dirty="0" smtClean="0">
                <a:solidFill>
                  <a:srgbClr val="002060"/>
                </a:solidFill>
              </a:rPr>
              <a:t>Inform force information security, or IT help desk if you need to go outside of the UK</a:t>
            </a:r>
          </a:p>
          <a:p>
            <a:pPr marL="285750" indent="-285750">
              <a:buFont typeface="Arial" panose="020B0604020202020204" pitchFamily="34" charset="0"/>
              <a:buChar char="•"/>
            </a:pPr>
            <a:r>
              <a:rPr lang="en-GB" sz="2000" dirty="0" smtClean="0">
                <a:solidFill>
                  <a:srgbClr val="002060"/>
                </a:solidFill>
              </a:rPr>
              <a:t>All repairs and disposal are only to be carried out by authorised Force IT personnel</a:t>
            </a:r>
          </a:p>
          <a:p>
            <a:pPr marL="285750" indent="-285750">
              <a:buFont typeface="Arial" panose="020B0604020202020204" pitchFamily="34" charset="0"/>
              <a:buChar char="•"/>
            </a:pPr>
            <a:r>
              <a:rPr lang="en-GB" sz="2000" dirty="0" smtClean="0">
                <a:solidFill>
                  <a:srgbClr val="002060"/>
                </a:solidFill>
              </a:rPr>
              <a:t>DO NOT carry your laptop by the screen</a:t>
            </a:r>
          </a:p>
          <a:p>
            <a:pPr marL="285750" indent="-285750">
              <a:buFont typeface="Arial" panose="020B0604020202020204" pitchFamily="34" charset="0"/>
              <a:buChar char="•"/>
            </a:pPr>
            <a:endParaRPr lang="en-GB" dirty="0" smtClean="0">
              <a:solidFill>
                <a:schemeClr val="tx1">
                  <a:lumMod val="95000"/>
                  <a:lumOff val="5000"/>
                </a:schemeClr>
              </a:solidFill>
            </a:endParaRPr>
          </a:p>
          <a:p>
            <a:pPr algn="r"/>
            <a:r>
              <a:rPr lang="en-GB" i="1" dirty="0" smtClean="0">
                <a:solidFill>
                  <a:schemeClr val="accent1">
                    <a:lumMod val="50000"/>
                  </a:schemeClr>
                </a:solidFill>
              </a:rPr>
              <a:t>Full details of usage policy is available on the force intranet</a:t>
            </a:r>
          </a:p>
          <a:p>
            <a:endParaRPr lang="en-GB" dirty="0">
              <a:solidFill>
                <a:schemeClr val="tx1">
                  <a:lumMod val="95000"/>
                  <a:lumOff val="5000"/>
                </a:schemeClr>
              </a:solidFill>
            </a:endParaRPr>
          </a:p>
        </p:txBody>
      </p:sp>
    </p:spTree>
    <p:extLst>
      <p:ext uri="{BB962C8B-B14F-4D97-AF65-F5344CB8AC3E}">
        <p14:creationId xmlns:p14="http://schemas.microsoft.com/office/powerpoint/2010/main" val="33428612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741288" y="123421"/>
            <a:ext cx="10515600" cy="1325563"/>
          </a:xfrm>
        </p:spPr>
        <p:txBody>
          <a:bodyPr>
            <a:normAutofit/>
          </a:bodyPr>
          <a:lstStyle/>
          <a:p>
            <a:pPr algn="ctr"/>
            <a:r>
              <a:rPr lang="en-GB" sz="36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Security and GDPR</a:t>
            </a:r>
            <a:endParaRPr lang="en-GB" sz="36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39229"/>
            <a:ext cx="2840982" cy="859611"/>
          </a:xfrm>
          <a:prstGeom prst="rect">
            <a:avLst/>
          </a:prstGeom>
        </p:spPr>
      </p:pic>
      <p:pic>
        <p:nvPicPr>
          <p:cNvPr id="9" name="Picture 8"/>
          <p:cNvPicPr>
            <a:picLocks noChangeAspect="1"/>
          </p:cNvPicPr>
          <p:nvPr/>
        </p:nvPicPr>
        <p:blipFill>
          <a:blip r:embed="rId4"/>
          <a:stretch>
            <a:fillRect/>
          </a:stretch>
        </p:blipFill>
        <p:spPr>
          <a:xfrm>
            <a:off x="1013457" y="1383762"/>
            <a:ext cx="3360313" cy="4717000"/>
          </a:xfrm>
          <a:prstGeom prst="rect">
            <a:avLst/>
          </a:prstGeom>
        </p:spPr>
      </p:pic>
      <p:sp>
        <p:nvSpPr>
          <p:cNvPr id="15" name="TextBox 14"/>
          <p:cNvSpPr txBox="1"/>
          <p:nvPr/>
        </p:nvSpPr>
        <p:spPr>
          <a:xfrm>
            <a:off x="4693025" y="1299448"/>
            <a:ext cx="6814947"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Only use your force SIM (provided) in your laptop</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Do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not connect your device to any other hardware, computer or communication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equipment including Bluetooth,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other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than force approved.</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Always lock your laptop (CTRL/ALT/DEL or Windows and L) </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When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left unattended in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 Police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vehicle it must be locked, alarmed, out of view, and turned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off. Never leave your PIN or Passwords near your device</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GDPR</a:t>
            </a:r>
          </a:p>
          <a:p>
            <a:pPr marL="285750" indent="-285750">
              <a:buFont typeface="Arial" panose="020B0604020202020204" pitchFamily="34" charset="0"/>
              <a:buChar char="•"/>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Environment</a:t>
            </a:r>
          </a:p>
          <a:p>
            <a:pPr marL="285750" indent="-285750">
              <a:buFont typeface="Arial" panose="020B0604020202020204" pitchFamily="34" charset="0"/>
              <a:buChar char="•"/>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Confidentiality- Signatures</a:t>
            </a:r>
          </a:p>
          <a:p>
            <a:pPr marL="285750" indent="-285750">
              <a:buFont typeface="Arial" panose="020B0604020202020204" pitchFamily="34" charset="0"/>
              <a:buChar char="•"/>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Disclosing information</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742950" lvl="1" indent="-285750">
              <a:buFont typeface="Arial" panose="020B0604020202020204" pitchFamily="34" charset="0"/>
              <a:buChar char="•"/>
            </a:pPr>
            <a:endParaRPr lang="en-GB" dirty="0"/>
          </a:p>
        </p:txBody>
      </p:sp>
      <p:pic>
        <p:nvPicPr>
          <p:cNvPr id="10" name="Picture 9"/>
          <p:cNvPicPr>
            <a:picLocks noChangeAspect="1"/>
          </p:cNvPicPr>
          <p:nvPr/>
        </p:nvPicPr>
        <p:blipFill>
          <a:blip r:embed="rId5"/>
          <a:stretch>
            <a:fillRect/>
          </a:stretch>
        </p:blipFill>
        <p:spPr>
          <a:xfrm>
            <a:off x="8059570" y="3579874"/>
            <a:ext cx="3767655" cy="1859441"/>
          </a:xfrm>
          <a:prstGeom prst="rect">
            <a:avLst/>
          </a:prstGeom>
        </p:spPr>
      </p:pic>
      <p:pic>
        <p:nvPicPr>
          <p:cNvPr id="16" name="Picture 15"/>
          <p:cNvPicPr>
            <a:picLocks noChangeAspect="1"/>
          </p:cNvPicPr>
          <p:nvPr/>
        </p:nvPicPr>
        <p:blipFill>
          <a:blip r:embed="rId6"/>
          <a:stretch>
            <a:fillRect/>
          </a:stretch>
        </p:blipFill>
        <p:spPr>
          <a:xfrm>
            <a:off x="1264541" y="4038917"/>
            <a:ext cx="3109229" cy="1877731"/>
          </a:xfrm>
          <a:prstGeom prst="rect">
            <a:avLst/>
          </a:prstGeom>
        </p:spPr>
      </p:pic>
    </p:spTree>
    <p:extLst>
      <p:ext uri="{BB962C8B-B14F-4D97-AF65-F5344CB8AC3E}">
        <p14:creationId xmlns:p14="http://schemas.microsoft.com/office/powerpoint/2010/main" val="6457360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4049289" y="95760"/>
            <a:ext cx="3191770" cy="767342"/>
          </a:xfrm>
        </p:spPr>
        <p:txBody>
          <a:bodyPr>
            <a:normAutofit/>
          </a:bodyPr>
          <a:lstStyle/>
          <a:p>
            <a:pPr algn="ctr"/>
            <a:r>
              <a:rPr lang="en-GB" sz="32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Lost Devices</a:t>
            </a:r>
            <a:endParaRPr lang="en-GB" sz="32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3"/>
          <a:srcRect l="12263" r="16113"/>
          <a:stretch/>
        </p:blipFill>
        <p:spPr>
          <a:xfrm>
            <a:off x="7042855" y="2022591"/>
            <a:ext cx="3179192" cy="2412753"/>
          </a:xfrm>
          <a:prstGeom prst="rect">
            <a:avLst/>
          </a:prstGeom>
        </p:spPr>
      </p:pic>
      <p:pic>
        <p:nvPicPr>
          <p:cNvPr id="5" name="Picture 4"/>
          <p:cNvPicPr>
            <a:picLocks noChangeAspect="1"/>
          </p:cNvPicPr>
          <p:nvPr/>
        </p:nvPicPr>
        <p:blipFill>
          <a:blip r:embed="rId4"/>
          <a:stretch>
            <a:fillRect/>
          </a:stretch>
        </p:blipFill>
        <p:spPr>
          <a:xfrm>
            <a:off x="0" y="5998389"/>
            <a:ext cx="2840982" cy="859611"/>
          </a:xfrm>
          <a:prstGeom prst="rect">
            <a:avLst/>
          </a:prstGeom>
        </p:spPr>
      </p:pic>
      <p:pic>
        <p:nvPicPr>
          <p:cNvPr id="3" name="Picture 2"/>
          <p:cNvPicPr>
            <a:picLocks noChangeAspect="1"/>
          </p:cNvPicPr>
          <p:nvPr/>
        </p:nvPicPr>
        <p:blipFill>
          <a:blip r:embed="rId5"/>
          <a:stretch>
            <a:fillRect/>
          </a:stretch>
        </p:blipFill>
        <p:spPr>
          <a:xfrm>
            <a:off x="352031" y="785687"/>
            <a:ext cx="6003496" cy="4557838"/>
          </a:xfrm>
          <a:prstGeom prst="rect">
            <a:avLst/>
          </a:prstGeom>
        </p:spPr>
      </p:pic>
      <p:cxnSp>
        <p:nvCxnSpPr>
          <p:cNvPr id="15" name="Straight Arrow Connector 14"/>
          <p:cNvCxnSpPr/>
          <p:nvPr/>
        </p:nvCxnSpPr>
        <p:spPr>
          <a:xfrm flipH="1" flipV="1">
            <a:off x="5313401" y="4336360"/>
            <a:ext cx="1468293" cy="73365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932141" y="4553663"/>
            <a:ext cx="4211029" cy="1200329"/>
          </a:xfrm>
          <a:prstGeom prst="rect">
            <a:avLst/>
          </a:prstGeom>
          <a:noFill/>
        </p:spPr>
        <p:txBody>
          <a:bodyPr wrap="square" rtlCol="0">
            <a:spAutoFit/>
          </a:bodyPr>
          <a:lstStyle/>
          <a:p>
            <a:r>
              <a:rPr lang="en-GB" dirty="0" smtClean="0">
                <a:solidFill>
                  <a:srgbClr val="002060"/>
                </a:solidFill>
              </a:rPr>
              <a:t>Reporting lost devices can be found by completing the ‘Security Incident Form found on the ‘Data Breach’ quick link on BOB.</a:t>
            </a:r>
            <a:endParaRPr lang="en-GB" dirty="0">
              <a:solidFill>
                <a:srgbClr val="002060"/>
              </a:solidFill>
            </a:endParaRPr>
          </a:p>
        </p:txBody>
      </p:sp>
      <p:sp>
        <p:nvSpPr>
          <p:cNvPr id="16" name="TextBox 15"/>
          <p:cNvSpPr txBox="1"/>
          <p:nvPr/>
        </p:nvSpPr>
        <p:spPr>
          <a:xfrm>
            <a:off x="7951061" y="785687"/>
            <a:ext cx="3554569" cy="923330"/>
          </a:xfrm>
          <a:prstGeom prst="rect">
            <a:avLst/>
          </a:prstGeom>
          <a:noFill/>
        </p:spPr>
        <p:txBody>
          <a:bodyPr wrap="square" rtlCol="0">
            <a:spAutoFit/>
          </a:bodyPr>
          <a:lstStyle/>
          <a:p>
            <a:r>
              <a:rPr lang="en-GB" dirty="0" smtClean="0">
                <a:solidFill>
                  <a:srgbClr val="002060"/>
                </a:solidFill>
              </a:rPr>
              <a:t>If you believe your device has been tampered with, </a:t>
            </a:r>
            <a:r>
              <a:rPr lang="en-GB" b="1" dirty="0" smtClean="0">
                <a:solidFill>
                  <a:srgbClr val="002060"/>
                </a:solidFill>
              </a:rPr>
              <a:t>switch it off </a:t>
            </a:r>
            <a:r>
              <a:rPr lang="en-GB" dirty="0" smtClean="0">
                <a:solidFill>
                  <a:srgbClr val="002060"/>
                </a:solidFill>
              </a:rPr>
              <a:t>and contact IT </a:t>
            </a:r>
            <a:r>
              <a:rPr lang="en-GB" b="1" dirty="0" smtClean="0">
                <a:solidFill>
                  <a:srgbClr val="002060"/>
                </a:solidFill>
              </a:rPr>
              <a:t>immediately.</a:t>
            </a:r>
            <a:endParaRPr lang="en-GB" b="1" dirty="0">
              <a:solidFill>
                <a:srgbClr val="002060"/>
              </a:solidFill>
            </a:endParaRPr>
          </a:p>
        </p:txBody>
      </p:sp>
    </p:spTree>
    <p:extLst>
      <p:ext uri="{BB962C8B-B14F-4D97-AF65-F5344CB8AC3E}">
        <p14:creationId xmlns:p14="http://schemas.microsoft.com/office/powerpoint/2010/main" val="4303468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1821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13" name="Title 12"/>
          <p:cNvSpPr>
            <a:spLocks noGrp="1"/>
          </p:cNvSpPr>
          <p:nvPr>
            <p:ph type="title"/>
          </p:nvPr>
        </p:nvSpPr>
        <p:spPr>
          <a:xfrm>
            <a:off x="838200" y="22216"/>
            <a:ext cx="10515600" cy="1325563"/>
          </a:xfrm>
        </p:spPr>
        <p:txBody>
          <a:bodyPr>
            <a:normAutofit/>
          </a:bodyPr>
          <a:lstStyle/>
          <a:p>
            <a:pPr algn="ctr"/>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HP </a:t>
            </a:r>
            <a:r>
              <a:rPr lang="en-GB" sz="3200" b="1"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Elitebook</a:t>
            </a:r>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x360</a:t>
            </a:r>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4" name="Content Placeholder 23"/>
          <p:cNvPicPr>
            <a:picLocks noGrp="1" noChangeAspect="1"/>
          </p:cNvPicPr>
          <p:nvPr>
            <p:ph sz="half" idx="1"/>
          </p:nvPr>
        </p:nvPicPr>
        <p:blipFill>
          <a:blip r:embed="rId3"/>
          <a:stretch>
            <a:fillRect/>
          </a:stretch>
        </p:blipFill>
        <p:spPr>
          <a:xfrm>
            <a:off x="7212056" y="3803478"/>
            <a:ext cx="2466975" cy="1847850"/>
          </a:xfrm>
          <a:prstGeom prst="rect">
            <a:avLst/>
          </a:prstGeom>
        </p:spPr>
      </p:pic>
      <p:pic>
        <p:nvPicPr>
          <p:cNvPr id="27" name="Picture 2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8296" y="1322811"/>
            <a:ext cx="3051693" cy="1547869"/>
          </a:xfrm>
          <a:prstGeom prst="rect">
            <a:avLst/>
          </a:prstGeom>
        </p:spPr>
      </p:pic>
      <p:sp>
        <p:nvSpPr>
          <p:cNvPr id="43" name="TextBox 42"/>
          <p:cNvSpPr txBox="1"/>
          <p:nvPr/>
        </p:nvSpPr>
        <p:spPr>
          <a:xfrm>
            <a:off x="4184073" y="2558473"/>
            <a:ext cx="2512291" cy="3046988"/>
          </a:xfrm>
          <a:prstGeom prst="rect">
            <a:avLst/>
          </a:prstGeom>
          <a:noFill/>
        </p:spPr>
        <p:txBody>
          <a:bodyPr wrap="square" rtlCol="0">
            <a:spAutoFit/>
          </a:bodyPr>
          <a:lstStyle/>
          <a:p>
            <a:r>
              <a:rPr lang="en-GB" sz="1600"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Stylus Pen</a:t>
            </a:r>
          </a:p>
          <a:p>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The </a:t>
            </a:r>
            <a:r>
              <a:rPr lang="en-GB" sz="1600" dirty="0">
                <a:solidFill>
                  <a:srgbClr val="002060"/>
                </a:solidFill>
                <a:latin typeface="Tahoma" panose="020B0604030504040204" pitchFamily="34" charset="0"/>
                <a:ea typeface="Tahoma" panose="020B0604030504040204" pitchFamily="34" charset="0"/>
                <a:cs typeface="Tahoma" panose="020B0604030504040204" pitchFamily="34" charset="0"/>
              </a:rPr>
              <a:t>Laptops come with a stylus pen which is Bluetooth</a:t>
            </a: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 This will allow you to annotate directly onto the screen.</a:t>
            </a:r>
          </a:p>
          <a:p>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t>
            </a:r>
            <a:r>
              <a:rPr lang="en-GB" sz="1600" dirty="0">
                <a:solidFill>
                  <a:srgbClr val="002060"/>
                </a:solidFill>
                <a:latin typeface="Tahoma" panose="020B0604030504040204" pitchFamily="34" charset="0"/>
                <a:ea typeface="Tahoma" panose="020B0604030504040204" pitchFamily="34" charset="0"/>
                <a:cs typeface="Tahoma" panose="020B0604030504040204" pitchFamily="34" charset="0"/>
              </a:rPr>
              <a:t>pair the Stylus hold the top button, open the action centre located in the bottom right of the screen then select the stylus. </a:t>
            </a:r>
          </a:p>
        </p:txBody>
      </p:sp>
      <p:pic>
        <p:nvPicPr>
          <p:cNvPr id="46" name="Picture 45"/>
          <p:cNvPicPr>
            <a:picLocks noChangeAspect="1"/>
          </p:cNvPicPr>
          <p:nvPr/>
        </p:nvPicPr>
        <p:blipFill>
          <a:blip r:embed="rId5"/>
          <a:stretch>
            <a:fillRect/>
          </a:stretch>
        </p:blipFill>
        <p:spPr>
          <a:xfrm>
            <a:off x="327652" y="3669354"/>
            <a:ext cx="182896" cy="134124"/>
          </a:xfrm>
          <a:prstGeom prst="rect">
            <a:avLst/>
          </a:prstGeom>
        </p:spPr>
      </p:pic>
      <p:sp>
        <p:nvSpPr>
          <p:cNvPr id="47" name="TextBox 46"/>
          <p:cNvSpPr txBox="1"/>
          <p:nvPr/>
        </p:nvSpPr>
        <p:spPr>
          <a:xfrm>
            <a:off x="327652" y="1781046"/>
            <a:ext cx="2090203" cy="2708434"/>
          </a:xfrm>
          <a:prstGeom prst="rect">
            <a:avLst/>
          </a:prstGeom>
          <a:noFill/>
        </p:spPr>
        <p:txBody>
          <a:bodyPr wrap="square" rtlCol="0">
            <a:spAutoFit/>
          </a:bodyPr>
          <a:lstStyle/>
          <a:p>
            <a:r>
              <a:rPr lang="en-GB"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Versatile</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Tent Mode</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Media</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Conference </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Tablet</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Laptop</a:t>
            </a:r>
            <a:endParaRPr lang="en-GB" sz="16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b="1" u="sng" dirty="0" smtClean="0"/>
          </a:p>
          <a:p>
            <a:endParaRPr lang="en-GB" b="1" u="sng" dirty="0" smtClean="0"/>
          </a:p>
          <a:p>
            <a:endParaRPr lang="en-GB" b="1" u="sng" dirty="0"/>
          </a:p>
          <a:p>
            <a:endParaRPr lang="en-GB" b="1" u="sng" dirty="0"/>
          </a:p>
        </p:txBody>
      </p:sp>
      <p:pic>
        <p:nvPicPr>
          <p:cNvPr id="49" name="Picture 48"/>
          <p:cNvPicPr>
            <a:picLocks noChangeAspect="1"/>
          </p:cNvPicPr>
          <p:nvPr/>
        </p:nvPicPr>
        <p:blipFill>
          <a:blip r:embed="rId6"/>
          <a:stretch>
            <a:fillRect/>
          </a:stretch>
        </p:blipFill>
        <p:spPr>
          <a:xfrm>
            <a:off x="0" y="3466214"/>
            <a:ext cx="3962730" cy="1988375"/>
          </a:xfrm>
          <a:prstGeom prst="rect">
            <a:avLst/>
          </a:prstGeom>
        </p:spPr>
      </p:pic>
      <p:sp>
        <p:nvSpPr>
          <p:cNvPr id="57" name="TextBox 56"/>
          <p:cNvSpPr txBox="1"/>
          <p:nvPr/>
        </p:nvSpPr>
        <p:spPr>
          <a:xfrm>
            <a:off x="9033680" y="935616"/>
            <a:ext cx="2254102" cy="3416320"/>
          </a:xfrm>
          <a:prstGeom prst="rect">
            <a:avLst/>
          </a:prstGeom>
          <a:noFill/>
        </p:spPr>
        <p:txBody>
          <a:bodyPr wrap="square" rtlCol="0">
            <a:spAutoFit/>
          </a:bodyPr>
          <a:lstStyle/>
          <a:p>
            <a:r>
              <a:rPr lang="en-GB"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Features</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Long life battery – up to 16 hours and 30 minutes </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Touch Screen</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4g connection</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Facial recognition sign in</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Some default apps will not be available</a:t>
            </a:r>
          </a:p>
          <a:p>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9" name="Picture 8"/>
          <p:cNvPicPr>
            <a:picLocks noChangeAspect="1"/>
          </p:cNvPicPr>
          <p:nvPr/>
        </p:nvPicPr>
        <p:blipFill>
          <a:blip r:embed="rId7"/>
          <a:stretch>
            <a:fillRect/>
          </a:stretch>
        </p:blipFill>
        <p:spPr>
          <a:xfrm>
            <a:off x="9418266" y="3507361"/>
            <a:ext cx="360683" cy="360000"/>
          </a:xfrm>
          <a:prstGeom prst="rect">
            <a:avLst/>
          </a:prstGeom>
        </p:spPr>
      </p:pic>
      <p:pic>
        <p:nvPicPr>
          <p:cNvPr id="10" name="Picture 9"/>
          <p:cNvPicPr>
            <a:picLocks noChangeAspect="1"/>
          </p:cNvPicPr>
          <p:nvPr/>
        </p:nvPicPr>
        <p:blipFill>
          <a:blip r:embed="rId8"/>
          <a:stretch>
            <a:fillRect/>
          </a:stretch>
        </p:blipFill>
        <p:spPr>
          <a:xfrm>
            <a:off x="9865720" y="3508224"/>
            <a:ext cx="360683" cy="360000"/>
          </a:xfrm>
          <a:prstGeom prst="rect">
            <a:avLst/>
          </a:prstGeom>
        </p:spPr>
      </p:pic>
      <p:pic>
        <p:nvPicPr>
          <p:cNvPr id="11" name="Picture 10"/>
          <p:cNvPicPr>
            <a:picLocks noChangeAspect="1"/>
          </p:cNvPicPr>
          <p:nvPr/>
        </p:nvPicPr>
        <p:blipFill>
          <a:blip r:embed="rId9"/>
          <a:stretch>
            <a:fillRect/>
          </a:stretch>
        </p:blipFill>
        <p:spPr>
          <a:xfrm>
            <a:off x="10300465" y="3507361"/>
            <a:ext cx="310524" cy="360000"/>
          </a:xfrm>
          <a:prstGeom prst="rect">
            <a:avLst/>
          </a:prstGeom>
        </p:spPr>
      </p:pic>
      <p:pic>
        <p:nvPicPr>
          <p:cNvPr id="12" name="Picture 11"/>
          <p:cNvPicPr>
            <a:picLocks noChangeAspect="1"/>
          </p:cNvPicPr>
          <p:nvPr/>
        </p:nvPicPr>
        <p:blipFill>
          <a:blip r:embed="rId10"/>
          <a:stretch>
            <a:fillRect/>
          </a:stretch>
        </p:blipFill>
        <p:spPr>
          <a:xfrm>
            <a:off x="10691839" y="3489354"/>
            <a:ext cx="426219" cy="360000"/>
          </a:xfrm>
          <a:prstGeom prst="rect">
            <a:avLst/>
          </a:prstGeom>
        </p:spPr>
      </p:pic>
      <p:pic>
        <p:nvPicPr>
          <p:cNvPr id="14" name="Picture 13"/>
          <p:cNvPicPr>
            <a:picLocks noChangeAspect="1"/>
          </p:cNvPicPr>
          <p:nvPr/>
        </p:nvPicPr>
        <p:blipFill>
          <a:blip r:embed="rId11"/>
          <a:stretch>
            <a:fillRect/>
          </a:stretch>
        </p:blipFill>
        <p:spPr>
          <a:xfrm>
            <a:off x="9597998" y="3929217"/>
            <a:ext cx="377773" cy="360000"/>
          </a:xfrm>
          <a:prstGeom prst="rect">
            <a:avLst/>
          </a:prstGeom>
        </p:spPr>
      </p:pic>
      <p:pic>
        <p:nvPicPr>
          <p:cNvPr id="15" name="Picture 14"/>
          <p:cNvPicPr>
            <a:picLocks noChangeAspect="1"/>
          </p:cNvPicPr>
          <p:nvPr/>
        </p:nvPicPr>
        <p:blipFill>
          <a:blip r:embed="rId12"/>
          <a:stretch>
            <a:fillRect/>
          </a:stretch>
        </p:blipFill>
        <p:spPr>
          <a:xfrm>
            <a:off x="10113785" y="3929217"/>
            <a:ext cx="361099" cy="360000"/>
          </a:xfrm>
          <a:prstGeom prst="rect">
            <a:avLst/>
          </a:prstGeom>
        </p:spPr>
      </p:pic>
      <p:pic>
        <p:nvPicPr>
          <p:cNvPr id="16" name="Picture 15"/>
          <p:cNvPicPr>
            <a:picLocks noChangeAspect="1"/>
          </p:cNvPicPr>
          <p:nvPr/>
        </p:nvPicPr>
        <p:blipFill>
          <a:blip r:embed="rId13"/>
          <a:stretch>
            <a:fillRect/>
          </a:stretch>
        </p:blipFill>
        <p:spPr>
          <a:xfrm>
            <a:off x="10590055" y="3929217"/>
            <a:ext cx="355759" cy="360000"/>
          </a:xfrm>
          <a:prstGeom prst="rect">
            <a:avLst/>
          </a:prstGeom>
        </p:spPr>
      </p:pic>
      <p:pic>
        <p:nvPicPr>
          <p:cNvPr id="2" name="Picture 1"/>
          <p:cNvPicPr>
            <a:picLocks noChangeAspect="1"/>
          </p:cNvPicPr>
          <p:nvPr/>
        </p:nvPicPr>
        <p:blipFill>
          <a:blip r:embed="rId14"/>
          <a:stretch>
            <a:fillRect/>
          </a:stretch>
        </p:blipFill>
        <p:spPr>
          <a:xfrm>
            <a:off x="103509" y="5973079"/>
            <a:ext cx="2840982" cy="859611"/>
          </a:xfrm>
          <a:prstGeom prst="rect">
            <a:avLst/>
          </a:prstGeom>
        </p:spPr>
      </p:pic>
    </p:spTree>
    <p:extLst>
      <p:ext uri="{BB962C8B-B14F-4D97-AF65-F5344CB8AC3E}">
        <p14:creationId xmlns:p14="http://schemas.microsoft.com/office/powerpoint/2010/main" val="35954694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Signing in to Windows</a:t>
            </a:r>
            <a:r>
              <a:rPr lang="en-GB" dirty="0"/>
              <a:t/>
            </a:r>
            <a:br>
              <a:rPr lang="en-GB" dirty="0"/>
            </a:br>
            <a:endParaRPr lang="en-GB" dirty="0"/>
          </a:p>
        </p:txBody>
      </p:sp>
      <p:sp>
        <p:nvSpPr>
          <p:cNvPr id="10" name="Content Placeholder 9"/>
          <p:cNvSpPr>
            <a:spLocks noGrp="1"/>
          </p:cNvSpPr>
          <p:nvPr>
            <p:ph sz="half" idx="2"/>
          </p:nvPr>
        </p:nvSpPr>
        <p:spPr>
          <a:xfrm>
            <a:off x="6481763" y="1528731"/>
            <a:ext cx="5181600" cy="4351338"/>
          </a:xfrm>
        </p:spPr>
        <p:txBody>
          <a:bodyPr>
            <a:normAutofit fontScale="25000" lnSpcReduction="20000"/>
          </a:bodyPr>
          <a:lstStyle/>
          <a:p>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The Lock screen covers the sign-in screen and displays the date and time</a:t>
            </a:r>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t>
            </a:r>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close the Lock screen and sign in to the </a:t>
            </a:r>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computer, click </a:t>
            </a:r>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the Enter key or the Space bar.</a:t>
            </a:r>
          </a:p>
          <a:p>
            <a:pPr marL="0" indent="0">
              <a:buNone/>
            </a:pPr>
            <a:endPar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On the sign-in screen, type in your User name and Password. Then click the arrow to open Windows</a:t>
            </a:r>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The user name will be your usual desktop username and password</a:t>
            </a:r>
          </a:p>
          <a:p>
            <a:pPr marL="0" indent="0">
              <a:buNone/>
            </a:pPr>
            <a:endParaRPr lang="en-GB" dirty="0" smtClean="0"/>
          </a:p>
          <a:p>
            <a:endParaRPr lang="en-GB" dirty="0" smtClean="0"/>
          </a:p>
          <a:p>
            <a:endParaRPr lang="en-GB" dirty="0"/>
          </a:p>
          <a:p>
            <a:endParaRPr lang="en-GB" dirty="0"/>
          </a:p>
        </p:txBody>
      </p:sp>
      <p:pic>
        <p:nvPicPr>
          <p:cNvPr id="15" name="Picture 14"/>
          <p:cNvPicPr>
            <a:picLocks noChangeAspect="1"/>
          </p:cNvPicPr>
          <p:nvPr/>
        </p:nvPicPr>
        <p:blipFill>
          <a:blip r:embed="rId3"/>
          <a:stretch>
            <a:fillRect/>
          </a:stretch>
        </p:blipFill>
        <p:spPr>
          <a:xfrm>
            <a:off x="1891029" y="3289696"/>
            <a:ext cx="4204971" cy="2349627"/>
          </a:xfrm>
          <a:prstGeom prst="rect">
            <a:avLst/>
          </a:prstGeom>
        </p:spPr>
      </p:pic>
      <p:pic>
        <p:nvPicPr>
          <p:cNvPr id="14" name="Picture 13"/>
          <p:cNvPicPr>
            <a:picLocks noChangeAspect="1"/>
          </p:cNvPicPr>
          <p:nvPr/>
        </p:nvPicPr>
        <p:blipFill>
          <a:blip r:embed="rId4"/>
          <a:stretch>
            <a:fillRect/>
          </a:stretch>
        </p:blipFill>
        <p:spPr>
          <a:xfrm>
            <a:off x="248525" y="1238480"/>
            <a:ext cx="4236691" cy="2357335"/>
          </a:xfrm>
          <a:prstGeom prst="rect">
            <a:avLst/>
          </a:prstGeom>
        </p:spPr>
      </p:pic>
      <p:pic>
        <p:nvPicPr>
          <p:cNvPr id="5" name="Picture 4"/>
          <p:cNvPicPr>
            <a:picLocks noChangeAspect="1"/>
          </p:cNvPicPr>
          <p:nvPr/>
        </p:nvPicPr>
        <p:blipFill>
          <a:blip r:embed="rId5"/>
          <a:stretch>
            <a:fillRect/>
          </a:stretch>
        </p:blipFill>
        <p:spPr>
          <a:xfrm>
            <a:off x="0" y="5939229"/>
            <a:ext cx="2840982" cy="859611"/>
          </a:xfrm>
          <a:prstGeom prst="rect">
            <a:avLst/>
          </a:prstGeom>
        </p:spPr>
      </p:pic>
    </p:spTree>
    <p:extLst>
      <p:ext uri="{BB962C8B-B14F-4D97-AF65-F5344CB8AC3E}">
        <p14:creationId xmlns:p14="http://schemas.microsoft.com/office/powerpoint/2010/main" val="41117504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Setting your PIN</a:t>
            </a:r>
            <a:r>
              <a:rPr lang="en-GB" dirty="0"/>
              <a:t/>
            </a:r>
            <a:br>
              <a:rPr lang="en-GB" dirty="0"/>
            </a:br>
            <a:endParaRPr lang="en-GB" dirty="0"/>
          </a:p>
        </p:txBody>
      </p:sp>
      <p:sp>
        <p:nvSpPr>
          <p:cNvPr id="10" name="Content Placeholder 9"/>
          <p:cNvSpPr>
            <a:spLocks noGrp="1"/>
          </p:cNvSpPr>
          <p:nvPr>
            <p:ph sz="half" idx="2"/>
          </p:nvPr>
        </p:nvSpPr>
        <p:spPr>
          <a:xfrm>
            <a:off x="3178826" y="1663172"/>
            <a:ext cx="6869956" cy="3355579"/>
          </a:xfrm>
        </p:spPr>
        <p:txBody>
          <a:bodyPr>
            <a:normAutofit/>
          </a:bodyPr>
          <a:lstStyle/>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A pop up will appear asking you to set a PIN. </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Create a Password containing letters, and numbers at least 8 characters</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Password will not change, and should be different from your desktop sign on</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will form your </a:t>
            </a:r>
            <a:r>
              <a:rPr lang="en-GB" sz="17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Bitlocker</a:t>
            </a:r>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 that is your laptop password before you get to your log in screens</a:t>
            </a:r>
          </a:p>
          <a:p>
            <a:pPr lvl="1"/>
            <a:r>
              <a:rPr lang="en-GB" sz="1300" dirty="0" smtClean="0">
                <a:solidFill>
                  <a:srgbClr val="002060"/>
                </a:solidFill>
                <a:latin typeface="Tahoma" panose="020B0604030504040204" pitchFamily="34" charset="0"/>
                <a:ea typeface="Tahoma" panose="020B0604030504040204" pitchFamily="34" charset="0"/>
                <a:cs typeface="Tahoma" panose="020B0604030504040204" pitchFamily="34" charset="0"/>
              </a:rPr>
              <a:t>We will re-start the laptops and show you this later</a:t>
            </a:r>
          </a:p>
          <a:p>
            <a:pPr marL="0" indent="0">
              <a:buNone/>
            </a:pPr>
            <a:endParaRPr lang="en-GB" dirty="0" smtClean="0"/>
          </a:p>
          <a:p>
            <a:endParaRPr lang="en-GB" dirty="0" smtClean="0"/>
          </a:p>
          <a:p>
            <a:pPr marL="0" indent="0">
              <a:buNone/>
            </a:pPr>
            <a:endParaRPr lang="en-GB" dirty="0"/>
          </a:p>
        </p:txBody>
      </p:sp>
      <p:pic>
        <p:nvPicPr>
          <p:cNvPr id="5" name="Picture 4"/>
          <p:cNvPicPr>
            <a:picLocks noChangeAspect="1"/>
          </p:cNvPicPr>
          <p:nvPr/>
        </p:nvPicPr>
        <p:blipFill>
          <a:blip r:embed="rId3"/>
          <a:stretch>
            <a:fillRect/>
          </a:stretch>
        </p:blipFill>
        <p:spPr>
          <a:xfrm>
            <a:off x="0" y="5939229"/>
            <a:ext cx="2840982" cy="859611"/>
          </a:xfrm>
          <a:prstGeom prst="rect">
            <a:avLst/>
          </a:prstGeom>
        </p:spPr>
      </p:pic>
    </p:spTree>
    <p:extLst>
      <p:ext uri="{BB962C8B-B14F-4D97-AF65-F5344CB8AC3E}">
        <p14:creationId xmlns:p14="http://schemas.microsoft.com/office/powerpoint/2010/main" val="27509267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7023" y="218316"/>
            <a:ext cx="6137953" cy="1111760"/>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Help and Support</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5" name="Content Placeholder 14"/>
          <p:cNvPicPr>
            <a:picLocks noGrp="1" noChangeAspect="1"/>
          </p:cNvPicPr>
          <p:nvPr>
            <p:ph sz="half" idx="1"/>
          </p:nvPr>
        </p:nvPicPr>
        <p:blipFill>
          <a:blip r:embed="rId3"/>
          <a:stretch>
            <a:fillRect/>
          </a:stretch>
        </p:blipFill>
        <p:spPr>
          <a:xfrm>
            <a:off x="324941" y="2300097"/>
            <a:ext cx="4669941" cy="3133616"/>
          </a:xfrm>
          <a:prstGeom prst="rect">
            <a:avLst/>
          </a:prstGeom>
        </p:spPr>
      </p:pic>
      <p:sp>
        <p:nvSpPr>
          <p:cNvPr id="11" name="Content Placeholder 10"/>
          <p:cNvSpPr>
            <a:spLocks noGrp="1"/>
          </p:cNvSpPr>
          <p:nvPr>
            <p:ph sz="half" idx="2"/>
          </p:nvPr>
        </p:nvSpPr>
        <p:spPr>
          <a:xfrm>
            <a:off x="6606293" y="3769851"/>
            <a:ext cx="3513478" cy="912466"/>
          </a:xfrm>
        </p:spPr>
        <p:txBody>
          <a:bodyPr>
            <a:noAutofit/>
          </a:bodyPr>
          <a:lstStyle/>
          <a:p>
            <a:pPr marL="0" indent="0">
              <a:buNone/>
            </a:pPr>
            <a:r>
              <a:rPr lang="en-GB" sz="18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User Guides</a:t>
            </a:r>
          </a:p>
          <a:p>
            <a:pPr marL="0" indent="0">
              <a:buNone/>
            </a:pPr>
            <a:r>
              <a:rPr lang="en-GB" sz="18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These can be accessed offline</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4" name="Rectangle 3"/>
          <p:cNvSpPr/>
          <p:nvPr/>
        </p:nvSpPr>
        <p:spPr>
          <a:xfrm>
            <a:off x="8164" y="5356404"/>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659913" y="2460396"/>
            <a:ext cx="3667244" cy="1600801"/>
          </a:xfrm>
          <a:prstGeom prst="straightConnector1">
            <a:avLst/>
          </a:prstGeom>
          <a:ln w="31750">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4"/>
          <a:stretch>
            <a:fillRect/>
          </a:stretch>
        </p:blipFill>
        <p:spPr>
          <a:xfrm>
            <a:off x="0" y="5998389"/>
            <a:ext cx="2840982" cy="859611"/>
          </a:xfrm>
          <a:prstGeom prst="rect">
            <a:avLst/>
          </a:prstGeom>
        </p:spPr>
      </p:pic>
      <p:sp>
        <p:nvSpPr>
          <p:cNvPr id="9" name="TextBox 8"/>
          <p:cNvSpPr txBox="1"/>
          <p:nvPr/>
        </p:nvSpPr>
        <p:spPr>
          <a:xfrm>
            <a:off x="3613504" y="1309288"/>
            <a:ext cx="6297610" cy="923330"/>
          </a:xfrm>
          <a:prstGeom prst="rect">
            <a:avLst/>
          </a:prstGeom>
          <a:noFill/>
        </p:spPr>
        <p:txBody>
          <a:bodyPr wrap="square" rtlCol="0">
            <a:spAutoFit/>
          </a:bodyPr>
          <a:lstStyle/>
          <a:p>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Support </a:t>
            </a:r>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icon</a:t>
            </a: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When calling ICT – use the Support icon to tell them your computer details</a:t>
            </a:r>
          </a:p>
        </p:txBody>
      </p:sp>
      <p:cxnSp>
        <p:nvCxnSpPr>
          <p:cNvPr id="13" name="Straight Arrow Connector 12"/>
          <p:cNvCxnSpPr/>
          <p:nvPr/>
        </p:nvCxnSpPr>
        <p:spPr>
          <a:xfrm flipH="1">
            <a:off x="1974767" y="1799254"/>
            <a:ext cx="1351440" cy="826029"/>
          </a:xfrm>
          <a:prstGeom prst="straightConnector1">
            <a:avLst/>
          </a:prstGeom>
          <a:ln w="31750">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0154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236" y="5352761"/>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741288" y="123421"/>
            <a:ext cx="10515600" cy="1325563"/>
          </a:xfrm>
        </p:spPr>
        <p:txBody>
          <a:bodyPr>
            <a:normAutofit/>
          </a:bodyPr>
          <a:lstStyle/>
          <a:p>
            <a:pPr algn="ctr"/>
            <a:r>
              <a:rPr lang="en-GB" sz="36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Using Locally installed applications</a:t>
            </a:r>
            <a:endParaRPr lang="en-GB" sz="36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4" name="Picture 13"/>
          <p:cNvPicPr>
            <a:picLocks noChangeAspect="1"/>
          </p:cNvPicPr>
          <p:nvPr/>
        </p:nvPicPr>
        <p:blipFill rotWithShape="1">
          <a:blip r:embed="rId3"/>
          <a:srcRect t="38045" r="75684"/>
          <a:stretch/>
        </p:blipFill>
        <p:spPr>
          <a:xfrm>
            <a:off x="363666" y="1455781"/>
            <a:ext cx="5472506" cy="3921639"/>
          </a:xfrm>
          <a:prstGeom prst="rect">
            <a:avLst/>
          </a:prstGeom>
        </p:spPr>
      </p:pic>
      <p:sp>
        <p:nvSpPr>
          <p:cNvPr id="18" name="Freeform 17"/>
          <p:cNvSpPr/>
          <p:nvPr/>
        </p:nvSpPr>
        <p:spPr>
          <a:xfrm>
            <a:off x="2138150" y="3143535"/>
            <a:ext cx="1915235" cy="1323833"/>
          </a:xfrm>
          <a:custGeom>
            <a:avLst/>
            <a:gdLst>
              <a:gd name="connsiteX0" fmla="*/ 9098 w 1915235"/>
              <a:gd name="connsiteY0" fmla="*/ 0 h 1323833"/>
              <a:gd name="connsiteX1" fmla="*/ 1915235 w 1915235"/>
              <a:gd name="connsiteY1" fmla="*/ 0 h 1323833"/>
              <a:gd name="connsiteX2" fmla="*/ 1915235 w 1915235"/>
              <a:gd name="connsiteY2" fmla="*/ 1319284 h 1323833"/>
              <a:gd name="connsiteX3" fmla="*/ 0 w 1915235"/>
              <a:gd name="connsiteY3" fmla="*/ 1323833 h 1323833"/>
              <a:gd name="connsiteX4" fmla="*/ 9098 w 1915235"/>
              <a:gd name="connsiteY4" fmla="*/ 0 h 13238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5235" h="1323833">
                <a:moveTo>
                  <a:pt x="9098" y="0"/>
                </a:moveTo>
                <a:lnTo>
                  <a:pt x="1915235" y="0"/>
                </a:lnTo>
                <a:lnTo>
                  <a:pt x="1915235" y="1319284"/>
                </a:lnTo>
                <a:lnTo>
                  <a:pt x="0" y="1323833"/>
                </a:lnTo>
                <a:cubicBezTo>
                  <a:pt x="1516" y="885588"/>
                  <a:pt x="3033" y="447344"/>
                  <a:pt x="9098" y="0"/>
                </a:cubicBez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a:off x="4053386" y="2907726"/>
            <a:ext cx="2716124" cy="55814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6634002" y="1386040"/>
            <a:ext cx="5091123" cy="2862322"/>
          </a:xfrm>
          <a:prstGeom prst="rect">
            <a:avLst/>
          </a:prstGeom>
          <a:noFill/>
        </p:spPr>
        <p:txBody>
          <a:bodyPr wrap="square" rtlCol="0">
            <a:spAutoFit/>
          </a:bodyPr>
          <a:lstStyle/>
          <a:p>
            <a:pPr algn="ctr"/>
            <a:r>
              <a:rPr lang="en-GB" sz="2000"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These applications are much faster than using </a:t>
            </a:r>
            <a:r>
              <a:rPr lang="en-GB" sz="2000" dirty="0" err="1"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citrix</a:t>
            </a:r>
            <a:r>
              <a:rPr lang="en-GB" sz="2000"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 and can be used offline</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the windows button (bottom left)</a:t>
            </a: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Click onto </a:t>
            </a:r>
            <a:r>
              <a:rPr lang="en-GB" sz="20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Outlook</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your first log on may take a while to sync all of your emails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4"/>
          <a:stretch>
            <a:fillRect/>
          </a:stretch>
        </p:blipFill>
        <p:spPr>
          <a:xfrm>
            <a:off x="9236" y="5955720"/>
            <a:ext cx="2840982" cy="859611"/>
          </a:xfrm>
          <a:prstGeom prst="rect">
            <a:avLst/>
          </a:prstGeom>
        </p:spPr>
      </p:pic>
    </p:spTree>
    <p:extLst>
      <p:ext uri="{BB962C8B-B14F-4D97-AF65-F5344CB8AC3E}">
        <p14:creationId xmlns:p14="http://schemas.microsoft.com/office/powerpoint/2010/main" val="21781453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2840982" y="355600"/>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Email Signatures</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2" name="TextBox 1"/>
          <p:cNvSpPr txBox="1"/>
          <p:nvPr/>
        </p:nvSpPr>
        <p:spPr>
          <a:xfrm>
            <a:off x="941812" y="1961291"/>
            <a:ext cx="5992900" cy="286232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Open an old email with your signature on</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Swipe over your email and right click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COPY</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Go to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FILE &gt; OPTIONS &gt; MAIL &gt; SIGNATURES</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Select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New and type your name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Click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OK</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In the large blank area,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right click and paste your signature</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Make sure new messages Replies and forwards all have your name next to them</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OK</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p:nvPr/>
        </p:nvPicPr>
        <p:blipFill rotWithShape="1">
          <a:blip r:embed="rId4" cstate="print">
            <a:extLst>
              <a:ext uri="{28A0092B-C50C-407E-A947-70E740481C1C}">
                <a14:useLocalDpi xmlns:a14="http://schemas.microsoft.com/office/drawing/2010/main" val="0"/>
              </a:ext>
            </a:extLst>
          </a:blip>
          <a:srcRect l="14123" t="16756" r="64223" b="20421"/>
          <a:stretch/>
        </p:blipFill>
        <p:spPr bwMode="auto">
          <a:xfrm>
            <a:off x="7194507" y="1571555"/>
            <a:ext cx="4342889" cy="3252058"/>
          </a:xfrm>
          <a:prstGeom prst="rect">
            <a:avLst/>
          </a:prstGeom>
          <a:ln>
            <a:noFill/>
          </a:ln>
          <a:extLst>
            <a:ext uri="{53640926-AAD7-44D8-BBD7-CCE9431645EC}">
              <a14:shadowObscured xmlns:a14="http://schemas.microsoft.com/office/drawing/2010/main"/>
            </a:ext>
          </a:extLst>
        </p:spPr>
      </p:pic>
      <p:pic>
        <p:nvPicPr>
          <p:cNvPr id="4" name="Picture 3"/>
          <p:cNvPicPr>
            <a:picLocks noChangeAspect="1"/>
          </p:cNvPicPr>
          <p:nvPr/>
        </p:nvPicPr>
        <p:blipFill>
          <a:blip r:embed="rId5"/>
          <a:stretch>
            <a:fillRect/>
          </a:stretch>
        </p:blipFill>
        <p:spPr>
          <a:xfrm>
            <a:off x="2548414" y="234287"/>
            <a:ext cx="1097423" cy="1097423"/>
          </a:xfrm>
          <a:prstGeom prst="rect">
            <a:avLst/>
          </a:prstGeom>
        </p:spPr>
      </p:pic>
    </p:spTree>
    <p:extLst>
      <p:ext uri="{BB962C8B-B14F-4D97-AF65-F5344CB8AC3E}">
        <p14:creationId xmlns:p14="http://schemas.microsoft.com/office/powerpoint/2010/main" val="29084984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3966265" y="368984"/>
            <a:ext cx="4036270" cy="646331"/>
          </a:xfrm>
          <a:prstGeom prst="rect">
            <a:avLst/>
          </a:prstGeom>
          <a:noFill/>
        </p:spPr>
        <p:txBody>
          <a:bodyPr wrap="square" rtlCol="0">
            <a:spAutoFit/>
          </a:bodyPr>
          <a:lstStyle/>
          <a:p>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Software Centre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0" y="5931140"/>
            <a:ext cx="2840982" cy="859611"/>
          </a:xfrm>
          <a:prstGeom prst="rect">
            <a:avLst/>
          </a:prstGeom>
        </p:spPr>
      </p:pic>
      <p:pic>
        <p:nvPicPr>
          <p:cNvPr id="3" name="Picture 2"/>
          <p:cNvPicPr>
            <a:picLocks noChangeAspect="1"/>
          </p:cNvPicPr>
          <p:nvPr/>
        </p:nvPicPr>
        <p:blipFill rotWithShape="1">
          <a:blip r:embed="rId4"/>
          <a:srcRect t="1" b="12941"/>
          <a:stretch/>
        </p:blipFill>
        <p:spPr>
          <a:xfrm>
            <a:off x="3215334" y="484764"/>
            <a:ext cx="586374" cy="414770"/>
          </a:xfrm>
          <a:prstGeom prst="rect">
            <a:avLst/>
          </a:prstGeom>
        </p:spPr>
      </p:pic>
      <p:sp>
        <p:nvSpPr>
          <p:cNvPr id="17" name="Content Placeholder 10"/>
          <p:cNvSpPr>
            <a:spLocks noGrp="1"/>
          </p:cNvSpPr>
          <p:nvPr>
            <p:ph sz="half" idx="4294967295"/>
          </p:nvPr>
        </p:nvSpPr>
        <p:spPr>
          <a:xfrm>
            <a:off x="1126199" y="1255415"/>
            <a:ext cx="7882789" cy="3473301"/>
          </a:xfrm>
          <a:prstGeom prst="rect">
            <a:avLst/>
          </a:prstGeom>
        </p:spPr>
        <p:txBody>
          <a:bodyPr>
            <a:noAutofit/>
          </a:bodyPr>
          <a:lstStyle/>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On your control bar (bottom of the screen) Click on the Software Centre Icon</a:t>
            </a:r>
          </a:p>
        </p:txBody>
      </p:sp>
      <p:pic>
        <p:nvPicPr>
          <p:cNvPr id="5" name="Picture 4"/>
          <p:cNvPicPr>
            <a:picLocks noChangeAspect="1"/>
          </p:cNvPicPr>
          <p:nvPr/>
        </p:nvPicPr>
        <p:blipFill>
          <a:blip r:embed="rId5"/>
          <a:stretch>
            <a:fillRect/>
          </a:stretch>
        </p:blipFill>
        <p:spPr>
          <a:xfrm>
            <a:off x="2739450" y="2035052"/>
            <a:ext cx="6713100" cy="3482890"/>
          </a:xfrm>
          <a:prstGeom prst="rect">
            <a:avLst/>
          </a:prstGeom>
          <a:ln>
            <a:solidFill>
              <a:schemeClr val="accent1">
                <a:lumMod val="50000"/>
              </a:schemeClr>
            </a:solidFill>
          </a:ln>
        </p:spPr>
      </p:pic>
    </p:spTree>
    <p:extLst>
      <p:ext uri="{BB962C8B-B14F-4D97-AF65-F5344CB8AC3E}">
        <p14:creationId xmlns:p14="http://schemas.microsoft.com/office/powerpoint/2010/main" val="41531864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3019359" y="368982"/>
            <a:ext cx="7192463" cy="646331"/>
          </a:xfrm>
          <a:prstGeom prst="rect">
            <a:avLst/>
          </a:prstGeom>
          <a:noFill/>
        </p:spPr>
        <p:txBody>
          <a:bodyPr wrap="square" rtlCol="0">
            <a:spAutoFit/>
          </a:bodyPr>
          <a:lstStyle/>
          <a:p>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Accessing Documents Offline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0" y="5931140"/>
            <a:ext cx="2840982" cy="859611"/>
          </a:xfrm>
          <a:prstGeom prst="rect">
            <a:avLst/>
          </a:prstGeom>
        </p:spPr>
      </p:pic>
      <p:sp>
        <p:nvSpPr>
          <p:cNvPr id="17" name="Content Placeholder 10"/>
          <p:cNvSpPr>
            <a:spLocks noGrp="1"/>
          </p:cNvSpPr>
          <p:nvPr>
            <p:ph sz="half" idx="4294967295"/>
          </p:nvPr>
        </p:nvSpPr>
        <p:spPr>
          <a:xfrm>
            <a:off x="2154605" y="1423270"/>
            <a:ext cx="7882789" cy="3101562"/>
          </a:xfrm>
          <a:prstGeom prst="rect">
            <a:avLst/>
          </a:prstGeom>
        </p:spPr>
        <p:txBody>
          <a:bodyPr>
            <a:noAutofit/>
          </a:bodyPr>
          <a:lstStyle/>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access your documents, click on the folder icon on your task bar at the bottom  of your screen</a:t>
            </a:r>
          </a:p>
          <a:p>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To access documents offline you need to save them into the ‘Documents’ folder of ‘This PC’</a:t>
            </a:r>
          </a:p>
          <a:p>
            <a:pPr lvl="1"/>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 The ones with 	       logo next to them</a:t>
            </a:r>
          </a:p>
          <a:p>
            <a:pPr marL="0" indent="0">
              <a:buNone/>
            </a:pP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smtClean="0">
                <a:solidFill>
                  <a:srgbClr val="002060"/>
                </a:solidFill>
                <a:latin typeface="Tahoma" panose="020B0604030504040204" pitchFamily="34" charset="0"/>
                <a:ea typeface="Tahoma" panose="020B0604030504040204" pitchFamily="34" charset="0"/>
                <a:cs typeface="Tahoma" panose="020B0604030504040204" pitchFamily="34" charset="0"/>
              </a:rPr>
              <a:t>Documents in </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R: Drive cannot be accessed without internet connection</a:t>
            </a:r>
          </a:p>
        </p:txBody>
      </p:sp>
      <p:pic>
        <p:nvPicPr>
          <p:cNvPr id="9" name="Picture 8"/>
          <p:cNvPicPr>
            <a:picLocks noChangeAspect="1"/>
          </p:cNvPicPr>
          <p:nvPr/>
        </p:nvPicPr>
        <p:blipFill>
          <a:blip r:embed="rId4"/>
          <a:stretch>
            <a:fillRect/>
          </a:stretch>
        </p:blipFill>
        <p:spPr>
          <a:xfrm>
            <a:off x="1931053" y="419440"/>
            <a:ext cx="789418" cy="545416"/>
          </a:xfrm>
          <a:prstGeom prst="rect">
            <a:avLst/>
          </a:prstGeom>
        </p:spPr>
      </p:pic>
      <p:pic>
        <p:nvPicPr>
          <p:cNvPr id="12" name="Picture 11"/>
          <p:cNvPicPr>
            <a:picLocks noChangeAspect="1"/>
          </p:cNvPicPr>
          <p:nvPr/>
        </p:nvPicPr>
        <p:blipFill rotWithShape="1">
          <a:blip r:embed="rId5"/>
          <a:srcRect l="29534" t="25139" r="50386" b="26910"/>
          <a:stretch/>
        </p:blipFill>
        <p:spPr>
          <a:xfrm>
            <a:off x="4946351" y="3392794"/>
            <a:ext cx="288435" cy="355992"/>
          </a:xfrm>
          <a:prstGeom prst="rect">
            <a:avLst/>
          </a:prstGeom>
        </p:spPr>
      </p:pic>
    </p:spTree>
    <p:extLst>
      <p:ext uri="{BB962C8B-B14F-4D97-AF65-F5344CB8AC3E}">
        <p14:creationId xmlns:p14="http://schemas.microsoft.com/office/powerpoint/2010/main" val="29843965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7023" y="218316"/>
            <a:ext cx="6137953" cy="1111760"/>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Viewing PDFs - Adobe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1" name="Content Placeholder 10"/>
          <p:cNvSpPr>
            <a:spLocks noGrp="1"/>
          </p:cNvSpPr>
          <p:nvPr>
            <p:ph sz="half" idx="2"/>
          </p:nvPr>
        </p:nvSpPr>
        <p:spPr>
          <a:xfrm>
            <a:off x="3273940" y="1106555"/>
            <a:ext cx="8312550" cy="4670146"/>
          </a:xfrm>
        </p:spPr>
        <p:txBody>
          <a:bodyPr>
            <a:noAutofit/>
          </a:bodyPr>
          <a:lstStyle/>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Windows icon</a:t>
            </a: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Cog</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Apps</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Default apps</a:t>
            </a: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Default apps by file type</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Following the list on the left, scroll down to .pdf</a:t>
            </a: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the icon next to it and select </a:t>
            </a:r>
          </a:p>
        </p:txBody>
      </p:sp>
      <p:sp>
        <p:nvSpPr>
          <p:cNvPr id="4" name="Rectangle 3"/>
          <p:cNvSpPr/>
          <p:nvPr/>
        </p:nvSpPr>
        <p:spPr>
          <a:xfrm>
            <a:off x="8164" y="5658234"/>
            <a:ext cx="12192000" cy="1199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98389"/>
            <a:ext cx="2840982" cy="859611"/>
          </a:xfrm>
          <a:prstGeom prst="rect">
            <a:avLst/>
          </a:prstGeom>
        </p:spPr>
      </p:pic>
      <p:pic>
        <p:nvPicPr>
          <p:cNvPr id="9" name="Picture 8"/>
          <p:cNvPicPr>
            <a:picLocks noChangeAspect="1"/>
          </p:cNvPicPr>
          <p:nvPr/>
        </p:nvPicPr>
        <p:blipFill>
          <a:blip r:embed="rId4"/>
          <a:stretch>
            <a:fillRect/>
          </a:stretch>
        </p:blipFill>
        <p:spPr>
          <a:xfrm>
            <a:off x="2389575" y="1217786"/>
            <a:ext cx="428625" cy="342900"/>
          </a:xfrm>
          <a:prstGeom prst="rect">
            <a:avLst/>
          </a:prstGeom>
        </p:spPr>
      </p:pic>
      <p:pic>
        <p:nvPicPr>
          <p:cNvPr id="16" name="Content Placeholder 14"/>
          <p:cNvPicPr>
            <a:picLocks noGrp="1" noChangeAspect="1"/>
          </p:cNvPicPr>
          <p:nvPr>
            <p:ph sz="half" idx="1"/>
          </p:nvPr>
        </p:nvPicPr>
        <p:blipFill rotWithShape="1">
          <a:blip r:embed="rId5"/>
          <a:srcRect l="1" t="79336" r="94506" b="13256"/>
          <a:stretch/>
        </p:blipFill>
        <p:spPr>
          <a:xfrm>
            <a:off x="2373755" y="1689272"/>
            <a:ext cx="460267" cy="416433"/>
          </a:xfrm>
          <a:prstGeom prst="rect">
            <a:avLst/>
          </a:prstGeom>
        </p:spPr>
      </p:pic>
      <p:pic>
        <p:nvPicPr>
          <p:cNvPr id="10" name="Picture 9"/>
          <p:cNvPicPr>
            <a:picLocks noChangeAspect="1"/>
          </p:cNvPicPr>
          <p:nvPr/>
        </p:nvPicPr>
        <p:blipFill>
          <a:blip r:embed="rId6"/>
          <a:stretch>
            <a:fillRect/>
          </a:stretch>
        </p:blipFill>
        <p:spPr>
          <a:xfrm>
            <a:off x="2100217" y="2224024"/>
            <a:ext cx="1008027" cy="931949"/>
          </a:xfrm>
          <a:prstGeom prst="rect">
            <a:avLst/>
          </a:prstGeom>
        </p:spPr>
      </p:pic>
      <p:pic>
        <p:nvPicPr>
          <p:cNvPr id="12" name="Picture 11"/>
          <p:cNvPicPr>
            <a:picLocks noChangeAspect="1"/>
          </p:cNvPicPr>
          <p:nvPr/>
        </p:nvPicPr>
        <p:blipFill>
          <a:blip r:embed="rId7"/>
          <a:stretch>
            <a:fillRect/>
          </a:stretch>
        </p:blipFill>
        <p:spPr>
          <a:xfrm>
            <a:off x="1939848" y="3513993"/>
            <a:ext cx="1238250" cy="400050"/>
          </a:xfrm>
          <a:prstGeom prst="rect">
            <a:avLst/>
          </a:prstGeom>
        </p:spPr>
      </p:pic>
      <p:pic>
        <p:nvPicPr>
          <p:cNvPr id="13" name="Picture 12"/>
          <p:cNvPicPr>
            <a:picLocks noChangeAspect="1"/>
          </p:cNvPicPr>
          <p:nvPr/>
        </p:nvPicPr>
        <p:blipFill>
          <a:blip r:embed="rId8"/>
          <a:stretch>
            <a:fillRect/>
          </a:stretch>
        </p:blipFill>
        <p:spPr>
          <a:xfrm>
            <a:off x="966973" y="3936282"/>
            <a:ext cx="2362200" cy="466725"/>
          </a:xfrm>
          <a:prstGeom prst="rect">
            <a:avLst/>
          </a:prstGeom>
        </p:spPr>
      </p:pic>
      <p:pic>
        <p:nvPicPr>
          <p:cNvPr id="18" name="Picture 17"/>
          <p:cNvPicPr>
            <a:picLocks noChangeAspect="1"/>
          </p:cNvPicPr>
          <p:nvPr/>
        </p:nvPicPr>
        <p:blipFill>
          <a:blip r:embed="rId9"/>
          <a:stretch>
            <a:fillRect/>
          </a:stretch>
        </p:blipFill>
        <p:spPr>
          <a:xfrm>
            <a:off x="8251271" y="5144264"/>
            <a:ext cx="2305050" cy="542925"/>
          </a:xfrm>
          <a:prstGeom prst="rect">
            <a:avLst/>
          </a:prstGeom>
        </p:spPr>
      </p:pic>
      <p:pic>
        <p:nvPicPr>
          <p:cNvPr id="19" name="Picture 18"/>
          <p:cNvPicPr>
            <a:picLocks noChangeAspect="1"/>
          </p:cNvPicPr>
          <p:nvPr/>
        </p:nvPicPr>
        <p:blipFill>
          <a:blip r:embed="rId10"/>
          <a:stretch>
            <a:fillRect/>
          </a:stretch>
        </p:blipFill>
        <p:spPr>
          <a:xfrm>
            <a:off x="1283215" y="4906842"/>
            <a:ext cx="1990725" cy="571500"/>
          </a:xfrm>
          <a:prstGeom prst="rect">
            <a:avLst/>
          </a:prstGeom>
        </p:spPr>
      </p:pic>
      <p:pic>
        <p:nvPicPr>
          <p:cNvPr id="20" name="Picture 19"/>
          <p:cNvPicPr>
            <a:picLocks noChangeAspect="1"/>
          </p:cNvPicPr>
          <p:nvPr/>
        </p:nvPicPr>
        <p:blipFill rotWithShape="1">
          <a:blip r:embed="rId9"/>
          <a:srcRect r="76091" b="5382"/>
          <a:stretch/>
        </p:blipFill>
        <p:spPr>
          <a:xfrm>
            <a:off x="2461675" y="268557"/>
            <a:ext cx="921874" cy="859283"/>
          </a:xfrm>
          <a:prstGeom prst="rect">
            <a:avLst/>
          </a:prstGeom>
          <a:ln>
            <a:noFill/>
          </a:ln>
          <a:effectLst>
            <a:softEdge rad="112500"/>
          </a:effectLst>
        </p:spPr>
      </p:pic>
    </p:spTree>
    <p:extLst>
      <p:ext uri="{BB962C8B-B14F-4D97-AF65-F5344CB8AC3E}">
        <p14:creationId xmlns:p14="http://schemas.microsoft.com/office/powerpoint/2010/main" val="2575844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2840982" y="355600"/>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One Note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3" name="Picture 12"/>
          <p:cNvPicPr>
            <a:picLocks noChangeAspect="1"/>
          </p:cNvPicPr>
          <p:nvPr/>
        </p:nvPicPr>
        <p:blipFill>
          <a:blip r:embed="rId4"/>
          <a:stretch>
            <a:fillRect/>
          </a:stretch>
        </p:blipFill>
        <p:spPr>
          <a:xfrm>
            <a:off x="559265" y="1338375"/>
            <a:ext cx="6573884" cy="3417732"/>
          </a:xfrm>
          <a:prstGeom prst="rect">
            <a:avLst/>
          </a:prstGeom>
        </p:spPr>
      </p:pic>
      <p:pic>
        <p:nvPicPr>
          <p:cNvPr id="2" name="Picture 1"/>
          <p:cNvPicPr>
            <a:picLocks noChangeAspect="1"/>
          </p:cNvPicPr>
          <p:nvPr/>
        </p:nvPicPr>
        <p:blipFill rotWithShape="1">
          <a:blip r:embed="rId5"/>
          <a:srcRect l="15997" t="10320" r="13420" b="12139"/>
          <a:stretch/>
        </p:blipFill>
        <p:spPr>
          <a:xfrm>
            <a:off x="3424396" y="270538"/>
            <a:ext cx="1024865" cy="846895"/>
          </a:xfrm>
          <a:prstGeom prst="rect">
            <a:avLst/>
          </a:prstGeom>
        </p:spPr>
      </p:pic>
      <p:sp>
        <p:nvSpPr>
          <p:cNvPr id="3" name="TextBox 2"/>
          <p:cNvSpPr txBox="1"/>
          <p:nvPr/>
        </p:nvSpPr>
        <p:spPr>
          <a:xfrm>
            <a:off x="7542265" y="1589988"/>
            <a:ext cx="4326525"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002060"/>
                </a:solidFill>
              </a:rPr>
              <a:t>Right Click My Notebook</a:t>
            </a:r>
          </a:p>
          <a:p>
            <a:pPr marL="285750" indent="-285750">
              <a:buFont typeface="Arial" panose="020B0604020202020204" pitchFamily="34" charset="0"/>
              <a:buChar char="•"/>
            </a:pPr>
            <a:r>
              <a:rPr lang="en-GB" dirty="0" smtClean="0">
                <a:solidFill>
                  <a:srgbClr val="002060"/>
                </a:solidFill>
              </a:rPr>
              <a:t>Click Properties</a:t>
            </a:r>
          </a:p>
          <a:p>
            <a:pPr marL="285750" indent="-285750">
              <a:buFont typeface="Arial" panose="020B0604020202020204" pitchFamily="34" charset="0"/>
              <a:buChar char="•"/>
            </a:pPr>
            <a:r>
              <a:rPr lang="en-GB" dirty="0" smtClean="0">
                <a:solidFill>
                  <a:srgbClr val="002060"/>
                </a:solidFill>
              </a:rPr>
              <a:t>Click change location</a:t>
            </a:r>
          </a:p>
          <a:p>
            <a:pPr marL="285750" indent="-285750">
              <a:buFont typeface="Arial" panose="020B0604020202020204" pitchFamily="34" charset="0"/>
              <a:buChar char="•"/>
            </a:pPr>
            <a:r>
              <a:rPr lang="en-GB" dirty="0" smtClean="0">
                <a:solidFill>
                  <a:srgbClr val="002060"/>
                </a:solidFill>
              </a:rPr>
              <a:t>Type in H:\ and press select</a:t>
            </a:r>
            <a:endParaRPr lang="en-GB" dirty="0">
              <a:solidFill>
                <a:srgbClr val="002060"/>
              </a:solidFill>
            </a:endParaRPr>
          </a:p>
        </p:txBody>
      </p:sp>
    </p:spTree>
    <p:extLst>
      <p:ext uri="{BB962C8B-B14F-4D97-AF65-F5344CB8AC3E}">
        <p14:creationId xmlns:p14="http://schemas.microsoft.com/office/powerpoint/2010/main" val="36572182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3004017" y="404696"/>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Using your Stylus Pen</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TextBox 3"/>
          <p:cNvSpPr txBox="1"/>
          <p:nvPr/>
        </p:nvSpPr>
        <p:spPr>
          <a:xfrm>
            <a:off x="624942" y="1093442"/>
            <a:ext cx="10942115" cy="1200329"/>
          </a:xfrm>
          <a:prstGeom prst="rect">
            <a:avLst/>
          </a:prstGeom>
          <a:noFill/>
        </p:spPr>
        <p:txBody>
          <a:bodyPr wrap="square" rtlCol="0">
            <a:spAutoFit/>
          </a:bodyPr>
          <a:lstStyle/>
          <a:p>
            <a:pPr algn="ctr"/>
            <a:r>
              <a:rPr lang="en-GB"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Use the Windows icon</a:t>
            </a:r>
            <a:endParaRPr lang="en-GB"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endParaRPr>
          </a:p>
          <a:p>
            <a:pPr algn="ctr"/>
            <a:r>
              <a:rPr lang="en-GB"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Open Microsoft Word</a:t>
            </a:r>
          </a:p>
          <a:p>
            <a:pPr algn="ct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Hold your pen against the screen, and click Ink Tools. </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4"/>
          <a:stretch>
            <a:fillRect/>
          </a:stretch>
        </p:blipFill>
        <p:spPr>
          <a:xfrm>
            <a:off x="624942" y="2422357"/>
            <a:ext cx="6780852" cy="2791086"/>
          </a:xfrm>
          <a:prstGeom prst="rect">
            <a:avLst/>
          </a:prstGeom>
        </p:spPr>
      </p:pic>
      <p:sp>
        <p:nvSpPr>
          <p:cNvPr id="9" name="TextBox 8"/>
          <p:cNvSpPr txBox="1"/>
          <p:nvPr/>
        </p:nvSpPr>
        <p:spPr>
          <a:xfrm>
            <a:off x="8246988" y="2251356"/>
            <a:ext cx="3320069" cy="2585323"/>
          </a:xfrm>
          <a:prstGeom prst="rect">
            <a:avLst/>
          </a:prstGeom>
          <a:noFill/>
        </p:spPr>
        <p:txBody>
          <a:bodyPr wrap="square" rtlCol="0">
            <a:spAutoFit/>
          </a:bodyPr>
          <a:lstStyle/>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Press ‘Stop inking’ to stop using your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pen</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Use this icon on tool bar</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Sticky Notes can be added to your screen for reminders</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5"/>
          <a:stretch>
            <a:fillRect/>
          </a:stretch>
        </p:blipFill>
        <p:spPr>
          <a:xfrm>
            <a:off x="7761213" y="3636925"/>
            <a:ext cx="485775" cy="361950"/>
          </a:xfrm>
          <a:prstGeom prst="rect">
            <a:avLst/>
          </a:prstGeom>
        </p:spPr>
      </p:pic>
    </p:spTree>
    <p:extLst>
      <p:ext uri="{BB962C8B-B14F-4D97-AF65-F5344CB8AC3E}">
        <p14:creationId xmlns:p14="http://schemas.microsoft.com/office/powerpoint/2010/main" val="2174931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3004017" y="404696"/>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Pairing your Stylus Pen</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9" name="TextBox 8"/>
          <p:cNvSpPr txBox="1"/>
          <p:nvPr/>
        </p:nvSpPr>
        <p:spPr>
          <a:xfrm>
            <a:off x="6264383" y="1501037"/>
            <a:ext cx="3577201" cy="1477328"/>
          </a:xfrm>
          <a:prstGeom prst="rect">
            <a:avLst/>
          </a:prstGeom>
          <a:noFill/>
        </p:spPr>
        <p:txBody>
          <a:bodyPr wrap="square" rtlCol="0">
            <a:spAutoFit/>
          </a:bodyPr>
          <a:lstStyle/>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Only do this when no other users are syncing their pens</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Windows Button</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Scroll down to </a:t>
            </a: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Wamcom</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Pen</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750094" y="1130527"/>
            <a:ext cx="3874860" cy="4327593"/>
          </a:xfrm>
          <a:prstGeom prst="rect">
            <a:avLst/>
          </a:prstGeom>
        </p:spPr>
      </p:pic>
    </p:spTree>
    <p:extLst>
      <p:ext uri="{BB962C8B-B14F-4D97-AF65-F5344CB8AC3E}">
        <p14:creationId xmlns:p14="http://schemas.microsoft.com/office/powerpoint/2010/main" val="18262931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3004017" y="404696"/>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Snipping Tool</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9" name="TextBox 8"/>
          <p:cNvSpPr txBox="1"/>
          <p:nvPr/>
        </p:nvSpPr>
        <p:spPr>
          <a:xfrm>
            <a:off x="3823412" y="1809205"/>
            <a:ext cx="4415536" cy="2585323"/>
          </a:xfrm>
          <a:prstGeom prst="rect">
            <a:avLst/>
          </a:prstGeom>
          <a:noFill/>
        </p:spPr>
        <p:txBody>
          <a:bodyPr wrap="square" rtlCol="0">
            <a:spAutoFit/>
          </a:bodyPr>
          <a:lstStyle/>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Search in to tool bar for Snipping tool</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You can use this to copy items from your screen and paste where needed</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New</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down and drag on your mouse mat pad to select the area</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r="3733" b="7809"/>
          <a:stretch/>
        </p:blipFill>
        <p:spPr>
          <a:xfrm>
            <a:off x="2444282" y="253217"/>
            <a:ext cx="2052304" cy="1096271"/>
          </a:xfrm>
          <a:prstGeom prst="rect">
            <a:avLst/>
          </a:prstGeom>
        </p:spPr>
      </p:pic>
    </p:spTree>
    <p:extLst>
      <p:ext uri="{BB962C8B-B14F-4D97-AF65-F5344CB8AC3E}">
        <p14:creationId xmlns:p14="http://schemas.microsoft.com/office/powerpoint/2010/main" val="33924676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750873"/>
            <a:ext cx="12192000" cy="11152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37530" y="1174038"/>
            <a:ext cx="10941924"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Skype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4029559" y="409520"/>
            <a:ext cx="926672" cy="920576"/>
          </a:xfrm>
          <a:prstGeom prst="rect">
            <a:avLst/>
          </a:prstGeom>
        </p:spPr>
      </p:pic>
      <p:sp>
        <p:nvSpPr>
          <p:cNvPr id="13" name="Content Placeholder 12"/>
          <p:cNvSpPr>
            <a:spLocks noGrp="1"/>
          </p:cNvSpPr>
          <p:nvPr>
            <p:ph sz="half" idx="1"/>
          </p:nvPr>
        </p:nvSpPr>
        <p:spPr>
          <a:xfrm>
            <a:off x="522932" y="1488168"/>
            <a:ext cx="11024937" cy="4199021"/>
          </a:xfrm>
        </p:spPr>
        <p:txBody>
          <a:bodyPr/>
          <a:lstStyle/>
          <a:p>
            <a:pPr marL="0" indent="0" algn="ctr">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After your first log in, your Skype will automatically sign in</a:t>
            </a:r>
          </a:p>
          <a:p>
            <a:pPr marL="0" indent="0">
              <a:buNone/>
            </a:pP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You can</a:t>
            </a:r>
          </a:p>
          <a:p>
            <a:pPr marL="0" indent="0">
              <a:buNone/>
            </a:pP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Click on Windows icon</a:t>
            </a:r>
          </a:p>
          <a:p>
            <a:pPr marL="0" indent="0">
              <a:buNone/>
            </a:pP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Select ‘Skype for Business 2016’ and sign in</a:t>
            </a:r>
            <a:endParaRPr lang="en-GB" dirty="0">
              <a:solidFill>
                <a:srgbClr val="002060"/>
              </a:solidFill>
            </a:endParaRPr>
          </a:p>
        </p:txBody>
      </p:sp>
      <p:pic>
        <p:nvPicPr>
          <p:cNvPr id="14" name="Picture 13"/>
          <p:cNvPicPr>
            <a:picLocks noChangeAspect="1"/>
          </p:cNvPicPr>
          <p:nvPr/>
        </p:nvPicPr>
        <p:blipFill>
          <a:blip r:embed="rId4"/>
          <a:stretch>
            <a:fillRect/>
          </a:stretch>
        </p:blipFill>
        <p:spPr>
          <a:xfrm>
            <a:off x="2272583" y="2536784"/>
            <a:ext cx="2440885" cy="553893"/>
          </a:xfrm>
          <a:prstGeom prst="rect">
            <a:avLst/>
          </a:prstGeom>
        </p:spPr>
      </p:pic>
      <p:pic>
        <p:nvPicPr>
          <p:cNvPr id="15" name="Picture 14"/>
          <p:cNvPicPr>
            <a:picLocks noChangeAspect="1"/>
          </p:cNvPicPr>
          <p:nvPr/>
        </p:nvPicPr>
        <p:blipFill>
          <a:blip r:embed="rId5"/>
          <a:stretch>
            <a:fillRect/>
          </a:stretch>
        </p:blipFill>
        <p:spPr>
          <a:xfrm>
            <a:off x="6973288" y="2455206"/>
            <a:ext cx="2455489" cy="635432"/>
          </a:xfrm>
          <a:prstGeom prst="rect">
            <a:avLst/>
          </a:prstGeom>
        </p:spPr>
      </p:pic>
      <p:pic>
        <p:nvPicPr>
          <p:cNvPr id="16" name="Picture 15"/>
          <p:cNvPicPr>
            <a:picLocks noChangeAspect="1"/>
          </p:cNvPicPr>
          <p:nvPr/>
        </p:nvPicPr>
        <p:blipFill>
          <a:blip r:embed="rId6"/>
          <a:stretch>
            <a:fillRect/>
          </a:stretch>
        </p:blipFill>
        <p:spPr>
          <a:xfrm>
            <a:off x="5050207" y="2489375"/>
            <a:ext cx="2477348" cy="538347"/>
          </a:xfrm>
          <a:prstGeom prst="rect">
            <a:avLst/>
          </a:prstGeom>
        </p:spPr>
      </p:pic>
      <p:pic>
        <p:nvPicPr>
          <p:cNvPr id="5" name="Picture 4"/>
          <p:cNvPicPr>
            <a:picLocks noChangeAspect="1"/>
          </p:cNvPicPr>
          <p:nvPr/>
        </p:nvPicPr>
        <p:blipFill>
          <a:blip r:embed="rId7"/>
          <a:stretch>
            <a:fillRect/>
          </a:stretch>
        </p:blipFill>
        <p:spPr>
          <a:xfrm>
            <a:off x="0" y="5950621"/>
            <a:ext cx="2840982" cy="859611"/>
          </a:xfrm>
          <a:prstGeom prst="rect">
            <a:avLst/>
          </a:prstGeom>
        </p:spPr>
      </p:pic>
    </p:spTree>
    <p:extLst>
      <p:ext uri="{BB962C8B-B14F-4D97-AF65-F5344CB8AC3E}">
        <p14:creationId xmlns:p14="http://schemas.microsoft.com/office/powerpoint/2010/main" val="9739795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r="87272" b="49493"/>
          <a:stretch/>
        </p:blipFill>
        <p:spPr>
          <a:xfrm>
            <a:off x="3933979" y="265773"/>
            <a:ext cx="2980743" cy="4577805"/>
          </a:xfrm>
          <a:prstGeom prst="rect">
            <a:avLst/>
          </a:prstGeom>
        </p:spPr>
      </p:pic>
      <p:sp>
        <p:nvSpPr>
          <p:cNvPr id="4" name="Rectangle 3"/>
          <p:cNvSpPr/>
          <p:nvPr/>
        </p:nvSpPr>
        <p:spPr>
          <a:xfrm>
            <a:off x="0" y="5500277"/>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4"/>
          <a:stretch>
            <a:fillRect/>
          </a:stretch>
        </p:blipFill>
        <p:spPr>
          <a:xfrm>
            <a:off x="0" y="5973200"/>
            <a:ext cx="2840982" cy="859611"/>
          </a:xfrm>
          <a:prstGeom prst="rect">
            <a:avLst/>
          </a:prstGeom>
        </p:spPr>
      </p:pic>
      <p:pic>
        <p:nvPicPr>
          <p:cNvPr id="8" name="Picture 7"/>
          <p:cNvPicPr>
            <a:picLocks noChangeAspect="1"/>
          </p:cNvPicPr>
          <p:nvPr/>
        </p:nvPicPr>
        <p:blipFill>
          <a:blip r:embed="rId5"/>
          <a:stretch>
            <a:fillRect/>
          </a:stretch>
        </p:blipFill>
        <p:spPr>
          <a:xfrm>
            <a:off x="1298996" y="119438"/>
            <a:ext cx="1219263" cy="1409772"/>
          </a:xfrm>
          <a:prstGeom prst="rect">
            <a:avLst/>
          </a:prstGeom>
        </p:spPr>
      </p:pic>
      <p:sp>
        <p:nvSpPr>
          <p:cNvPr id="29" name="Text Box 24"/>
          <p:cNvSpPr txBox="1"/>
          <p:nvPr/>
        </p:nvSpPr>
        <p:spPr>
          <a:xfrm>
            <a:off x="1497692" y="3977771"/>
            <a:ext cx="2041134" cy="168058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Your contacts: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-Photo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-Availability status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-Name and Location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-Free Text (if entered)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Box 17"/>
          <p:cNvSpPr txBox="1"/>
          <p:nvPr/>
        </p:nvSpPr>
        <p:spPr>
          <a:xfrm>
            <a:off x="1076777" y="1833899"/>
            <a:ext cx="1663700" cy="19367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Icons: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dirty="0" smtClean="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Contacts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Previous Conversations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Mini outlook      calendar.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p:cNvPicPr>
            <a:picLocks noChangeAspect="1"/>
          </p:cNvPicPr>
          <p:nvPr/>
        </p:nvPicPr>
        <p:blipFill>
          <a:blip r:embed="rId6"/>
          <a:stretch>
            <a:fillRect/>
          </a:stretch>
        </p:blipFill>
        <p:spPr>
          <a:xfrm>
            <a:off x="1172892" y="2167567"/>
            <a:ext cx="286537" cy="249958"/>
          </a:xfrm>
          <a:prstGeom prst="rect">
            <a:avLst/>
          </a:prstGeom>
        </p:spPr>
      </p:pic>
      <p:pic>
        <p:nvPicPr>
          <p:cNvPr id="14" name="Picture 13"/>
          <p:cNvPicPr>
            <a:picLocks noChangeAspect="1"/>
          </p:cNvPicPr>
          <p:nvPr/>
        </p:nvPicPr>
        <p:blipFill>
          <a:blip r:embed="rId7"/>
          <a:stretch>
            <a:fillRect/>
          </a:stretch>
        </p:blipFill>
        <p:spPr>
          <a:xfrm>
            <a:off x="1115584" y="2466671"/>
            <a:ext cx="280440" cy="298730"/>
          </a:xfrm>
          <a:prstGeom prst="rect">
            <a:avLst/>
          </a:prstGeom>
        </p:spPr>
      </p:pic>
      <p:pic>
        <p:nvPicPr>
          <p:cNvPr id="15" name="Picture 14"/>
          <p:cNvPicPr>
            <a:picLocks noChangeAspect="1"/>
          </p:cNvPicPr>
          <p:nvPr/>
        </p:nvPicPr>
        <p:blipFill>
          <a:blip r:embed="rId8"/>
          <a:stretch>
            <a:fillRect/>
          </a:stretch>
        </p:blipFill>
        <p:spPr>
          <a:xfrm>
            <a:off x="1106955" y="2983948"/>
            <a:ext cx="384081" cy="359695"/>
          </a:xfrm>
          <a:prstGeom prst="rect">
            <a:avLst/>
          </a:prstGeom>
        </p:spPr>
      </p:pic>
      <p:sp>
        <p:nvSpPr>
          <p:cNvPr id="40" name="Text Box 10"/>
          <p:cNvSpPr txBox="1"/>
          <p:nvPr/>
        </p:nvSpPr>
        <p:spPr>
          <a:xfrm>
            <a:off x="7675336" y="167836"/>
            <a:ext cx="1918607" cy="5524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eaLnBrk="0" fontAlgn="base" hangingPunct="0">
              <a:spcAft>
                <a:spcPts val="0"/>
              </a:spcAft>
            </a:pPr>
            <a:r>
              <a:rPr lang="en-GB" sz="1400" b="1" kern="1200">
                <a:solidFill>
                  <a:srgbClr val="002060"/>
                </a:solidFill>
                <a:effectLst/>
                <a:latin typeface="Calibri" panose="020F0502020204030204" pitchFamily="34" charset="0"/>
                <a:ea typeface="MS PGothic" panose="020B0600070205080204" pitchFamily="34" charset="-128"/>
              </a:rPr>
              <a:t>Free text bar</a:t>
            </a:r>
            <a:r>
              <a:rPr lang="en-GB" sz="1400" kern="1200">
                <a:solidFill>
                  <a:srgbClr val="002060"/>
                </a:solidFill>
                <a:effectLst/>
                <a:latin typeface="Calibri" panose="020F0502020204030204" pitchFamily="34" charset="0"/>
                <a:ea typeface="MS PGothic" panose="020B0600070205080204" pitchFamily="34" charset="-128"/>
              </a:rPr>
              <a:t> (visible to others)!!</a:t>
            </a:r>
            <a:endParaRPr lang="en-GB" sz="120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4" name="Text Box 13"/>
          <p:cNvSpPr txBox="1"/>
          <p:nvPr/>
        </p:nvSpPr>
        <p:spPr>
          <a:xfrm>
            <a:off x="8209216" y="1071386"/>
            <a:ext cx="1149350" cy="16383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eaLnBrk="0" fontAlgn="base" hangingPunct="0">
              <a:spcAft>
                <a:spcPts val="0"/>
              </a:spcAft>
            </a:pPr>
            <a:r>
              <a:rPr lang="en-GB" sz="1400" b="1" kern="1200">
                <a:solidFill>
                  <a:srgbClr val="002060"/>
                </a:solidFill>
                <a:effectLst/>
                <a:latin typeface="Calibri" panose="020F0502020204030204" pitchFamily="34" charset="0"/>
                <a:ea typeface="MS PGothic" panose="020B0600070205080204" pitchFamily="34" charset="-128"/>
              </a:rPr>
              <a:t>Location</a:t>
            </a:r>
            <a:r>
              <a:rPr lang="en-GB" sz="1400" kern="1200">
                <a:solidFill>
                  <a:srgbClr val="002060"/>
                </a:solidFill>
                <a:effectLst/>
                <a:latin typeface="Calibri" panose="020F0502020204030204" pitchFamily="34" charset="0"/>
                <a:ea typeface="MS PGothic" panose="020B0600070205080204" pitchFamily="34" charset="-128"/>
              </a:rPr>
              <a:t>- You can update this to show others where you are working.  </a:t>
            </a:r>
            <a:endParaRPr lang="en-GB" sz="120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5" name="Text Box 15"/>
          <p:cNvSpPr txBox="1"/>
          <p:nvPr/>
        </p:nvSpPr>
        <p:spPr>
          <a:xfrm>
            <a:off x="8124385" y="3305314"/>
            <a:ext cx="1803853" cy="197758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a:solidFill>
                  <a:srgbClr val="002060"/>
                </a:solidFill>
                <a:effectLst/>
                <a:latin typeface="Calibri" panose="020F0502020204030204" pitchFamily="34" charset="0"/>
                <a:ea typeface="Calibri" panose="020F0502020204030204" pitchFamily="34" charset="0"/>
                <a:cs typeface="Calibri" panose="020F0502020204030204" pitchFamily="34" charset="0"/>
              </a:rPr>
              <a:t>Search for a person</a:t>
            </a:r>
            <a:r>
              <a:rPr lang="en-GB" sz="1400">
                <a:solidFill>
                  <a:srgbClr val="002060"/>
                </a:solidFill>
                <a:effectLst/>
                <a:latin typeface="Calibri" panose="020F0502020204030204" pitchFamily="34" charset="0"/>
                <a:ea typeface="Calibri" panose="020F0502020204030204" pitchFamily="34" charset="0"/>
                <a:cs typeface="Calibri" panose="020F0502020204030204" pitchFamily="34" charset="0"/>
              </a:rPr>
              <a:t>- You are able to search for anyone within the organisation. Type in their second name first as you would when searching on Outlook.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7" name="Straight Arrow Connector 16"/>
          <p:cNvCxnSpPr/>
          <p:nvPr/>
        </p:nvCxnSpPr>
        <p:spPr>
          <a:xfrm flipH="1">
            <a:off x="2468417" y="896233"/>
            <a:ext cx="1850822"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2740477" y="1458686"/>
            <a:ext cx="1294494" cy="54428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3592286" y="3875314"/>
            <a:ext cx="384628" cy="28302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endCxn id="40" idx="1"/>
          </p:cNvCxnSpPr>
          <p:nvPr/>
        </p:nvCxnSpPr>
        <p:spPr>
          <a:xfrm flipV="1">
            <a:off x="7264400" y="444061"/>
            <a:ext cx="410936" cy="2039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4995746" y="1087985"/>
            <a:ext cx="3192878" cy="13953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a:off x="7187271" y="1855438"/>
            <a:ext cx="937114" cy="142419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00645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1149" y="44542"/>
            <a:ext cx="11789009" cy="44012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How to start an Instant </a:t>
            </a: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Message, Audio or Video Conversation</a:t>
            </a: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16"/>
          <p:cNvSpPr>
            <a:spLocks noGrp="1"/>
          </p:cNvSpPr>
          <p:nvPr>
            <p:ph sz="half" idx="1"/>
          </p:nvPr>
        </p:nvSpPr>
        <p:spPr>
          <a:xfrm>
            <a:off x="833368" y="2041866"/>
            <a:ext cx="5181600" cy="3389314"/>
          </a:xfrm>
        </p:spPr>
        <p:txBody>
          <a:bodyPr>
            <a:no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Hover your cursor over a contacts name until the quick menu appears. This will bring up an icon bar of options.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Double click on the highlighted area to start an instant message conversation.</a:t>
            </a: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0" y="5939229"/>
            <a:ext cx="2840982" cy="859611"/>
          </a:xfrm>
          <a:prstGeom prst="rect">
            <a:avLst/>
          </a:prstGeom>
        </p:spPr>
      </p:pic>
      <p:pic>
        <p:nvPicPr>
          <p:cNvPr id="10" name="Picture 9"/>
          <p:cNvPicPr>
            <a:picLocks noChangeAspect="1"/>
          </p:cNvPicPr>
          <p:nvPr/>
        </p:nvPicPr>
        <p:blipFill rotWithShape="1">
          <a:blip r:embed="rId4"/>
          <a:srcRect r="89617" b="66445"/>
          <a:stretch/>
        </p:blipFill>
        <p:spPr>
          <a:xfrm>
            <a:off x="6096000" y="1868037"/>
            <a:ext cx="3797808" cy="3451860"/>
          </a:xfrm>
          <a:prstGeom prst="rect">
            <a:avLst/>
          </a:prstGeom>
        </p:spPr>
      </p:pic>
      <p:pic>
        <p:nvPicPr>
          <p:cNvPr id="3" name="Picture 2"/>
          <p:cNvPicPr>
            <a:picLocks noChangeAspect="1"/>
          </p:cNvPicPr>
          <p:nvPr/>
        </p:nvPicPr>
        <p:blipFill>
          <a:blip r:embed="rId5"/>
          <a:stretch>
            <a:fillRect/>
          </a:stretch>
        </p:blipFill>
        <p:spPr>
          <a:xfrm>
            <a:off x="9188954" y="3914647"/>
            <a:ext cx="2584928" cy="2810500"/>
          </a:xfrm>
          <a:prstGeom prst="rect">
            <a:avLst/>
          </a:prstGeom>
        </p:spPr>
      </p:pic>
    </p:spTree>
    <p:extLst>
      <p:ext uri="{BB962C8B-B14F-4D97-AF65-F5344CB8AC3E}">
        <p14:creationId xmlns:p14="http://schemas.microsoft.com/office/powerpoint/2010/main" val="9086293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205287" y="1215390"/>
            <a:ext cx="2318501" cy="2756506"/>
          </a:xfrm>
          <a:prstGeom prst="rect">
            <a:avLst/>
          </a:prstGeom>
        </p:spPr>
      </p:pic>
      <p:pic>
        <p:nvPicPr>
          <p:cNvPr id="9" name="Picture 8"/>
          <p:cNvPicPr>
            <a:picLocks noChangeAspect="1"/>
          </p:cNvPicPr>
          <p:nvPr/>
        </p:nvPicPr>
        <p:blipFill rotWithShape="1">
          <a:blip r:embed="rId4" cstate="print">
            <a:lum bright="70000" contrast="-70000"/>
            <a:extLst>
              <a:ext uri="{28A0092B-C50C-407E-A947-70E740481C1C}">
                <a14:useLocalDpi xmlns:a14="http://schemas.microsoft.com/office/drawing/2010/main" val="0"/>
              </a:ext>
            </a:extLst>
          </a:blip>
          <a:srcRect l="47120" t="14073" r="6945" b="10387"/>
          <a:stretch/>
        </p:blipFill>
        <p:spPr>
          <a:xfrm>
            <a:off x="7248770" y="1585100"/>
            <a:ext cx="4933707" cy="2386796"/>
          </a:xfrm>
          <a:prstGeom prst="rect">
            <a:avLst/>
          </a:prstGeom>
        </p:spPr>
      </p:pic>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381376" y="-518489"/>
            <a:ext cx="11430000" cy="3293209"/>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11" name="Content Placeholder 10"/>
          <p:cNvSpPr>
            <a:spLocks noGrp="1"/>
          </p:cNvSpPr>
          <p:nvPr>
            <p:ph sz="half" idx="2"/>
          </p:nvPr>
        </p:nvSpPr>
        <p:spPr>
          <a:xfrm>
            <a:off x="834572" y="422214"/>
            <a:ext cx="10316334" cy="5114986"/>
          </a:xfrm>
        </p:spPr>
        <p:txBody>
          <a:bodyPr>
            <a:normAutofit/>
          </a:bodyPr>
          <a:lstStyle/>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If someone video calls you, </a:t>
            </a: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an icon will appear on </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your </a:t>
            </a: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screen</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If you are free to chat click on the message to open </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it</a:t>
            </a: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If you are busy, click ‘Ignore’, this will let the person know you are not available and will also close the icon</a:t>
            </a:r>
          </a:p>
          <a:p>
            <a:endParaRPr lang="en-GB" dirty="0"/>
          </a:p>
        </p:txBody>
      </p:sp>
      <p:pic>
        <p:nvPicPr>
          <p:cNvPr id="10" name="Picture 9"/>
          <p:cNvPicPr>
            <a:picLocks noChangeAspect="1"/>
          </p:cNvPicPr>
          <p:nvPr/>
        </p:nvPicPr>
        <p:blipFill>
          <a:blip r:embed="rId5"/>
          <a:stretch>
            <a:fillRect/>
          </a:stretch>
        </p:blipFill>
        <p:spPr>
          <a:xfrm>
            <a:off x="0" y="5939229"/>
            <a:ext cx="2840982" cy="859611"/>
          </a:xfrm>
          <a:prstGeom prst="rect">
            <a:avLst/>
          </a:prstGeom>
        </p:spPr>
      </p:pic>
    </p:spTree>
    <p:extLst>
      <p:ext uri="{BB962C8B-B14F-4D97-AF65-F5344CB8AC3E}">
        <p14:creationId xmlns:p14="http://schemas.microsoft.com/office/powerpoint/2010/main" val="30112178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879" y="5356404"/>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01566" y="179020"/>
            <a:ext cx="11430000" cy="335476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Starting a Conference call</a:t>
            </a: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2" name="Content Placeholder 11"/>
          <p:cNvPicPr>
            <a:picLocks noGrp="1" noChangeAspect="1"/>
          </p:cNvPicPr>
          <p:nvPr>
            <p:ph sz="half" idx="2"/>
          </p:nvPr>
        </p:nvPicPr>
        <p:blipFill>
          <a:blip r:embed="rId3"/>
          <a:stretch>
            <a:fillRect/>
          </a:stretch>
        </p:blipFill>
        <p:spPr>
          <a:xfrm>
            <a:off x="634966" y="3513198"/>
            <a:ext cx="3509119" cy="1388941"/>
          </a:xfrm>
          <a:prstGeom prst="rect">
            <a:avLst/>
          </a:prstGeom>
        </p:spPr>
      </p:pic>
      <p:pic>
        <p:nvPicPr>
          <p:cNvPr id="2" name="Picture 1"/>
          <p:cNvPicPr>
            <a:picLocks noChangeAspect="1"/>
          </p:cNvPicPr>
          <p:nvPr/>
        </p:nvPicPr>
        <p:blipFill>
          <a:blip r:embed="rId4"/>
          <a:stretch>
            <a:fillRect/>
          </a:stretch>
        </p:blipFill>
        <p:spPr>
          <a:xfrm>
            <a:off x="0" y="5939229"/>
            <a:ext cx="2840982" cy="859611"/>
          </a:xfrm>
          <a:prstGeom prst="rect">
            <a:avLst/>
          </a:prstGeom>
        </p:spPr>
      </p:pic>
      <p:sp>
        <p:nvSpPr>
          <p:cNvPr id="5" name="Content Placeholder 4"/>
          <p:cNvSpPr>
            <a:spLocks noGrp="1"/>
          </p:cNvSpPr>
          <p:nvPr>
            <p:ph sz="half" idx="1"/>
          </p:nvPr>
        </p:nvSpPr>
        <p:spPr>
          <a:xfrm>
            <a:off x="535365" y="1785842"/>
            <a:ext cx="4658804" cy="3370323"/>
          </a:xfrm>
        </p:spPr>
        <p:txBody>
          <a:bodyPr>
            <a:normAutofit/>
          </a:bodyPr>
          <a:lstStyle/>
          <a:p>
            <a:pPr marL="0" indent="0">
              <a:buNone/>
            </a:pPr>
            <a:r>
              <a:rPr lang="en-GB" sz="2400" dirty="0">
                <a:solidFill>
                  <a:srgbClr val="002060"/>
                </a:solidFill>
              </a:rPr>
              <a:t>In your contacts list, select multiple contacts by holding down the Ctrl key, and clicking the names so that they are highlighted.</a:t>
            </a:r>
          </a:p>
        </p:txBody>
      </p:sp>
      <p:pic>
        <p:nvPicPr>
          <p:cNvPr id="15" name="Picture 14"/>
          <p:cNvPicPr>
            <a:picLocks noChangeAspect="1"/>
          </p:cNvPicPr>
          <p:nvPr/>
        </p:nvPicPr>
        <p:blipFill>
          <a:blip r:embed="rId5"/>
          <a:stretch>
            <a:fillRect/>
          </a:stretch>
        </p:blipFill>
        <p:spPr>
          <a:xfrm>
            <a:off x="482586" y="4488689"/>
            <a:ext cx="536494" cy="445047"/>
          </a:xfrm>
          <a:prstGeom prst="rect">
            <a:avLst/>
          </a:prstGeom>
        </p:spPr>
      </p:pic>
      <p:sp>
        <p:nvSpPr>
          <p:cNvPr id="17" name="Right Arrow 16"/>
          <p:cNvSpPr/>
          <p:nvPr/>
        </p:nvSpPr>
        <p:spPr>
          <a:xfrm>
            <a:off x="4337897" y="3469524"/>
            <a:ext cx="1418436" cy="2590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6"/>
          <a:stretch>
            <a:fillRect/>
          </a:stretch>
        </p:blipFill>
        <p:spPr>
          <a:xfrm>
            <a:off x="5943588" y="1755057"/>
            <a:ext cx="2914141" cy="3383573"/>
          </a:xfrm>
          <a:prstGeom prst="rect">
            <a:avLst/>
          </a:prstGeom>
        </p:spPr>
      </p:pic>
      <p:sp>
        <p:nvSpPr>
          <p:cNvPr id="14" name="Right Brace 13"/>
          <p:cNvSpPr/>
          <p:nvPr/>
        </p:nvSpPr>
        <p:spPr>
          <a:xfrm>
            <a:off x="8803792" y="3702806"/>
            <a:ext cx="217805" cy="558800"/>
          </a:xfrm>
          <a:prstGeom prst="rightBrace">
            <a:avLst/>
          </a:prstGeom>
          <a:ln>
            <a:solidFill>
              <a:srgbClr val="FF0000"/>
            </a:solidFill>
          </a:ln>
          <a:effectLst>
            <a:glow rad="101600">
              <a:srgbClr val="FF0000">
                <a:alpha val="60000"/>
              </a:srgbClr>
            </a:glow>
          </a:effectLst>
        </p:spPr>
        <p:style>
          <a:lnRef idx="1">
            <a:schemeClr val="accent1"/>
          </a:lnRef>
          <a:fillRef idx="0">
            <a:schemeClr val="accent1"/>
          </a:fillRef>
          <a:effectRef idx="0">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Content Placeholder 4"/>
          <p:cNvSpPr txBox="1">
            <a:spLocks/>
          </p:cNvSpPr>
          <p:nvPr/>
        </p:nvSpPr>
        <p:spPr>
          <a:xfrm>
            <a:off x="9296359" y="2827612"/>
            <a:ext cx="2531806" cy="222826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smtClean="0">
                <a:solidFill>
                  <a:srgbClr val="002060"/>
                </a:solidFill>
              </a:rPr>
              <a:t>Right click any of the selected names.</a:t>
            </a:r>
          </a:p>
          <a:p>
            <a:pPr marL="0" indent="0">
              <a:buFont typeface="Arial" panose="020B0604020202020204" pitchFamily="34" charset="0"/>
              <a:buNone/>
            </a:pPr>
            <a:endParaRPr lang="en-GB" sz="2400" dirty="0" smtClean="0">
              <a:solidFill>
                <a:srgbClr val="002060"/>
              </a:solidFill>
            </a:endParaRPr>
          </a:p>
          <a:p>
            <a:r>
              <a:rPr lang="en-GB" sz="2400" dirty="0" smtClean="0">
                <a:solidFill>
                  <a:srgbClr val="002060"/>
                </a:solidFill>
              </a:rPr>
              <a:t>Click on Start a Conference/Video Call and then select Skype Call. </a:t>
            </a:r>
          </a:p>
        </p:txBody>
      </p:sp>
    </p:spTree>
    <p:extLst>
      <p:ext uri="{BB962C8B-B14F-4D97-AF65-F5344CB8AC3E}">
        <p14:creationId xmlns:p14="http://schemas.microsoft.com/office/powerpoint/2010/main" val="14033883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l="47120" t="14073" r="6945" b="10387"/>
          <a:stretch/>
        </p:blipFill>
        <p:spPr>
          <a:xfrm>
            <a:off x="6186488" y="1585100"/>
            <a:ext cx="5995989" cy="2900700"/>
          </a:xfrm>
          <a:prstGeom prst="rect">
            <a:avLst/>
          </a:prstGeom>
        </p:spPr>
      </p:pic>
      <p:sp>
        <p:nvSpPr>
          <p:cNvPr id="4" name="Rectangle 3"/>
          <p:cNvSpPr/>
          <p:nvPr/>
        </p:nvSpPr>
        <p:spPr>
          <a:xfrm>
            <a:off x="12879" y="5356404"/>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2477" y="-156260"/>
            <a:ext cx="11430000" cy="335476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How to split your screen on the laptop</a:t>
            </a: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Content Placeholder 1"/>
          <p:cNvSpPr>
            <a:spLocks noGrp="1"/>
          </p:cNvSpPr>
          <p:nvPr>
            <p:ph sz="half" idx="1"/>
          </p:nvPr>
        </p:nvSpPr>
        <p:spPr>
          <a:xfrm>
            <a:off x="388839" y="1421690"/>
            <a:ext cx="4670841" cy="3338983"/>
          </a:xfrm>
        </p:spPr>
        <p:txBody>
          <a:bodyPr>
            <a:noAutofit/>
          </a:bodyPr>
          <a:lstStyle/>
          <a:p>
            <a:pPr marL="0" indent="0">
              <a:buNone/>
            </a:pPr>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Hold down the windows button on the keyboard</a:t>
            </a:r>
          </a:p>
          <a:p>
            <a:pPr marL="0" indent="0">
              <a:buNone/>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the right or left arrow key</a:t>
            </a:r>
          </a:p>
        </p:txBody>
      </p:sp>
      <p:pic>
        <p:nvPicPr>
          <p:cNvPr id="15" name="Picture 14"/>
          <p:cNvPicPr>
            <a:picLocks noChangeAspect="1"/>
          </p:cNvPicPr>
          <p:nvPr/>
        </p:nvPicPr>
        <p:blipFill rotWithShape="1">
          <a:blip r:embed="rId4"/>
          <a:srcRect l="32" t="761" r="66969" b="-761"/>
          <a:stretch/>
        </p:blipFill>
        <p:spPr>
          <a:xfrm>
            <a:off x="5365117" y="1326758"/>
            <a:ext cx="6511923" cy="3699957"/>
          </a:xfrm>
          <a:prstGeom prst="rect">
            <a:avLst/>
          </a:prstGeom>
        </p:spPr>
      </p:pic>
      <p:sp>
        <p:nvSpPr>
          <p:cNvPr id="10" name="TextBox 9"/>
          <p:cNvSpPr txBox="1"/>
          <p:nvPr/>
        </p:nvSpPr>
        <p:spPr>
          <a:xfrm>
            <a:off x="8137148" y="5121499"/>
            <a:ext cx="3631882" cy="400110"/>
          </a:xfrm>
          <a:prstGeom prst="rect">
            <a:avLst/>
          </a:prstGeom>
          <a:noFill/>
        </p:spPr>
        <p:txBody>
          <a:bodyPr wrap="square" rtlCol="0">
            <a:spAutoFit/>
          </a:bodyPr>
          <a:lstStyle/>
          <a:p>
            <a:r>
              <a:rPr lang="en-GB" sz="2000" i="1" dirty="0" smtClean="0">
                <a:solidFill>
                  <a:schemeClr val="accent1">
                    <a:lumMod val="50000"/>
                  </a:schemeClr>
                </a:solidFill>
              </a:rPr>
              <a:t>Your screen will look like this</a:t>
            </a:r>
            <a:endParaRPr lang="en-GB" sz="2000" i="1" dirty="0">
              <a:solidFill>
                <a:schemeClr val="accent1">
                  <a:lumMod val="50000"/>
                </a:schemeClr>
              </a:solidFill>
            </a:endParaRPr>
          </a:p>
        </p:txBody>
      </p:sp>
      <p:pic>
        <p:nvPicPr>
          <p:cNvPr id="5" name="Picture 4"/>
          <p:cNvPicPr>
            <a:picLocks noChangeAspect="1"/>
          </p:cNvPicPr>
          <p:nvPr/>
        </p:nvPicPr>
        <p:blipFill>
          <a:blip r:embed="rId5"/>
          <a:stretch>
            <a:fillRect/>
          </a:stretch>
        </p:blipFill>
        <p:spPr>
          <a:xfrm>
            <a:off x="0" y="5964901"/>
            <a:ext cx="2840982" cy="859611"/>
          </a:xfrm>
          <a:prstGeom prst="rect">
            <a:avLst/>
          </a:prstGeom>
        </p:spPr>
      </p:pic>
    </p:spTree>
    <p:extLst>
      <p:ext uri="{BB962C8B-B14F-4D97-AF65-F5344CB8AC3E}">
        <p14:creationId xmlns:p14="http://schemas.microsoft.com/office/powerpoint/2010/main" val="6781655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85566"/>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1" name="TextBox 10"/>
          <p:cNvSpPr txBox="1"/>
          <p:nvPr/>
        </p:nvSpPr>
        <p:spPr>
          <a:xfrm>
            <a:off x="2252247" y="429584"/>
            <a:ext cx="7039039"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Desktop </a:t>
            </a:r>
            <a:r>
              <a:rPr lang="en-GB" sz="3600" b="1" dirty="0" err="1"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iPatrol</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2" name="TextBox 11"/>
          <p:cNvSpPr txBox="1"/>
          <p:nvPr/>
        </p:nvSpPr>
        <p:spPr>
          <a:xfrm>
            <a:off x="7352021" y="3214481"/>
            <a:ext cx="4455399" cy="2031325"/>
          </a:xfrm>
          <a:prstGeom prst="rect">
            <a:avLst/>
          </a:prstGeom>
          <a:noFill/>
        </p:spPr>
        <p:txBody>
          <a:bodyPr wrap="square" rtlCol="0">
            <a:spAutoFit/>
          </a:bodyPr>
          <a:lstStyle/>
          <a:p>
            <a:r>
              <a:rPr lang="en-GB" dirty="0" smtClean="0">
                <a:solidFill>
                  <a:schemeClr val="accent5">
                    <a:lumMod val="50000"/>
                  </a:schemeClr>
                </a:solidFill>
              </a:rPr>
              <a:t>There is a desktop version of </a:t>
            </a:r>
            <a:r>
              <a:rPr lang="en-GB" dirty="0" err="1" smtClean="0">
                <a:solidFill>
                  <a:schemeClr val="accent5">
                    <a:lumMod val="50000"/>
                  </a:schemeClr>
                </a:solidFill>
              </a:rPr>
              <a:t>iPatrol</a:t>
            </a:r>
            <a:r>
              <a:rPr lang="en-GB" dirty="0" smtClean="0">
                <a:solidFill>
                  <a:schemeClr val="accent5">
                    <a:lumMod val="50000"/>
                  </a:schemeClr>
                </a:solidFill>
              </a:rPr>
              <a:t>, where you can take your laptop with you to take Digital Witness Statements and PPN’s. </a:t>
            </a:r>
          </a:p>
          <a:p>
            <a:endParaRPr lang="en-GB" dirty="0" smtClean="0">
              <a:solidFill>
                <a:schemeClr val="accent5">
                  <a:lumMod val="50000"/>
                </a:schemeClr>
              </a:solidFill>
            </a:endParaRPr>
          </a:p>
          <a:p>
            <a:r>
              <a:rPr lang="en-GB" dirty="0" smtClean="0">
                <a:solidFill>
                  <a:schemeClr val="accent5">
                    <a:lumMod val="50000"/>
                  </a:schemeClr>
                </a:solidFill>
              </a:rPr>
              <a:t>Windows Button / </a:t>
            </a:r>
            <a:r>
              <a:rPr lang="en-GB" dirty="0" err="1" smtClean="0">
                <a:solidFill>
                  <a:schemeClr val="accent5">
                    <a:lumMod val="50000"/>
                  </a:schemeClr>
                </a:solidFill>
              </a:rPr>
              <a:t>iPatrol</a:t>
            </a:r>
            <a:r>
              <a:rPr lang="en-GB" dirty="0" smtClean="0">
                <a:solidFill>
                  <a:schemeClr val="accent5">
                    <a:lumMod val="50000"/>
                  </a:schemeClr>
                </a:solidFill>
              </a:rPr>
              <a:t> / Login is Collar no and desktop password</a:t>
            </a:r>
          </a:p>
          <a:p>
            <a:endParaRPr lang="en-GB" dirty="0"/>
          </a:p>
        </p:txBody>
      </p:sp>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b="11329"/>
          <a:stretch/>
        </p:blipFill>
        <p:spPr>
          <a:xfrm>
            <a:off x="655594" y="2399654"/>
            <a:ext cx="6178318" cy="2910383"/>
          </a:xfrm>
          <a:prstGeom prst="rect">
            <a:avLst/>
          </a:prstGeom>
        </p:spPr>
      </p:pic>
      <p:sp>
        <p:nvSpPr>
          <p:cNvPr id="8" name="Cloud 7"/>
          <p:cNvSpPr/>
          <p:nvPr/>
        </p:nvSpPr>
        <p:spPr>
          <a:xfrm rot="20863917">
            <a:off x="280491" y="467542"/>
            <a:ext cx="3288227" cy="1767611"/>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20331755">
            <a:off x="296203" y="860167"/>
            <a:ext cx="3075135" cy="584775"/>
          </a:xfrm>
          <a:prstGeom prst="rect">
            <a:avLst/>
          </a:prstGeom>
          <a:noFill/>
        </p:spPr>
        <p:txBody>
          <a:bodyPr wrap="square" rtlCol="0">
            <a:spAutoFit/>
          </a:bodyPr>
          <a:lstStyle/>
          <a:p>
            <a:pPr algn="ctr"/>
            <a:r>
              <a:rPr lang="en-GB" sz="1600" dirty="0" smtClean="0">
                <a:solidFill>
                  <a:srgbClr val="002060"/>
                </a:solidFill>
              </a:rPr>
              <a:t>Check your </a:t>
            </a:r>
            <a:r>
              <a:rPr lang="en-GB" sz="1600" dirty="0" err="1" smtClean="0">
                <a:solidFill>
                  <a:srgbClr val="002060"/>
                </a:solidFill>
              </a:rPr>
              <a:t>iPatrol</a:t>
            </a:r>
            <a:r>
              <a:rPr lang="en-GB" sz="1600" dirty="0" smtClean="0">
                <a:solidFill>
                  <a:srgbClr val="002060"/>
                </a:solidFill>
              </a:rPr>
              <a:t> has installed from your Software Centre</a:t>
            </a:r>
            <a:endParaRPr lang="en-GB" sz="1600" dirty="0">
              <a:solidFill>
                <a:srgbClr val="002060"/>
              </a:solidFill>
            </a:endParaRPr>
          </a:p>
        </p:txBody>
      </p:sp>
      <p:pic>
        <p:nvPicPr>
          <p:cNvPr id="10" name="Picture 9"/>
          <p:cNvPicPr>
            <a:picLocks noChangeAspect="1"/>
          </p:cNvPicPr>
          <p:nvPr/>
        </p:nvPicPr>
        <p:blipFill>
          <a:blip r:embed="rId5"/>
          <a:stretch>
            <a:fillRect/>
          </a:stretch>
        </p:blipFill>
        <p:spPr>
          <a:xfrm>
            <a:off x="1924604" y="1513261"/>
            <a:ext cx="409575" cy="352425"/>
          </a:xfrm>
          <a:prstGeom prst="rect">
            <a:avLst/>
          </a:prstGeom>
        </p:spPr>
      </p:pic>
    </p:spTree>
    <p:extLst>
      <p:ext uri="{BB962C8B-B14F-4D97-AF65-F5344CB8AC3E}">
        <p14:creationId xmlns:p14="http://schemas.microsoft.com/office/powerpoint/2010/main" val="168809311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l="47120" t="14073" r="6945" b="10387"/>
          <a:stretch/>
        </p:blipFill>
        <p:spPr>
          <a:xfrm>
            <a:off x="6186488" y="1585100"/>
            <a:ext cx="5995989" cy="2900700"/>
          </a:xfrm>
          <a:prstGeom prst="rect">
            <a:avLst/>
          </a:prstGeom>
        </p:spPr>
      </p:pic>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1488" y="-19233"/>
            <a:ext cx="11430000" cy="5339923"/>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We will be connecting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via:</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Via Network cable</a:t>
            </a:r>
          </a:p>
          <a:p>
            <a:pPr marL="457200" indent="-457200">
              <a:buFont typeface="+mj-lt"/>
              <a:buAutoNum type="arabicPeriod"/>
            </a:pP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WiFi</a:t>
            </a: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EE SIM</a:t>
            </a: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Always connect to </a:t>
            </a: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Wifi</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where possible</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lstStyle/>
          <a:p>
            <a:pPr algn="ct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How to connect to the internet</a:t>
            </a:r>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3" name="Picture 12"/>
          <p:cNvPicPr>
            <a:picLocks noChangeAspect="1"/>
          </p:cNvPicPr>
          <p:nvPr/>
        </p:nvPicPr>
        <p:blipFill>
          <a:blip r:embed="rId4"/>
          <a:stretch>
            <a:fillRect/>
          </a:stretch>
        </p:blipFill>
        <p:spPr>
          <a:xfrm>
            <a:off x="1214392" y="3737051"/>
            <a:ext cx="685800" cy="681556"/>
          </a:xfrm>
          <a:prstGeom prst="rect">
            <a:avLst/>
          </a:prstGeom>
        </p:spPr>
      </p:pic>
      <p:pic>
        <p:nvPicPr>
          <p:cNvPr id="15" name="Picture 14"/>
          <p:cNvPicPr>
            <a:picLocks noChangeAspect="1"/>
          </p:cNvPicPr>
          <p:nvPr/>
        </p:nvPicPr>
        <p:blipFill rotWithShape="1">
          <a:blip r:embed="rId5"/>
          <a:srcRect t="38045" r="75684"/>
          <a:stretch/>
        </p:blipFill>
        <p:spPr>
          <a:xfrm>
            <a:off x="6414694" y="1672389"/>
            <a:ext cx="5472506" cy="3921639"/>
          </a:xfrm>
          <a:prstGeom prst="rect">
            <a:avLst/>
          </a:prstGeom>
        </p:spPr>
      </p:pic>
      <p:cxnSp>
        <p:nvCxnSpPr>
          <p:cNvPr id="17" name="Straight Arrow Connector 16"/>
          <p:cNvCxnSpPr/>
          <p:nvPr/>
        </p:nvCxnSpPr>
        <p:spPr>
          <a:xfrm flipV="1">
            <a:off x="1900192" y="2694948"/>
            <a:ext cx="8348708" cy="132906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6"/>
          <a:stretch>
            <a:fillRect/>
          </a:stretch>
        </p:blipFill>
        <p:spPr>
          <a:xfrm>
            <a:off x="0" y="5998389"/>
            <a:ext cx="2840982" cy="859611"/>
          </a:xfrm>
          <a:prstGeom prst="rect">
            <a:avLst/>
          </a:prstGeom>
        </p:spPr>
      </p:pic>
      <p:cxnSp>
        <p:nvCxnSpPr>
          <p:cNvPr id="11" name="Straight Arrow Connector 10"/>
          <p:cNvCxnSpPr/>
          <p:nvPr/>
        </p:nvCxnSpPr>
        <p:spPr>
          <a:xfrm>
            <a:off x="1900192" y="4024015"/>
            <a:ext cx="6316708" cy="146238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751727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21" name="Picture 20"/>
          <p:cNvPicPr>
            <a:picLocks noChangeAspect="1"/>
          </p:cNvPicPr>
          <p:nvPr/>
        </p:nvPicPr>
        <p:blipFill>
          <a:blip r:embed="rId3"/>
          <a:stretch>
            <a:fillRect/>
          </a:stretch>
        </p:blipFill>
        <p:spPr>
          <a:xfrm>
            <a:off x="1038805" y="1159431"/>
            <a:ext cx="9573491" cy="4520681"/>
          </a:xfrm>
          <a:prstGeom prst="rect">
            <a:avLst/>
          </a:prstGeom>
        </p:spPr>
      </p:pic>
      <p:pic>
        <p:nvPicPr>
          <p:cNvPr id="2" name="Picture 1"/>
          <p:cNvPicPr>
            <a:picLocks noChangeAspect="1"/>
          </p:cNvPicPr>
          <p:nvPr/>
        </p:nvPicPr>
        <p:blipFill>
          <a:blip r:embed="rId4"/>
          <a:stretch>
            <a:fillRect/>
          </a:stretch>
        </p:blipFill>
        <p:spPr>
          <a:xfrm>
            <a:off x="0" y="5939229"/>
            <a:ext cx="2840982" cy="859611"/>
          </a:xfrm>
          <a:prstGeom prst="rect">
            <a:avLst/>
          </a:prstGeom>
        </p:spPr>
      </p:pic>
      <p:sp>
        <p:nvSpPr>
          <p:cNvPr id="11" name="Freeform 10"/>
          <p:cNvSpPr/>
          <p:nvPr/>
        </p:nvSpPr>
        <p:spPr>
          <a:xfrm>
            <a:off x="5254527" y="1237767"/>
            <a:ext cx="6554152" cy="4454556"/>
          </a:xfrm>
          <a:custGeom>
            <a:avLst/>
            <a:gdLst>
              <a:gd name="connsiteX0" fmla="*/ 0 w 6565900"/>
              <a:gd name="connsiteY0" fmla="*/ 0 h 4991100"/>
              <a:gd name="connsiteX1" fmla="*/ 0 w 6565900"/>
              <a:gd name="connsiteY1" fmla="*/ 2120900 h 4991100"/>
              <a:gd name="connsiteX2" fmla="*/ 914400 w 6565900"/>
              <a:gd name="connsiteY2" fmla="*/ 2108200 h 4991100"/>
              <a:gd name="connsiteX3" fmla="*/ 965200 w 6565900"/>
              <a:gd name="connsiteY3" fmla="*/ 4927600 h 4991100"/>
              <a:gd name="connsiteX4" fmla="*/ 6565900 w 6565900"/>
              <a:gd name="connsiteY4" fmla="*/ 4991100 h 4991100"/>
              <a:gd name="connsiteX5" fmla="*/ 6477000 w 6565900"/>
              <a:gd name="connsiteY5" fmla="*/ 0 h 4991100"/>
              <a:gd name="connsiteX6" fmla="*/ 0 w 6565900"/>
              <a:gd name="connsiteY6" fmla="*/ 0 h 499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65900" h="4991100">
                <a:moveTo>
                  <a:pt x="0" y="0"/>
                </a:moveTo>
                <a:lnTo>
                  <a:pt x="0" y="2120900"/>
                </a:lnTo>
                <a:lnTo>
                  <a:pt x="914400" y="2108200"/>
                </a:lnTo>
                <a:lnTo>
                  <a:pt x="965200" y="4927600"/>
                </a:lnTo>
                <a:lnTo>
                  <a:pt x="6565900" y="4991100"/>
                </a:lnTo>
                <a:lnTo>
                  <a:pt x="6477000" y="0"/>
                </a:lnTo>
                <a:lnTo>
                  <a:pt x="0" y="0"/>
                </a:ln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453134" y="1720944"/>
            <a:ext cx="4826000"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Look on the back of your home router or ask for </a:t>
            </a:r>
            <a:r>
              <a:rPr lang="en-GB" sz="20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Wifi</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details if you are in a public location for your Network name and Password/Key</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pPr marL="285750" indent="-28575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Select your </a:t>
            </a:r>
            <a:r>
              <a:rPr lang="en-GB" sz="2000" dirty="0" err="1">
                <a:solidFill>
                  <a:srgbClr val="002060"/>
                </a:solidFill>
                <a:latin typeface="Tahoma" panose="020B0604030504040204" pitchFamily="34" charset="0"/>
                <a:ea typeface="Tahoma" panose="020B0604030504040204" pitchFamily="34" charset="0"/>
                <a:cs typeface="Tahoma" panose="020B0604030504040204" pitchFamily="34" charset="0"/>
              </a:rPr>
              <a:t>W</a:t>
            </a:r>
            <a:r>
              <a:rPr lang="en-GB" sz="20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ifi</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name</a:t>
            </a:r>
          </a:p>
          <a:p>
            <a:pPr marL="285750" indent="-28575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Enter your key: Key means password </a:t>
            </a:r>
          </a:p>
          <a:p>
            <a:pPr marL="285750" indent="-285750">
              <a:buFont typeface="Arial" panose="020B0604020202020204" pitchFamily="34" charset="0"/>
              <a:buChar char="•"/>
            </a:pPr>
            <a:endParaRPr lang="en-GB" sz="2000" dirty="0">
              <a:latin typeface="Tahoma" panose="020B0604030504040204" pitchFamily="34" charset="0"/>
              <a:ea typeface="Tahoma" panose="020B0604030504040204" pitchFamily="34" charset="0"/>
              <a:cs typeface="Tahoma" panose="020B0604030504040204" pitchFamily="34" charset="0"/>
            </a:endParaRPr>
          </a:p>
        </p:txBody>
      </p:sp>
      <p:sp>
        <p:nvSpPr>
          <p:cNvPr id="13" name="Title 1"/>
          <p:cNvSpPr>
            <a:spLocks noGrp="1"/>
          </p:cNvSpPr>
          <p:nvPr>
            <p:ph type="title"/>
          </p:nvPr>
        </p:nvSpPr>
        <p:spPr>
          <a:xfrm>
            <a:off x="838200" y="87080"/>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Connecting to </a:t>
            </a:r>
            <a:r>
              <a:rPr lang="en-GB" sz="3600" b="1" dirty="0" err="1"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WiFi</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5"/>
          <a:stretch>
            <a:fillRect/>
          </a:stretch>
        </p:blipFill>
        <p:spPr>
          <a:xfrm>
            <a:off x="2840982" y="297089"/>
            <a:ext cx="685800" cy="681556"/>
          </a:xfrm>
          <a:prstGeom prst="rect">
            <a:avLst/>
          </a:prstGeom>
        </p:spPr>
      </p:pic>
    </p:spTree>
    <p:extLst>
      <p:ext uri="{BB962C8B-B14F-4D97-AF65-F5344CB8AC3E}">
        <p14:creationId xmlns:p14="http://schemas.microsoft.com/office/powerpoint/2010/main" val="32333404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85567"/>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EE SIMs / Tethering</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9" name="TextBox 8"/>
          <p:cNvSpPr txBox="1"/>
          <p:nvPr/>
        </p:nvSpPr>
        <p:spPr>
          <a:xfrm>
            <a:off x="5552387" y="1445006"/>
            <a:ext cx="5910606" cy="3693319"/>
          </a:xfrm>
          <a:prstGeom prst="rect">
            <a:avLst/>
          </a:prstGeom>
          <a:noFill/>
        </p:spPr>
        <p:txBody>
          <a:bodyPr wrap="square" rtlCol="0">
            <a:spAutoFit/>
          </a:bodyPr>
          <a:lstStyle/>
          <a:p>
            <a:r>
              <a:rPr lang="en-GB" b="1"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Officers – EE SIM</a:t>
            </a:r>
          </a:p>
          <a:p>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On the dropdown select </a:t>
            </a: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EE – check your SIM connects</a:t>
            </a: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endParaRPr lang="en-GB" b="1"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r>
              <a:rPr lang="en-GB" b="1"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Staff - Tethering</a:t>
            </a:r>
          </a:p>
          <a:p>
            <a:endPar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On your phone:</a:t>
            </a: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Swipe up and go into Hub (Or Agent)</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App Catalogue</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Fine Easy USB Tethering and install.</a:t>
            </a:r>
          </a:p>
          <a:p>
            <a:pPr marL="285750" indent="-285750">
              <a:buFont typeface="Arial" panose="020B0604020202020204" pitchFamily="34" charset="0"/>
              <a:buChar char="•"/>
            </a:pP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Plug in your phone to your laptop using the USB charging cable that came with your phone</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Slide the circle across to switch on the USB tethering</a:t>
            </a: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13" name="Content Placeholder 11"/>
          <p:cNvPicPr>
            <a:picLocks noGrp="1" noChangeAspect="1"/>
          </p:cNvPicPr>
          <p:nvPr>
            <p:ph sz="half" idx="1"/>
          </p:nvPr>
        </p:nvPicPr>
        <p:blipFill>
          <a:blip r:embed="rId4"/>
          <a:stretch>
            <a:fillRect/>
          </a:stretch>
        </p:blipFill>
        <p:spPr>
          <a:xfrm>
            <a:off x="914400" y="1277396"/>
            <a:ext cx="4198856" cy="4265770"/>
          </a:xfrm>
          <a:prstGeom prst="rect">
            <a:avLst/>
          </a:prstGeom>
        </p:spPr>
      </p:pic>
      <p:pic>
        <p:nvPicPr>
          <p:cNvPr id="14" name="Picture 13"/>
          <p:cNvPicPr>
            <a:picLocks noChangeAspect="1"/>
          </p:cNvPicPr>
          <p:nvPr/>
        </p:nvPicPr>
        <p:blipFill>
          <a:blip r:embed="rId5"/>
          <a:stretch>
            <a:fillRect/>
          </a:stretch>
        </p:blipFill>
        <p:spPr>
          <a:xfrm>
            <a:off x="2920643" y="467254"/>
            <a:ext cx="685800" cy="681556"/>
          </a:xfrm>
          <a:prstGeom prst="rect">
            <a:avLst/>
          </a:prstGeom>
        </p:spPr>
      </p:pic>
    </p:spTree>
    <p:extLst>
      <p:ext uri="{BB962C8B-B14F-4D97-AF65-F5344CB8AC3E}">
        <p14:creationId xmlns:p14="http://schemas.microsoft.com/office/powerpoint/2010/main" val="264597855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98389"/>
            <a:ext cx="2840982" cy="859611"/>
          </a:xfrm>
          <a:prstGeom prst="rect">
            <a:avLst/>
          </a:prstGeom>
        </p:spPr>
      </p:pic>
      <p:sp>
        <p:nvSpPr>
          <p:cNvPr id="14" name="Title 1"/>
          <p:cNvSpPr>
            <a:spLocks noGrp="1"/>
          </p:cNvSpPr>
          <p:nvPr>
            <p:ph type="title"/>
          </p:nvPr>
        </p:nvSpPr>
        <p:spPr>
          <a:xfrm>
            <a:off x="838200" y="365125"/>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Connect Via Network Cable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6" name="TextBox 15"/>
          <p:cNvSpPr txBox="1"/>
          <p:nvPr/>
        </p:nvSpPr>
        <p:spPr>
          <a:xfrm>
            <a:off x="730103" y="1819274"/>
            <a:ext cx="5365897" cy="3416320"/>
          </a:xfrm>
          <a:prstGeom prst="rect">
            <a:avLst/>
          </a:prstGeom>
          <a:noFill/>
        </p:spPr>
        <p:txBody>
          <a:bodyPr wrap="square" rtlCol="0">
            <a:spAutoFit/>
          </a:bodyPr>
          <a:lstStyle/>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Wired Network</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In a station or office connect the cable to the lightening bolt power input on the side of the laptop.</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will then bring your screen up onto the 2 screens, you can close the lid</a:t>
            </a:r>
          </a:p>
          <a:p>
            <a:endPar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endParaRPr>
          </a:p>
          <a:p>
            <a:pPr algn="ctr"/>
            <a:r>
              <a:rPr lang="en-GB" i="1"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*You need to connect </a:t>
            </a:r>
            <a:r>
              <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your laptop to an internet source at least once every 30 days*</a:t>
            </a:r>
          </a:p>
          <a:p>
            <a:pPr algn="ctr"/>
            <a:endPar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18" name="Picture 17"/>
          <p:cNvPicPr>
            <a:picLocks noChangeAspect="1"/>
          </p:cNvPicPr>
          <p:nvPr/>
        </p:nvPicPr>
        <p:blipFill>
          <a:blip r:embed="rId4"/>
          <a:stretch>
            <a:fillRect/>
          </a:stretch>
        </p:blipFill>
        <p:spPr>
          <a:xfrm rot="5400000">
            <a:off x="6185764" y="1958403"/>
            <a:ext cx="4100915" cy="307728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05756463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3"/>
          <a:stretch>
            <a:fillRect/>
          </a:stretch>
        </p:blipFill>
        <p:spPr>
          <a:xfrm>
            <a:off x="0" y="5931140"/>
            <a:ext cx="2840982" cy="859611"/>
          </a:xfrm>
          <a:prstGeom prst="rect">
            <a:avLst/>
          </a:prstGeom>
        </p:spPr>
      </p:pic>
      <p:sp>
        <p:nvSpPr>
          <p:cNvPr id="12" name="Title 1"/>
          <p:cNvSpPr>
            <a:spLocks noGrp="1"/>
          </p:cNvSpPr>
          <p:nvPr>
            <p:ph type="title"/>
          </p:nvPr>
        </p:nvSpPr>
        <p:spPr>
          <a:xfrm>
            <a:off x="273050" y="113085"/>
            <a:ext cx="11491412" cy="1325563"/>
          </a:xfrm>
        </p:spPr>
        <p:txBody>
          <a:bodyPr>
            <a:normAutofit/>
          </a:bodyPr>
          <a:lstStyle/>
          <a:p>
            <a:pPr algn="ctr"/>
            <a:r>
              <a:rPr lang="en-GB" sz="40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Adjust Display Settings for Dual Screens</a:t>
            </a:r>
            <a:endParaRPr lang="en-GB" sz="40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3" name="Content Placeholder 9"/>
          <p:cNvSpPr>
            <a:spLocks noGrp="1"/>
          </p:cNvSpPr>
          <p:nvPr>
            <p:ph sz="half" idx="4294967295"/>
          </p:nvPr>
        </p:nvSpPr>
        <p:spPr>
          <a:xfrm>
            <a:off x="5937888" y="1777485"/>
            <a:ext cx="5181600" cy="3133403"/>
          </a:xfrm>
          <a:prstGeom prst="rect">
            <a:avLst/>
          </a:prstGeom>
        </p:spPr>
        <p:txBody>
          <a:bodyPr>
            <a:normAutofit/>
          </a:bodyPr>
          <a:lstStyle/>
          <a:p>
            <a:r>
              <a:rPr lang="en-GB" sz="2400" dirty="0" smtClean="0">
                <a:solidFill>
                  <a:srgbClr val="002060"/>
                </a:solidFill>
              </a:rPr>
              <a:t>Type </a:t>
            </a:r>
            <a:r>
              <a:rPr lang="en-GB" sz="2400" b="1" dirty="0" smtClean="0">
                <a:solidFill>
                  <a:srgbClr val="002060"/>
                </a:solidFill>
              </a:rPr>
              <a:t>Display</a:t>
            </a:r>
            <a:r>
              <a:rPr lang="en-GB" sz="2400" dirty="0" smtClean="0">
                <a:solidFill>
                  <a:srgbClr val="002060"/>
                </a:solidFill>
              </a:rPr>
              <a:t> in the search bar.</a:t>
            </a:r>
          </a:p>
          <a:p>
            <a:r>
              <a:rPr lang="en-GB" sz="2400" dirty="0" smtClean="0">
                <a:solidFill>
                  <a:srgbClr val="002060"/>
                </a:solidFill>
              </a:rPr>
              <a:t>Select </a:t>
            </a:r>
            <a:r>
              <a:rPr lang="en-GB" sz="2400" b="1" dirty="0" smtClean="0">
                <a:solidFill>
                  <a:srgbClr val="002060"/>
                </a:solidFill>
              </a:rPr>
              <a:t>Change display settings</a:t>
            </a:r>
          </a:p>
          <a:p>
            <a:r>
              <a:rPr lang="en-GB" sz="2400" dirty="0" smtClean="0">
                <a:solidFill>
                  <a:srgbClr val="002060"/>
                </a:solidFill>
              </a:rPr>
              <a:t>Scroll down to </a:t>
            </a:r>
            <a:r>
              <a:rPr lang="en-GB" sz="2400" b="1" dirty="0" smtClean="0">
                <a:solidFill>
                  <a:srgbClr val="002060"/>
                </a:solidFill>
              </a:rPr>
              <a:t>Multiple Displays</a:t>
            </a:r>
          </a:p>
          <a:p>
            <a:r>
              <a:rPr lang="en-GB" sz="2400" dirty="0" smtClean="0">
                <a:solidFill>
                  <a:srgbClr val="002060"/>
                </a:solidFill>
              </a:rPr>
              <a:t>Select </a:t>
            </a:r>
            <a:r>
              <a:rPr lang="en-GB" sz="2400" b="1" dirty="0" smtClean="0">
                <a:solidFill>
                  <a:srgbClr val="002060"/>
                </a:solidFill>
              </a:rPr>
              <a:t>Extend these displays </a:t>
            </a:r>
            <a:r>
              <a:rPr lang="en-GB" sz="2400" dirty="0" smtClean="0">
                <a:solidFill>
                  <a:srgbClr val="002060"/>
                </a:solidFill>
              </a:rPr>
              <a:t>from the drop down menu</a:t>
            </a:r>
          </a:p>
          <a:p>
            <a:r>
              <a:rPr lang="en-GB" sz="2400" dirty="0" smtClean="0">
                <a:solidFill>
                  <a:srgbClr val="002060"/>
                </a:solidFill>
              </a:rPr>
              <a:t>Select </a:t>
            </a:r>
            <a:r>
              <a:rPr lang="en-GB" sz="2400" b="1" dirty="0" smtClean="0">
                <a:solidFill>
                  <a:srgbClr val="002060"/>
                </a:solidFill>
              </a:rPr>
              <a:t>keep changes</a:t>
            </a:r>
          </a:p>
          <a:p>
            <a:r>
              <a:rPr lang="en-GB" sz="2400" dirty="0" smtClean="0">
                <a:solidFill>
                  <a:srgbClr val="002060"/>
                </a:solidFill>
              </a:rPr>
              <a:t>Close the Window</a:t>
            </a:r>
          </a:p>
          <a:p>
            <a:pPr marL="0" indent="0">
              <a:buNone/>
            </a:pPr>
            <a:endParaRPr lang="en-GB" sz="2400" dirty="0"/>
          </a:p>
        </p:txBody>
      </p:sp>
      <p:pic>
        <p:nvPicPr>
          <p:cNvPr id="15" name="Content Placeholder 12"/>
          <p:cNvPicPr>
            <a:picLocks noGrp="1" noChangeAspect="1"/>
          </p:cNvPicPr>
          <p:nvPr>
            <p:ph sz="half" idx="1"/>
          </p:nvPr>
        </p:nvPicPr>
        <p:blipFill rotWithShape="1">
          <a:blip r:embed="rId4"/>
          <a:srcRect r="69476"/>
          <a:stretch/>
        </p:blipFill>
        <p:spPr>
          <a:xfrm>
            <a:off x="930836" y="1457008"/>
            <a:ext cx="4096259" cy="3774358"/>
          </a:xfrm>
          <a:prstGeom prst="rect">
            <a:avLst/>
          </a:prstGeom>
          <a:ln>
            <a:solidFill>
              <a:schemeClr val="accent1"/>
            </a:solidFill>
          </a:ln>
        </p:spPr>
      </p:pic>
    </p:spTree>
    <p:extLst>
      <p:ext uri="{BB962C8B-B14F-4D97-AF65-F5344CB8AC3E}">
        <p14:creationId xmlns:p14="http://schemas.microsoft.com/office/powerpoint/2010/main" val="205618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2840982" y="355600"/>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Display Settings</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3" name="Picture 2"/>
          <p:cNvPicPr>
            <a:picLocks noChangeAspect="1"/>
          </p:cNvPicPr>
          <p:nvPr/>
        </p:nvPicPr>
        <p:blipFill>
          <a:blip r:embed="rId4"/>
          <a:stretch>
            <a:fillRect/>
          </a:stretch>
        </p:blipFill>
        <p:spPr>
          <a:xfrm>
            <a:off x="1356768" y="1130517"/>
            <a:ext cx="4845145" cy="4221873"/>
          </a:xfrm>
          <a:prstGeom prst="rect">
            <a:avLst/>
          </a:prstGeom>
          <a:ln>
            <a:solidFill>
              <a:srgbClr val="002060"/>
            </a:solidFill>
          </a:ln>
        </p:spPr>
      </p:pic>
      <p:sp>
        <p:nvSpPr>
          <p:cNvPr id="2" name="TextBox 1"/>
          <p:cNvSpPr txBox="1"/>
          <p:nvPr/>
        </p:nvSpPr>
        <p:spPr>
          <a:xfrm>
            <a:off x="6686374" y="1757073"/>
            <a:ext cx="4925618" cy="3139321"/>
          </a:xfrm>
          <a:prstGeom prst="rect">
            <a:avLst/>
          </a:prstGeom>
          <a:noFill/>
        </p:spPr>
        <p:txBody>
          <a:bodyPr wrap="square" rtlCol="0">
            <a:spAutoFit/>
          </a:bodyPr>
          <a:lstStyle/>
          <a:p>
            <a:pPr algn="ctr"/>
            <a:r>
              <a:rPr lang="en-GB" i="1"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When disconnected from wired, change these settings to allow </a:t>
            </a:r>
            <a:r>
              <a:rPr lang="en-GB" i="1" dirty="0" err="1"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citrix</a:t>
            </a:r>
            <a:r>
              <a:rPr lang="en-GB" i="1"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 apps to display correctly</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Search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display</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in the search bar</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Change Scale and Layout to 125%</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Save</a:t>
            </a:r>
          </a:p>
          <a:p>
            <a:pPr marL="285750" indent="-285750">
              <a:buFont typeface="Arial" panose="020B0604020202020204" pitchFamily="34" charset="0"/>
              <a:buChar char="•"/>
            </a:pP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Alternatively</a:t>
            </a: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You can leave the display size as 150% and press the tab button to find any buttons such as accept that you cannot see.</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9" name="Picture 8"/>
          <p:cNvPicPr>
            <a:picLocks noChangeAspect="1"/>
          </p:cNvPicPr>
          <p:nvPr/>
        </p:nvPicPr>
        <p:blipFill rotWithShape="1">
          <a:blip r:embed="rId4"/>
          <a:srcRect l="68715" t="-23462" r="24450" b="115011"/>
          <a:stretch/>
        </p:blipFill>
        <p:spPr>
          <a:xfrm>
            <a:off x="10073791" y="-2311908"/>
            <a:ext cx="693375" cy="746996"/>
          </a:xfrm>
          <a:prstGeom prst="rect">
            <a:avLst/>
          </a:prstGeom>
        </p:spPr>
      </p:pic>
      <p:cxnSp>
        <p:nvCxnSpPr>
          <p:cNvPr id="11" name="Straight Arrow Connector 10"/>
          <p:cNvCxnSpPr/>
          <p:nvPr/>
        </p:nvCxnSpPr>
        <p:spPr>
          <a:xfrm flipH="1">
            <a:off x="3602368" y="2921170"/>
            <a:ext cx="2816844" cy="100645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466137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l="47120" t="14073" r="6945" b="10387"/>
          <a:stretch/>
        </p:blipFill>
        <p:spPr>
          <a:xfrm>
            <a:off x="5769868" y="1666215"/>
            <a:ext cx="5995989" cy="2900700"/>
          </a:xfrm>
          <a:prstGeom prst="rect">
            <a:avLst/>
          </a:prstGeom>
        </p:spPr>
      </p:pic>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4236719" y="320675"/>
            <a:ext cx="6502877" cy="646331"/>
          </a:xfrm>
          <a:prstGeom prst="rect">
            <a:avLst/>
          </a:prstGeom>
          <a:noFill/>
        </p:spPr>
        <p:txBody>
          <a:bodyPr wrap="square" rtlCol="0">
            <a:spAutoFit/>
          </a:bodyPr>
          <a:lstStyle/>
          <a:p>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Password Recovery</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rotWithShape="1">
          <a:blip r:embed="rId4"/>
          <a:srcRect l="46340" t="10677" r="23333" b="12057"/>
          <a:stretch/>
        </p:blipFill>
        <p:spPr>
          <a:xfrm>
            <a:off x="537425" y="335353"/>
            <a:ext cx="3294611" cy="4562661"/>
          </a:xfrm>
          <a:prstGeom prst="rect">
            <a:avLst/>
          </a:prstGeom>
        </p:spPr>
      </p:pic>
      <p:pic>
        <p:nvPicPr>
          <p:cNvPr id="11" name="Picture 10"/>
          <p:cNvPicPr>
            <a:picLocks noChangeAspect="1"/>
          </p:cNvPicPr>
          <p:nvPr/>
        </p:nvPicPr>
        <p:blipFill rotWithShape="1">
          <a:blip r:embed="rId5"/>
          <a:srcRect l="8166" t="43944" r="64833" b="5924"/>
          <a:stretch/>
        </p:blipFill>
        <p:spPr>
          <a:xfrm>
            <a:off x="3273451" y="2055100"/>
            <a:ext cx="3291840" cy="3322320"/>
          </a:xfrm>
          <a:prstGeom prst="rect">
            <a:avLst/>
          </a:prstGeom>
        </p:spPr>
      </p:pic>
      <p:pic>
        <p:nvPicPr>
          <p:cNvPr id="12" name="Picture 11"/>
          <p:cNvPicPr>
            <a:picLocks noChangeAspect="1"/>
          </p:cNvPicPr>
          <p:nvPr/>
        </p:nvPicPr>
        <p:blipFill rotWithShape="1">
          <a:blip r:embed="rId6"/>
          <a:srcRect l="31917" r="32417" b="60195"/>
          <a:stretch/>
        </p:blipFill>
        <p:spPr>
          <a:xfrm>
            <a:off x="6565291" y="1128347"/>
            <a:ext cx="4875178" cy="2957469"/>
          </a:xfrm>
          <a:prstGeom prst="rect">
            <a:avLst/>
          </a:prstGeom>
        </p:spPr>
      </p:pic>
      <p:pic>
        <p:nvPicPr>
          <p:cNvPr id="2" name="Picture 1"/>
          <p:cNvPicPr>
            <a:picLocks noChangeAspect="1"/>
          </p:cNvPicPr>
          <p:nvPr/>
        </p:nvPicPr>
        <p:blipFill>
          <a:blip r:embed="rId7"/>
          <a:stretch>
            <a:fillRect/>
          </a:stretch>
        </p:blipFill>
        <p:spPr>
          <a:xfrm>
            <a:off x="0" y="5931140"/>
            <a:ext cx="2840982" cy="859611"/>
          </a:xfrm>
          <a:prstGeom prst="rect">
            <a:avLst/>
          </a:prstGeom>
        </p:spPr>
      </p:pic>
      <p:sp>
        <p:nvSpPr>
          <p:cNvPr id="14" name="Rounded Rectangle 13"/>
          <p:cNvSpPr/>
          <p:nvPr/>
        </p:nvSpPr>
        <p:spPr>
          <a:xfrm>
            <a:off x="3505200" y="2368062"/>
            <a:ext cx="914400" cy="914400"/>
          </a:xfrm>
          <a:prstGeom prst="roundRect">
            <a:avLst/>
          </a:prstGeom>
          <a:noFill/>
          <a:ln w="38100">
            <a:solidFill>
              <a:srgbClr val="FF0000"/>
            </a:solidFill>
          </a:ln>
          <a:effectLst>
            <a:glow rad="101600">
              <a:srgbClr val="FF0000">
                <a:alpha val="6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p:nvPicPr>
        <p:blipFill>
          <a:blip r:embed="rId8"/>
          <a:stretch>
            <a:fillRect/>
          </a:stretch>
        </p:blipFill>
        <p:spPr>
          <a:xfrm>
            <a:off x="771946" y="2162287"/>
            <a:ext cx="1151238" cy="494852"/>
          </a:xfrm>
          <a:prstGeom prst="rect">
            <a:avLst/>
          </a:prstGeom>
        </p:spPr>
      </p:pic>
    </p:spTree>
    <p:extLst>
      <p:ext uri="{BB962C8B-B14F-4D97-AF65-F5344CB8AC3E}">
        <p14:creationId xmlns:p14="http://schemas.microsoft.com/office/powerpoint/2010/main" val="21773406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748915" y="109282"/>
            <a:ext cx="11430000"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Signing off/Shutting down</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pic>
        <p:nvPicPr>
          <p:cNvPr id="13" name="Picture 12"/>
          <p:cNvPicPr>
            <a:picLocks noChangeAspect="1"/>
          </p:cNvPicPr>
          <p:nvPr/>
        </p:nvPicPr>
        <p:blipFill rotWithShape="1">
          <a:blip r:embed="rId4"/>
          <a:srcRect t="14642" r="25116"/>
          <a:stretch/>
        </p:blipFill>
        <p:spPr>
          <a:xfrm>
            <a:off x="628648" y="1398438"/>
            <a:ext cx="5952308" cy="3816501"/>
          </a:xfrm>
          <a:prstGeom prst="rect">
            <a:avLst/>
          </a:prstGeom>
        </p:spPr>
      </p:pic>
      <p:cxnSp>
        <p:nvCxnSpPr>
          <p:cNvPr id="15" name="Straight Arrow Connector 14"/>
          <p:cNvCxnSpPr/>
          <p:nvPr/>
        </p:nvCxnSpPr>
        <p:spPr>
          <a:xfrm flipH="1">
            <a:off x="838200" y="2480310"/>
            <a:ext cx="6648450" cy="1657350"/>
          </a:xfrm>
          <a:prstGeom prst="straightConnector1">
            <a:avLst/>
          </a:prstGeom>
          <a:ln w="28575">
            <a:solidFill>
              <a:srgbClr val="CD114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566660" y="1456514"/>
            <a:ext cx="3920490" cy="2862322"/>
          </a:xfrm>
          <a:prstGeom prst="rect">
            <a:avLst/>
          </a:prstGeom>
          <a:noFill/>
        </p:spPr>
        <p:txBody>
          <a:bodyPr wrap="square" rtlCol="0">
            <a:sp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sign off press the windows button bottom left and then right click on the image of yourself. You will then have options.</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shut down click on the power button to view the options.</a:t>
            </a: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cxnSp>
        <p:nvCxnSpPr>
          <p:cNvPr id="17" name="Straight Arrow Connector 16"/>
          <p:cNvCxnSpPr/>
          <p:nvPr/>
        </p:nvCxnSpPr>
        <p:spPr>
          <a:xfrm flipH="1">
            <a:off x="838201" y="4077287"/>
            <a:ext cx="6664878" cy="769030"/>
          </a:xfrm>
          <a:prstGeom prst="straightConnector1">
            <a:avLst/>
          </a:prstGeom>
          <a:ln w="28575">
            <a:solidFill>
              <a:srgbClr val="CD114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7161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85566"/>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344933" y="1313299"/>
            <a:ext cx="6916513"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Re-start your laptop</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pic>
        <p:nvPicPr>
          <p:cNvPr id="13" name="Picture 12"/>
          <p:cNvPicPr>
            <a:picLocks noChangeAspect="1"/>
          </p:cNvPicPr>
          <p:nvPr/>
        </p:nvPicPr>
        <p:blipFill rotWithShape="1">
          <a:blip r:embed="rId4"/>
          <a:srcRect t="14642" r="25116"/>
          <a:stretch/>
        </p:blipFill>
        <p:spPr>
          <a:xfrm>
            <a:off x="474019" y="1222807"/>
            <a:ext cx="3629494" cy="2327159"/>
          </a:xfrm>
          <a:prstGeom prst="rect">
            <a:avLst/>
          </a:prstGeom>
        </p:spPr>
      </p:pic>
      <p:sp>
        <p:nvSpPr>
          <p:cNvPr id="16" name="TextBox 15"/>
          <p:cNvSpPr txBox="1"/>
          <p:nvPr/>
        </p:nvSpPr>
        <p:spPr>
          <a:xfrm>
            <a:off x="4529098" y="1422061"/>
            <a:ext cx="3920490" cy="1631216"/>
          </a:xfrm>
          <a:prstGeom prst="rect">
            <a:avLst/>
          </a:prstGeom>
          <a:noFill/>
        </p:spPr>
        <p:txBody>
          <a:bodyPr wrap="square" rtlCol="0">
            <a:sp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Re-start your laptop</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The PIN that you created earlier becomes this BitLocker password</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cxnSp>
        <p:nvCxnSpPr>
          <p:cNvPr id="17" name="Straight Arrow Connector 16"/>
          <p:cNvCxnSpPr/>
          <p:nvPr/>
        </p:nvCxnSpPr>
        <p:spPr>
          <a:xfrm flipH="1">
            <a:off x="659522" y="1708287"/>
            <a:ext cx="3802354" cy="1584542"/>
          </a:xfrm>
          <a:prstGeom prst="straightConnector1">
            <a:avLst/>
          </a:prstGeom>
          <a:ln w="28575">
            <a:solidFill>
              <a:srgbClr val="CD1141"/>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5"/>
          <a:stretch>
            <a:fillRect/>
          </a:stretch>
        </p:blipFill>
        <p:spPr>
          <a:xfrm>
            <a:off x="7362999" y="2804149"/>
            <a:ext cx="3606871" cy="2669084"/>
          </a:xfrm>
          <a:prstGeom prst="rect">
            <a:avLst/>
          </a:prstGeom>
        </p:spPr>
      </p:pic>
    </p:spTree>
    <p:extLst>
      <p:ext uri="{BB962C8B-B14F-4D97-AF65-F5344CB8AC3E}">
        <p14:creationId xmlns:p14="http://schemas.microsoft.com/office/powerpoint/2010/main" val="28308703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748915" y="109282"/>
            <a:ext cx="11430000"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BitLocker Recovery</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16" name="TextBox 15"/>
          <p:cNvSpPr txBox="1"/>
          <p:nvPr/>
        </p:nvSpPr>
        <p:spPr>
          <a:xfrm>
            <a:off x="4929930" y="1623195"/>
            <a:ext cx="3675451" cy="3170099"/>
          </a:xfrm>
          <a:prstGeom prst="rect">
            <a:avLst/>
          </a:prstGeom>
          <a:noFill/>
        </p:spPr>
        <p:txBody>
          <a:bodyPr wrap="square" rtlCol="0">
            <a:sp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If you forget your BitLocker</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the Esc Key</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Either go on the website on your screen and enter the long key code, or follow the new App on your phone </a:t>
            </a:r>
            <a:r>
              <a:rPr lang="en-GB" sz="2000" i="1" dirty="0" smtClean="0">
                <a:solidFill>
                  <a:srgbClr val="002060"/>
                </a:solidFill>
                <a:latin typeface="Tahoma" panose="020B0604030504040204" pitchFamily="34" charset="0"/>
                <a:ea typeface="Tahoma" panose="020B0604030504040204" pitchFamily="34" charset="0"/>
                <a:cs typeface="Tahoma" panose="020B0604030504040204" pitchFamily="34" charset="0"/>
              </a:rPr>
              <a:t>(coming soon)</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a:blip r:embed="rId4"/>
          <a:stretch>
            <a:fillRect/>
          </a:stretch>
        </p:blipFill>
        <p:spPr>
          <a:xfrm>
            <a:off x="377579" y="1310069"/>
            <a:ext cx="4376048" cy="3238275"/>
          </a:xfrm>
          <a:prstGeom prst="rect">
            <a:avLst/>
          </a:prstGeom>
        </p:spPr>
      </p:pic>
      <p:pic>
        <p:nvPicPr>
          <p:cNvPr id="3" name="Picture 2"/>
          <p:cNvPicPr>
            <a:picLocks noChangeAspect="1"/>
          </p:cNvPicPr>
          <p:nvPr/>
        </p:nvPicPr>
        <p:blipFill>
          <a:blip r:embed="rId5"/>
          <a:stretch>
            <a:fillRect/>
          </a:stretch>
        </p:blipFill>
        <p:spPr>
          <a:xfrm>
            <a:off x="9007701" y="1065544"/>
            <a:ext cx="2152990" cy="4425592"/>
          </a:xfrm>
          <a:prstGeom prst="rect">
            <a:avLst/>
          </a:prstGeom>
        </p:spPr>
      </p:pic>
      <p:sp>
        <p:nvSpPr>
          <p:cNvPr id="5" name="TextBox 4"/>
          <p:cNvSpPr txBox="1"/>
          <p:nvPr/>
        </p:nvSpPr>
        <p:spPr>
          <a:xfrm>
            <a:off x="294322" y="4779944"/>
            <a:ext cx="5343525" cy="646331"/>
          </a:xfrm>
          <a:prstGeom prst="rect">
            <a:avLst/>
          </a:prstGeom>
          <a:noFill/>
        </p:spPr>
        <p:txBody>
          <a:bodyPr wrap="square" rtlCol="0">
            <a:spAutoFit/>
          </a:bodyPr>
          <a:lstStyle/>
          <a:p>
            <a:r>
              <a:rPr lang="en-GB" i="1" dirty="0" smtClean="0">
                <a:solidFill>
                  <a:schemeClr val="accent1">
                    <a:lumMod val="75000"/>
                  </a:schemeClr>
                </a:solidFill>
              </a:rPr>
              <a:t>Once your computer has re-started, disconnect your ‘wired’ and connect via EE to ensure your SIM is active</a:t>
            </a:r>
            <a:endParaRPr lang="en-GB" i="1" dirty="0">
              <a:solidFill>
                <a:schemeClr val="accent1">
                  <a:lumMod val="75000"/>
                </a:schemeClr>
              </a:solidFill>
            </a:endParaRPr>
          </a:p>
        </p:txBody>
      </p:sp>
    </p:spTree>
    <p:extLst>
      <p:ext uri="{BB962C8B-B14F-4D97-AF65-F5344CB8AC3E}">
        <p14:creationId xmlns:p14="http://schemas.microsoft.com/office/powerpoint/2010/main" val="10254532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503544" y="1111302"/>
            <a:ext cx="9113315" cy="4283044"/>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Quick Tips …</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16" name="TextBox 15"/>
          <p:cNvSpPr txBox="1"/>
          <p:nvPr/>
        </p:nvSpPr>
        <p:spPr>
          <a:xfrm>
            <a:off x="1860115" y="1657606"/>
            <a:ext cx="8273441" cy="2862322"/>
          </a:xfrm>
          <a:prstGeom prst="rect">
            <a:avLst/>
          </a:prstGeom>
          <a:noFill/>
        </p:spPr>
        <p:txBody>
          <a:bodyPr wrap="square" rtlCol="0">
            <a:spAutoFit/>
          </a:bodyPr>
          <a:lstStyle/>
          <a:p>
            <a:pPr marL="342900" indent="-342900">
              <a:buFont typeface="Arial" panose="020B0604020202020204" pitchFamily="34" charset="0"/>
              <a:buChar char="•"/>
            </a:pPr>
            <a:r>
              <a:rPr lang="en-GB" sz="2000" b="1"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iPatrol</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must ALWAYS be used to take statements, it works offline, signatures can be obtained, and should anything go wrong, it will be saved in your outstanding work</a:t>
            </a:r>
          </a:p>
          <a:p>
            <a:pPr marL="342900" indent="-342900">
              <a:buFont typeface="Arial" panose="020B0604020202020204" pitchFamily="34" charset="0"/>
              <a:buChar char="•"/>
            </a:pPr>
            <a:r>
              <a:rPr lang="en-GB" sz="20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Control Works </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you now need </a:t>
            </a:r>
            <a:r>
              <a:rPr lang="en-GB" sz="20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Fn</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key and F4 for launching the </a:t>
            </a:r>
            <a:r>
              <a:rPr lang="en-GB" sz="20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commandline</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 quick search</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If your R: or H: drives disappear, then type </a:t>
            </a:r>
            <a:r>
              <a:rPr lang="en-GB" sz="2000" b="1" dirty="0" err="1">
                <a:solidFill>
                  <a:srgbClr val="002060"/>
                </a:solidFill>
                <a:latin typeface="Tahoma" panose="020B0604030504040204" pitchFamily="34" charset="0"/>
                <a:ea typeface="Tahoma" panose="020B0604030504040204" pitchFamily="34" charset="0"/>
                <a:cs typeface="Tahoma" panose="020B0604030504040204" pitchFamily="34" charset="0"/>
              </a:rPr>
              <a:t>g</a:t>
            </a:r>
            <a:r>
              <a:rPr lang="en-GB" sz="2000" b="1"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pupdate</a:t>
            </a:r>
            <a:r>
              <a:rPr lang="en-GB" sz="20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/force</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in the search bar, this will load a script and re-apply them</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Use windows icon and L to quickly lock your screen</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Switch off your laptop before putting it in a charging locker.</a:t>
            </a: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5691653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7023" y="218316"/>
            <a:ext cx="6137953" cy="1111760"/>
          </a:xfrm>
        </p:spPr>
        <p:txBody>
          <a:bodyPr>
            <a:normAutofit fontScale="90000"/>
          </a:bodyPr>
          <a:lstStyle/>
          <a:p>
            <a:pPr algn="ctr"/>
            <a:r>
              <a:rPr lang="en-GB"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How to Guides and Videos</a:t>
            </a:r>
            <a:endParaRPr lang="en-GB"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Rectangle 3"/>
          <p:cNvSpPr/>
          <p:nvPr/>
        </p:nvSpPr>
        <p:spPr>
          <a:xfrm>
            <a:off x="8164"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98389"/>
            <a:ext cx="2840982" cy="859611"/>
          </a:xfrm>
          <a:prstGeom prst="rect">
            <a:avLst/>
          </a:prstGeom>
        </p:spPr>
      </p:pic>
      <p:pic>
        <p:nvPicPr>
          <p:cNvPr id="9" name="Picture 8"/>
          <p:cNvPicPr>
            <a:picLocks noChangeAspect="1"/>
          </p:cNvPicPr>
          <p:nvPr/>
        </p:nvPicPr>
        <p:blipFill rotWithShape="1">
          <a:blip r:embed="rId4"/>
          <a:srcRect l="22588" r="53947" b="7076"/>
          <a:stretch/>
        </p:blipFill>
        <p:spPr>
          <a:xfrm>
            <a:off x="561475" y="1057121"/>
            <a:ext cx="3336758" cy="3716431"/>
          </a:xfrm>
          <a:prstGeom prst="rect">
            <a:avLst/>
          </a:prstGeom>
        </p:spPr>
      </p:pic>
      <p:pic>
        <p:nvPicPr>
          <p:cNvPr id="12" name="Picture 11"/>
          <p:cNvPicPr>
            <a:picLocks noChangeAspect="1"/>
          </p:cNvPicPr>
          <p:nvPr/>
        </p:nvPicPr>
        <p:blipFill>
          <a:blip r:embed="rId5"/>
          <a:stretch>
            <a:fillRect/>
          </a:stretch>
        </p:blipFill>
        <p:spPr>
          <a:xfrm>
            <a:off x="4736625" y="1386396"/>
            <a:ext cx="6633023" cy="2743438"/>
          </a:xfrm>
          <a:prstGeom prst="rect">
            <a:avLst/>
          </a:prstGeom>
        </p:spPr>
      </p:pic>
      <p:pic>
        <p:nvPicPr>
          <p:cNvPr id="13" name="Picture 12"/>
          <p:cNvPicPr>
            <a:picLocks noChangeAspect="1"/>
          </p:cNvPicPr>
          <p:nvPr/>
        </p:nvPicPr>
        <p:blipFill>
          <a:blip r:embed="rId6"/>
          <a:stretch>
            <a:fillRect/>
          </a:stretch>
        </p:blipFill>
        <p:spPr>
          <a:xfrm>
            <a:off x="3863198" y="3767060"/>
            <a:ext cx="2353260" cy="3090940"/>
          </a:xfrm>
          <a:prstGeom prst="rect">
            <a:avLst/>
          </a:prstGeom>
        </p:spPr>
      </p:pic>
      <p:pic>
        <p:nvPicPr>
          <p:cNvPr id="16" name="Picture 15"/>
          <p:cNvPicPr>
            <a:picLocks noChangeAspect="1"/>
          </p:cNvPicPr>
          <p:nvPr/>
        </p:nvPicPr>
        <p:blipFill>
          <a:blip r:embed="rId7"/>
          <a:stretch>
            <a:fillRect/>
          </a:stretch>
        </p:blipFill>
        <p:spPr>
          <a:xfrm>
            <a:off x="5768482" y="3803906"/>
            <a:ext cx="2572735" cy="3115326"/>
          </a:xfrm>
          <a:prstGeom prst="rect">
            <a:avLst/>
          </a:prstGeom>
        </p:spPr>
      </p:pic>
      <p:pic>
        <p:nvPicPr>
          <p:cNvPr id="18" name="Picture 17"/>
          <p:cNvPicPr>
            <a:picLocks noChangeAspect="1"/>
          </p:cNvPicPr>
          <p:nvPr/>
        </p:nvPicPr>
        <p:blipFill>
          <a:blip r:embed="rId8"/>
          <a:stretch>
            <a:fillRect/>
          </a:stretch>
        </p:blipFill>
        <p:spPr>
          <a:xfrm>
            <a:off x="8179778" y="4041533"/>
            <a:ext cx="1999661" cy="2786113"/>
          </a:xfrm>
          <a:prstGeom prst="rect">
            <a:avLst/>
          </a:prstGeom>
        </p:spPr>
      </p:pic>
      <p:pic>
        <p:nvPicPr>
          <p:cNvPr id="19" name="Picture 18"/>
          <p:cNvPicPr>
            <a:picLocks noChangeAspect="1"/>
          </p:cNvPicPr>
          <p:nvPr/>
        </p:nvPicPr>
        <p:blipFill>
          <a:blip r:embed="rId9"/>
          <a:stretch>
            <a:fillRect/>
          </a:stretch>
        </p:blipFill>
        <p:spPr>
          <a:xfrm>
            <a:off x="9858063" y="3647137"/>
            <a:ext cx="2517866" cy="3121423"/>
          </a:xfrm>
          <a:prstGeom prst="rect">
            <a:avLst/>
          </a:prstGeom>
        </p:spPr>
      </p:pic>
    </p:spTree>
    <p:extLst>
      <p:ext uri="{BB962C8B-B14F-4D97-AF65-F5344CB8AC3E}">
        <p14:creationId xmlns:p14="http://schemas.microsoft.com/office/powerpoint/2010/main" val="12164531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11374</TotalTime>
  <Words>2598</Words>
  <Application>Microsoft Office PowerPoint</Application>
  <PresentationFormat>Widescreen</PresentationFormat>
  <Paragraphs>456</Paragraphs>
  <Slides>40</Slides>
  <Notes>39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MS PGothic</vt:lpstr>
      <vt:lpstr>Arial</vt:lpstr>
      <vt:lpstr>Calibri</vt:lpstr>
      <vt:lpstr>Calibri Light</vt:lpstr>
      <vt:lpstr>Microsoft Sans Serif</vt:lpstr>
      <vt:lpstr>Tahoma</vt:lpstr>
      <vt:lpstr>Times New Roman</vt:lpstr>
      <vt:lpstr>Wingdings</vt:lpstr>
      <vt:lpstr>Office Theme</vt:lpstr>
      <vt:lpstr>PowerPoint Presentation</vt:lpstr>
      <vt:lpstr>PowerPoint Presentation</vt:lpstr>
      <vt:lpstr>PowerPoint Presentation</vt:lpstr>
      <vt:lpstr>PowerPoint Presentation</vt:lpstr>
      <vt:lpstr>Benefits of the FFF way of working - Officers</vt:lpstr>
      <vt:lpstr>Policy of Use</vt:lpstr>
      <vt:lpstr>Security and GDPR</vt:lpstr>
      <vt:lpstr>Lost Devices</vt:lpstr>
      <vt:lpstr>HP Elitebook x360</vt:lpstr>
      <vt:lpstr>Signing in to Windows </vt:lpstr>
      <vt:lpstr>Setting your PIN </vt:lpstr>
      <vt:lpstr>Help and Support</vt:lpstr>
      <vt:lpstr>Using Locally installed applications</vt:lpstr>
      <vt:lpstr>PowerPoint Presentation</vt:lpstr>
      <vt:lpstr>PowerPoint Presentation</vt:lpstr>
      <vt:lpstr>PowerPoint Presentation</vt:lpstr>
      <vt:lpstr>Viewing PDFs - Adobe</vt:lpstr>
      <vt:lpstr>PowerPoint Presentation</vt:lpstr>
      <vt:lpstr>PowerPoint Presentation</vt:lpstr>
      <vt:lpstr>PowerPoint Presentation</vt:lpstr>
      <vt:lpstr>PowerPoint Presentation</vt:lpstr>
      <vt:lpstr>Skype</vt:lpstr>
      <vt:lpstr>PowerPoint Presentation</vt:lpstr>
      <vt:lpstr>PowerPoint Presentation</vt:lpstr>
      <vt:lpstr>PowerPoint Presentation</vt:lpstr>
      <vt:lpstr>PowerPoint Presentation</vt:lpstr>
      <vt:lpstr>PowerPoint Presentation</vt:lpstr>
      <vt:lpstr>PowerPoint Presentation</vt:lpstr>
      <vt:lpstr>How to connect to the internet</vt:lpstr>
      <vt:lpstr>Connecting to WiFi</vt:lpstr>
      <vt:lpstr>EE SIMs / Tethering</vt:lpstr>
      <vt:lpstr>Connect Via Network Cable</vt:lpstr>
      <vt:lpstr>Adjust Display Settings for Dual Screens</vt:lpstr>
      <vt:lpstr>PowerPoint Presentation</vt:lpstr>
      <vt:lpstr>PowerPoint Presentation</vt:lpstr>
      <vt:lpstr>Signing off/Shutting down</vt:lpstr>
      <vt:lpstr>Re-start your laptop</vt:lpstr>
      <vt:lpstr>BitLocker Recovery</vt:lpstr>
      <vt:lpstr>Quick Tips …</vt:lpstr>
      <vt:lpstr>How to Guides and Videos</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Harris,Kim swp56737</dc:creator>
  <cp:lastModifiedBy>Dowson,Sarah swp57184</cp:lastModifiedBy>
  <cp:revision>484</cp:revision>
  <cp:lastPrinted>2018-06-28T07:26:43Z</cp:lastPrinted>
  <dcterms:created xsi:type="dcterms:W3CDTF">2018-05-17T09:37:48Z</dcterms:created>
  <dcterms:modified xsi:type="dcterms:W3CDTF">2019-02-06T09:24:58Z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d57ccb0e-6ed0-45ea-aa63-f73f3c9b286b</vt:lpwstr>
  </property>
  <property fmtid="{D5CDD505-2E9C-101B-9397-08002B2CF9AE}" pid="3" name="Classification">
    <vt:lpwstr>OFFICIAL</vt:lpwstr>
  </property>
  <property fmtid="{D5CDD505-2E9C-101B-9397-08002B2CF9AE}" pid="4" name="Visibility">
    <vt:lpwstr>NOT VISIBLE</vt:lpwstr>
  </property>
</Properties>
</file>