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271" r:id="rId5"/>
    <p:sldId id="272" r:id="rId6"/>
    <p:sldId id="286" r:id="rId7"/>
    <p:sldId id="287" r:id="rId8"/>
    <p:sldId id="300" r:id="rId9"/>
    <p:sldId id="295" r:id="rId10"/>
    <p:sldId id="296" r:id="rId11"/>
    <p:sldId id="297" r:id="rId12"/>
    <p:sldId id="288" r:id="rId13"/>
    <p:sldId id="289" r:id="rId14"/>
    <p:sldId id="294" r:id="rId15"/>
    <p:sldId id="301" r:id="rId1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1450" y="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2552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 smtClean="0"/>
              <a:t>insert header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28/04/2019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  <p:hf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 smtClean="0"/>
              <a:t>insert header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9EAB9E-E8D5-476C-93BA-6CDCDF16D67A}" type="datetimeFigureOut">
              <a:rPr lang="en-GB" smtClean="0"/>
              <a:t>28/04/2019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6813" y="1241425"/>
            <a:ext cx="4464050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1A1511-BA99-4995-9603-94CCAF14FA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045786"/>
      </p:ext>
    </p:extLst>
  </p:cSld>
  <p:clrMap bg1="lt1" tx1="dk1" bg2="lt2" tx2="dk2" accent1="accent1" accent2="accent2" accent3="accent3" accent4="accent4" accent5="accent5" accent6="accent6" hlink="hlink" folHlink="folHlink"/>
  <p:hf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C4C0BB-712E-40BA-BBFB-325B89170209}" type="slidenum">
              <a:rPr lang="en-GB" smtClean="0"/>
              <a:pPr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15607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5BD1F79A-CEA8-4C70-A68A-EC1C6B065CD7}" type="slidenum">
              <a:rPr lang="nl-NL" altLang="en-US"/>
              <a:pPr/>
              <a:t>2</a:t>
            </a:fld>
            <a:endParaRPr lang="nl-NL" altLang="en-US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14338" y="877888"/>
            <a:ext cx="5848350" cy="4386262"/>
          </a:xfrm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9846110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28/04/2019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28/04/2019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28/04/2019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28/04/2019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28/04/2019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28/04/2019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28/04/2019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28/04/2019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28/04/2019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28/04/2019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85725" y="-261938"/>
            <a:ext cx="2497138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>
                <a:solidFill>
                  <a:srgbClr val="3D7EDB"/>
                </a:solidFill>
                <a:latin typeface="Arial"/>
              </a:rPr>
              <a:t>Colored bar - 100% text</a:t>
            </a:r>
            <a:endParaRPr lang="en-GB" dirty="0">
              <a:solidFill>
                <a:srgbClr val="3D7EDB"/>
              </a:solidFill>
              <a:latin typeface="Arial"/>
            </a:endParaRP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05584" y="263001"/>
            <a:ext cx="8229600" cy="1143000"/>
          </a:xfrm>
        </p:spPr>
        <p:txBody>
          <a:bodyPr>
            <a:norm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405584" y="1586673"/>
            <a:ext cx="8318832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406146" y="1210043"/>
            <a:ext cx="831723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02565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28/04/2019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Hxz4pAelWk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576" y="2564904"/>
            <a:ext cx="7772400" cy="2123658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accent4"/>
                </a:solidFill>
              </a:rPr>
              <a:t>LMTP: </a:t>
            </a:r>
            <a:br>
              <a:rPr lang="en-GB" dirty="0" smtClean="0">
                <a:solidFill>
                  <a:schemeClr val="accent4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>The Business Case for LMD</a:t>
            </a:r>
            <a:endParaRPr lang="en-GB" sz="4400" dirty="0">
              <a:solidFill>
                <a:schemeClr val="bg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5148064" y="4725144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 smtClean="0">
                <a:solidFill>
                  <a:schemeClr val="bg1"/>
                </a:solidFill>
              </a:rPr>
              <a:t>Julie </a:t>
            </a:r>
            <a:r>
              <a:rPr lang="en-GB" dirty="0" smtClean="0">
                <a:solidFill>
                  <a:schemeClr val="bg1"/>
                </a:solidFill>
              </a:rPr>
              <a:t>Hayward: </a:t>
            </a:r>
            <a:r>
              <a:rPr lang="en-GB" dirty="0" smtClean="0">
                <a:solidFill>
                  <a:schemeClr val="bg1"/>
                </a:solidFill>
              </a:rPr>
              <a:t>March </a:t>
            </a:r>
            <a:r>
              <a:rPr lang="en-GB" dirty="0" smtClean="0">
                <a:solidFill>
                  <a:schemeClr val="bg1"/>
                </a:solidFill>
              </a:rPr>
              <a:t>2019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7229515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377223" y="2420888"/>
            <a:ext cx="8548687" cy="842963"/>
          </a:xfrm>
        </p:spPr>
        <p:txBody>
          <a:bodyPr>
            <a:noAutofit/>
          </a:bodyPr>
          <a:lstStyle/>
          <a:p>
            <a:r>
              <a:rPr lang="en-GB" altLang="en-US" sz="3600" i="1" dirty="0" smtClean="0"/>
              <a:t>“</a:t>
            </a:r>
            <a:r>
              <a:rPr lang="en-GB" sz="3600" dirty="0" smtClean="0"/>
              <a:t>One of the biggest challenges training professionals face when they propose new leadership development initiatives is convincing CEOs of the financial impact of the proposed initiative.  Without a clear sense of the positive financial impact, it is easy to dismiss a new proposal as being too disruptive, too expensive, or too time consuming.</a:t>
            </a:r>
            <a:r>
              <a:rPr lang="en-GB" altLang="en-US" sz="3600" i="1" dirty="0" smtClean="0"/>
              <a:t>”</a:t>
            </a:r>
            <a:endParaRPr lang="en-GB" altLang="en-US" sz="3600" i="1" dirty="0">
              <a:hlinkClick r:id="rId3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79513" y="5301208"/>
            <a:ext cx="84969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dirty="0" smtClean="0"/>
              <a:t>(Blanchard,  2011: Making the case for leadership development: The 7% Differential 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515175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Business Case for LMD</a:t>
            </a:r>
            <a:endParaRPr lang="en-GB" dirty="0"/>
          </a:p>
        </p:txBody>
      </p:sp>
      <p:sp>
        <p:nvSpPr>
          <p:cNvPr id="5" name="Vertical Text Placeholder 4"/>
          <p:cNvSpPr>
            <a:spLocks noGrp="1"/>
          </p:cNvSpPr>
          <p:nvPr>
            <p:ph type="body" orient="vert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According to Blanchard (2011) less-than-optimal leadership cost companies millions of dollars each year by negatively impacting on:</a:t>
            </a:r>
          </a:p>
          <a:p>
            <a:r>
              <a:rPr lang="en-GB" dirty="0" smtClean="0"/>
              <a:t>Employee retention</a:t>
            </a:r>
          </a:p>
          <a:p>
            <a:r>
              <a:rPr lang="en-GB" dirty="0" smtClean="0"/>
              <a:t>Customer Satisfaction</a:t>
            </a:r>
          </a:p>
          <a:p>
            <a:r>
              <a:rPr lang="en-GB" dirty="0" smtClean="0"/>
              <a:t>Overall employee productivity</a:t>
            </a:r>
            <a:endParaRPr lang="en-GB" dirty="0"/>
          </a:p>
        </p:txBody>
      </p:sp>
      <p:sp>
        <p:nvSpPr>
          <p:cNvPr id="6" name="Vertical Text Placeholder 5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 smtClean="0"/>
              <a:t>Three Key Areas</a:t>
            </a:r>
            <a:endParaRPr lang="en-GB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179513" y="5301208"/>
            <a:ext cx="84969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dirty="0" smtClean="0"/>
              <a:t>(Blanchard,  2011: Making the case for leadership development: The 7% Differential )</a:t>
            </a:r>
            <a:endParaRPr lang="en-GB" sz="1600" dirty="0"/>
          </a:p>
        </p:txBody>
      </p:sp>
      <p:pic>
        <p:nvPicPr>
          <p:cNvPr id="1026" name="Picture 2" descr="Image result for money hourglas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5144" y="3212976"/>
            <a:ext cx="208823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6202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3923928" y="1837792"/>
            <a:ext cx="5111080" cy="347628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Business Case for LMD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There are several different cost associated with replacing an experienced employee:</a:t>
            </a:r>
          </a:p>
          <a:p>
            <a:r>
              <a:rPr lang="en-GB" sz="3000" dirty="0" smtClean="0"/>
              <a:t>The cost of covering the position whilst vacant</a:t>
            </a:r>
          </a:p>
          <a:p>
            <a:r>
              <a:rPr lang="en-GB" sz="3000" dirty="0" smtClean="0"/>
              <a:t>The cost of finding a replacement</a:t>
            </a:r>
          </a:p>
          <a:p>
            <a:r>
              <a:rPr lang="en-GB" sz="3000" dirty="0" smtClean="0"/>
              <a:t>The cost of getting a new person up to speed</a:t>
            </a:r>
          </a:p>
          <a:p>
            <a:pPr marL="0" indent="0">
              <a:buNone/>
            </a:pPr>
            <a:r>
              <a:rPr lang="en-GB" sz="3000" dirty="0" smtClean="0"/>
              <a:t>Replacement costs can be anything form 50% for unskilled workers up to 250% for specialised roles.</a:t>
            </a:r>
            <a:endParaRPr lang="en-GB" sz="3000" dirty="0"/>
          </a:p>
        </p:txBody>
      </p:sp>
      <p:sp>
        <p:nvSpPr>
          <p:cNvPr id="4" name="Vertical Text Placeholder 3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Employee Retention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95536" y="5394702"/>
            <a:ext cx="84969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dirty="0" smtClean="0"/>
              <a:t>(Blanchard,  2011: Making the case for leadership development: The 7% Differential 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224482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476672" y="-22515"/>
            <a:ext cx="12232027" cy="6880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1230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0" y="5561945"/>
            <a:ext cx="9144000" cy="1323439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endParaRPr lang="en-GB" sz="2400" dirty="0" smtClean="0"/>
          </a:p>
          <a:p>
            <a:pPr algn="ctr"/>
            <a:endParaRPr lang="en-GB" sz="2400" dirty="0" smtClean="0"/>
          </a:p>
          <a:p>
            <a:pPr algn="r"/>
            <a:r>
              <a:rPr lang="en-GB" sz="1600" dirty="0" smtClean="0"/>
              <a:t>Kouzes and Posner (2013)</a:t>
            </a:r>
          </a:p>
          <a:p>
            <a:pPr algn="r"/>
            <a:r>
              <a:rPr lang="en-GB" sz="1600" dirty="0" smtClean="0"/>
              <a:t>Great Leadership Creates Great Workplaces </a:t>
            </a:r>
            <a:endParaRPr lang="en-GB" sz="1600" dirty="0"/>
          </a:p>
        </p:txBody>
      </p:sp>
      <p:sp>
        <p:nvSpPr>
          <p:cNvPr id="8" name="Rectangle 7"/>
          <p:cNvSpPr/>
          <p:nvPr/>
        </p:nvSpPr>
        <p:spPr>
          <a:xfrm>
            <a:off x="4644008" y="90498"/>
            <a:ext cx="4108817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0" cap="none" spc="0" dirty="0" smtClean="0">
                <a:ln w="0"/>
                <a:solidFill>
                  <a:schemeClr val="tx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Employee</a:t>
            </a:r>
          </a:p>
          <a:p>
            <a:r>
              <a:rPr lang="en-US" sz="5400" dirty="0" smtClean="0">
                <a:ln w="0"/>
                <a:solidFill>
                  <a:schemeClr val="tx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Engagement</a:t>
            </a:r>
            <a:endParaRPr lang="en-US" sz="5400" b="0" cap="none" spc="0" dirty="0">
              <a:ln w="0"/>
              <a:solidFill>
                <a:schemeClr val="tx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3995936" y="2222862"/>
            <a:ext cx="496855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tx2">
                    <a:lumMod val="75000"/>
                  </a:schemeClr>
                </a:solidFill>
              </a:rPr>
              <a:t>A leader’s behaviour accounts for 37%</a:t>
            </a:r>
          </a:p>
          <a:p>
            <a:r>
              <a:rPr lang="en-GB" sz="2000" dirty="0" smtClean="0">
                <a:solidFill>
                  <a:schemeClr val="tx2">
                    <a:lumMod val="75000"/>
                  </a:schemeClr>
                </a:solidFill>
              </a:rPr>
              <a:t>	of engagement</a:t>
            </a:r>
          </a:p>
          <a:p>
            <a:endParaRPr lang="en-GB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en-GB" sz="2000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en-GB" sz="2000" dirty="0" smtClean="0">
                <a:solidFill>
                  <a:schemeClr val="tx2">
                    <a:lumMod val="75000"/>
                  </a:schemeClr>
                </a:solidFill>
              </a:rPr>
              <a:t>Leaders who scored higher in the Five      	Practices of Exemplary Leadership® averaged 30-40% higher 	engagement among their team 			members.</a:t>
            </a:r>
            <a:endParaRPr lang="en-GB" sz="2000" dirty="0">
              <a:solidFill>
                <a:schemeClr val="tx2">
                  <a:lumMod val="75000"/>
                </a:schemeClr>
              </a:solidFill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4139952" y="2996952"/>
            <a:ext cx="44644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"/>
          <a:srcRect r="11506"/>
          <a:stretch/>
        </p:blipFill>
        <p:spPr>
          <a:xfrm>
            <a:off x="146586" y="478110"/>
            <a:ext cx="3849350" cy="5083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7409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95" y="0"/>
            <a:ext cx="9101163" cy="6165304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113627" y="116632"/>
            <a:ext cx="6186565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Reduction in</a:t>
            </a:r>
          </a:p>
          <a:p>
            <a:r>
              <a:rPr lang="en-US" sz="54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Employee Turnover</a:t>
            </a:r>
            <a:endParaRPr lang="en-US" sz="54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-10424" y="5805264"/>
            <a:ext cx="9144000" cy="1323439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solidFill>
                  <a:schemeClr val="bg1"/>
                </a:solidFill>
              </a:rPr>
              <a:t>Employees with lower engagement are four times more likely to leave their jobs then those who are highly engaged.</a:t>
            </a:r>
          </a:p>
          <a:p>
            <a:pPr algn="r"/>
            <a:endParaRPr lang="en-GB" sz="1600" dirty="0" smtClean="0">
              <a:solidFill>
                <a:schemeClr val="bg1"/>
              </a:solidFill>
            </a:endParaRPr>
          </a:p>
          <a:p>
            <a:pPr algn="r"/>
            <a:r>
              <a:rPr lang="en-GB" sz="1600" dirty="0" smtClean="0">
                <a:solidFill>
                  <a:schemeClr val="bg1"/>
                </a:solidFill>
              </a:rPr>
              <a:t>Corporate Executive Board</a:t>
            </a:r>
            <a:endParaRPr lang="en-GB" sz="1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6143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0"/>
            <a:ext cx="5436096" cy="6858000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2800" dirty="0" smtClean="0"/>
              <a:t>Organisations with above-average levels of employee engagement  enjoy:</a:t>
            </a:r>
          </a:p>
          <a:p>
            <a:endParaRPr lang="en-GB" sz="2800" dirty="0"/>
          </a:p>
          <a:p>
            <a:pPr lvl="1"/>
            <a:r>
              <a:rPr lang="en-GB" sz="2800" dirty="0" smtClean="0"/>
              <a:t>51% reduction in turnover</a:t>
            </a:r>
          </a:p>
          <a:p>
            <a:pPr lvl="1"/>
            <a:endParaRPr lang="en-GB" sz="2800" dirty="0"/>
          </a:p>
          <a:p>
            <a:pPr lvl="1"/>
            <a:r>
              <a:rPr lang="en-GB" sz="2800" dirty="0" smtClean="0"/>
              <a:t>38% higher productivity</a:t>
            </a:r>
          </a:p>
          <a:p>
            <a:pPr lvl="1"/>
            <a:endParaRPr lang="en-GB" sz="2800" dirty="0"/>
          </a:p>
          <a:p>
            <a:pPr lvl="1"/>
            <a:r>
              <a:rPr lang="en-GB" sz="2800" dirty="0" smtClean="0"/>
              <a:t>50% higher customer loyalty levels</a:t>
            </a:r>
          </a:p>
          <a:p>
            <a:pPr lvl="1"/>
            <a:endParaRPr lang="en-GB" sz="2800" dirty="0"/>
          </a:p>
          <a:p>
            <a:pPr lvl="1"/>
            <a:r>
              <a:rPr lang="en-GB" sz="2800" dirty="0" smtClean="0"/>
              <a:t>27% higher profits</a:t>
            </a:r>
          </a:p>
          <a:p>
            <a:pPr lvl="1"/>
            <a:endParaRPr lang="en-GB" sz="2800" dirty="0"/>
          </a:p>
          <a:p>
            <a:pPr lvl="1"/>
            <a:endParaRPr lang="en-GB" sz="2800" dirty="0" smtClean="0"/>
          </a:p>
          <a:p>
            <a:r>
              <a:rPr lang="en-GB" dirty="0" smtClean="0"/>
              <a:t>Gallup (2014)</a:t>
            </a:r>
          </a:p>
          <a:p>
            <a:r>
              <a:rPr lang="en-GB" dirty="0" smtClean="0"/>
              <a:t>The Impact of Engagement, 5 Ways To Improve Employee Engagement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6096" y="0"/>
            <a:ext cx="370790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2548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Business Case for LMD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2984417" y="1586673"/>
            <a:ext cx="6159583" cy="4111231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05584" y="1579784"/>
            <a:ext cx="2548144" cy="411812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Leadership can generate </a:t>
            </a:r>
          </a:p>
          <a:p>
            <a:pPr marL="0" indent="0">
              <a:buNone/>
            </a:pPr>
            <a:r>
              <a:rPr lang="en-GB" dirty="0" smtClean="0"/>
              <a:t>a 3-4% improvement </a:t>
            </a:r>
          </a:p>
          <a:p>
            <a:pPr marL="0" indent="0">
              <a:buNone/>
            </a:pPr>
            <a:r>
              <a:rPr lang="en-GB" dirty="0" smtClean="0"/>
              <a:t>in customer satisfaction.</a:t>
            </a:r>
          </a:p>
          <a:p>
            <a:endParaRPr lang="en-GB" dirty="0"/>
          </a:p>
        </p:txBody>
      </p:sp>
      <p:sp>
        <p:nvSpPr>
          <p:cNvPr id="4" name="Vertical Text Placeholder 3"/>
          <p:cNvSpPr>
            <a:spLocks noGrp="1"/>
          </p:cNvSpPr>
          <p:nvPr>
            <p:ph type="body" orient="vert" idx="13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r>
              <a:rPr lang="en-GB" dirty="0" smtClean="0"/>
              <a:t>Customer Satisfaction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9981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7520" y="1916369"/>
            <a:ext cx="5715000" cy="3810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Business Case for LMD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/>
          <a:lstStyle/>
          <a:p>
            <a:r>
              <a:rPr lang="en-GB" dirty="0" smtClean="0"/>
              <a:t>Employees not working on the right things in the right way.</a:t>
            </a:r>
          </a:p>
          <a:p>
            <a:r>
              <a:rPr lang="en-GB" dirty="0" smtClean="0"/>
              <a:t>Proudfoot (2002)  - 59% of work time is productive</a:t>
            </a:r>
          </a:p>
          <a:p>
            <a:r>
              <a:rPr lang="en-GB" dirty="0" smtClean="0"/>
              <a:t>Better leadership could eliminate</a:t>
            </a:r>
          </a:p>
          <a:p>
            <a:pPr marL="0" indent="0">
              <a:buNone/>
            </a:pPr>
            <a:r>
              <a:rPr lang="en-GB" dirty="0" smtClean="0"/>
              <a:t>   5-10% drag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  <p:sp>
        <p:nvSpPr>
          <p:cNvPr id="4" name="Vertical Text Placeholder 3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Increased Productivity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4470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-79074"/>
            <a:ext cx="8127963" cy="581233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0" y="5192613"/>
            <a:ext cx="9144000" cy="1692771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“ Companies that excel in leadership development experience substantially higher revenue growth and profit margins.”</a:t>
            </a:r>
          </a:p>
          <a:p>
            <a:pPr algn="ctr"/>
            <a:endParaRPr lang="en-GB" sz="2400" dirty="0" smtClean="0"/>
          </a:p>
          <a:p>
            <a:pPr algn="r"/>
            <a:r>
              <a:rPr lang="en-GB" sz="1600" dirty="0" smtClean="0"/>
              <a:t>Boston Consulting Group</a:t>
            </a:r>
          </a:p>
          <a:p>
            <a:pPr algn="r"/>
            <a:r>
              <a:rPr lang="en-GB" sz="1600" dirty="0" smtClean="0"/>
              <a:t>From capability to Profitability: Realizing the Value of People Management </a:t>
            </a:r>
            <a:endParaRPr lang="en-GB" sz="1600" dirty="0"/>
          </a:p>
        </p:txBody>
      </p:sp>
      <p:sp>
        <p:nvSpPr>
          <p:cNvPr id="8" name="Rectangle 7"/>
          <p:cNvSpPr/>
          <p:nvPr/>
        </p:nvSpPr>
        <p:spPr>
          <a:xfrm>
            <a:off x="65901" y="44624"/>
            <a:ext cx="4262705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0" cap="none" spc="0" dirty="0" smtClean="0">
                <a:ln w="0"/>
                <a:solidFill>
                  <a:schemeClr val="accent5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Leadership</a:t>
            </a:r>
          </a:p>
          <a:p>
            <a:r>
              <a:rPr lang="en-US" sz="5400" dirty="0" smtClean="0">
                <a:ln w="0"/>
                <a:solidFill>
                  <a:schemeClr val="accent5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Development</a:t>
            </a:r>
            <a:endParaRPr lang="en-US" sz="5400" b="0" cap="none" spc="0" dirty="0">
              <a:ln w="0"/>
              <a:solidFill>
                <a:schemeClr val="accent5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78467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9327" b="3851"/>
          <a:stretch/>
        </p:blipFill>
        <p:spPr>
          <a:xfrm>
            <a:off x="1043608" y="260648"/>
            <a:ext cx="7272808" cy="6242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021136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elements/1.1/"/>
    <ds:schemaRef ds:uri="http://schemas.microsoft.com/office/2006/documentManagement/types"/>
    <ds:schemaRef ds:uri="http://purl.org/dc/dcmitype/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508</TotalTime>
  <Words>395</Words>
  <Application>Microsoft Office PowerPoint</Application>
  <PresentationFormat>On-screen Show (4:3)</PresentationFormat>
  <Paragraphs>70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Myriad Pro</vt:lpstr>
      <vt:lpstr>20140311PresentationUWTSDTemplate</vt:lpstr>
      <vt:lpstr>LMTP:  The Business Case for LMD</vt:lpstr>
      <vt:lpstr>“One of the biggest challenges training professionals face when they propose new leadership development initiatives is convincing CEOs of the financial impact of the proposed initiative.  Without a clear sense of the positive financial impact, it is easy to dismiss a new proposal as being too disruptive, too expensive, or too time consuming.”</vt:lpstr>
      <vt:lpstr>The Business Case for LMD</vt:lpstr>
      <vt:lpstr>The Business Case for LMD</vt:lpstr>
      <vt:lpstr>PowerPoint Presentation</vt:lpstr>
      <vt:lpstr>PowerPoint Presentation</vt:lpstr>
      <vt:lpstr>PowerPoint Presentation</vt:lpstr>
      <vt:lpstr>PowerPoint Presentation</vt:lpstr>
      <vt:lpstr>The Business Case for LMD</vt:lpstr>
      <vt:lpstr>The Business Case for LMD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Julie Hayward</cp:lastModifiedBy>
  <cp:revision>26</cp:revision>
  <cp:lastPrinted>2016-11-03T10:04:23Z</cp:lastPrinted>
  <dcterms:created xsi:type="dcterms:W3CDTF">2015-04-14T15:21:28Z</dcterms:created>
  <dcterms:modified xsi:type="dcterms:W3CDTF">2019-04-28T19:16:38Z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