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3"/>
    <p:sldMasterId id="2147483657" r:id="rId4"/>
    <p:sldMasterId id="2147483653" r:id="rId5"/>
    <p:sldMasterId id="2147483655" r:id="rId6"/>
    <p:sldMasterId id="2147484226" r:id="rId7"/>
  </p:sldMasterIdLst>
  <p:notesMasterIdLst>
    <p:notesMasterId r:id="rId10"/>
  </p:notesMasterIdLst>
  <p:handoutMasterIdLst>
    <p:handoutMasterId r:id="rId11"/>
  </p:handoutMasterIdLst>
  <p:sldIdLst>
    <p:sldId id="286" r:id="rId8"/>
    <p:sldId id="288" r:id="rId9"/>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882" autoAdjust="0"/>
    <p:restoredTop sz="94742" autoAdjust="0"/>
  </p:normalViewPr>
  <p:slideViewPr>
    <p:cSldViewPr snapToGrid="0" snapToObjects="1">
      <p:cViewPr varScale="1">
        <p:scale>
          <a:sx n="18" d="100"/>
          <a:sy n="18" d="100"/>
        </p:scale>
        <p:origin x="1620" y="13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viewProps" Target="viewProps.xml"/><Relationship Id="rId3" Type="http://schemas.openxmlformats.org/officeDocument/2006/relationships/slideMaster" Target="slideMasters/slideMaster1.xml"/><Relationship Id="rId7" Type="http://schemas.openxmlformats.org/officeDocument/2006/relationships/slideMaster" Target="slideMasters/slideMaster5.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handoutMaster" Target="handoutMasters/handoutMaster1.xml"/><Relationship Id="rId5" Type="http://schemas.openxmlformats.org/officeDocument/2006/relationships/slideMaster" Target="slideMasters/slideMaster3.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 Target="slides/slide2.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A48735-F6BC-7DCC-1450-E886D4BBFE7F}"/>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2E284ACE-7090-FC52-BBD9-93236725C287}"/>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2A79A0A3-477C-A542-86EA-E520D418B529}" type="datetimeFigureOut">
              <a:rPr lang="en-US"/>
              <a:pPr>
                <a:defRPr/>
              </a:pPr>
              <a:t>12/12/2025</a:t>
            </a:fld>
            <a:endParaRPr lang="en-US"/>
          </a:p>
        </p:txBody>
      </p:sp>
      <p:sp>
        <p:nvSpPr>
          <p:cNvPr id="4" name="Footer Placeholder 3">
            <a:extLst>
              <a:ext uri="{FF2B5EF4-FFF2-40B4-BE49-F238E27FC236}">
                <a16:creationId xmlns:a16="http://schemas.microsoft.com/office/drawing/2014/main" id="{2A5CFB7F-4C10-3F6F-9A26-8080CF53779E}"/>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D3D9FFA4-AFB6-B6F5-0572-ADB4F79E9F03}"/>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3055CFE9-79F5-734D-A5FB-6D4463A3CE0F}"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6C8BE2-F7ED-C353-7298-B4EEF33CAFBE}"/>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0614A97C-0D46-3E11-7FEB-3253F3F212A4}"/>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7E1ED47B-41FA-AF49-B07B-EE1DE0460842}" type="datetimeFigureOut">
              <a:rPr lang="en-US"/>
              <a:pPr>
                <a:defRPr/>
              </a:pPr>
              <a:t>12/12/2025</a:t>
            </a:fld>
            <a:endParaRPr lang="en-US" dirty="0"/>
          </a:p>
        </p:txBody>
      </p:sp>
      <p:sp>
        <p:nvSpPr>
          <p:cNvPr id="4" name="Slide Image Placeholder 3">
            <a:extLst>
              <a:ext uri="{FF2B5EF4-FFF2-40B4-BE49-F238E27FC236}">
                <a16:creationId xmlns:a16="http://schemas.microsoft.com/office/drawing/2014/main" id="{27D219D8-B43E-291A-8919-6CFDB9F2A98C}"/>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B6FE344A-58A1-4353-CF2F-0D0DE6ACD91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95DADE7B-EE2D-70B9-CCB3-9EA93AD311BC}"/>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6F86C4B8-CD33-F34D-B552-8D338E480878}"/>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E9789A50-EAC3-3A4C-8725-7076B1C263C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8D8DE64F-CA96-14E0-8D0D-8B39AA117C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B426C920-B7EC-4193-B04E-C024326A15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608B84CE-6902-DA20-ED4C-4E969E5133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BE803530-241A-E54B-829E-151C58A06458}"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338443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3075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53612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742579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50658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978708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253119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5387342"/>
            <a:ext cx="37307520" cy="11460480"/>
          </a:xfrm>
        </p:spPr>
        <p:txBody>
          <a:bodyPr anchor="b"/>
          <a:lstStyle>
            <a:lvl1pPr algn="ctr">
              <a:defRPr sz="28800"/>
            </a:lvl1pPr>
          </a:lstStyle>
          <a:p>
            <a:r>
              <a:rPr lang="en-GB"/>
              <a:t>Click to edit Master title style</a:t>
            </a:r>
            <a:endParaRPr lang="en-US" dirty="0"/>
          </a:p>
        </p:txBody>
      </p:sp>
      <p:sp>
        <p:nvSpPr>
          <p:cNvPr id="3" name="Subtitle 2"/>
          <p:cNvSpPr>
            <a:spLocks noGrp="1"/>
          </p:cNvSpPr>
          <p:nvPr>
            <p:ph type="subTitle" idx="1"/>
          </p:nvPr>
        </p:nvSpPr>
        <p:spPr>
          <a:xfrm>
            <a:off x="5486400" y="17289782"/>
            <a:ext cx="32918400" cy="7947658"/>
          </a:xfrm>
        </p:spPr>
        <p:txBody>
          <a:bodyPr/>
          <a:lstStyle>
            <a:lvl1pPr marL="0" indent="0" algn="ctr">
              <a:buNone/>
              <a:defRPr sz="11520"/>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899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5149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2" y="8206749"/>
            <a:ext cx="37856160" cy="13693138"/>
          </a:xfrm>
        </p:spPr>
        <p:txBody>
          <a:bodyPr anchor="b"/>
          <a:lstStyle>
            <a:lvl1pPr>
              <a:defRPr sz="28800"/>
            </a:lvl1pPr>
          </a:lstStyle>
          <a:p>
            <a:r>
              <a:rPr lang="en-GB"/>
              <a:t>Click to edit Master title style</a:t>
            </a:r>
            <a:endParaRPr lang="en-US" dirty="0"/>
          </a:p>
        </p:txBody>
      </p:sp>
      <p:sp>
        <p:nvSpPr>
          <p:cNvPr id="3" name="Text Placeholder 2"/>
          <p:cNvSpPr>
            <a:spLocks noGrp="1"/>
          </p:cNvSpPr>
          <p:nvPr>
            <p:ph type="body" idx="1"/>
          </p:nvPr>
        </p:nvSpPr>
        <p:spPr>
          <a:xfrm>
            <a:off x="2994662" y="22029429"/>
            <a:ext cx="37856160" cy="7200898"/>
          </a:xfrm>
        </p:spPr>
        <p:txBody>
          <a:bodyPr/>
          <a:lstStyle>
            <a:lvl1pPr marL="0" indent="0">
              <a:buNone/>
              <a:defRPr sz="11520">
                <a:solidFill>
                  <a:schemeClr val="tx1"/>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422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017520" y="8763000"/>
            <a:ext cx="18653760" cy="208864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2219920" y="8763000"/>
            <a:ext cx="18653760" cy="208864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112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752607"/>
            <a:ext cx="37856160" cy="6362702"/>
          </a:xfrm>
        </p:spPr>
        <p:txBody>
          <a:bodyPr/>
          <a:lstStyle/>
          <a:p>
            <a:r>
              <a:rPr lang="en-GB"/>
              <a:t>Click to edit Master title style</a:t>
            </a:r>
            <a:endParaRPr lang="en-US" dirty="0"/>
          </a:p>
        </p:txBody>
      </p:sp>
      <p:sp>
        <p:nvSpPr>
          <p:cNvPr id="3" name="Text Placeholder 2"/>
          <p:cNvSpPr>
            <a:spLocks noGrp="1"/>
          </p:cNvSpPr>
          <p:nvPr>
            <p:ph type="body" idx="1"/>
          </p:nvPr>
        </p:nvSpPr>
        <p:spPr>
          <a:xfrm>
            <a:off x="3023242" y="8069582"/>
            <a:ext cx="18568032"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4" name="Content Placeholder 3"/>
          <p:cNvSpPr>
            <a:spLocks noGrp="1"/>
          </p:cNvSpPr>
          <p:nvPr>
            <p:ph sz="half" idx="2"/>
          </p:nvPr>
        </p:nvSpPr>
        <p:spPr>
          <a:xfrm>
            <a:off x="3023242" y="12024360"/>
            <a:ext cx="18568032" cy="176860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2219922" y="8069582"/>
            <a:ext cx="18659477"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6" name="Content Placeholder 5"/>
          <p:cNvSpPr>
            <a:spLocks noGrp="1"/>
          </p:cNvSpPr>
          <p:nvPr>
            <p:ph sz="quarter" idx="4"/>
          </p:nvPr>
        </p:nvSpPr>
        <p:spPr>
          <a:xfrm>
            <a:off x="22219922" y="12024360"/>
            <a:ext cx="18659477" cy="176860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12/12/2025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6657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12/12/2025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4971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1265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GB"/>
              <a:t>Click to edit Master title style</a:t>
            </a:r>
            <a:endParaRPr lang="en-US" dirty="0"/>
          </a:p>
        </p:txBody>
      </p:sp>
      <p:sp>
        <p:nvSpPr>
          <p:cNvPr id="3" name="Content Placeholder 2"/>
          <p:cNvSpPr>
            <a:spLocks noGrp="1"/>
          </p:cNvSpPr>
          <p:nvPr>
            <p:ph idx="1"/>
          </p:nvPr>
        </p:nvSpPr>
        <p:spPr>
          <a:xfrm>
            <a:off x="18659477" y="4739647"/>
            <a:ext cx="22219920" cy="23393400"/>
          </a:xfrm>
        </p:spPr>
        <p:txBody>
          <a:bodyPr/>
          <a:lstStyle>
            <a:lvl1pPr>
              <a:defRPr sz="15360"/>
            </a:lvl1pPr>
            <a:lvl2pPr>
              <a:defRPr sz="13440"/>
            </a:lvl2pPr>
            <a:lvl3pPr>
              <a:defRPr sz="11520"/>
            </a:lvl3pPr>
            <a:lvl4pPr>
              <a:defRPr sz="9600"/>
            </a:lvl4pPr>
            <a:lvl5pPr>
              <a:defRPr sz="9600"/>
            </a:lvl5pPr>
            <a:lvl6pPr>
              <a:defRPr sz="9600"/>
            </a:lvl6pPr>
            <a:lvl7pPr>
              <a:defRPr sz="9600"/>
            </a:lvl7pPr>
            <a:lvl8pPr>
              <a:defRPr sz="9600"/>
            </a:lvl8pPr>
            <a:lvl9pPr>
              <a:defRPr sz="9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158804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GB"/>
              <a:t>Click to edit Master title style</a:t>
            </a:r>
            <a:endParaRPr lang="en-US" dirty="0"/>
          </a:p>
        </p:txBody>
      </p:sp>
      <p:sp>
        <p:nvSpPr>
          <p:cNvPr id="3" name="Picture Placeholder 2"/>
          <p:cNvSpPr>
            <a:spLocks noGrp="1" noChangeAspect="1"/>
          </p:cNvSpPr>
          <p:nvPr>
            <p:ph type="pic" idx="1"/>
          </p:nvPr>
        </p:nvSpPr>
        <p:spPr>
          <a:xfrm>
            <a:off x="18659477" y="4739647"/>
            <a:ext cx="22219920" cy="23393400"/>
          </a:xfrm>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GB"/>
              <a:t>Click icon to add picture</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98658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69215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2" y="1752600"/>
            <a:ext cx="9464040" cy="2789682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017522" y="1752600"/>
            <a:ext cx="27843480" cy="2789682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38275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9263702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7" Type="http://schemas.openxmlformats.org/officeDocument/2006/relationships/image" Target="../media/image3.jpe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7.xml"/><Relationship Id="rId7" Type="http://schemas.openxmlformats.org/officeDocument/2006/relationships/hyperlink" Target="http://www.facebook.com/pages/PosterPresentationscom/217914411419?v=app_4949752878&amp;ref=ts" TargetMode="Externa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38000">
              <a:schemeClr val="accent1">
                <a:lumMod val="45000"/>
                <a:lumOff val="55000"/>
              </a:schemeClr>
            </a:gs>
            <a:gs pos="67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B399256-8C6A-78F7-0518-33DDEE1DE953}"/>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6C495B04-AC46-AB78-F95F-9577E1D5BA28}"/>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518B9B17-22EA-3DC0-E486-D94DEB62C04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027E18D1-56ED-E668-AA30-6C81C61A34F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8B88045B-945B-CB0F-F5EB-6A726DF0541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4503B5AB-456C-0780-2595-784451E48380}"/>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C7505560-D372-6F77-D4DB-9AB087B491D7}"/>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EBE46FE7-DB87-2A8F-B206-747B9154B400}"/>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F7C36718-6FC6-A2DE-FDE9-A0A868E4E9A2}"/>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017AD56F-3F32-5F51-E9EB-58A934785A90}"/>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7AF021F9-FD1C-2E5E-4CC9-6C18EECA1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3FCDBDFF-FD00-0402-A820-B4FC059DCB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D2E8C47B-78FA-0C7E-4754-E44A5DAD952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CAC3D20F-0434-A2AF-8414-D5D0456B1B4C}"/>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30AC86A2-6848-634C-F431-DC645AD9B71C}"/>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DEAED300-3AD6-E42A-81A7-3EA9B2D5DE9A}"/>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C046E8FA-BD29-5273-87C5-E8898D0DA562}"/>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DA82A4F0-5CD4-3D28-6F08-AF2DE37E6B5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094F155-306D-6358-800D-863B7A5349F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F40FEBD-3489-3534-B6CE-FE2AFDC7D8D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38000">
              <a:schemeClr val="accent1">
                <a:lumMod val="45000"/>
                <a:lumOff val="55000"/>
              </a:schemeClr>
            </a:gs>
            <a:gs pos="67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166DFC5-3CF3-55CB-2301-BA4066BA015F}"/>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3A807A4D-033E-1846-3163-D75236E25661}"/>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BDC23440-C493-CAD1-79DC-E77107A4E058}"/>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6DF67329-AF5C-FA25-4EA0-E10BD3936B80}"/>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657AE43D-FFB4-52DE-6DDB-43ED9095F1E7}"/>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08CDA898-25FA-A6BC-757F-B44CD5EEA1E0}"/>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F7B99F21-D05B-BE87-84C1-7A0351DAF8C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2870543-DFBA-F357-E7B6-F552D09E96F0}"/>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7793049E-EAEB-7644-2F70-D229249AD6A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2F0AC8D7-8162-40E8-3C92-B24DBCE6E3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A6FCEC92-8A43-ED26-7700-EFAC367C75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FF084168-93D7-06E4-C362-3409EC6FC19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1520EC93-C68E-1DFF-3EA7-038935134376}"/>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ECFC8AD7-7BC2-A9E1-8B41-1833F543A96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6A3C9AB9-2F1B-7BBA-9F5D-A907FAB5E04A}"/>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2D9125DC-FDD9-7691-1C5D-B324B8387658}"/>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0665763F-7A11-C748-A0DF-D16803EE8AF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6A90764-3128-77C3-B3C2-5A021862E35E}"/>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262455E-9514-AF7D-90EF-0D81DE4DFF0A}"/>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38000">
              <a:schemeClr val="accent1">
                <a:lumMod val="45000"/>
                <a:lumOff val="55000"/>
              </a:schemeClr>
            </a:gs>
            <a:gs pos="67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2AC0879C-01C7-67BA-EB4F-13025D6D1B9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4B67F840-FA2C-C31E-9A3A-E4885E7873F6}"/>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C3AB1A96-C886-5A99-9077-37463979B3FB}"/>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FF733DF1-26B2-B6FD-CDD6-E2E99A81EE99}"/>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4ED11F6F-22AE-08E2-799F-2974C7A42629}"/>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DE93054C-53E7-C55E-B22F-DB016B0319DF}"/>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81B0C40F-FF19-D7F5-9B5F-E4C2D7B94E1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FAAE476-D1B8-B96A-E9B3-E05573843B5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1A1CE135-F80A-B7A0-17DE-F9CE1A4FF125}"/>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294E3D47-9C79-6BC9-EC99-7B590400B6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D23FCC43-08EF-D053-A6AF-0EDFE4FE18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11FAA3F4-C4FE-FE82-7327-7A9A34A2F85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442A4DE8-8CB4-0F71-AA0D-E7AA6CC8D1DE}"/>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B96EF66A-0E15-6100-6A2A-C5B3BA0626A2}"/>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6"/>
              <a:extLst>
                <a:ext uri="{FF2B5EF4-FFF2-40B4-BE49-F238E27FC236}">
                  <a16:creationId xmlns:a16="http://schemas.microsoft.com/office/drawing/2014/main" id="{F8FB8E4C-4B39-530B-48B6-D67F68FE14CE}"/>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F07BAB28-D11C-355C-6AB7-3F94F4A6734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C2E9493E-5DD4-B280-07AA-34754E4D9996}"/>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24C4D-C7A3-124A-A7BD-C9FCCDEEE88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C9B684A-CB7D-5301-AC1F-9372DDF3D41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4108"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38000">
              <a:schemeClr val="accent1">
                <a:lumMod val="45000"/>
                <a:lumOff val="55000"/>
              </a:schemeClr>
            </a:gs>
            <a:gs pos="67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AE7BC2FD-847B-15A9-AB51-0F9C481224C4}"/>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C83F3954-B37A-77B5-E214-0B6BF39BD324}"/>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A4D9B01A-93EE-7F19-3BF6-503109C1D1C8}"/>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FCD4B77A-A021-AF46-5390-6F0728021F76}"/>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34557455-F293-75C1-086B-A124E01F42AD}"/>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B5D72440-3FD8-8640-B478-8B81064F8B80}"/>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91B3FD32-D065-8980-6CD6-8669D8BAA36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029A2721-199B-49BC-E5AC-98910A2A0512}"/>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A4B4E94F-3AC2-4449-4AB9-5E9702092E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7BF9E399-DDA5-D618-81A0-9054D773D2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A218B382-863F-55A8-55D5-0FBBD7BA5489}"/>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D0DA7221-01A2-6938-EA77-DF6805F2953E}"/>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012AC385-54F2-33F3-6C99-215F2AD9366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7"/>
              <a:extLst>
                <a:ext uri="{FF2B5EF4-FFF2-40B4-BE49-F238E27FC236}">
                  <a16:creationId xmlns:a16="http://schemas.microsoft.com/office/drawing/2014/main" id="{05F0A208-2EED-9CC6-8184-239AEBD76490}"/>
                </a:ext>
              </a:extLst>
            </p:cNvPr>
            <p:cNvPicPr>
              <a:picLocks noChangeAspect="1" noChangeArrowheads="1"/>
            </p:cNvPicPr>
            <p:nvPr userDrawn="1"/>
          </p:nvPicPr>
          <p:blipFill>
            <a:blip r:embed="rId8">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FA83EC5C-7A57-FB14-3158-B382B6543F06}"/>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D697DABC-BFCC-7969-194E-88BBB5F0D02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DA93EA1-B4AC-7FEB-8781-62AA0C1D849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CF6E423-AE05-2795-09C3-3ABC1AAE4BF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 id="2147484107" r:id="rId2"/>
    <p:sldLayoutId id="2147484225" r:id="rId3"/>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38000">
              <a:schemeClr val="accent1">
                <a:lumMod val="45000"/>
                <a:lumOff val="55000"/>
              </a:schemeClr>
            </a:gs>
            <a:gs pos="67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752607"/>
            <a:ext cx="37856160" cy="636270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017520" y="30510487"/>
            <a:ext cx="9875520" cy="1752600"/>
          </a:xfrm>
          <a:prstGeom prst="rect">
            <a:avLst/>
          </a:prstGeom>
        </p:spPr>
        <p:txBody>
          <a:bodyPr vert="horz" lIns="91440" tIns="45720" rIns="91440" bIns="45720" rtlCol="0" anchor="ctr"/>
          <a:lstStyle>
            <a:lvl1pPr algn="l">
              <a:defRPr sz="5760">
                <a:solidFill>
                  <a:schemeClr val="tx1">
                    <a:tint val="75000"/>
                  </a:schemeClr>
                </a:solidFill>
              </a:defRPr>
            </a:lvl1pPr>
          </a:lstStyle>
          <a:p>
            <a:fld id="{C764DE79-268F-4C1A-8933-263129D2AF90}" type="datetimeFigureOut">
              <a:rPr lang="en-US" dirty="0"/>
              <a:t>12/12/2025</a:t>
            </a:fld>
            <a:endParaRPr lang="en-US" dirty="0"/>
          </a:p>
        </p:txBody>
      </p:sp>
      <p:sp>
        <p:nvSpPr>
          <p:cNvPr id="5" name="Footer Placeholder 4"/>
          <p:cNvSpPr>
            <a:spLocks noGrp="1"/>
          </p:cNvSpPr>
          <p:nvPr>
            <p:ph type="ftr" sz="quarter" idx="3"/>
          </p:nvPr>
        </p:nvSpPr>
        <p:spPr>
          <a:xfrm>
            <a:off x="14538960" y="30510487"/>
            <a:ext cx="14813280" cy="1752600"/>
          </a:xfrm>
          <a:prstGeom prst="rect">
            <a:avLst/>
          </a:prstGeom>
        </p:spPr>
        <p:txBody>
          <a:bodyPr vert="horz" lIns="91440" tIns="45720" rIns="91440" bIns="45720" rtlCol="0" anchor="ctr"/>
          <a:lstStyle>
            <a:lvl1pPr algn="ctr">
              <a:defRPr sz="576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998160" y="30510487"/>
            <a:ext cx="9875520" cy="1752600"/>
          </a:xfrm>
          <a:prstGeom prst="rect">
            <a:avLst/>
          </a:prstGeom>
        </p:spPr>
        <p:txBody>
          <a:bodyPr vert="horz" lIns="91440" tIns="45720" rIns="91440" bIns="45720" rtlCol="0" anchor="ctr"/>
          <a:lstStyle>
            <a:lvl1pPr algn="r">
              <a:defRPr sz="576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61865926"/>
      </p:ext>
    </p:extLst>
  </p:cSld>
  <p:clrMap bg1="lt1" tx1="dk1" bg2="lt2" tx2="dk2" accent1="accent1" accent2="accent2" accent3="accent3" accent4="accent4" accent5="accent5" accent6="accent6" hlink="hlink" folHlink="folHlink"/>
  <p:sldLayoutIdLst>
    <p:sldLayoutId id="2147484227" r:id="rId1"/>
    <p:sldLayoutId id="2147484228" r:id="rId2"/>
    <p:sldLayoutId id="2147484229" r:id="rId3"/>
    <p:sldLayoutId id="2147484230" r:id="rId4"/>
    <p:sldLayoutId id="2147484231" r:id="rId5"/>
    <p:sldLayoutId id="2147484232" r:id="rId6"/>
    <p:sldLayoutId id="2147484233" r:id="rId7"/>
    <p:sldLayoutId id="2147484234" r:id="rId8"/>
    <p:sldLayoutId id="2147484235" r:id="rId9"/>
    <p:sldLayoutId id="2147484236" r:id="rId10"/>
    <p:sldLayoutId id="2147484237" r:id="rId11"/>
    <p:sldLayoutId id="2147484238" r:id="rId12"/>
  </p:sldLayoutIdLst>
  <p:txStyles>
    <p:titleStyle>
      <a:lvl1pPr algn="l" defTabSz="4389120" rtl="0" eaLnBrk="1" latinLnBrk="0" hangingPunct="1">
        <a:lnSpc>
          <a:spcPct val="90000"/>
        </a:lnSpc>
        <a:spcBef>
          <a:spcPct val="0"/>
        </a:spcBef>
        <a:buNone/>
        <a:defRPr sz="21120" kern="1200">
          <a:solidFill>
            <a:schemeClr val="tx1"/>
          </a:solidFill>
          <a:latin typeface="+mj-lt"/>
          <a:ea typeface="+mj-ea"/>
          <a:cs typeface="+mj-cs"/>
        </a:defRPr>
      </a:lvl1pPr>
    </p:titleStyle>
    <p:bodyStyle>
      <a:lvl1pPr marL="1097280" indent="-1097280" algn="l" defTabSz="4389120" rtl="0" eaLnBrk="1" latinLnBrk="0" hangingPunct="1">
        <a:lnSpc>
          <a:spcPct val="90000"/>
        </a:lnSpc>
        <a:spcBef>
          <a:spcPts val="4800"/>
        </a:spcBef>
        <a:buFont typeface="Arial" panose="020B0604020202020204" pitchFamily="34" charset="0"/>
        <a:buChar char="•"/>
        <a:defRPr sz="13440" kern="1200">
          <a:solidFill>
            <a:schemeClr val="tx1"/>
          </a:solidFill>
          <a:latin typeface="+mn-lt"/>
          <a:ea typeface="+mn-ea"/>
          <a:cs typeface="+mn-cs"/>
        </a:defRPr>
      </a:lvl1pPr>
      <a:lvl2pPr marL="3291840" indent="-1097280" algn="l" defTabSz="4389120" rtl="0" eaLnBrk="1" latinLnBrk="0" hangingPunct="1">
        <a:lnSpc>
          <a:spcPct val="90000"/>
        </a:lnSpc>
        <a:spcBef>
          <a:spcPts val="2400"/>
        </a:spcBef>
        <a:buFont typeface="Arial" panose="020B0604020202020204" pitchFamily="34" charset="0"/>
        <a:buChar char="•"/>
        <a:defRPr sz="11520" kern="1200">
          <a:solidFill>
            <a:schemeClr val="tx1"/>
          </a:solidFill>
          <a:latin typeface="+mn-lt"/>
          <a:ea typeface="+mn-ea"/>
          <a:cs typeface="+mn-cs"/>
        </a:defRPr>
      </a:lvl2pPr>
      <a:lvl3pPr marL="5486400" indent="-1097280" algn="l" defTabSz="4389120" rtl="0" eaLnBrk="1" latinLnBrk="0" hangingPunct="1">
        <a:lnSpc>
          <a:spcPct val="90000"/>
        </a:lnSpc>
        <a:spcBef>
          <a:spcPts val="2400"/>
        </a:spcBef>
        <a:buFont typeface="Arial" panose="020B0604020202020204" pitchFamily="34" charset="0"/>
        <a:buChar char="•"/>
        <a:defRPr sz="9600" kern="1200">
          <a:solidFill>
            <a:schemeClr val="tx1"/>
          </a:solidFill>
          <a:latin typeface="+mn-lt"/>
          <a:ea typeface="+mn-ea"/>
          <a:cs typeface="+mn-cs"/>
        </a:defRPr>
      </a:lvl3pPr>
      <a:lvl4pPr marL="76809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4pPr>
      <a:lvl5pPr marL="987552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5pPr>
      <a:lvl6pPr marL="1207008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6pPr>
      <a:lvl7pPr marL="1426464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7pPr>
      <a:lvl8pPr marL="1645920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8pPr>
      <a:lvl9pPr marL="186537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9.xml"/><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F4060C2-071D-810F-EB43-8D045FD13518}"/>
              </a:ext>
            </a:extLst>
          </p:cNvPr>
          <p:cNvSpPr>
            <a:spLocks noGrp="1"/>
          </p:cNvSpPr>
          <p:nvPr>
            <p:ph type="title"/>
          </p:nvPr>
        </p:nvSpPr>
        <p:spPr bwMode="auto">
          <a:xfrm>
            <a:off x="5932488" y="592108"/>
            <a:ext cx="32010350" cy="252991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GB" sz="8800" noProof="0" dirty="0"/>
              <a:t>Trauma: Implications and the Relationship Between Experience and Behaviour</a:t>
            </a:r>
          </a:p>
        </p:txBody>
      </p:sp>
      <p:sp>
        <p:nvSpPr>
          <p:cNvPr id="7171" name="Text Placeholder 2">
            <a:extLst>
              <a:ext uri="{FF2B5EF4-FFF2-40B4-BE49-F238E27FC236}">
                <a16:creationId xmlns:a16="http://schemas.microsoft.com/office/drawing/2014/main" id="{2D52168F-F611-5AF7-C982-CA13E2E4A77E}"/>
              </a:ext>
            </a:extLst>
          </p:cNvPr>
          <p:cNvSpPr>
            <a:spLocks noGrp="1"/>
          </p:cNvSpPr>
          <p:nvPr>
            <p:ph type="body" sz="quarter" idx="10"/>
          </p:nvPr>
        </p:nvSpPr>
        <p:spPr bwMode="auto">
          <a:xfrm>
            <a:off x="904875" y="6003925"/>
            <a:ext cx="10056813" cy="62232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noProof="0" dirty="0"/>
              <a:t>Trauma is defined as an event or series of events experienced as physically or emotionally harmful, with long-term adverse effects on functioning and wellbeing (Substance Abuse and Mental Health Services Administration, 2014). Trauma results not only from the incident itself but from how the individual interprets and processes the experience, influenced by developmental, social, and environmental contexts (National Institute for Health and Care Excellence, 2018). Understanding the relationship between trauma and behaviour is essential to effective safeguarding, education, and health practice.</a:t>
            </a:r>
          </a:p>
        </p:txBody>
      </p:sp>
      <p:sp>
        <p:nvSpPr>
          <p:cNvPr id="4" name="Text Placeholder 3">
            <a:extLst>
              <a:ext uri="{FF2B5EF4-FFF2-40B4-BE49-F238E27FC236}">
                <a16:creationId xmlns:a16="http://schemas.microsoft.com/office/drawing/2014/main" id="{9388655F-E243-2189-B3AF-9E1CED8FBAD6}"/>
              </a:ext>
            </a:extLst>
          </p:cNvPr>
          <p:cNvSpPr>
            <a:spLocks noGrp="1"/>
          </p:cNvSpPr>
          <p:nvPr>
            <p:ph type="body" sz="quarter" idx="11"/>
          </p:nvPr>
        </p:nvSpPr>
        <p:spPr>
          <a:xfrm>
            <a:off x="922341" y="5245734"/>
            <a:ext cx="10048875" cy="794055"/>
          </a:xfrm>
        </p:spPr>
        <p:txBody>
          <a:bodyPr/>
          <a:lstStyle/>
          <a:p>
            <a:pPr marL="1645838" indent="-1645838" defTabSz="4388900" eaLnBrk="1" fontAlgn="auto" hangingPunct="1">
              <a:spcAft>
                <a:spcPts val="0"/>
              </a:spcAft>
              <a:defRPr/>
            </a:pPr>
            <a:r>
              <a:rPr lang="en-GB" sz="4400" noProof="0" dirty="0"/>
              <a:t>Introduction</a:t>
            </a:r>
          </a:p>
        </p:txBody>
      </p:sp>
      <p:pic>
        <p:nvPicPr>
          <p:cNvPr id="13" name="Picture Placeholder 12" descr="Three girls embracing on bed">
            <a:extLst>
              <a:ext uri="{FF2B5EF4-FFF2-40B4-BE49-F238E27FC236}">
                <a16:creationId xmlns:a16="http://schemas.microsoft.com/office/drawing/2014/main" id="{E426E34F-0AAD-9D8E-58F4-81212F24AC49}"/>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t="7275" b="7275"/>
          <a:stretch>
            <a:fillRect/>
          </a:stretch>
        </p:blipFill>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Placeholder 16" descr="Child leaning on chair">
            <a:extLst>
              <a:ext uri="{FF2B5EF4-FFF2-40B4-BE49-F238E27FC236}">
                <a16:creationId xmlns:a16="http://schemas.microsoft.com/office/drawing/2014/main" id="{D1A7DBAF-CF95-3E35-8053-651FB70E1D50}"/>
              </a:ext>
            </a:extLst>
          </p:cNvPr>
          <p:cNvPicPr>
            <a:picLocks noGrp="1" noChangeAspect="1"/>
          </p:cNvPicPr>
          <p:nvPr>
            <p:ph type="pic" sz="quarter" idx="18"/>
          </p:nvPr>
        </p:nvPicPr>
        <p:blipFill>
          <a:blip r:embed="rId4">
            <a:extLst>
              <a:ext uri="{28A0092B-C50C-407E-A947-70E740481C1C}">
                <a14:useLocalDpi xmlns:a14="http://schemas.microsoft.com/office/drawing/2010/main" val="0"/>
              </a:ext>
            </a:extLst>
          </a:blip>
          <a:srcRect t="7328" b="7328"/>
          <a:stretch>
            <a:fillRect/>
          </a:stretch>
        </p:blipFill>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8CC860A6-CDD5-DD85-72C4-56B810D4079D}"/>
              </a:ext>
            </a:extLst>
          </p:cNvPr>
          <p:cNvSpPr>
            <a:spLocks noGrp="1"/>
          </p:cNvSpPr>
          <p:nvPr>
            <p:ph type="body" sz="quarter" idx="20"/>
          </p:nvPr>
        </p:nvSpPr>
        <p:spPr>
          <a:xfrm>
            <a:off x="894713" y="12797882"/>
            <a:ext cx="10050462" cy="794055"/>
          </a:xfrm>
        </p:spPr>
        <p:txBody>
          <a:bodyPr/>
          <a:lstStyle/>
          <a:p>
            <a:pPr marL="1645838" indent="-1645838" defTabSz="4388900" eaLnBrk="1" fontAlgn="auto" hangingPunct="1">
              <a:spcAft>
                <a:spcPts val="0"/>
              </a:spcAft>
              <a:defRPr/>
            </a:pPr>
            <a:r>
              <a:rPr lang="en-GB" sz="4400" noProof="0" dirty="0"/>
              <a:t>Types of Trauma</a:t>
            </a:r>
          </a:p>
        </p:txBody>
      </p:sp>
      <p:sp>
        <p:nvSpPr>
          <p:cNvPr id="7176" name="Text Placeholder 7">
            <a:extLst>
              <a:ext uri="{FF2B5EF4-FFF2-40B4-BE49-F238E27FC236}">
                <a16:creationId xmlns:a16="http://schemas.microsoft.com/office/drawing/2014/main" id="{199EFD90-1E31-D94E-2EB4-426BA9CEE1F4}"/>
              </a:ext>
            </a:extLst>
          </p:cNvPr>
          <p:cNvSpPr>
            <a:spLocks noGrp="1"/>
          </p:cNvSpPr>
          <p:nvPr>
            <p:ph type="body" sz="quarter" idx="21"/>
          </p:nvPr>
        </p:nvSpPr>
        <p:spPr bwMode="auto">
          <a:xfrm>
            <a:off x="11587163" y="5995988"/>
            <a:ext cx="10048875" cy="4893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noProof="0" dirty="0"/>
              <a:t>The ACEs framework demonstrates a graded relationship between childhood adversity and later behavioural, physical, and mental health outcomes (Centres for Disease Control and Prevention, 2023). Higher ACE exposure is associated with poorer outcomes; however, research demonstrates that resilience and protective factors significantly moderate the impact of childhood adversity, highlighting the limitations of interpreting ACE scores in isolation (Poole, Dobson and Pusch, 2017).</a:t>
            </a:r>
          </a:p>
        </p:txBody>
      </p:sp>
      <p:sp>
        <p:nvSpPr>
          <p:cNvPr id="9" name="Text Placeholder 8">
            <a:extLst>
              <a:ext uri="{FF2B5EF4-FFF2-40B4-BE49-F238E27FC236}">
                <a16:creationId xmlns:a16="http://schemas.microsoft.com/office/drawing/2014/main" id="{F0FA584A-4DAE-6F0C-145C-E66B65926A23}"/>
              </a:ext>
            </a:extLst>
          </p:cNvPr>
          <p:cNvSpPr>
            <a:spLocks noGrp="1"/>
          </p:cNvSpPr>
          <p:nvPr>
            <p:ph type="body" sz="quarter" idx="22"/>
          </p:nvPr>
        </p:nvSpPr>
        <p:spPr>
          <a:xfrm>
            <a:off x="11587166" y="5245734"/>
            <a:ext cx="10048875" cy="794055"/>
          </a:xfrm>
        </p:spPr>
        <p:txBody>
          <a:bodyPr/>
          <a:lstStyle/>
          <a:p>
            <a:pPr marL="1645838" indent="-1645838" defTabSz="4388900" eaLnBrk="1" fontAlgn="auto" hangingPunct="1">
              <a:spcAft>
                <a:spcPts val="0"/>
              </a:spcAft>
              <a:defRPr/>
            </a:pPr>
            <a:r>
              <a:rPr lang="en-GB" sz="4400" noProof="0" dirty="0"/>
              <a:t>Adverse Childhood Experiences</a:t>
            </a:r>
          </a:p>
        </p:txBody>
      </p:sp>
      <p:sp>
        <p:nvSpPr>
          <p:cNvPr id="7178" name="Text Placeholder 9">
            <a:extLst>
              <a:ext uri="{FF2B5EF4-FFF2-40B4-BE49-F238E27FC236}">
                <a16:creationId xmlns:a16="http://schemas.microsoft.com/office/drawing/2014/main" id="{05EFBC8D-C9A5-63E2-799C-6BC5E2144C5D}"/>
              </a:ext>
            </a:extLst>
          </p:cNvPr>
          <p:cNvSpPr>
            <a:spLocks noGrp="1"/>
          </p:cNvSpPr>
          <p:nvPr>
            <p:ph type="body" sz="quarter" idx="23"/>
          </p:nvPr>
        </p:nvSpPr>
        <p:spPr bwMode="auto">
          <a:xfrm>
            <a:off x="11540526" y="13564003"/>
            <a:ext cx="10048875" cy="4893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noProof="0" dirty="0"/>
              <a:t>Trauma can manifest behaviourally through aggression, avoidance, withdrawal, impulsivity, self-protective behaviours, or concentration difficulties (National Child Traumatic Stress Network, 2025). These behaviours often serve important survival functions, such as detecting danger or avoiding triggers. Misinterpreting these behaviours as defiance or non-compliance can lead to punitive responses that exacerbate distress (Sweeney et al., 2018).</a:t>
            </a:r>
          </a:p>
        </p:txBody>
      </p:sp>
      <p:sp>
        <p:nvSpPr>
          <p:cNvPr id="11" name="Text Placeholder 10">
            <a:extLst>
              <a:ext uri="{FF2B5EF4-FFF2-40B4-BE49-F238E27FC236}">
                <a16:creationId xmlns:a16="http://schemas.microsoft.com/office/drawing/2014/main" id="{A3404284-2B77-7253-6B9B-B723D1F4F8F8}"/>
              </a:ext>
            </a:extLst>
          </p:cNvPr>
          <p:cNvSpPr>
            <a:spLocks noGrp="1"/>
          </p:cNvSpPr>
          <p:nvPr>
            <p:ph type="body" sz="quarter" idx="24"/>
          </p:nvPr>
        </p:nvSpPr>
        <p:spPr>
          <a:xfrm>
            <a:off x="11532588" y="12797882"/>
            <a:ext cx="10058400" cy="794055"/>
          </a:xfrm>
        </p:spPr>
        <p:txBody>
          <a:bodyPr/>
          <a:lstStyle/>
          <a:p>
            <a:pPr marL="1645838" indent="-1645838" defTabSz="4388900" eaLnBrk="1" fontAlgn="auto" hangingPunct="1">
              <a:spcAft>
                <a:spcPts val="0"/>
              </a:spcAft>
              <a:defRPr/>
            </a:pPr>
            <a:r>
              <a:rPr lang="en-GB" sz="4400" noProof="0" dirty="0"/>
              <a:t>Behavioural Manifestations of Trauma</a:t>
            </a:r>
          </a:p>
        </p:txBody>
      </p:sp>
      <p:sp>
        <p:nvSpPr>
          <p:cNvPr id="12" name="Text Placeholder 11">
            <a:extLst>
              <a:ext uri="{FF2B5EF4-FFF2-40B4-BE49-F238E27FC236}">
                <a16:creationId xmlns:a16="http://schemas.microsoft.com/office/drawing/2014/main" id="{90662B44-3A95-6C1F-F324-9F6D0B27410B}"/>
              </a:ext>
            </a:extLst>
          </p:cNvPr>
          <p:cNvSpPr>
            <a:spLocks noGrp="1"/>
          </p:cNvSpPr>
          <p:nvPr>
            <p:ph type="body" sz="quarter" idx="25"/>
          </p:nvPr>
        </p:nvSpPr>
        <p:spPr>
          <a:xfrm>
            <a:off x="22261513" y="4954199"/>
            <a:ext cx="10047288" cy="1403453"/>
          </a:xfrm>
        </p:spPr>
        <p:txBody>
          <a:bodyPr/>
          <a:lstStyle/>
          <a:p>
            <a:pPr marL="1645838" indent="-1645838" defTabSz="4388900" eaLnBrk="1" fontAlgn="auto" hangingPunct="1">
              <a:spcAft>
                <a:spcPts val="0"/>
              </a:spcAft>
              <a:defRPr/>
            </a:pPr>
            <a:r>
              <a:rPr lang="en-GB" sz="4400" noProof="0" dirty="0"/>
              <a:t>Trauma, Attachment, and Relational Functioning</a:t>
            </a:r>
          </a:p>
        </p:txBody>
      </p:sp>
      <p:sp>
        <p:nvSpPr>
          <p:cNvPr id="7181" name="Text Placeholder 12">
            <a:extLst>
              <a:ext uri="{FF2B5EF4-FFF2-40B4-BE49-F238E27FC236}">
                <a16:creationId xmlns:a16="http://schemas.microsoft.com/office/drawing/2014/main" id="{B01E2876-7079-3D16-57B5-A31471552A95}"/>
              </a:ext>
            </a:extLst>
          </p:cNvPr>
          <p:cNvSpPr>
            <a:spLocks noGrp="1"/>
          </p:cNvSpPr>
          <p:nvPr>
            <p:ph type="body" sz="quarter" idx="26"/>
          </p:nvPr>
        </p:nvSpPr>
        <p:spPr bwMode="auto">
          <a:xfrm>
            <a:off x="22264684" y="6498731"/>
            <a:ext cx="10047288" cy="843921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noProof="0" dirty="0"/>
              <a:t>Early trauma or inconsistent caregiving may disrupt the formation of secure attachment, resulting in disorganised, avoidant, or ambivalent attachment patterns. When caregivers are unpredictable, unavailable, or experienced as frightening, children may struggle to develop organised strategies for seeking comfort and safety. These attachment disruptions are understood as adaptive responses to adverse caregiving environments and can influence emotional regulation and later relational functioning across the lifespan (Doyle and Cicchetti, 2017). Such patterns influence self-regulation, trust, and social relationships. Trauma-informed practice requires understanding behavioural responses through an attachment lens, recognising that relational difficulties may stem from earlier harm rather than deliberate resistance (Sweeney et al., 2018).</a:t>
            </a:r>
          </a:p>
        </p:txBody>
      </p:sp>
      <p:sp>
        <p:nvSpPr>
          <p:cNvPr id="14" name="Text Placeholder 13">
            <a:extLst>
              <a:ext uri="{FF2B5EF4-FFF2-40B4-BE49-F238E27FC236}">
                <a16:creationId xmlns:a16="http://schemas.microsoft.com/office/drawing/2014/main" id="{1FB531B2-D6ED-BA3B-844E-BFC8436FAEA5}"/>
              </a:ext>
            </a:extLst>
          </p:cNvPr>
          <p:cNvSpPr>
            <a:spLocks noGrp="1"/>
          </p:cNvSpPr>
          <p:nvPr>
            <p:ph type="body" sz="quarter" idx="27"/>
          </p:nvPr>
        </p:nvSpPr>
        <p:spPr>
          <a:xfrm>
            <a:off x="22248513" y="15033905"/>
            <a:ext cx="10047288" cy="794055"/>
          </a:xfrm>
        </p:spPr>
        <p:txBody>
          <a:bodyPr/>
          <a:lstStyle/>
          <a:p>
            <a:pPr marL="1645838" indent="-1645838" defTabSz="4388900" eaLnBrk="1" fontAlgn="auto" hangingPunct="1">
              <a:spcAft>
                <a:spcPts val="0"/>
              </a:spcAft>
              <a:defRPr/>
            </a:pPr>
            <a:r>
              <a:rPr lang="en-GB" sz="4400" noProof="0" dirty="0"/>
              <a:t>Trauma in Educational and Care Contexts</a:t>
            </a:r>
          </a:p>
        </p:txBody>
      </p:sp>
      <p:sp>
        <p:nvSpPr>
          <p:cNvPr id="7183" name="Text Placeholder 14">
            <a:extLst>
              <a:ext uri="{FF2B5EF4-FFF2-40B4-BE49-F238E27FC236}">
                <a16:creationId xmlns:a16="http://schemas.microsoft.com/office/drawing/2014/main" id="{3E242075-2DB2-F766-B82A-78C48109862D}"/>
              </a:ext>
            </a:extLst>
          </p:cNvPr>
          <p:cNvSpPr>
            <a:spLocks noGrp="1"/>
          </p:cNvSpPr>
          <p:nvPr>
            <p:ph type="body" sz="quarter" idx="28"/>
          </p:nvPr>
        </p:nvSpPr>
        <p:spPr bwMode="auto">
          <a:xfrm>
            <a:off x="22250398" y="15792088"/>
            <a:ext cx="10052050" cy="533682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noProof="0" dirty="0"/>
              <a:t>In educational settings, trauma often presents as challenges in emotion regulation, engagement, concentration, and tolerance for change, and young people with trauma histories are more likely to exhibit challenging behaviours in school environments (Centre for Mental Health, 2020). Trauma-informed approaches promote predictable routines, relational safety, and emotional literacy. They also identify behaviour as communication of unmet needs rather than intentional misbehaviour (West Midlands Trauma Informed Coalition, 2024).</a:t>
            </a:r>
          </a:p>
        </p:txBody>
      </p:sp>
      <p:sp>
        <p:nvSpPr>
          <p:cNvPr id="16" name="Text Placeholder 15">
            <a:extLst>
              <a:ext uri="{FF2B5EF4-FFF2-40B4-BE49-F238E27FC236}">
                <a16:creationId xmlns:a16="http://schemas.microsoft.com/office/drawing/2014/main" id="{E9307A48-6233-1EC8-9C7E-6BE2D12C5DA1}"/>
              </a:ext>
            </a:extLst>
          </p:cNvPr>
          <p:cNvSpPr>
            <a:spLocks noGrp="1"/>
          </p:cNvSpPr>
          <p:nvPr>
            <p:ph type="body" sz="quarter" idx="29"/>
          </p:nvPr>
        </p:nvSpPr>
        <p:spPr>
          <a:xfrm>
            <a:off x="32945388" y="5258898"/>
            <a:ext cx="10047288" cy="794055"/>
          </a:xfrm>
        </p:spPr>
        <p:txBody>
          <a:bodyPr/>
          <a:lstStyle/>
          <a:p>
            <a:pPr marL="1645838" indent="-1645838" defTabSz="4388900" eaLnBrk="1" fontAlgn="auto" hangingPunct="1">
              <a:spcAft>
                <a:spcPts val="0"/>
              </a:spcAft>
              <a:defRPr/>
            </a:pPr>
            <a:r>
              <a:rPr lang="en-GB" sz="4400" noProof="0" dirty="0"/>
              <a:t>Trauma and Social Inequalities</a:t>
            </a:r>
          </a:p>
        </p:txBody>
      </p:sp>
      <p:sp>
        <p:nvSpPr>
          <p:cNvPr id="7185" name="Text Placeholder 16">
            <a:extLst>
              <a:ext uri="{FF2B5EF4-FFF2-40B4-BE49-F238E27FC236}">
                <a16:creationId xmlns:a16="http://schemas.microsoft.com/office/drawing/2014/main" id="{2F7653C4-962A-F912-E6A6-A55312203CBA}"/>
              </a:ext>
            </a:extLst>
          </p:cNvPr>
          <p:cNvSpPr>
            <a:spLocks noGrp="1"/>
          </p:cNvSpPr>
          <p:nvPr>
            <p:ph type="body" sz="quarter" idx="30"/>
          </p:nvPr>
        </p:nvSpPr>
        <p:spPr bwMode="auto">
          <a:xfrm>
            <a:off x="32934276" y="6032957"/>
            <a:ext cx="10052050" cy="400722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noProof="0" dirty="0"/>
              <a:t>Trauma-informed approaches promote predictable routines, relational safety, and the development of emotional literacy within educational settings. These approaches also conceptualise behaviour as communication of unmet emotional or developmental needs, rather than intentional misbehaviour, encouraging supportive and non-punitive responses (Avery et al. 2020).</a:t>
            </a:r>
          </a:p>
        </p:txBody>
      </p:sp>
      <p:sp>
        <p:nvSpPr>
          <p:cNvPr id="18" name="Text Placeholder 17">
            <a:extLst>
              <a:ext uri="{FF2B5EF4-FFF2-40B4-BE49-F238E27FC236}">
                <a16:creationId xmlns:a16="http://schemas.microsoft.com/office/drawing/2014/main" id="{BBDD0E58-262D-782C-BFB9-4F375400AF96}"/>
              </a:ext>
            </a:extLst>
          </p:cNvPr>
          <p:cNvSpPr>
            <a:spLocks noGrp="1"/>
          </p:cNvSpPr>
          <p:nvPr>
            <p:ph type="body" sz="quarter" idx="95"/>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7187" name="Text Placeholder 18">
            <a:extLst>
              <a:ext uri="{FF2B5EF4-FFF2-40B4-BE49-F238E27FC236}">
                <a16:creationId xmlns:a16="http://schemas.microsoft.com/office/drawing/2014/main" id="{06D92F1D-B87A-CFF9-CE53-66CA10CB8EB0}"/>
              </a:ext>
            </a:extLst>
          </p:cNvPr>
          <p:cNvSpPr>
            <a:spLocks noGrp="1"/>
          </p:cNvSpPr>
          <p:nvPr>
            <p:ph type="body" sz="quarter" idx="96"/>
          </p:nvPr>
        </p:nvSpPr>
        <p:spPr bwMode="auto">
          <a:xfrm>
            <a:off x="877249" y="13556449"/>
            <a:ext cx="10056813" cy="4893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3200" noProof="0" dirty="0"/>
              <a:t>Trauma may be acute, chronic, or complex. Acute trauma refers to a single harmful event, whereas chronic trauma arises from repeated exposure to adversity such as interpersonal violence or exploitation (American Psychiatric Association, 2022). Complex trauma typically involves prolonged interpersonal harm during early development and is associated with emotional dysregulation, relational challenges, and long-term behavioural difficulties (Van der Kolk, Roth and </a:t>
            </a:r>
            <a:r>
              <a:rPr lang="en-GB" sz="3200" noProof="0" dirty="0" err="1"/>
              <a:t>Pelcovitz</a:t>
            </a:r>
            <a:r>
              <a:rPr lang="en-GB" sz="3200" noProof="0" dirty="0"/>
              <a:t>, 2005).</a:t>
            </a:r>
          </a:p>
        </p:txBody>
      </p:sp>
      <p:sp>
        <p:nvSpPr>
          <p:cNvPr id="7188" name="Text Placeholder 19">
            <a:extLst>
              <a:ext uri="{FF2B5EF4-FFF2-40B4-BE49-F238E27FC236}">
                <a16:creationId xmlns:a16="http://schemas.microsoft.com/office/drawing/2014/main" id="{207AE62F-92AD-7896-50D8-160C8D7F6710}"/>
              </a:ext>
            </a:extLst>
          </p:cNvPr>
          <p:cNvSpPr>
            <a:spLocks noGrp="1"/>
          </p:cNvSpPr>
          <p:nvPr>
            <p:ph type="body" sz="quarter" idx="107"/>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89" name="Text Placeholder 20">
            <a:extLst>
              <a:ext uri="{FF2B5EF4-FFF2-40B4-BE49-F238E27FC236}">
                <a16:creationId xmlns:a16="http://schemas.microsoft.com/office/drawing/2014/main" id="{50BE869E-0211-70B5-CAC0-3BE8E50D0D6E}"/>
              </a:ext>
            </a:extLst>
          </p:cNvPr>
          <p:cNvSpPr>
            <a:spLocks noGrp="1"/>
          </p:cNvSpPr>
          <p:nvPr>
            <p:ph type="body" sz="quarter" idx="116"/>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0" name="Text Placeholder 21">
            <a:extLst>
              <a:ext uri="{FF2B5EF4-FFF2-40B4-BE49-F238E27FC236}">
                <a16:creationId xmlns:a16="http://schemas.microsoft.com/office/drawing/2014/main" id="{353296EE-2D45-8A04-258E-8E833E3B4BE1}"/>
              </a:ext>
            </a:extLst>
          </p:cNvPr>
          <p:cNvSpPr>
            <a:spLocks noGrp="1"/>
          </p:cNvSpPr>
          <p:nvPr>
            <p:ph type="body" sz="quarter" idx="117"/>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1" name="Text Placeholder 22">
            <a:extLst>
              <a:ext uri="{FF2B5EF4-FFF2-40B4-BE49-F238E27FC236}">
                <a16:creationId xmlns:a16="http://schemas.microsoft.com/office/drawing/2014/main" id="{0E50C616-30F6-C8C0-505F-F14FE9D31F26}"/>
              </a:ext>
            </a:extLst>
          </p:cNvPr>
          <p:cNvSpPr>
            <a:spLocks noGrp="1"/>
          </p:cNvSpPr>
          <p:nvPr>
            <p:ph type="body" sz="quarter" idx="118"/>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2" name="Text Placeholder 23">
            <a:extLst>
              <a:ext uri="{FF2B5EF4-FFF2-40B4-BE49-F238E27FC236}">
                <a16:creationId xmlns:a16="http://schemas.microsoft.com/office/drawing/2014/main" id="{78A5272E-0366-A56B-0E36-18013F54C003}"/>
              </a:ext>
            </a:extLst>
          </p:cNvPr>
          <p:cNvSpPr>
            <a:spLocks noGrp="1"/>
          </p:cNvSpPr>
          <p:nvPr>
            <p:ph type="body" sz="quarter" idx="119"/>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3" name="Text Placeholder 24">
            <a:extLst>
              <a:ext uri="{FF2B5EF4-FFF2-40B4-BE49-F238E27FC236}">
                <a16:creationId xmlns:a16="http://schemas.microsoft.com/office/drawing/2014/main" id="{630D99C3-3329-A5D3-14BA-740DB7DC64BC}"/>
              </a:ext>
            </a:extLst>
          </p:cNvPr>
          <p:cNvSpPr>
            <a:spLocks noGrp="1"/>
          </p:cNvSpPr>
          <p:nvPr>
            <p:ph type="body" sz="quarter" idx="120"/>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4" name="Text Placeholder 25">
            <a:extLst>
              <a:ext uri="{FF2B5EF4-FFF2-40B4-BE49-F238E27FC236}">
                <a16:creationId xmlns:a16="http://schemas.microsoft.com/office/drawing/2014/main" id="{4CF4B5E5-F127-066E-86CF-62FE01CFC42C}"/>
              </a:ext>
            </a:extLst>
          </p:cNvPr>
          <p:cNvSpPr>
            <a:spLocks noGrp="1"/>
          </p:cNvSpPr>
          <p:nvPr>
            <p:ph type="body" sz="quarter" idx="121"/>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5" name="Text Placeholder 26">
            <a:extLst>
              <a:ext uri="{FF2B5EF4-FFF2-40B4-BE49-F238E27FC236}">
                <a16:creationId xmlns:a16="http://schemas.microsoft.com/office/drawing/2014/main" id="{3E06B714-8055-BB2B-E18C-1987A0CA0C3D}"/>
              </a:ext>
            </a:extLst>
          </p:cNvPr>
          <p:cNvSpPr>
            <a:spLocks noGrp="1"/>
          </p:cNvSpPr>
          <p:nvPr>
            <p:ph type="body" sz="quarter" idx="122"/>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6" name="Text Placeholder 27">
            <a:extLst>
              <a:ext uri="{FF2B5EF4-FFF2-40B4-BE49-F238E27FC236}">
                <a16:creationId xmlns:a16="http://schemas.microsoft.com/office/drawing/2014/main" id="{8B0DB964-736F-50FB-5C75-89614225F1BE}"/>
              </a:ext>
            </a:extLst>
          </p:cNvPr>
          <p:cNvSpPr>
            <a:spLocks noGrp="1"/>
          </p:cNvSpPr>
          <p:nvPr>
            <p:ph type="body" sz="quarter" idx="123"/>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7" name="Text Placeholder 28">
            <a:extLst>
              <a:ext uri="{FF2B5EF4-FFF2-40B4-BE49-F238E27FC236}">
                <a16:creationId xmlns:a16="http://schemas.microsoft.com/office/drawing/2014/main" id="{527AF76A-49D1-1CBA-7D74-3E7EC58FEB10}"/>
              </a:ext>
            </a:extLst>
          </p:cNvPr>
          <p:cNvSpPr>
            <a:spLocks noGrp="1"/>
          </p:cNvSpPr>
          <p:nvPr>
            <p:ph type="body" sz="quarter" idx="124"/>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8" name="Text Placeholder 29">
            <a:extLst>
              <a:ext uri="{FF2B5EF4-FFF2-40B4-BE49-F238E27FC236}">
                <a16:creationId xmlns:a16="http://schemas.microsoft.com/office/drawing/2014/main" id="{C9BA3CBD-F8D2-C000-CE8E-141BDDC7E924}"/>
              </a:ext>
            </a:extLst>
          </p:cNvPr>
          <p:cNvSpPr>
            <a:spLocks noGrp="1"/>
          </p:cNvSpPr>
          <p:nvPr>
            <p:ph type="body" sz="quarter" idx="125"/>
          </p:nvPr>
        </p:nvSpPr>
        <p:spPr bwMode="auto">
          <a:xfrm>
            <a:off x="-10408283" y="21259801"/>
            <a:ext cx="10056813" cy="9048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GB" sz="3200" noProof="0" dirty="0"/>
          </a:p>
        </p:txBody>
      </p:sp>
      <p:sp>
        <p:nvSpPr>
          <p:cNvPr id="7199" name="Picture Placeholder 30">
            <a:extLst>
              <a:ext uri="{FF2B5EF4-FFF2-40B4-BE49-F238E27FC236}">
                <a16:creationId xmlns:a16="http://schemas.microsoft.com/office/drawing/2014/main" id="{3A7863B6-9556-E462-37BB-82537BF38ABE}"/>
              </a:ext>
            </a:extLst>
          </p:cNvPr>
          <p:cNvSpPr>
            <a:spLocks noGrp="1"/>
          </p:cNvSpPr>
          <p:nvPr>
            <p:ph type="pic" sz="quarter" idx="115"/>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0" name="Picture Placeholder 31">
            <a:extLst>
              <a:ext uri="{FF2B5EF4-FFF2-40B4-BE49-F238E27FC236}">
                <a16:creationId xmlns:a16="http://schemas.microsoft.com/office/drawing/2014/main" id="{0B80F5C9-4A3B-BE5C-BB2E-F07A59370B73}"/>
              </a:ext>
            </a:extLst>
          </p:cNvPr>
          <p:cNvSpPr>
            <a:spLocks noGrp="1"/>
          </p:cNvSpPr>
          <p:nvPr>
            <p:ph type="pic" sz="quarter" idx="126"/>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1" name="Picture Placeholder 32">
            <a:extLst>
              <a:ext uri="{FF2B5EF4-FFF2-40B4-BE49-F238E27FC236}">
                <a16:creationId xmlns:a16="http://schemas.microsoft.com/office/drawing/2014/main" id="{4163914A-7A61-ED3F-3B98-FC380233FE35}"/>
              </a:ext>
            </a:extLst>
          </p:cNvPr>
          <p:cNvSpPr>
            <a:spLocks noGrp="1"/>
          </p:cNvSpPr>
          <p:nvPr>
            <p:ph type="pic" sz="quarter" idx="127"/>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2" name="Picture Placeholder 33">
            <a:extLst>
              <a:ext uri="{FF2B5EF4-FFF2-40B4-BE49-F238E27FC236}">
                <a16:creationId xmlns:a16="http://schemas.microsoft.com/office/drawing/2014/main" id="{E1CEFCCA-42D0-EDA7-4821-3CCC2D7A1DD3}"/>
              </a:ext>
            </a:extLst>
          </p:cNvPr>
          <p:cNvSpPr>
            <a:spLocks noGrp="1"/>
          </p:cNvSpPr>
          <p:nvPr>
            <p:ph type="pic" sz="quarter" idx="128"/>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3" name="Picture Placeholder 34">
            <a:extLst>
              <a:ext uri="{FF2B5EF4-FFF2-40B4-BE49-F238E27FC236}">
                <a16:creationId xmlns:a16="http://schemas.microsoft.com/office/drawing/2014/main" id="{89249F1E-3E43-4ED5-E208-45D99077DD42}"/>
              </a:ext>
            </a:extLst>
          </p:cNvPr>
          <p:cNvSpPr>
            <a:spLocks noGrp="1"/>
          </p:cNvSpPr>
          <p:nvPr>
            <p:ph type="pic" sz="quarter" idx="129"/>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4" name="Picture Placeholder 35">
            <a:extLst>
              <a:ext uri="{FF2B5EF4-FFF2-40B4-BE49-F238E27FC236}">
                <a16:creationId xmlns:a16="http://schemas.microsoft.com/office/drawing/2014/main" id="{A07DCA9F-CB27-DFFE-FBA4-5626DAD0FC1C}"/>
              </a:ext>
            </a:extLst>
          </p:cNvPr>
          <p:cNvSpPr>
            <a:spLocks noGrp="1"/>
          </p:cNvSpPr>
          <p:nvPr>
            <p:ph type="pic" sz="quarter" idx="130"/>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5" name="Picture Placeholder 36">
            <a:extLst>
              <a:ext uri="{FF2B5EF4-FFF2-40B4-BE49-F238E27FC236}">
                <a16:creationId xmlns:a16="http://schemas.microsoft.com/office/drawing/2014/main" id="{1775D795-7E0A-1BFF-D6E3-59BAED882BEB}"/>
              </a:ext>
            </a:extLst>
          </p:cNvPr>
          <p:cNvSpPr>
            <a:spLocks noGrp="1"/>
          </p:cNvSpPr>
          <p:nvPr>
            <p:ph type="pic" sz="quarter" idx="131"/>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6" name="Picture Placeholder 37">
            <a:extLst>
              <a:ext uri="{FF2B5EF4-FFF2-40B4-BE49-F238E27FC236}">
                <a16:creationId xmlns:a16="http://schemas.microsoft.com/office/drawing/2014/main" id="{DDD74591-24C5-08D2-04DD-0807E8F6851B}"/>
              </a:ext>
            </a:extLst>
          </p:cNvPr>
          <p:cNvSpPr>
            <a:spLocks noGrp="1"/>
          </p:cNvSpPr>
          <p:nvPr>
            <p:ph type="pic" sz="quarter" idx="132"/>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7207" name="Picture Placeholder 38">
            <a:extLst>
              <a:ext uri="{FF2B5EF4-FFF2-40B4-BE49-F238E27FC236}">
                <a16:creationId xmlns:a16="http://schemas.microsoft.com/office/drawing/2014/main" id="{CEA8A60C-733E-217F-E09E-A687146A69E6}"/>
              </a:ext>
            </a:extLst>
          </p:cNvPr>
          <p:cNvSpPr>
            <a:spLocks noGrp="1"/>
          </p:cNvSpPr>
          <p:nvPr>
            <p:ph type="pic" sz="quarter" idx="133"/>
          </p:nvPr>
        </p:nvSpPr>
        <p:spPr bwMode="auto">
          <a:ln>
            <a:miter lim="800000"/>
            <a:headEnd/>
            <a:tailEnd/>
          </a:ln>
        </p:spPr>
        <p:txBody>
          <a:bodyPr vert="horz" wrap="square" lIns="91440" tIns="45720" rIns="91440" bIns="45720" numCol="1" anchor="t" anchorCtr="0" compatLnSpc="1">
            <a:prstTxWarp prst="textNoShape">
              <a:avLst/>
            </a:prstTxWarp>
          </a:bodyPr>
          <a:lstStyle/>
          <a:p>
            <a:endParaRPr lang="en-GB" sz="4800"/>
          </a:p>
        </p:txBody>
      </p:sp>
      <p:sp>
        <p:nvSpPr>
          <p:cNvPr id="42" name="Text Placeholder 41">
            <a:extLst>
              <a:ext uri="{FF2B5EF4-FFF2-40B4-BE49-F238E27FC236}">
                <a16:creationId xmlns:a16="http://schemas.microsoft.com/office/drawing/2014/main" id="{34EFAC90-032E-6BAF-29A5-3C4E3110878C}"/>
              </a:ext>
            </a:extLst>
          </p:cNvPr>
          <p:cNvSpPr>
            <a:spLocks noGrp="1"/>
          </p:cNvSpPr>
          <p:nvPr>
            <p:ph type="body" sz="quarter" idx="136"/>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43" name="Text Placeholder 42">
            <a:extLst>
              <a:ext uri="{FF2B5EF4-FFF2-40B4-BE49-F238E27FC236}">
                <a16:creationId xmlns:a16="http://schemas.microsoft.com/office/drawing/2014/main" id="{D8A4BDCE-387F-E89B-A09A-11B72120D3A2}"/>
              </a:ext>
            </a:extLst>
          </p:cNvPr>
          <p:cNvSpPr>
            <a:spLocks noGrp="1"/>
          </p:cNvSpPr>
          <p:nvPr>
            <p:ph type="body" sz="quarter" idx="137"/>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44" name="Text Placeholder 43">
            <a:extLst>
              <a:ext uri="{FF2B5EF4-FFF2-40B4-BE49-F238E27FC236}">
                <a16:creationId xmlns:a16="http://schemas.microsoft.com/office/drawing/2014/main" id="{26FADEF0-3B12-27BE-25DA-444902EAA113}"/>
              </a:ext>
            </a:extLst>
          </p:cNvPr>
          <p:cNvSpPr>
            <a:spLocks noGrp="1"/>
          </p:cNvSpPr>
          <p:nvPr>
            <p:ph type="body" sz="quarter" idx="138"/>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45" name="Text Placeholder 44">
            <a:extLst>
              <a:ext uri="{FF2B5EF4-FFF2-40B4-BE49-F238E27FC236}">
                <a16:creationId xmlns:a16="http://schemas.microsoft.com/office/drawing/2014/main" id="{FB40FE93-DDFD-0111-F7DC-FA663321EE45}"/>
              </a:ext>
            </a:extLst>
          </p:cNvPr>
          <p:cNvSpPr>
            <a:spLocks noGrp="1"/>
          </p:cNvSpPr>
          <p:nvPr>
            <p:ph type="body" sz="quarter" idx="139"/>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46" name="Text Placeholder 45">
            <a:extLst>
              <a:ext uri="{FF2B5EF4-FFF2-40B4-BE49-F238E27FC236}">
                <a16:creationId xmlns:a16="http://schemas.microsoft.com/office/drawing/2014/main" id="{DCAFC888-15E5-11EC-4AED-7A3A3464818E}"/>
              </a:ext>
            </a:extLst>
          </p:cNvPr>
          <p:cNvSpPr>
            <a:spLocks noGrp="1"/>
          </p:cNvSpPr>
          <p:nvPr>
            <p:ph type="body" sz="quarter" idx="140"/>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47" name="Text Placeholder 46">
            <a:extLst>
              <a:ext uri="{FF2B5EF4-FFF2-40B4-BE49-F238E27FC236}">
                <a16:creationId xmlns:a16="http://schemas.microsoft.com/office/drawing/2014/main" id="{624C0C36-DAE0-47C0-A8E0-E22D93338379}"/>
              </a:ext>
            </a:extLst>
          </p:cNvPr>
          <p:cNvSpPr>
            <a:spLocks noGrp="1"/>
          </p:cNvSpPr>
          <p:nvPr>
            <p:ph type="body" sz="quarter" idx="141"/>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48" name="Text Placeholder 47">
            <a:extLst>
              <a:ext uri="{FF2B5EF4-FFF2-40B4-BE49-F238E27FC236}">
                <a16:creationId xmlns:a16="http://schemas.microsoft.com/office/drawing/2014/main" id="{BEA1437F-8DB6-995E-E4E6-073D54F4722F}"/>
              </a:ext>
            </a:extLst>
          </p:cNvPr>
          <p:cNvSpPr>
            <a:spLocks noGrp="1"/>
          </p:cNvSpPr>
          <p:nvPr>
            <p:ph type="body" sz="quarter" idx="142"/>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49" name="Text Placeholder 48">
            <a:extLst>
              <a:ext uri="{FF2B5EF4-FFF2-40B4-BE49-F238E27FC236}">
                <a16:creationId xmlns:a16="http://schemas.microsoft.com/office/drawing/2014/main" id="{F07488FE-9BF1-DC90-7350-91E030D0E7D7}"/>
              </a:ext>
            </a:extLst>
          </p:cNvPr>
          <p:cNvSpPr>
            <a:spLocks noGrp="1"/>
          </p:cNvSpPr>
          <p:nvPr>
            <p:ph type="body" sz="quarter" idx="143"/>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50" name="Text Placeholder 49">
            <a:extLst>
              <a:ext uri="{FF2B5EF4-FFF2-40B4-BE49-F238E27FC236}">
                <a16:creationId xmlns:a16="http://schemas.microsoft.com/office/drawing/2014/main" id="{164DFF1B-FF1A-9965-C8EB-9B5048F22FAD}"/>
              </a:ext>
            </a:extLst>
          </p:cNvPr>
          <p:cNvSpPr>
            <a:spLocks noGrp="1"/>
          </p:cNvSpPr>
          <p:nvPr>
            <p:ph type="body" sz="quarter" idx="144"/>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51" name="Text Placeholder 50">
            <a:extLst>
              <a:ext uri="{FF2B5EF4-FFF2-40B4-BE49-F238E27FC236}">
                <a16:creationId xmlns:a16="http://schemas.microsoft.com/office/drawing/2014/main" id="{A4783B1A-5C64-648B-9FCB-4F0504445FC8}"/>
              </a:ext>
            </a:extLst>
          </p:cNvPr>
          <p:cNvSpPr>
            <a:spLocks noGrp="1"/>
          </p:cNvSpPr>
          <p:nvPr>
            <p:ph type="body" sz="quarter" idx="145"/>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52" name="Text Placeholder 51">
            <a:extLst>
              <a:ext uri="{FF2B5EF4-FFF2-40B4-BE49-F238E27FC236}">
                <a16:creationId xmlns:a16="http://schemas.microsoft.com/office/drawing/2014/main" id="{24C86950-A75C-1A3F-D755-E8C27B180142}"/>
              </a:ext>
            </a:extLst>
          </p:cNvPr>
          <p:cNvSpPr>
            <a:spLocks noGrp="1"/>
          </p:cNvSpPr>
          <p:nvPr>
            <p:ph type="body" sz="quarter" idx="146"/>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53" name="Text Placeholder 52">
            <a:extLst>
              <a:ext uri="{FF2B5EF4-FFF2-40B4-BE49-F238E27FC236}">
                <a16:creationId xmlns:a16="http://schemas.microsoft.com/office/drawing/2014/main" id="{BAE19987-024A-8C20-C3B6-E464625B5841}"/>
              </a:ext>
            </a:extLst>
          </p:cNvPr>
          <p:cNvSpPr>
            <a:spLocks noGrp="1"/>
          </p:cNvSpPr>
          <p:nvPr>
            <p:ph type="body" sz="quarter" idx="147"/>
          </p:nvPr>
        </p:nvSpPr>
        <p:spPr>
          <a:xfrm>
            <a:off x="-10408283" y="18267996"/>
            <a:ext cx="10050462" cy="794055"/>
          </a:xfrm>
        </p:spPr>
        <p:txBody>
          <a:bodyPr/>
          <a:lstStyle/>
          <a:p>
            <a:pPr marL="1645838" indent="-1645838" defTabSz="4388900" eaLnBrk="1" fontAlgn="auto" hangingPunct="1">
              <a:spcAft>
                <a:spcPts val="0"/>
              </a:spcAft>
              <a:defRPr/>
            </a:pPr>
            <a:endParaRPr lang="en-GB" sz="4400" noProof="0" dirty="0"/>
          </a:p>
        </p:txBody>
      </p:sp>
      <p:sp>
        <p:nvSpPr>
          <p:cNvPr id="7224" name="Text Placeholder 55">
            <a:extLst>
              <a:ext uri="{FF2B5EF4-FFF2-40B4-BE49-F238E27FC236}">
                <a16:creationId xmlns:a16="http://schemas.microsoft.com/office/drawing/2014/main" id="{8E4B60C1-60DD-B046-3B33-0DD5C76B3E83}"/>
              </a:ext>
            </a:extLst>
          </p:cNvPr>
          <p:cNvSpPr>
            <a:spLocks noGrp="1"/>
          </p:cNvSpPr>
          <p:nvPr>
            <p:ph type="body" sz="quarter" idx="149"/>
          </p:nvPr>
        </p:nvSpPr>
        <p:spPr bwMode="auto">
          <a:xfrm>
            <a:off x="5932488" y="3184525"/>
            <a:ext cx="31999237" cy="70173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GB" sz="4400" b="0" noProof="0" dirty="0">
                <a:solidFill>
                  <a:schemeClr val="bg1">
                    <a:lumMod val="50000"/>
                  </a:schemeClr>
                </a:solidFill>
              </a:rPr>
              <a:t>Florentina Trotus, 2218336</a:t>
            </a:r>
          </a:p>
        </p:txBody>
      </p:sp>
      <p:sp>
        <p:nvSpPr>
          <p:cNvPr id="3" name="Text Placeholder 6">
            <a:extLst>
              <a:ext uri="{FF2B5EF4-FFF2-40B4-BE49-F238E27FC236}">
                <a16:creationId xmlns:a16="http://schemas.microsoft.com/office/drawing/2014/main" id="{647B9E15-B561-6902-625C-0D96C81F508A}"/>
              </a:ext>
            </a:extLst>
          </p:cNvPr>
          <p:cNvSpPr txBox="1">
            <a:spLocks/>
          </p:cNvSpPr>
          <p:nvPr/>
        </p:nvSpPr>
        <p:spPr>
          <a:xfrm>
            <a:off x="931863" y="19208641"/>
            <a:ext cx="10050462" cy="861766"/>
          </a:xfrm>
          <a:prstGeom prst="rect">
            <a:avLst/>
          </a:prstGeom>
          <a:solidFill>
            <a:schemeClr val="accent5">
              <a:lumMod val="50000"/>
            </a:schemeClr>
          </a:solidFill>
        </p:spPr>
        <p:txBody>
          <a:bodyPr wrap="square"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GB" sz="4400" dirty="0"/>
              <a:t>Trauma and Neurobiological Development</a:t>
            </a:r>
          </a:p>
        </p:txBody>
      </p:sp>
      <p:sp>
        <p:nvSpPr>
          <p:cNvPr id="5" name="Text Placeholder 18">
            <a:extLst>
              <a:ext uri="{FF2B5EF4-FFF2-40B4-BE49-F238E27FC236}">
                <a16:creationId xmlns:a16="http://schemas.microsoft.com/office/drawing/2014/main" id="{44F1D182-475E-E1C5-3CC3-8D6B68035543}"/>
              </a:ext>
            </a:extLst>
          </p:cNvPr>
          <p:cNvSpPr txBox="1">
            <a:spLocks/>
          </p:cNvSpPr>
          <p:nvPr/>
        </p:nvSpPr>
        <p:spPr bwMode="auto">
          <a:xfrm>
            <a:off x="914400" y="20000679"/>
            <a:ext cx="10056813" cy="686339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28589" tIns="228589" rIns="228589" bIns="228589" numCol="1" anchor="t" anchorCtr="0" compatLnSpc="1">
            <a:prstTxWarp prst="textNoShape">
              <a:avLst/>
            </a:prstTxWarp>
            <a:spAutoFit/>
          </a:bodyPr>
          <a:lstStyle>
            <a:lvl1pPr marL="0" indent="0" algn="l" defTabSz="4387850" rtl="0" eaLnBrk="0" fontAlgn="base" hangingPunct="0">
              <a:spcBef>
                <a:spcPct val="20000"/>
              </a:spcBef>
              <a:spcAft>
                <a:spcPct val="0"/>
              </a:spcAft>
              <a:buFont typeface="Arial" panose="020B0604020202020204" pitchFamily="34"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eaLnBrk="1" hangingPunct="1"/>
            <a:r>
              <a:rPr lang="en-GB" sz="3200" dirty="0"/>
              <a:t>Exposure to trauma during childhood affects neurobiological systems, particularly the amygdala, hippocampus, and prefrontal cortex, which govern emotion, memory, and executive functioning (De Bellis and Zisk, 2014). Chronic activation of the hypothalamic–pituitary–adrenal (HPA) axis, as seen in prolonged adversity, results in sustained stress response activity that can disrupt developing neural systems and contribute to heightened reactivity, difficulties with emotional regulation, and sensitivity to perceived threats (McEwen, 2007). Such responses may be adaptive in unsafe environments but problematic in everyday settings.</a:t>
            </a:r>
          </a:p>
        </p:txBody>
      </p:sp>
      <p:sp>
        <p:nvSpPr>
          <p:cNvPr id="6" name="Text Placeholder 15">
            <a:extLst>
              <a:ext uri="{FF2B5EF4-FFF2-40B4-BE49-F238E27FC236}">
                <a16:creationId xmlns:a16="http://schemas.microsoft.com/office/drawing/2014/main" id="{09F4596A-2601-E595-3F3A-DC5AB049F4C9}"/>
              </a:ext>
            </a:extLst>
          </p:cNvPr>
          <p:cNvSpPr txBox="1">
            <a:spLocks/>
          </p:cNvSpPr>
          <p:nvPr/>
        </p:nvSpPr>
        <p:spPr>
          <a:xfrm>
            <a:off x="32939037" y="10040186"/>
            <a:ext cx="10047288" cy="861766"/>
          </a:xfrm>
          <a:prstGeom prst="rect">
            <a:avLst/>
          </a:prstGeom>
          <a:solidFill>
            <a:schemeClr val="accent5">
              <a:lumMod val="50000"/>
            </a:schemeClr>
          </a:solidFill>
        </p:spPr>
        <p:txBody>
          <a:bodyPr wrap="square"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GB" sz="4400" dirty="0"/>
              <a:t>Conclusion</a:t>
            </a:r>
          </a:p>
        </p:txBody>
      </p:sp>
      <p:sp>
        <p:nvSpPr>
          <p:cNvPr id="8" name="Text Placeholder 16">
            <a:extLst>
              <a:ext uri="{FF2B5EF4-FFF2-40B4-BE49-F238E27FC236}">
                <a16:creationId xmlns:a16="http://schemas.microsoft.com/office/drawing/2014/main" id="{3458E701-7F0E-F0DB-C043-C1B281689924}"/>
              </a:ext>
            </a:extLst>
          </p:cNvPr>
          <p:cNvSpPr txBox="1">
            <a:spLocks/>
          </p:cNvSpPr>
          <p:nvPr/>
        </p:nvSpPr>
        <p:spPr bwMode="auto">
          <a:xfrm>
            <a:off x="32927925" y="10848100"/>
            <a:ext cx="10052050" cy="48936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28589" tIns="228589" rIns="228589" bIns="228589" numCol="1" anchor="t" anchorCtr="0" compatLnSpc="1">
            <a:prstTxWarp prst="textNoShape">
              <a:avLst/>
            </a:prstTxWarp>
            <a:spAutoFit/>
          </a:bodyPr>
          <a:lstStyle>
            <a:lvl1pPr marL="0" indent="0" algn="l" defTabSz="4387850" rtl="0" eaLnBrk="0" fontAlgn="base" hangingPunct="0">
              <a:spcBef>
                <a:spcPct val="20000"/>
              </a:spcBef>
              <a:spcAft>
                <a:spcPct val="0"/>
              </a:spcAft>
              <a:buFont typeface="Arial" panose="020B0604020202020204" pitchFamily="34"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eaLnBrk="1" hangingPunct="1"/>
            <a:r>
              <a:rPr lang="en-GB" sz="3200" dirty="0"/>
              <a:t>Trauma significantly shapes behaviour through neurobiological, psychological, and social mechanisms. Behaviour should be interpreted within the context of trauma and understood as an adaptive response to adverse experiences. Trauma-informed approaches promote safety, empowerment, and relational connection, offering more effective support for children, young people, and families.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0F533-CCC2-69FA-7589-BC2F7AF4EC8F}"/>
              </a:ext>
            </a:extLst>
          </p:cNvPr>
          <p:cNvSpPr>
            <a:spLocks noGrp="1"/>
          </p:cNvSpPr>
          <p:nvPr>
            <p:ph type="title"/>
          </p:nvPr>
        </p:nvSpPr>
        <p:spPr>
          <a:xfrm>
            <a:off x="3017520" y="1752607"/>
            <a:ext cx="37856160" cy="2852050"/>
          </a:xfrm>
        </p:spPr>
        <p:txBody>
          <a:bodyPr>
            <a:normAutofit fontScale="90000"/>
          </a:bodyPr>
          <a:lstStyle/>
          <a:p>
            <a:r>
              <a:rPr lang="en-GB" b="1" dirty="0"/>
              <a:t>References</a:t>
            </a:r>
            <a:endParaRPr lang="en-GB" dirty="0"/>
          </a:p>
        </p:txBody>
      </p:sp>
      <p:sp>
        <p:nvSpPr>
          <p:cNvPr id="3" name="Content Placeholder 2">
            <a:extLst>
              <a:ext uri="{FF2B5EF4-FFF2-40B4-BE49-F238E27FC236}">
                <a16:creationId xmlns:a16="http://schemas.microsoft.com/office/drawing/2014/main" id="{1AE5CF43-5F4B-7C4C-E9C6-60E41E05BAD2}"/>
              </a:ext>
            </a:extLst>
          </p:cNvPr>
          <p:cNvSpPr>
            <a:spLocks noGrp="1"/>
          </p:cNvSpPr>
          <p:nvPr>
            <p:ph idx="1"/>
          </p:nvPr>
        </p:nvSpPr>
        <p:spPr>
          <a:xfrm>
            <a:off x="3017520" y="5486400"/>
            <a:ext cx="37856160" cy="24163022"/>
          </a:xfrm>
        </p:spPr>
        <p:txBody>
          <a:bodyPr>
            <a:normAutofit fontScale="40000" lnSpcReduction="20000"/>
          </a:bodyPr>
          <a:lstStyle/>
          <a:p>
            <a:pPr marL="1371600" lvl="0" indent="-1371600">
              <a:buFont typeface="+mj-lt"/>
              <a:buAutoNum type="arabicPeriod"/>
            </a:pPr>
            <a:r>
              <a:rPr lang="en-GB" dirty="0"/>
              <a:t>Avery, J.C., Morris, H., Galvin, E., Misso, M., Savaglio, M. and </a:t>
            </a:r>
            <a:r>
              <a:rPr lang="en-GB" dirty="0" err="1"/>
              <a:t>Skouteris</a:t>
            </a:r>
            <a:r>
              <a:rPr lang="en-GB" dirty="0"/>
              <a:t>, H. (2020) `Systematic Review of School-Wide Trauma-Informed Approaches`, </a:t>
            </a:r>
            <a:r>
              <a:rPr lang="en-GB" i="1" dirty="0"/>
              <a:t>Journal of Child &amp; Adolescent Trauma</a:t>
            </a:r>
            <a:r>
              <a:rPr lang="en-GB" dirty="0"/>
              <a:t>, vol. 14, no. 3, pp. 381–397.</a:t>
            </a:r>
          </a:p>
          <a:p>
            <a:pPr marL="1371600" lvl="0" indent="-1371600">
              <a:buFont typeface="+mj-lt"/>
              <a:buAutoNum type="arabicPeriod"/>
            </a:pPr>
            <a:r>
              <a:rPr lang="en-GB" dirty="0"/>
              <a:t>Centres for Disease Control and Prevention (2025), </a:t>
            </a:r>
            <a:r>
              <a:rPr lang="en-GB" i="1" dirty="0"/>
              <a:t>Adverse Childhood Experiences (ACEs)</a:t>
            </a:r>
            <a:r>
              <a:rPr lang="en-GB" dirty="0"/>
              <a:t>. Available at: https://</a:t>
            </a:r>
            <a:r>
              <a:rPr lang="en-GB" dirty="0" err="1"/>
              <a:t>www.cdc.gov</a:t>
            </a:r>
            <a:r>
              <a:rPr lang="en-GB" dirty="0"/>
              <a:t>/</a:t>
            </a:r>
            <a:r>
              <a:rPr lang="en-GB" dirty="0" err="1"/>
              <a:t>violenceprevention</a:t>
            </a:r>
            <a:r>
              <a:rPr lang="en-GB" dirty="0"/>
              <a:t>/aces (Accessed on 10</a:t>
            </a:r>
            <a:r>
              <a:rPr lang="en-GB" baseline="30000" dirty="0"/>
              <a:t>th</a:t>
            </a:r>
            <a:r>
              <a:rPr lang="en-GB" dirty="0"/>
              <a:t> of December 2025).</a:t>
            </a:r>
          </a:p>
          <a:p>
            <a:pPr marL="1371600" lvl="0" indent="-1371600">
              <a:buFont typeface="+mj-lt"/>
              <a:buAutoNum type="arabicPeriod"/>
            </a:pPr>
            <a:r>
              <a:rPr lang="en-GB" dirty="0"/>
              <a:t>Centre for Mental Health (2020) </a:t>
            </a:r>
            <a:r>
              <a:rPr lang="en-GB" i="1" dirty="0"/>
              <a:t>Trauma, challenging behaviour and restrictive interventions in schools</a:t>
            </a:r>
            <a:r>
              <a:rPr lang="en-GB" dirty="0"/>
              <a:t>. Available at: Trauma, challenging behaviour and restrictive interventions in schools - Centre for Mental Health (Accessed on 10</a:t>
            </a:r>
            <a:r>
              <a:rPr lang="en-GB" baseline="30000" dirty="0"/>
              <a:t>th</a:t>
            </a:r>
            <a:r>
              <a:rPr lang="en-GB" dirty="0"/>
              <a:t> of December 2025).</a:t>
            </a:r>
          </a:p>
          <a:p>
            <a:pPr marL="1371600" lvl="0" indent="-1371600">
              <a:buFont typeface="+mj-lt"/>
              <a:buAutoNum type="arabicPeriod"/>
            </a:pPr>
            <a:r>
              <a:rPr lang="en-GB" dirty="0"/>
              <a:t>De Bellis, M.D. and Zisk, A. (2014), ‘The biological effects of childhood trauma’, </a:t>
            </a:r>
            <a:r>
              <a:rPr lang="en-GB" i="1" dirty="0"/>
              <a:t>Child and Adolescent Psychiatric Clinics of North America</a:t>
            </a:r>
            <a:r>
              <a:rPr lang="en-GB" dirty="0"/>
              <a:t>, vol. 23 (2), pp. 185–222.</a:t>
            </a:r>
          </a:p>
          <a:p>
            <a:pPr marL="1371600" lvl="0" indent="-1371600">
              <a:buFont typeface="+mj-lt"/>
              <a:buAutoNum type="arabicPeriod"/>
            </a:pPr>
            <a:r>
              <a:rPr lang="en-GB" dirty="0"/>
              <a:t>Doyle, C. and Cicchetti, D. (2017) ‘From the cradle to the grave: The effect of adverse caregiving environments on attachment and relationships throughout the lifespan’, </a:t>
            </a:r>
            <a:r>
              <a:rPr lang="en-GB" i="1" dirty="0"/>
              <a:t>Clinical Psychology</a:t>
            </a:r>
            <a:r>
              <a:rPr lang="en-GB" dirty="0"/>
              <a:t>, vol. 24 (2), pp. 203–217.</a:t>
            </a:r>
          </a:p>
          <a:p>
            <a:pPr marL="1371600" lvl="0" indent="-1371600">
              <a:buFont typeface="+mj-lt"/>
              <a:buAutoNum type="arabicPeriod"/>
            </a:pPr>
            <a:r>
              <a:rPr lang="en-GB" dirty="0"/>
              <a:t>McEwen, B.S. (2007) ‘Physiology and neurobiology of stress and adaptation: central role of the brain’, </a:t>
            </a:r>
            <a:r>
              <a:rPr lang="en-GB" i="1" dirty="0"/>
              <a:t>Physiological Reviews</a:t>
            </a:r>
            <a:r>
              <a:rPr lang="en-GB" dirty="0"/>
              <a:t>, vol. 87 (3), pp. 873–904.</a:t>
            </a:r>
          </a:p>
          <a:p>
            <a:pPr marL="1371600" lvl="0" indent="-1371600">
              <a:buFont typeface="+mj-lt"/>
              <a:buAutoNum type="arabicPeriod"/>
            </a:pPr>
            <a:r>
              <a:rPr lang="en-GB" dirty="0"/>
              <a:t>National Child Traumatic Stress Network (2025) </a:t>
            </a:r>
            <a:r>
              <a:rPr lang="en-GB" i="1" dirty="0"/>
              <a:t>Effects of Complex Trauma. </a:t>
            </a:r>
            <a:r>
              <a:rPr lang="en-GB" dirty="0"/>
              <a:t>Available at: </a:t>
            </a:r>
            <a:r>
              <a:rPr lang="en-GB" i="1" dirty="0"/>
              <a:t> Effects | The National Child Traumatic Stress Network </a:t>
            </a:r>
            <a:r>
              <a:rPr lang="en-GB" dirty="0"/>
              <a:t>(Accessed on 10</a:t>
            </a:r>
            <a:r>
              <a:rPr lang="en-GB" baseline="30000" dirty="0"/>
              <a:t>th</a:t>
            </a:r>
            <a:r>
              <a:rPr lang="en-GB" dirty="0"/>
              <a:t> of December 2025).</a:t>
            </a:r>
          </a:p>
          <a:p>
            <a:pPr marL="1371600" lvl="0" indent="-1371600">
              <a:buFont typeface="+mj-lt"/>
              <a:buAutoNum type="arabicPeriod"/>
            </a:pPr>
            <a:r>
              <a:rPr lang="en-GB" dirty="0"/>
              <a:t>National Institute for Health and Care Excellence, 2018, </a:t>
            </a:r>
            <a:r>
              <a:rPr lang="en-GB" i="1" dirty="0"/>
              <a:t>Post-Traumatic Stress Disorder.</a:t>
            </a:r>
            <a:r>
              <a:rPr lang="en-GB" dirty="0"/>
              <a:t> Available at: https://</a:t>
            </a:r>
            <a:r>
              <a:rPr lang="en-GB" dirty="0" err="1"/>
              <a:t>www.nice.org.uk</a:t>
            </a:r>
            <a:r>
              <a:rPr lang="en-GB" dirty="0"/>
              <a:t>/guidance/ng116 (Accessed on 10</a:t>
            </a:r>
            <a:r>
              <a:rPr lang="en-GB" baseline="30000" dirty="0"/>
              <a:t>th</a:t>
            </a:r>
            <a:r>
              <a:rPr lang="en-GB" dirty="0"/>
              <a:t> of December 2025).</a:t>
            </a:r>
          </a:p>
          <a:p>
            <a:pPr marL="1371600" lvl="0" indent="-1371600">
              <a:buFont typeface="+mj-lt"/>
              <a:buAutoNum type="arabicPeriod"/>
            </a:pPr>
            <a:r>
              <a:rPr lang="en-GB" dirty="0"/>
              <a:t>Poole, J.C., Dobson, K.S. and Pusch, D. (2017) ‘Childhood adversity and adult depression: The protective role of psychological resilience’, </a:t>
            </a:r>
            <a:r>
              <a:rPr lang="en-GB" i="1" dirty="0"/>
              <a:t>Child Abuse &amp; Neglect</a:t>
            </a:r>
            <a:r>
              <a:rPr lang="en-GB" dirty="0"/>
              <a:t>, vol. 64, pp. 89–100.</a:t>
            </a:r>
          </a:p>
          <a:p>
            <a:pPr marL="1371600" lvl="0" indent="-1371600">
              <a:buFont typeface="+mj-lt"/>
              <a:buAutoNum type="arabicPeriod"/>
            </a:pPr>
            <a:r>
              <a:rPr lang="en-GB" dirty="0"/>
              <a:t>Substance Abuse and Mental Health Services Administration (2014) </a:t>
            </a:r>
            <a:r>
              <a:rPr lang="en-GB" i="1" dirty="0"/>
              <a:t>SAMHSA’s Trauma and Justice Strategic Initiative.</a:t>
            </a:r>
            <a:r>
              <a:rPr lang="en-GB" dirty="0"/>
              <a:t> Available at: samhsas_concept_of_trauma_and_guidance_for_a_trauma-informed_approach.pdf (Accessed on 10</a:t>
            </a:r>
            <a:r>
              <a:rPr lang="en-GB" baseline="30000" dirty="0"/>
              <a:t>th</a:t>
            </a:r>
            <a:r>
              <a:rPr lang="en-GB" dirty="0"/>
              <a:t> of December 2025).</a:t>
            </a:r>
          </a:p>
          <a:p>
            <a:pPr marL="1371600" lvl="0" indent="-1371600">
              <a:buFont typeface="+mj-lt"/>
              <a:buAutoNum type="arabicPeriod"/>
            </a:pPr>
            <a:r>
              <a:rPr lang="en-GB" dirty="0"/>
              <a:t>Sweeney, A., Clement, S., Filson, B. &amp; Kennedy, A. 2018, </a:t>
            </a:r>
            <a:r>
              <a:rPr lang="en-GB" i="1" dirty="0"/>
              <a:t>‘A paradigm shift: Relationships in trauma-informed mental health services’</a:t>
            </a:r>
            <a:r>
              <a:rPr lang="en-GB" dirty="0"/>
              <a:t>, </a:t>
            </a:r>
            <a:r>
              <a:rPr lang="en-GB" i="1" dirty="0" err="1"/>
              <a:t>BJPsych</a:t>
            </a:r>
            <a:r>
              <a:rPr lang="en-GB" i="1" dirty="0"/>
              <a:t> Advances</a:t>
            </a:r>
            <a:r>
              <a:rPr lang="en-GB" dirty="0"/>
              <a:t>, vol. 24 (5), pp. 319–333.</a:t>
            </a:r>
          </a:p>
          <a:p>
            <a:pPr marL="1371600" lvl="0" indent="-1371600">
              <a:buFont typeface="+mj-lt"/>
              <a:buAutoNum type="arabicPeriod"/>
            </a:pPr>
            <a:r>
              <a:rPr lang="en-GB" dirty="0"/>
              <a:t>Van der Kolk, B.A., Roth, S. and </a:t>
            </a:r>
            <a:r>
              <a:rPr lang="en-GB" dirty="0" err="1"/>
              <a:t>Pelcovitz</a:t>
            </a:r>
            <a:r>
              <a:rPr lang="en-GB" dirty="0"/>
              <a:t>, D. (2005) ‘Disorders of Extreme Stress: The empirical foundation of a complex adaptation to trauma’, </a:t>
            </a:r>
            <a:r>
              <a:rPr lang="en-GB" i="1" dirty="0"/>
              <a:t>Journal of Traumatic Stress</a:t>
            </a:r>
            <a:r>
              <a:rPr lang="en-GB" dirty="0"/>
              <a:t>, vol. 18 (5), pp. 389–399.</a:t>
            </a:r>
          </a:p>
          <a:p>
            <a:pPr marL="1371600" lvl="0" indent="-1371600">
              <a:buFont typeface="+mj-lt"/>
              <a:buAutoNum type="arabicPeriod"/>
            </a:pPr>
            <a:r>
              <a:rPr lang="en-GB" dirty="0"/>
              <a:t>West Midlands Trauma Informed Coalition (2024) </a:t>
            </a:r>
            <a:r>
              <a:rPr lang="en-GB" i="1" dirty="0"/>
              <a:t>Trauma Informed Workforce Learning and Development Framework</a:t>
            </a:r>
            <a:r>
              <a:rPr lang="en-GB" dirty="0"/>
              <a:t>. Available at: The West Midlands Trauma Informed Coalition (Accessed on 10</a:t>
            </a:r>
            <a:r>
              <a:rPr lang="en-GB" baseline="30000" dirty="0"/>
              <a:t>th</a:t>
            </a:r>
            <a:r>
              <a:rPr lang="en-GB" dirty="0"/>
              <a:t> of December 2025).</a:t>
            </a:r>
          </a:p>
          <a:p>
            <a:endParaRPr lang="en-GB" dirty="0"/>
          </a:p>
        </p:txBody>
      </p:sp>
    </p:spTree>
    <p:extLst>
      <p:ext uri="{BB962C8B-B14F-4D97-AF65-F5344CB8AC3E}">
        <p14:creationId xmlns:p14="http://schemas.microsoft.com/office/powerpoint/2010/main" val="2583638207"/>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3" ma:contentTypeDescription="Create a new document." ma:contentTypeScope="" ma:versionID="8ea2ee704b0e517a993a179a81b05254">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d3a5d5540fbeb463e5f1e563e6608928"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8E3F4C-72F5-4133-8EC6-F793B23883B6}">
  <ds:schemaRefs>
    <ds:schemaRef ds:uri="http://schemas.microsoft.com/sharepoint/v3/contenttype/forms"/>
  </ds:schemaRefs>
</ds:datastoreItem>
</file>

<file path=customXml/itemProps2.xml><?xml version="1.0" encoding="utf-8"?>
<ds:datastoreItem xmlns:ds="http://schemas.openxmlformats.org/officeDocument/2006/customXml" ds:itemID="{C35ED332-C652-48F8-A5D8-1E107C072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PosterPresentations.com-36x48-Template-V2b</Template>
  <TotalTime>25</TotalTime>
  <Words>1327</Words>
  <Application>Microsoft Office PowerPoint</Application>
  <PresentationFormat>Custom</PresentationFormat>
  <Paragraphs>35</Paragraphs>
  <Slides>2</Slides>
  <Notes>1</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vt:i4>
      </vt:variant>
    </vt:vector>
  </HeadingPairs>
  <TitlesOfParts>
    <vt:vector size="11" baseType="lpstr">
      <vt:lpstr>Arial</vt:lpstr>
      <vt:lpstr>Calibri</vt:lpstr>
      <vt:lpstr>Calibri Light</vt:lpstr>
      <vt:lpstr>Trebuchet MS</vt:lpstr>
      <vt:lpstr>PosterPresentations.com-36x48-Template-V2b</vt:lpstr>
      <vt:lpstr>1_Classic 3 Columns</vt:lpstr>
      <vt:lpstr>Classic - Wide Center</vt:lpstr>
      <vt:lpstr>Right Highlight</vt:lpstr>
      <vt:lpstr>Office 2013 - 2022 Theme</vt:lpstr>
      <vt:lpstr>Trauma: Implications and the Relationship Between Experience and Behaviour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Florentina Trotus</cp:lastModifiedBy>
  <cp:revision>8</cp:revision>
  <cp:lastPrinted>2025-12-12T22:12:33Z</cp:lastPrinted>
  <dcterms:created xsi:type="dcterms:W3CDTF">2011-04-21T17:08:10Z</dcterms:created>
  <dcterms:modified xsi:type="dcterms:W3CDTF">2025-12-12T22:46:38Z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y fmtid="{D5CDD505-2E9C-101B-9397-08002B2CF9AE}" pid="3" name="Math_Settings">
    <vt:lpwstr/>
  </property>
  <property fmtid="{D5CDD505-2E9C-101B-9397-08002B2CF9AE}" pid="4" name="Distribution_Groups">
    <vt:lpwstr/>
  </property>
  <property fmtid="{D5CDD505-2E9C-101B-9397-08002B2CF9AE}" pid="5" name="Invited_Teachers">
    <vt:lpwstr/>
  </property>
  <property fmtid="{D5CDD505-2E9C-101B-9397-08002B2CF9AE}" pid="6" name="Invited_Students">
    <vt:lpwstr/>
  </property>
  <property fmtid="{D5CDD505-2E9C-101B-9397-08002B2CF9AE}" pid="7" name="Has_Teacher_Only_SectionGroup">
    <vt:lpwstr/>
  </property>
  <property fmtid="{D5CDD505-2E9C-101B-9397-08002B2CF9AE}" pid="8" name="Owner">
    <vt:lpwstr/>
  </property>
  <property fmtid="{D5CDD505-2E9C-101B-9397-08002B2CF9AE}" pid="9" name="Teachers">
    <vt:lpwstr/>
  </property>
  <property fmtid="{D5CDD505-2E9C-101B-9397-08002B2CF9AE}" pid="10" name="TeamsChannelId">
    <vt:lpwstr/>
  </property>
  <property fmtid="{D5CDD505-2E9C-101B-9397-08002B2CF9AE}" pid="11" name="NotebookType">
    <vt:lpwstr/>
  </property>
  <property fmtid="{D5CDD505-2E9C-101B-9397-08002B2CF9AE}" pid="12" name="CultureName">
    <vt:lpwstr/>
  </property>
  <property fmtid="{D5CDD505-2E9C-101B-9397-08002B2CF9AE}" pid="13" name="DefaultSectionNames">
    <vt:lpwstr/>
  </property>
  <property fmtid="{D5CDD505-2E9C-101B-9397-08002B2CF9AE}" pid="14" name="Is_Collaboration_Space_Locked">
    <vt:lpwstr/>
  </property>
  <property fmtid="{D5CDD505-2E9C-101B-9397-08002B2CF9AE}" pid="15" name="Templates">
    <vt:lpwstr/>
  </property>
  <property fmtid="{D5CDD505-2E9C-101B-9397-08002B2CF9AE}" pid="16" name="Self_Registration_Enabled">
    <vt:lpwstr/>
  </property>
  <property fmtid="{D5CDD505-2E9C-101B-9397-08002B2CF9AE}" pid="17" name="Students">
    <vt:lpwstr/>
  </property>
  <property fmtid="{D5CDD505-2E9C-101B-9397-08002B2CF9AE}" pid="18" name="AppVersion">
    <vt:lpwstr/>
  </property>
  <property fmtid="{D5CDD505-2E9C-101B-9397-08002B2CF9AE}" pid="19" name="FolderType">
    <vt:lpwstr/>
  </property>
  <property fmtid="{D5CDD505-2E9C-101B-9397-08002B2CF9AE}" pid="20" name="Student_Groups">
    <vt:lpwstr/>
  </property>
  <property fmtid="{D5CDD505-2E9C-101B-9397-08002B2CF9AE}" pid="21" name="LMS_Mappings">
    <vt:lpwstr/>
  </property>
  <property fmtid="{D5CDD505-2E9C-101B-9397-08002B2CF9AE}" pid="22" name="IsNotebookLocked">
    <vt:lpwstr/>
  </property>
</Properties>
</file>