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40" autoAdjust="0"/>
    <p:restoredTop sz="78151" autoAdjust="0"/>
  </p:normalViewPr>
  <p:slideViewPr>
    <p:cSldViewPr snapToGrid="0">
      <p:cViewPr varScale="1">
        <p:scale>
          <a:sx n="50" d="100"/>
          <a:sy n="50" d="100"/>
        </p:scale>
        <p:origin x="134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E45913-5F6A-4FDC-B126-134CE8593F0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3501263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E45913-5F6A-4FDC-B126-134CE8593F0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523504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E45913-5F6A-4FDC-B126-134CE8593F0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3520466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761376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E45913-5F6A-4FDC-B126-134CE8593F0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2529474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E45913-5F6A-4FDC-B126-134CE8593F0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3647002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45913-5F6A-4FDC-B126-134CE8593F0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14615529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1963982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113068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2586264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40369410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13534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E45913-5F6A-4FDC-B126-134CE8593F0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42741483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E45913-5F6A-4FDC-B126-134CE8593F0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936988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5E45913-5F6A-4FDC-B126-134CE8593F0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16641434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E45913-5F6A-4FDC-B126-134CE8593F0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32529092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E45913-5F6A-4FDC-B126-134CE8593F0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3EF94E4-FC8D-49A2-BA9D-E4AD51CF14AA}" type="slidenum">
              <a:rPr lang="en-GB" smtClean="0"/>
              <a:t>‹#›</a:t>
            </a:fld>
            <a:endParaRPr lang="en-GB"/>
          </a:p>
        </p:txBody>
      </p:sp>
    </p:spTree>
    <p:extLst>
      <p:ext uri="{BB962C8B-B14F-4D97-AF65-F5344CB8AC3E}">
        <p14:creationId xmlns:p14="http://schemas.microsoft.com/office/powerpoint/2010/main" val="25677985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E45913-5F6A-4FDC-B126-134CE8593F04}" type="datetimeFigureOut">
              <a:rPr lang="en-GB" smtClean="0"/>
              <a:t>15/03/2026</a:t>
            </a:fld>
            <a:endParaRPr lang="en-GB"/>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23EF94E4-FC8D-49A2-BA9D-E4AD51CF14AA}" type="slidenum">
              <a:rPr lang="en-GB" smtClean="0"/>
              <a:t>‹#›</a:t>
            </a:fld>
            <a:endParaRPr lang="en-GB"/>
          </a:p>
        </p:txBody>
      </p:sp>
    </p:spTree>
    <p:extLst>
      <p:ext uri="{BB962C8B-B14F-4D97-AF65-F5344CB8AC3E}">
        <p14:creationId xmlns:p14="http://schemas.microsoft.com/office/powerpoint/2010/main" val="3783059647"/>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 id="2147483782" r:id="rId14"/>
    <p:sldLayoutId id="2147483783" r:id="rId15"/>
    <p:sldLayoutId id="2147483784" r:id="rId16"/>
    <p:sldLayoutId id="2147483785"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ca.pinterest.com/pin/2596613534645333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34AF7-69E1-491F-3B95-B5CE1E49FF2D}"/>
              </a:ext>
            </a:extLst>
          </p:cNvPr>
          <p:cNvSpPr>
            <a:spLocks noGrp="1"/>
          </p:cNvSpPr>
          <p:nvPr>
            <p:ph type="ctrTitle"/>
          </p:nvPr>
        </p:nvSpPr>
        <p:spPr>
          <a:xfrm>
            <a:off x="516185" y="212270"/>
            <a:ext cx="11159629" cy="2175329"/>
          </a:xfrm>
        </p:spPr>
        <p:txBody>
          <a:bodyPr>
            <a:normAutofit fontScale="90000"/>
          </a:bodyPr>
          <a:lstStyle/>
          <a:p>
            <a:r>
              <a:rPr lang="en-GB" dirty="0">
                <a:solidFill>
                  <a:schemeClr val="bg2">
                    <a:lumMod val="60000"/>
                    <a:lumOff val="40000"/>
                  </a:schemeClr>
                </a:solidFill>
              </a:rPr>
              <a:t>Applying Ecological Systems Theory to Develop a Community Support Plan for Jenny</a:t>
            </a:r>
          </a:p>
        </p:txBody>
      </p:sp>
      <p:sp>
        <p:nvSpPr>
          <p:cNvPr id="3" name="Subtitle 2">
            <a:extLst>
              <a:ext uri="{FF2B5EF4-FFF2-40B4-BE49-F238E27FC236}">
                <a16:creationId xmlns:a16="http://schemas.microsoft.com/office/drawing/2014/main" id="{246FEC5F-32B5-3CF0-970B-1454C087967D}"/>
              </a:ext>
            </a:extLst>
          </p:cNvPr>
          <p:cNvSpPr>
            <a:spLocks noGrp="1"/>
          </p:cNvSpPr>
          <p:nvPr>
            <p:ph type="subTitle" idx="1"/>
          </p:nvPr>
        </p:nvSpPr>
        <p:spPr>
          <a:xfrm>
            <a:off x="1524000" y="3219386"/>
            <a:ext cx="9144000" cy="3426343"/>
          </a:xfrm>
        </p:spPr>
        <p:txBody>
          <a:bodyPr>
            <a:normAutofit fontScale="70000" lnSpcReduction="20000"/>
          </a:bodyPr>
          <a:lstStyle/>
          <a:p>
            <a:r>
              <a:rPr lang="en-GB" dirty="0">
                <a:solidFill>
                  <a:schemeClr val="tx2">
                    <a:lumMod val="60000"/>
                    <a:lumOff val="40000"/>
                  </a:schemeClr>
                </a:solidFill>
              </a:rPr>
              <a:t>LCHS4010: Psychology in Health and Social Care</a:t>
            </a:r>
          </a:p>
          <a:p>
            <a:r>
              <a:rPr lang="en-GB" dirty="0">
                <a:solidFill>
                  <a:schemeClr val="tx2">
                    <a:lumMod val="60000"/>
                    <a:lumOff val="40000"/>
                  </a:schemeClr>
                </a:solidFill>
              </a:rPr>
              <a:t>Name: SONIA SAGHIR</a:t>
            </a:r>
          </a:p>
          <a:p>
            <a:r>
              <a:rPr lang="en-GB" dirty="0">
                <a:solidFill>
                  <a:schemeClr val="tx2">
                    <a:lumMod val="60000"/>
                    <a:lumOff val="40000"/>
                  </a:schemeClr>
                </a:solidFill>
              </a:rPr>
              <a:t>ID number: 2438259</a:t>
            </a:r>
          </a:p>
          <a:p>
            <a:r>
              <a:rPr lang="en-GB" dirty="0">
                <a:solidFill>
                  <a:schemeClr val="tx2">
                    <a:lumMod val="60000"/>
                    <a:lumOff val="40000"/>
                  </a:schemeClr>
                </a:solidFill>
              </a:rPr>
              <a:t>Lecturer’s name: FARAH WILTA</a:t>
            </a:r>
          </a:p>
          <a:p>
            <a:endParaRPr lang="en-GB" dirty="0">
              <a:solidFill>
                <a:schemeClr val="tx2">
                  <a:lumMod val="60000"/>
                  <a:lumOff val="40000"/>
                </a:schemeClr>
              </a:solidFill>
            </a:endParaRPr>
          </a:p>
          <a:p>
            <a:endParaRPr lang="en-GB" dirty="0">
              <a:solidFill>
                <a:schemeClr val="tx2">
                  <a:lumMod val="60000"/>
                  <a:lumOff val="40000"/>
                </a:schemeClr>
              </a:solidFill>
            </a:endParaRPr>
          </a:p>
          <a:p>
            <a:r>
              <a:rPr lang="en-GB" dirty="0">
                <a:solidFill>
                  <a:schemeClr val="tx2">
                    <a:lumMod val="60000"/>
                    <a:lumOff val="40000"/>
                  </a:schemeClr>
                </a:solidFill>
              </a:rPr>
              <a:t>Declaration: I hereby confirm that the work presented in this presentation is my own. Where the work of others has been used to support this presentation, it has been properly cited and referenced in accordance with academic guidelines.</a:t>
            </a:r>
          </a:p>
          <a:p>
            <a:endParaRPr lang="en-GB" dirty="0"/>
          </a:p>
        </p:txBody>
      </p:sp>
    </p:spTree>
    <p:extLst>
      <p:ext uri="{BB962C8B-B14F-4D97-AF65-F5344CB8AC3E}">
        <p14:creationId xmlns:p14="http://schemas.microsoft.com/office/powerpoint/2010/main" val="999370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2B89-C468-96C0-CF51-B0C702068CFE}"/>
              </a:ext>
            </a:extLst>
          </p:cNvPr>
          <p:cNvSpPr>
            <a:spLocks noGrp="1"/>
          </p:cNvSpPr>
          <p:nvPr>
            <p:ph type="title"/>
          </p:nvPr>
        </p:nvSpPr>
        <p:spPr>
          <a:xfrm>
            <a:off x="6590581" y="301926"/>
            <a:ext cx="5521511" cy="1326321"/>
          </a:xfrm>
          <a:ln>
            <a:solidFill>
              <a:schemeClr val="bg2">
                <a:lumMod val="75000"/>
              </a:schemeClr>
            </a:solidFill>
          </a:ln>
        </p:spPr>
        <p:txBody>
          <a:bodyPr/>
          <a:lstStyle/>
          <a:p>
            <a:r>
              <a:rPr lang="en-GB" dirty="0">
                <a:solidFill>
                  <a:schemeClr val="bg2">
                    <a:lumMod val="40000"/>
                    <a:lumOff val="60000"/>
                  </a:schemeClr>
                </a:solidFill>
              </a:rPr>
              <a:t>Introduction</a:t>
            </a:r>
          </a:p>
        </p:txBody>
      </p:sp>
      <p:sp>
        <p:nvSpPr>
          <p:cNvPr id="3" name="Content Placeholder 2">
            <a:extLst>
              <a:ext uri="{FF2B5EF4-FFF2-40B4-BE49-F238E27FC236}">
                <a16:creationId xmlns:a16="http://schemas.microsoft.com/office/drawing/2014/main" id="{FB5DDEA0-641A-D8F3-41C3-BD9BBD881A7D}"/>
              </a:ext>
            </a:extLst>
          </p:cNvPr>
          <p:cNvSpPr>
            <a:spLocks noGrp="1"/>
          </p:cNvSpPr>
          <p:nvPr>
            <p:ph idx="1"/>
          </p:nvPr>
        </p:nvSpPr>
        <p:spPr>
          <a:xfrm>
            <a:off x="6435306" y="1359739"/>
            <a:ext cx="5676786" cy="5498261"/>
          </a:xfrm>
        </p:spPr>
        <p:txBody>
          <a:bodyPr>
            <a:normAutofit fontScale="92500" lnSpcReduction="20000"/>
          </a:bodyPr>
          <a:lstStyle/>
          <a:p>
            <a:pPr marL="0" indent="0">
              <a:buNone/>
            </a:pPr>
            <a:r>
              <a:rPr lang="en-GB" dirty="0">
                <a:solidFill>
                  <a:schemeClr val="bg2">
                    <a:lumMod val="40000"/>
                    <a:lumOff val="60000"/>
                  </a:schemeClr>
                </a:solidFill>
              </a:rPr>
              <a:t>Jenny is a 16-year-old young carer who has supported her mother for five years following her father’s death. Her mother has mobility difficulties, memory problems and low mood, requiring practical and emotional assistance. </a:t>
            </a:r>
          </a:p>
          <a:p>
            <a:pPr marL="0" indent="0">
              <a:buNone/>
            </a:pPr>
            <a:endParaRPr lang="en-GB" dirty="0">
              <a:solidFill>
                <a:schemeClr val="bg2">
                  <a:lumMod val="40000"/>
                  <a:lumOff val="60000"/>
                </a:schemeClr>
              </a:solidFill>
            </a:endParaRPr>
          </a:p>
          <a:p>
            <a:pPr marL="0" indent="0">
              <a:buNone/>
            </a:pPr>
            <a:r>
              <a:rPr lang="en-GB" dirty="0">
                <a:solidFill>
                  <a:schemeClr val="bg2">
                    <a:lumMod val="40000"/>
                    <a:lumOff val="60000"/>
                  </a:schemeClr>
                </a:solidFill>
              </a:rPr>
              <a:t>This presentation will:</a:t>
            </a:r>
          </a:p>
          <a:p>
            <a:pPr>
              <a:buFont typeface="Wingdings" panose="05000000000000000000" pitchFamily="2" charset="2"/>
              <a:buChar char="§"/>
            </a:pPr>
            <a:r>
              <a:rPr lang="en-GB" dirty="0">
                <a:solidFill>
                  <a:schemeClr val="bg2">
                    <a:lumMod val="40000"/>
                    <a:lumOff val="60000"/>
                  </a:schemeClr>
                </a:solidFill>
              </a:rPr>
              <a:t>Outline Ecological Systems Theory</a:t>
            </a:r>
          </a:p>
          <a:p>
            <a:pPr>
              <a:buFont typeface="Wingdings" panose="05000000000000000000" pitchFamily="2" charset="2"/>
              <a:buChar char="§"/>
            </a:pPr>
            <a:r>
              <a:rPr lang="en-GB" dirty="0">
                <a:solidFill>
                  <a:schemeClr val="bg2">
                    <a:lumMod val="40000"/>
                    <a:lumOff val="60000"/>
                  </a:schemeClr>
                </a:solidFill>
              </a:rPr>
              <a:t>Analyse the developmental impact of long-term caregiving</a:t>
            </a:r>
          </a:p>
          <a:p>
            <a:pPr>
              <a:buFont typeface="Wingdings" panose="05000000000000000000" pitchFamily="2" charset="2"/>
              <a:buChar char="§"/>
            </a:pPr>
            <a:r>
              <a:rPr lang="en-GB" dirty="0">
                <a:solidFill>
                  <a:schemeClr val="bg2">
                    <a:lumMod val="40000"/>
                    <a:lumOff val="60000"/>
                  </a:schemeClr>
                </a:solidFill>
              </a:rPr>
              <a:t>Examine biological and environmental influences</a:t>
            </a:r>
          </a:p>
          <a:p>
            <a:pPr>
              <a:buFont typeface="Wingdings" panose="05000000000000000000" pitchFamily="2" charset="2"/>
              <a:buChar char="§"/>
            </a:pPr>
            <a:r>
              <a:rPr lang="en-GB" dirty="0">
                <a:solidFill>
                  <a:schemeClr val="bg2">
                    <a:lumMod val="40000"/>
                    <a:lumOff val="60000"/>
                  </a:schemeClr>
                </a:solidFill>
              </a:rPr>
              <a:t>Propose a multi-agency community support plan</a:t>
            </a:r>
          </a:p>
          <a:p>
            <a:pPr>
              <a:buFont typeface="Wingdings" panose="05000000000000000000" pitchFamily="2" charset="2"/>
              <a:buChar char="§"/>
            </a:pPr>
            <a:r>
              <a:rPr lang="en-GB" dirty="0">
                <a:solidFill>
                  <a:schemeClr val="bg2">
                    <a:lumMod val="40000"/>
                    <a:lumOff val="60000"/>
                  </a:schemeClr>
                </a:solidFill>
              </a:rPr>
              <a:t>Critically evaluate the theory</a:t>
            </a:r>
          </a:p>
        </p:txBody>
      </p:sp>
      <p:pic>
        <p:nvPicPr>
          <p:cNvPr id="5" name="Picture 4">
            <a:extLst>
              <a:ext uri="{FF2B5EF4-FFF2-40B4-BE49-F238E27FC236}">
                <a16:creationId xmlns:a16="http://schemas.microsoft.com/office/drawing/2014/main" id="{B2A68956-9A70-5955-1EBF-E94B53D97397}"/>
              </a:ext>
            </a:extLst>
          </p:cNvPr>
          <p:cNvPicPr>
            <a:picLocks noChangeAspect="1"/>
          </p:cNvPicPr>
          <p:nvPr/>
        </p:nvPicPr>
        <p:blipFill>
          <a:blip r:embed="rId2"/>
          <a:stretch>
            <a:fillRect/>
          </a:stretch>
        </p:blipFill>
        <p:spPr>
          <a:xfrm>
            <a:off x="0" y="370709"/>
            <a:ext cx="6435306" cy="6210843"/>
          </a:xfrm>
          <a:prstGeom prst="rect">
            <a:avLst/>
          </a:prstGeom>
          <a:ln>
            <a:noFill/>
          </a:ln>
          <a:effectLst>
            <a:softEdge rad="112500"/>
          </a:effectLst>
        </p:spPr>
      </p:pic>
    </p:spTree>
    <p:extLst>
      <p:ext uri="{BB962C8B-B14F-4D97-AF65-F5344CB8AC3E}">
        <p14:creationId xmlns:p14="http://schemas.microsoft.com/office/powerpoint/2010/main" val="40634714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E247D-7C99-D2CB-0681-96FFCADB6E46}"/>
              </a:ext>
            </a:extLst>
          </p:cNvPr>
          <p:cNvSpPr>
            <a:spLocks noGrp="1"/>
          </p:cNvSpPr>
          <p:nvPr>
            <p:ph type="title"/>
          </p:nvPr>
        </p:nvSpPr>
        <p:spPr>
          <a:xfrm>
            <a:off x="6041064" y="-42530"/>
            <a:ext cx="6096000" cy="1326321"/>
          </a:xfrm>
        </p:spPr>
        <p:txBody>
          <a:bodyPr>
            <a:normAutofit/>
          </a:bodyPr>
          <a:lstStyle/>
          <a:p>
            <a:r>
              <a:rPr lang="en-GB" sz="2800" dirty="0">
                <a:solidFill>
                  <a:schemeClr val="bg2">
                    <a:lumMod val="40000"/>
                    <a:lumOff val="60000"/>
                  </a:schemeClr>
                </a:solidFill>
              </a:rPr>
              <a:t>Ecological Systems theory</a:t>
            </a:r>
          </a:p>
        </p:txBody>
      </p:sp>
      <p:sp>
        <p:nvSpPr>
          <p:cNvPr id="3" name="Content Placeholder 2">
            <a:extLst>
              <a:ext uri="{FF2B5EF4-FFF2-40B4-BE49-F238E27FC236}">
                <a16:creationId xmlns:a16="http://schemas.microsoft.com/office/drawing/2014/main" id="{31D3D503-D3F1-368D-26D4-7AC401456107}"/>
              </a:ext>
            </a:extLst>
          </p:cNvPr>
          <p:cNvSpPr>
            <a:spLocks noGrp="1"/>
          </p:cNvSpPr>
          <p:nvPr>
            <p:ph idx="1"/>
          </p:nvPr>
        </p:nvSpPr>
        <p:spPr>
          <a:xfrm>
            <a:off x="6096000" y="1283791"/>
            <a:ext cx="6205869" cy="5890438"/>
          </a:xfrm>
        </p:spPr>
        <p:txBody>
          <a:bodyPr>
            <a:normAutofit/>
          </a:bodyPr>
          <a:lstStyle/>
          <a:p>
            <a:pPr marL="0" indent="0">
              <a:buNone/>
            </a:pPr>
            <a:r>
              <a:rPr lang="en-GB" sz="1800" dirty="0">
                <a:solidFill>
                  <a:schemeClr val="bg2">
                    <a:lumMod val="40000"/>
                    <a:lumOff val="60000"/>
                  </a:schemeClr>
                </a:solidFill>
              </a:rPr>
              <a:t>Ecological Systems Theory was developed by Urie Bronfenbrenner (1979).</a:t>
            </a:r>
          </a:p>
          <a:p>
            <a:pPr marL="0" indent="0">
              <a:buNone/>
            </a:pPr>
            <a:r>
              <a:rPr lang="en-GB" sz="1800" dirty="0">
                <a:solidFill>
                  <a:schemeClr val="bg2">
                    <a:lumMod val="40000"/>
                    <a:lumOff val="60000"/>
                  </a:schemeClr>
                </a:solidFill>
              </a:rPr>
              <a:t>The theory proposes that development is shaped by interactions within five environmental systems:</a:t>
            </a:r>
          </a:p>
          <a:p>
            <a:r>
              <a:rPr lang="en-GB" sz="1800" dirty="0">
                <a:solidFill>
                  <a:schemeClr val="bg2">
                    <a:lumMod val="40000"/>
                    <a:lumOff val="60000"/>
                  </a:schemeClr>
                </a:solidFill>
              </a:rPr>
              <a:t>Microsystem- immediate relationship (family, school)</a:t>
            </a:r>
          </a:p>
          <a:p>
            <a:r>
              <a:rPr lang="en-GB" sz="1800" dirty="0">
                <a:solidFill>
                  <a:schemeClr val="bg2">
                    <a:lumMod val="40000"/>
                    <a:lumOff val="60000"/>
                  </a:schemeClr>
                </a:solidFill>
              </a:rPr>
              <a:t>Mesosystem- interaction between microsystems</a:t>
            </a:r>
          </a:p>
          <a:p>
            <a:r>
              <a:rPr lang="en-GB" sz="1800" dirty="0">
                <a:solidFill>
                  <a:schemeClr val="bg2">
                    <a:lumMod val="40000"/>
                    <a:lumOff val="60000"/>
                  </a:schemeClr>
                </a:solidFill>
              </a:rPr>
              <a:t>Ecosystems- Indirect environments (services, parents' work)</a:t>
            </a:r>
          </a:p>
          <a:p>
            <a:r>
              <a:rPr lang="en-GB" sz="1800" dirty="0">
                <a:solidFill>
                  <a:schemeClr val="bg2">
                    <a:lumMod val="40000"/>
                    <a:lumOff val="60000"/>
                  </a:schemeClr>
                </a:solidFill>
              </a:rPr>
              <a:t>Macrosystem- social values, culture, policy</a:t>
            </a:r>
          </a:p>
          <a:p>
            <a:r>
              <a:rPr lang="en-GB" sz="1800" dirty="0">
                <a:solidFill>
                  <a:schemeClr val="bg2">
                    <a:lumMod val="40000"/>
                    <a:lumOff val="60000"/>
                  </a:schemeClr>
                </a:solidFill>
              </a:rPr>
              <a:t>Chronosystem – life transitions and historical events</a:t>
            </a:r>
          </a:p>
          <a:p>
            <a:endParaRPr lang="en-GB" sz="1800" dirty="0">
              <a:solidFill>
                <a:schemeClr val="bg2">
                  <a:lumMod val="40000"/>
                  <a:lumOff val="60000"/>
                </a:schemeClr>
              </a:solidFill>
            </a:endParaRPr>
          </a:p>
          <a:p>
            <a:pPr marL="0" indent="0">
              <a:buNone/>
            </a:pPr>
            <a:r>
              <a:rPr lang="en-GB" sz="1800" dirty="0">
                <a:solidFill>
                  <a:schemeClr val="bg2">
                    <a:lumMod val="40000"/>
                    <a:lumOff val="60000"/>
                  </a:schemeClr>
                </a:solidFill>
              </a:rPr>
              <a:t>Development is influenced by the interaction between individual and environment over time.</a:t>
            </a:r>
          </a:p>
        </p:txBody>
      </p:sp>
      <p:pic>
        <p:nvPicPr>
          <p:cNvPr id="4" name="Picture 3">
            <a:extLst>
              <a:ext uri="{FF2B5EF4-FFF2-40B4-BE49-F238E27FC236}">
                <a16:creationId xmlns:a16="http://schemas.microsoft.com/office/drawing/2014/main" id="{6C2A4F94-4E23-7290-2E05-F12B30212BA2}"/>
              </a:ext>
            </a:extLst>
          </p:cNvPr>
          <p:cNvPicPr>
            <a:picLocks noChangeAspect="1"/>
          </p:cNvPicPr>
          <p:nvPr/>
        </p:nvPicPr>
        <p:blipFill>
          <a:blip r:embed="rId2"/>
          <a:stretch>
            <a:fillRect/>
          </a:stretch>
        </p:blipFill>
        <p:spPr>
          <a:xfrm>
            <a:off x="123158" y="308344"/>
            <a:ext cx="5890438" cy="6400800"/>
          </a:xfrm>
          <a:prstGeom prst="rect">
            <a:avLst/>
          </a:prstGeom>
          <a:ln>
            <a:noFill/>
          </a:ln>
          <a:effectLst>
            <a:softEdge rad="112500"/>
          </a:effectLst>
        </p:spPr>
      </p:pic>
    </p:spTree>
    <p:extLst>
      <p:ext uri="{BB962C8B-B14F-4D97-AF65-F5344CB8AC3E}">
        <p14:creationId xmlns:p14="http://schemas.microsoft.com/office/powerpoint/2010/main" val="3522614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831F1-4406-2F1E-9AB1-D0FD558A1731}"/>
              </a:ext>
            </a:extLst>
          </p:cNvPr>
          <p:cNvSpPr>
            <a:spLocks noGrp="1"/>
          </p:cNvSpPr>
          <p:nvPr>
            <p:ph type="title"/>
          </p:nvPr>
        </p:nvSpPr>
        <p:spPr>
          <a:xfrm>
            <a:off x="-679317" y="233059"/>
            <a:ext cx="10353761" cy="1005191"/>
          </a:xfrm>
        </p:spPr>
        <p:txBody>
          <a:bodyPr/>
          <a:lstStyle/>
          <a:p>
            <a:r>
              <a:rPr lang="en-GB" dirty="0">
                <a:solidFill>
                  <a:schemeClr val="bg2">
                    <a:lumMod val="60000"/>
                    <a:lumOff val="40000"/>
                  </a:schemeClr>
                </a:solidFill>
              </a:rPr>
              <a:t>Developmental impact on jenny</a:t>
            </a:r>
          </a:p>
        </p:txBody>
      </p:sp>
      <p:graphicFrame>
        <p:nvGraphicFramePr>
          <p:cNvPr id="10" name="Table 9">
            <a:extLst>
              <a:ext uri="{FF2B5EF4-FFF2-40B4-BE49-F238E27FC236}">
                <a16:creationId xmlns:a16="http://schemas.microsoft.com/office/drawing/2014/main" id="{D5A7C163-E4D2-0388-DF70-DA502D100478}"/>
              </a:ext>
            </a:extLst>
          </p:cNvPr>
          <p:cNvGraphicFramePr>
            <a:graphicFrameLocks noGrp="1"/>
          </p:cNvGraphicFramePr>
          <p:nvPr>
            <p:extLst>
              <p:ext uri="{D42A27DB-BD31-4B8C-83A1-F6EECF244321}">
                <p14:modId xmlns:p14="http://schemas.microsoft.com/office/powerpoint/2010/main" val="2854598783"/>
              </p:ext>
            </p:extLst>
          </p:nvPr>
        </p:nvGraphicFramePr>
        <p:xfrm>
          <a:off x="228600" y="1238250"/>
          <a:ext cx="8464550" cy="5437295"/>
        </p:xfrm>
        <a:graphic>
          <a:graphicData uri="http://schemas.openxmlformats.org/drawingml/2006/table">
            <a:tbl>
              <a:tblPr firstRow="1" bandRow="1">
                <a:tableStyleId>{D113A9D2-9D6B-4929-AA2D-F23B5EE8CBE7}</a:tableStyleId>
              </a:tblPr>
              <a:tblGrid>
                <a:gridCol w="2307912">
                  <a:extLst>
                    <a:ext uri="{9D8B030D-6E8A-4147-A177-3AD203B41FA5}">
                      <a16:colId xmlns:a16="http://schemas.microsoft.com/office/drawing/2014/main" val="979303725"/>
                    </a:ext>
                  </a:extLst>
                </a:gridCol>
                <a:gridCol w="6156638">
                  <a:extLst>
                    <a:ext uri="{9D8B030D-6E8A-4147-A177-3AD203B41FA5}">
                      <a16:colId xmlns:a16="http://schemas.microsoft.com/office/drawing/2014/main" val="375978182"/>
                    </a:ext>
                  </a:extLst>
                </a:gridCol>
              </a:tblGrid>
              <a:tr h="480389">
                <a:tc gridSpan="2">
                  <a:txBody>
                    <a:bodyPr/>
                    <a:lstStyle/>
                    <a:p>
                      <a:pPr algn="ctr"/>
                      <a:r>
                        <a:rPr lang="en-GB" sz="2400" dirty="0">
                          <a:solidFill>
                            <a:schemeClr val="bg1"/>
                          </a:solidFill>
                        </a:rPr>
                        <a:t>Applying the framework to Jenny’s situation</a:t>
                      </a:r>
                    </a:p>
                  </a:txBody>
                  <a:tcPr/>
                </a:tc>
                <a:tc hMerge="1">
                  <a:txBody>
                    <a:bodyPr/>
                    <a:lstStyle/>
                    <a:p>
                      <a:endParaRPr lang="en-GB" dirty="0"/>
                    </a:p>
                  </a:txBody>
                  <a:tcPr/>
                </a:tc>
                <a:extLst>
                  <a:ext uri="{0D108BD9-81ED-4DB2-BD59-A6C34878D82A}">
                    <a16:rowId xmlns:a16="http://schemas.microsoft.com/office/drawing/2014/main" val="1479821654"/>
                  </a:ext>
                </a:extLst>
              </a:tr>
              <a:tr h="427218">
                <a:tc>
                  <a:txBody>
                    <a:bodyPr/>
                    <a:lstStyle/>
                    <a:p>
                      <a:pPr algn="ctr"/>
                      <a:r>
                        <a:rPr lang="en-GB" dirty="0">
                          <a:solidFill>
                            <a:schemeClr val="bg1"/>
                          </a:solidFill>
                        </a:rPr>
                        <a:t>System</a:t>
                      </a:r>
                    </a:p>
                  </a:txBody>
                  <a:tcPr/>
                </a:tc>
                <a:tc>
                  <a:txBody>
                    <a:bodyPr/>
                    <a:lstStyle/>
                    <a:p>
                      <a:r>
                        <a:rPr lang="en-GB" dirty="0">
                          <a:solidFill>
                            <a:schemeClr val="bg1"/>
                          </a:solidFill>
                        </a:rPr>
                        <a:t>Impact on Jenny</a:t>
                      </a:r>
                    </a:p>
                  </a:txBody>
                  <a:tcPr/>
                </a:tc>
                <a:extLst>
                  <a:ext uri="{0D108BD9-81ED-4DB2-BD59-A6C34878D82A}">
                    <a16:rowId xmlns:a16="http://schemas.microsoft.com/office/drawing/2014/main" val="1885531789"/>
                  </a:ext>
                </a:extLst>
              </a:tr>
              <a:tr h="1685465">
                <a:tc>
                  <a:txBody>
                    <a:bodyPr/>
                    <a:lstStyle/>
                    <a:p>
                      <a:pPr algn="ctr"/>
                      <a:r>
                        <a:rPr lang="en-GB" b="1" dirty="0">
                          <a:solidFill>
                            <a:schemeClr val="bg1"/>
                          </a:solidFill>
                        </a:rPr>
                        <a:t>Microsystem</a:t>
                      </a:r>
                    </a:p>
                    <a:p>
                      <a:pPr algn="ctr"/>
                      <a:endParaRPr lang="en-GB" b="1" dirty="0">
                        <a:solidFill>
                          <a:schemeClr val="bg1"/>
                        </a:solidFill>
                      </a:endParaRPr>
                    </a:p>
                  </a:txBody>
                  <a:tcPr/>
                </a:tc>
                <a:tc>
                  <a:txBody>
                    <a:bodyPr/>
                    <a:lstStyle/>
                    <a:p>
                      <a:pPr marL="285750" indent="-285750">
                        <a:buFont typeface="Wingdings" panose="05000000000000000000" pitchFamily="2" charset="2"/>
                        <a:buChar char="§"/>
                      </a:pPr>
                      <a:r>
                        <a:rPr lang="en-GB" dirty="0">
                          <a:solidFill>
                            <a:schemeClr val="bg1"/>
                          </a:solidFill>
                        </a:rPr>
                        <a:t>Primary caregiver role</a:t>
                      </a:r>
                    </a:p>
                    <a:p>
                      <a:pPr marL="285750" indent="-285750">
                        <a:buFont typeface="Wingdings" panose="05000000000000000000" pitchFamily="2" charset="2"/>
                        <a:buChar char="§"/>
                      </a:pPr>
                      <a:r>
                        <a:rPr lang="en-GB" dirty="0">
                          <a:solidFill>
                            <a:schemeClr val="bg1"/>
                          </a:solidFill>
                        </a:rPr>
                        <a:t>Limited peer interaction</a:t>
                      </a:r>
                    </a:p>
                    <a:p>
                      <a:pPr marL="285750" indent="-285750">
                        <a:buFont typeface="Wingdings" panose="05000000000000000000" pitchFamily="2" charset="2"/>
                        <a:buChar char="§"/>
                      </a:pPr>
                      <a:r>
                        <a:rPr lang="en-GB" dirty="0">
                          <a:solidFill>
                            <a:schemeClr val="bg1"/>
                          </a:solidFill>
                        </a:rPr>
                        <a:t>Emotional strain from mother’s health</a:t>
                      </a:r>
                    </a:p>
                    <a:p>
                      <a:pPr marL="285750" indent="-285750">
                        <a:buFont typeface="Wingdings" panose="05000000000000000000" pitchFamily="2" charset="2"/>
                        <a:buChar char="§"/>
                      </a:pPr>
                      <a:r>
                        <a:rPr lang="en-GB" dirty="0">
                          <a:solidFill>
                            <a:schemeClr val="bg1"/>
                          </a:solidFill>
                        </a:rPr>
                        <a:t>Bereavement</a:t>
                      </a:r>
                    </a:p>
                    <a:p>
                      <a:pPr marL="285750" indent="-285750">
                        <a:buFont typeface="Wingdings" panose="05000000000000000000" pitchFamily="2" charset="2"/>
                        <a:buChar char="§"/>
                      </a:pPr>
                      <a:endParaRPr lang="en-GB" dirty="0">
                        <a:solidFill>
                          <a:schemeClr val="bg1"/>
                        </a:solidFill>
                      </a:endParaRPr>
                    </a:p>
                  </a:txBody>
                  <a:tcPr/>
                </a:tc>
                <a:extLst>
                  <a:ext uri="{0D108BD9-81ED-4DB2-BD59-A6C34878D82A}">
                    <a16:rowId xmlns:a16="http://schemas.microsoft.com/office/drawing/2014/main" val="2469700091"/>
                  </a:ext>
                </a:extLst>
              </a:tr>
              <a:tr h="1053416">
                <a:tc>
                  <a:txBody>
                    <a:bodyPr/>
                    <a:lstStyle/>
                    <a:p>
                      <a:pPr algn="ctr"/>
                      <a:r>
                        <a:rPr lang="en-GB" b="1" dirty="0">
                          <a:solidFill>
                            <a:schemeClr val="bg1"/>
                          </a:solidFill>
                        </a:rPr>
                        <a:t>Mesosystem</a:t>
                      </a:r>
                    </a:p>
                    <a:p>
                      <a:pPr algn="ctr"/>
                      <a:endParaRPr lang="en-GB" b="1" dirty="0">
                        <a:solidFill>
                          <a:schemeClr val="bg1"/>
                        </a:solidFill>
                      </a:endParaRPr>
                    </a:p>
                  </a:txBody>
                  <a:tcPr/>
                </a:tc>
                <a:tc>
                  <a:txBody>
                    <a:bodyPr/>
                    <a:lstStyle/>
                    <a:p>
                      <a:pPr marL="285750" indent="-285750">
                        <a:buFont typeface="Wingdings" panose="05000000000000000000" pitchFamily="2" charset="2"/>
                        <a:buChar char="§"/>
                      </a:pPr>
                      <a:r>
                        <a:rPr lang="en-GB" dirty="0">
                          <a:solidFill>
                            <a:schemeClr val="bg1"/>
                          </a:solidFill>
                        </a:rPr>
                        <a:t>Potential disruption between school and home</a:t>
                      </a:r>
                    </a:p>
                    <a:p>
                      <a:pPr marL="285750" indent="-285750">
                        <a:buFont typeface="Wingdings" panose="05000000000000000000" pitchFamily="2" charset="2"/>
                        <a:buChar char="§"/>
                      </a:pPr>
                      <a:r>
                        <a:rPr lang="en-GB" dirty="0">
                          <a:solidFill>
                            <a:schemeClr val="bg1"/>
                          </a:solidFill>
                        </a:rPr>
                        <a:t>Teacher unaware of caring responsibilities</a:t>
                      </a:r>
                    </a:p>
                    <a:p>
                      <a:pPr marL="285750" indent="-285750">
                        <a:buFont typeface="Wingdings" panose="05000000000000000000" pitchFamily="2" charset="2"/>
                        <a:buChar char="§"/>
                      </a:pPr>
                      <a:endParaRPr lang="en-GB" dirty="0">
                        <a:solidFill>
                          <a:schemeClr val="bg1"/>
                        </a:solidFill>
                      </a:endParaRPr>
                    </a:p>
                  </a:txBody>
                  <a:tcPr/>
                </a:tc>
                <a:extLst>
                  <a:ext uri="{0D108BD9-81ED-4DB2-BD59-A6C34878D82A}">
                    <a16:rowId xmlns:a16="http://schemas.microsoft.com/office/drawing/2014/main" val="3154266143"/>
                  </a:ext>
                </a:extLst>
              </a:tr>
              <a:tr h="737391">
                <a:tc>
                  <a:txBody>
                    <a:bodyPr/>
                    <a:lstStyle/>
                    <a:p>
                      <a:pPr algn="ctr"/>
                      <a:r>
                        <a:rPr lang="en-GB" b="1" dirty="0">
                          <a:solidFill>
                            <a:schemeClr val="bg1"/>
                          </a:solidFill>
                        </a:rPr>
                        <a:t>Ecosystem</a:t>
                      </a:r>
                    </a:p>
                    <a:p>
                      <a:pPr algn="ctr"/>
                      <a:endParaRPr lang="en-GB" b="1" dirty="0">
                        <a:solidFill>
                          <a:schemeClr val="bg1"/>
                        </a:solidFill>
                      </a:endParaRPr>
                    </a:p>
                  </a:txBody>
                  <a:tcPr/>
                </a:tc>
                <a:tc>
                  <a:txBody>
                    <a:bodyPr/>
                    <a:lstStyle/>
                    <a:p>
                      <a:pPr marL="285750" indent="-285750">
                        <a:buFont typeface="Wingdings" panose="05000000000000000000" pitchFamily="2" charset="2"/>
                        <a:buChar char="§"/>
                      </a:pPr>
                      <a:r>
                        <a:rPr lang="en-GB" dirty="0">
                          <a:solidFill>
                            <a:schemeClr val="bg1"/>
                          </a:solidFill>
                        </a:rPr>
                        <a:t>Availability or lack of social care services</a:t>
                      </a:r>
                    </a:p>
                    <a:p>
                      <a:pPr marL="285750" indent="-285750">
                        <a:buFont typeface="Wingdings" panose="05000000000000000000" pitchFamily="2" charset="2"/>
                        <a:buChar char="§"/>
                      </a:pPr>
                      <a:r>
                        <a:rPr lang="en-GB" dirty="0">
                          <a:solidFill>
                            <a:schemeClr val="bg1"/>
                          </a:solidFill>
                        </a:rPr>
                        <a:t>Access to young carer’s support</a:t>
                      </a:r>
                    </a:p>
                  </a:txBody>
                  <a:tcPr/>
                </a:tc>
                <a:extLst>
                  <a:ext uri="{0D108BD9-81ED-4DB2-BD59-A6C34878D82A}">
                    <a16:rowId xmlns:a16="http://schemas.microsoft.com/office/drawing/2014/main" val="4172498299"/>
                  </a:ext>
                </a:extLst>
              </a:tr>
              <a:tr h="1053416">
                <a:tc>
                  <a:txBody>
                    <a:bodyPr/>
                    <a:lstStyle/>
                    <a:p>
                      <a:pPr algn="ctr"/>
                      <a:r>
                        <a:rPr lang="en-GB" b="1" dirty="0">
                          <a:solidFill>
                            <a:schemeClr val="bg1"/>
                          </a:solidFill>
                        </a:rPr>
                        <a:t>Chronosystem</a:t>
                      </a:r>
                    </a:p>
                    <a:p>
                      <a:pPr algn="ctr"/>
                      <a:endParaRPr lang="en-GB" b="1" dirty="0">
                        <a:solidFill>
                          <a:schemeClr val="bg1"/>
                        </a:solidFill>
                      </a:endParaRPr>
                    </a:p>
                  </a:txBody>
                  <a:tcPr/>
                </a:tc>
                <a:tc>
                  <a:txBody>
                    <a:bodyPr/>
                    <a:lstStyle/>
                    <a:p>
                      <a:pPr marL="285750" indent="-285750">
                        <a:buFont typeface="Wingdings" panose="05000000000000000000" pitchFamily="2" charset="2"/>
                        <a:buChar char="§"/>
                      </a:pPr>
                      <a:r>
                        <a:rPr lang="en-GB" dirty="0">
                          <a:solidFill>
                            <a:schemeClr val="bg1"/>
                          </a:solidFill>
                        </a:rPr>
                        <a:t>Father’s death as life transition</a:t>
                      </a:r>
                    </a:p>
                    <a:p>
                      <a:pPr marL="285750" indent="-285750">
                        <a:buFont typeface="Wingdings" panose="05000000000000000000" pitchFamily="2" charset="2"/>
                        <a:buChar char="§"/>
                      </a:pPr>
                      <a:r>
                        <a:rPr lang="en-GB" dirty="0">
                          <a:solidFill>
                            <a:schemeClr val="bg1"/>
                          </a:solidFill>
                        </a:rPr>
                        <a:t>Five years of prolonged responsibility during adolescence</a:t>
                      </a:r>
                    </a:p>
                  </a:txBody>
                  <a:tcPr/>
                </a:tc>
                <a:extLst>
                  <a:ext uri="{0D108BD9-81ED-4DB2-BD59-A6C34878D82A}">
                    <a16:rowId xmlns:a16="http://schemas.microsoft.com/office/drawing/2014/main" val="3345904255"/>
                  </a:ext>
                </a:extLst>
              </a:tr>
            </a:tbl>
          </a:graphicData>
        </a:graphic>
      </p:graphicFrame>
      <p:sp>
        <p:nvSpPr>
          <p:cNvPr id="11" name="Scroll: Vertical 10">
            <a:extLst>
              <a:ext uri="{FF2B5EF4-FFF2-40B4-BE49-F238E27FC236}">
                <a16:creationId xmlns:a16="http://schemas.microsoft.com/office/drawing/2014/main" id="{239F8480-ADE6-7ACB-9095-32D1676FADCF}"/>
              </a:ext>
            </a:extLst>
          </p:cNvPr>
          <p:cNvSpPr/>
          <p:nvPr/>
        </p:nvSpPr>
        <p:spPr>
          <a:xfrm>
            <a:off x="8858250" y="1790701"/>
            <a:ext cx="3333750" cy="4000500"/>
          </a:xfrm>
          <a:prstGeom prst="verticalScroll">
            <a:avLst>
              <a:gd name="adj" fmla="val 1026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“Cumulation stress within systems may influence psychological wellbeing”</a:t>
            </a:r>
          </a:p>
          <a:p>
            <a:pPr algn="ctr"/>
            <a:r>
              <a:rPr lang="en-GB" sz="2400" dirty="0">
                <a:solidFill>
                  <a:schemeClr val="bg1"/>
                </a:solidFill>
              </a:rPr>
              <a:t>(Bronfenbrenner, 1979)</a:t>
            </a:r>
          </a:p>
        </p:txBody>
      </p:sp>
    </p:spTree>
    <p:extLst>
      <p:ext uri="{BB962C8B-B14F-4D97-AF65-F5344CB8AC3E}">
        <p14:creationId xmlns:p14="http://schemas.microsoft.com/office/powerpoint/2010/main" val="2232125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31A4E-80DA-B89F-A50C-71B1C05B0A32}"/>
              </a:ext>
            </a:extLst>
          </p:cNvPr>
          <p:cNvSpPr>
            <a:spLocks noGrp="1"/>
          </p:cNvSpPr>
          <p:nvPr>
            <p:ph type="title"/>
          </p:nvPr>
        </p:nvSpPr>
        <p:spPr>
          <a:xfrm>
            <a:off x="913795" y="247650"/>
            <a:ext cx="10353761" cy="1326321"/>
          </a:xfrm>
        </p:spPr>
        <p:txBody>
          <a:bodyPr/>
          <a:lstStyle/>
          <a:p>
            <a:r>
              <a:rPr lang="en-GB" dirty="0"/>
              <a:t>Biological Factors affecting Jenny</a:t>
            </a:r>
          </a:p>
        </p:txBody>
      </p:sp>
      <p:sp>
        <p:nvSpPr>
          <p:cNvPr id="4" name="Double Wave 3">
            <a:extLst>
              <a:ext uri="{FF2B5EF4-FFF2-40B4-BE49-F238E27FC236}">
                <a16:creationId xmlns:a16="http://schemas.microsoft.com/office/drawing/2014/main" id="{EB180538-F46B-0662-2186-7E8815C923FA}"/>
              </a:ext>
            </a:extLst>
          </p:cNvPr>
          <p:cNvSpPr/>
          <p:nvPr/>
        </p:nvSpPr>
        <p:spPr>
          <a:xfrm>
            <a:off x="171450" y="2236029"/>
            <a:ext cx="4076700" cy="2667000"/>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Adolescent brain developmen</a:t>
            </a:r>
            <a:r>
              <a:rPr lang="en-GB" dirty="0">
                <a:solidFill>
                  <a:schemeClr val="bg1"/>
                </a:solidFill>
              </a:rPr>
              <a:t>t</a:t>
            </a:r>
          </a:p>
          <a:p>
            <a:pPr algn="ctr"/>
            <a:r>
              <a:rPr lang="en-GB" dirty="0">
                <a:solidFill>
                  <a:schemeClr val="bg1"/>
                </a:solidFill>
              </a:rPr>
              <a:t> </a:t>
            </a:r>
          </a:p>
          <a:p>
            <a:pPr marL="285750" indent="-285750">
              <a:buFont typeface="Arial" panose="020B0604020202020204" pitchFamily="34" charset="0"/>
              <a:buChar char="•"/>
            </a:pPr>
            <a:r>
              <a:rPr lang="en-GB" dirty="0">
                <a:solidFill>
                  <a:schemeClr val="bg1"/>
                </a:solidFill>
              </a:rPr>
              <a:t>Prefrontal cortex still maturing</a:t>
            </a:r>
          </a:p>
          <a:p>
            <a:pPr marL="285750" indent="-285750">
              <a:buFont typeface="Arial" panose="020B0604020202020204" pitchFamily="34" charset="0"/>
              <a:buChar char="•"/>
            </a:pPr>
            <a:r>
              <a:rPr lang="en-GB" dirty="0">
                <a:solidFill>
                  <a:schemeClr val="bg1"/>
                </a:solidFill>
              </a:rPr>
              <a:t>Affects emotional regulation (Berk, 2018)</a:t>
            </a:r>
          </a:p>
        </p:txBody>
      </p:sp>
      <p:sp>
        <p:nvSpPr>
          <p:cNvPr id="5" name="Double Wave 4">
            <a:extLst>
              <a:ext uri="{FF2B5EF4-FFF2-40B4-BE49-F238E27FC236}">
                <a16:creationId xmlns:a16="http://schemas.microsoft.com/office/drawing/2014/main" id="{9DC70ACC-70B1-EC20-6D03-0D1871EE2294}"/>
              </a:ext>
            </a:extLst>
          </p:cNvPr>
          <p:cNvSpPr/>
          <p:nvPr/>
        </p:nvSpPr>
        <p:spPr>
          <a:xfrm>
            <a:off x="4381500" y="2236029"/>
            <a:ext cx="4076700" cy="2838450"/>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Prolonged stress response </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May increase vulnerability to anxiety or depression</a:t>
            </a:r>
          </a:p>
        </p:txBody>
      </p:sp>
      <p:sp>
        <p:nvSpPr>
          <p:cNvPr id="6" name="Double Wave 5">
            <a:extLst>
              <a:ext uri="{FF2B5EF4-FFF2-40B4-BE49-F238E27FC236}">
                <a16:creationId xmlns:a16="http://schemas.microsoft.com/office/drawing/2014/main" id="{3FD1BF49-FA5D-8268-EAA5-ED7C511FD6EC}"/>
              </a:ext>
            </a:extLst>
          </p:cNvPr>
          <p:cNvSpPr/>
          <p:nvPr/>
        </p:nvSpPr>
        <p:spPr>
          <a:xfrm>
            <a:off x="8591550" y="2274129"/>
            <a:ext cx="3429000" cy="2800350"/>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Genetic considerations</a:t>
            </a:r>
          </a:p>
          <a:p>
            <a:pPr algn="ctr"/>
            <a:endParaRPr lang="en-GB" sz="2000" b="1" dirty="0">
              <a:solidFill>
                <a:schemeClr val="bg1"/>
              </a:solidFill>
            </a:endParaRPr>
          </a:p>
          <a:p>
            <a:pPr marL="285750" indent="-285750">
              <a:buFont typeface="Arial" panose="020B0604020202020204" pitchFamily="34" charset="0"/>
              <a:buChar char="•"/>
            </a:pPr>
            <a:r>
              <a:rPr lang="en-GB" dirty="0">
                <a:solidFill>
                  <a:schemeClr val="bg1"/>
                </a:solidFill>
              </a:rPr>
              <a:t>Possible predisposition to low mood (given mother’s history)</a:t>
            </a:r>
          </a:p>
        </p:txBody>
      </p:sp>
    </p:spTree>
    <p:extLst>
      <p:ext uri="{BB962C8B-B14F-4D97-AF65-F5344CB8AC3E}">
        <p14:creationId xmlns:p14="http://schemas.microsoft.com/office/powerpoint/2010/main" val="5575485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BA705-75FB-C2DF-E1AE-09A47FD2832A}"/>
              </a:ext>
            </a:extLst>
          </p:cNvPr>
          <p:cNvSpPr>
            <a:spLocks noGrp="1"/>
          </p:cNvSpPr>
          <p:nvPr>
            <p:ph type="title"/>
          </p:nvPr>
        </p:nvSpPr>
        <p:spPr>
          <a:xfrm>
            <a:off x="913795" y="403639"/>
            <a:ext cx="10353761" cy="1326321"/>
          </a:xfrm>
        </p:spPr>
        <p:txBody>
          <a:bodyPr/>
          <a:lstStyle/>
          <a:p>
            <a:r>
              <a:rPr lang="en-GB" dirty="0"/>
              <a:t>Environmental influences in Jenny’s life</a:t>
            </a:r>
          </a:p>
        </p:txBody>
      </p:sp>
      <p:sp>
        <p:nvSpPr>
          <p:cNvPr id="4" name="Rectangle: Rounded Corners 3">
            <a:extLst>
              <a:ext uri="{FF2B5EF4-FFF2-40B4-BE49-F238E27FC236}">
                <a16:creationId xmlns:a16="http://schemas.microsoft.com/office/drawing/2014/main" id="{15EF3339-027C-92EF-9D5F-013AD728DB87}"/>
              </a:ext>
            </a:extLst>
          </p:cNvPr>
          <p:cNvSpPr/>
          <p:nvPr/>
        </p:nvSpPr>
        <p:spPr>
          <a:xfrm>
            <a:off x="104212" y="1562100"/>
            <a:ext cx="2791387" cy="1524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Role strain and parentification</a:t>
            </a:r>
          </a:p>
        </p:txBody>
      </p:sp>
      <p:sp>
        <p:nvSpPr>
          <p:cNvPr id="5" name="Rectangle: Rounded Corners 4">
            <a:extLst>
              <a:ext uri="{FF2B5EF4-FFF2-40B4-BE49-F238E27FC236}">
                <a16:creationId xmlns:a16="http://schemas.microsoft.com/office/drawing/2014/main" id="{15EDF296-DE7B-EE37-A3CF-338A93023592}"/>
              </a:ext>
            </a:extLst>
          </p:cNvPr>
          <p:cNvSpPr/>
          <p:nvPr/>
        </p:nvSpPr>
        <p:spPr>
          <a:xfrm>
            <a:off x="3124201" y="1562100"/>
            <a:ext cx="2791386" cy="1524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Reduced time for education and career planning</a:t>
            </a:r>
          </a:p>
        </p:txBody>
      </p:sp>
      <p:sp>
        <p:nvSpPr>
          <p:cNvPr id="6" name="Rectangle: Rounded Corners 5">
            <a:extLst>
              <a:ext uri="{FF2B5EF4-FFF2-40B4-BE49-F238E27FC236}">
                <a16:creationId xmlns:a16="http://schemas.microsoft.com/office/drawing/2014/main" id="{2926B4FE-CA50-C357-EE01-F2E45A6A000F}"/>
              </a:ext>
            </a:extLst>
          </p:cNvPr>
          <p:cNvSpPr/>
          <p:nvPr/>
        </p:nvSpPr>
        <p:spPr>
          <a:xfrm>
            <a:off x="104212" y="3429000"/>
            <a:ext cx="2791386" cy="1524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Social Isolation from peers</a:t>
            </a:r>
          </a:p>
        </p:txBody>
      </p:sp>
      <p:sp>
        <p:nvSpPr>
          <p:cNvPr id="7" name="Rectangle: Rounded Corners 6">
            <a:extLst>
              <a:ext uri="{FF2B5EF4-FFF2-40B4-BE49-F238E27FC236}">
                <a16:creationId xmlns:a16="http://schemas.microsoft.com/office/drawing/2014/main" id="{D1DDA7C1-317E-8034-3105-15FE84659864}"/>
              </a:ext>
            </a:extLst>
          </p:cNvPr>
          <p:cNvSpPr/>
          <p:nvPr/>
        </p:nvSpPr>
        <p:spPr>
          <a:xfrm>
            <a:off x="3114112" y="3390900"/>
            <a:ext cx="2801475" cy="1524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Financial pressure on family</a:t>
            </a:r>
          </a:p>
        </p:txBody>
      </p:sp>
      <p:sp>
        <p:nvSpPr>
          <p:cNvPr id="8" name="Rectangle: Rounded Corners 7">
            <a:extLst>
              <a:ext uri="{FF2B5EF4-FFF2-40B4-BE49-F238E27FC236}">
                <a16:creationId xmlns:a16="http://schemas.microsoft.com/office/drawing/2014/main" id="{1833D815-AB54-F251-446B-BC07BB803471}"/>
              </a:ext>
            </a:extLst>
          </p:cNvPr>
          <p:cNvSpPr/>
          <p:nvPr/>
        </p:nvSpPr>
        <p:spPr>
          <a:xfrm>
            <a:off x="647700" y="5257800"/>
            <a:ext cx="4648200" cy="13263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Household stress related to mother’s health</a:t>
            </a:r>
          </a:p>
        </p:txBody>
      </p:sp>
      <p:sp>
        <p:nvSpPr>
          <p:cNvPr id="9" name="Scroll: Vertical 8">
            <a:extLst>
              <a:ext uri="{FF2B5EF4-FFF2-40B4-BE49-F238E27FC236}">
                <a16:creationId xmlns:a16="http://schemas.microsoft.com/office/drawing/2014/main" id="{4356DF30-B43C-88A7-5308-2A984CFAE76A}"/>
              </a:ext>
            </a:extLst>
          </p:cNvPr>
          <p:cNvSpPr/>
          <p:nvPr/>
        </p:nvSpPr>
        <p:spPr>
          <a:xfrm>
            <a:off x="7600950" y="1729960"/>
            <a:ext cx="4438650" cy="4404140"/>
          </a:xfrm>
          <a:prstGeom prst="verticalScroll">
            <a:avLst>
              <a:gd name="adj" fmla="val 1694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Research Evidence</a:t>
            </a:r>
            <a:r>
              <a:rPr lang="en-GB" dirty="0">
                <a:solidFill>
                  <a:schemeClr val="bg1"/>
                </a:solidFill>
              </a:rPr>
              <a:t>:</a:t>
            </a:r>
          </a:p>
          <a:p>
            <a:pPr algn="ctr"/>
            <a:r>
              <a:rPr lang="en-GB" sz="2000" dirty="0">
                <a:solidFill>
                  <a:schemeClr val="bg1"/>
                </a:solidFill>
              </a:rPr>
              <a:t>“Young </a:t>
            </a:r>
            <a:r>
              <a:rPr lang="en-GB" sz="2000" dirty="0" err="1">
                <a:solidFill>
                  <a:schemeClr val="bg1"/>
                </a:solidFill>
              </a:rPr>
              <a:t>careres</a:t>
            </a:r>
            <a:r>
              <a:rPr lang="en-GB" sz="2000" dirty="0">
                <a:solidFill>
                  <a:schemeClr val="bg1"/>
                </a:solidFill>
              </a:rPr>
              <a:t> face increased risk of poorer metal health and reduced educational attainment” </a:t>
            </a:r>
          </a:p>
          <a:p>
            <a:pPr algn="ctr"/>
            <a:r>
              <a:rPr lang="en-GB" sz="2000" dirty="0">
                <a:solidFill>
                  <a:schemeClr val="bg1"/>
                </a:solidFill>
              </a:rPr>
              <a:t>(Aldridge, 2018)</a:t>
            </a:r>
          </a:p>
        </p:txBody>
      </p:sp>
    </p:spTree>
    <p:extLst>
      <p:ext uri="{BB962C8B-B14F-4D97-AF65-F5344CB8AC3E}">
        <p14:creationId xmlns:p14="http://schemas.microsoft.com/office/powerpoint/2010/main" val="2783655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CBF1D-B0FC-CF34-6620-FB4CF59B0215}"/>
              </a:ext>
            </a:extLst>
          </p:cNvPr>
          <p:cNvSpPr>
            <a:spLocks noGrp="1"/>
          </p:cNvSpPr>
          <p:nvPr>
            <p:ph type="title"/>
          </p:nvPr>
        </p:nvSpPr>
        <p:spPr>
          <a:xfrm>
            <a:off x="-1372205" y="0"/>
            <a:ext cx="10353761" cy="1326321"/>
          </a:xfrm>
        </p:spPr>
        <p:txBody>
          <a:bodyPr/>
          <a:lstStyle/>
          <a:p>
            <a:r>
              <a:rPr lang="en-GB" dirty="0"/>
              <a:t>Community support plan </a:t>
            </a:r>
          </a:p>
        </p:txBody>
      </p:sp>
      <p:graphicFrame>
        <p:nvGraphicFramePr>
          <p:cNvPr id="6" name="Table 5">
            <a:extLst>
              <a:ext uri="{FF2B5EF4-FFF2-40B4-BE49-F238E27FC236}">
                <a16:creationId xmlns:a16="http://schemas.microsoft.com/office/drawing/2014/main" id="{1100B15C-8281-9F55-FDB1-68003E317387}"/>
              </a:ext>
            </a:extLst>
          </p:cNvPr>
          <p:cNvGraphicFramePr>
            <a:graphicFrameLocks noGrp="1"/>
          </p:cNvGraphicFramePr>
          <p:nvPr>
            <p:extLst>
              <p:ext uri="{D42A27DB-BD31-4B8C-83A1-F6EECF244321}">
                <p14:modId xmlns:p14="http://schemas.microsoft.com/office/powerpoint/2010/main" val="255095388"/>
              </p:ext>
            </p:extLst>
          </p:nvPr>
        </p:nvGraphicFramePr>
        <p:xfrm>
          <a:off x="184150" y="1257962"/>
          <a:ext cx="8578850" cy="5516658"/>
        </p:xfrm>
        <a:graphic>
          <a:graphicData uri="http://schemas.openxmlformats.org/drawingml/2006/table">
            <a:tbl>
              <a:tblPr firstRow="1" bandRow="1">
                <a:tableStyleId>{5C22544A-7EE6-4342-B048-85BDC9FD1C3A}</a:tableStyleId>
              </a:tblPr>
              <a:tblGrid>
                <a:gridCol w="2159000">
                  <a:extLst>
                    <a:ext uri="{9D8B030D-6E8A-4147-A177-3AD203B41FA5}">
                      <a16:colId xmlns:a16="http://schemas.microsoft.com/office/drawing/2014/main" val="1644790413"/>
                    </a:ext>
                  </a:extLst>
                </a:gridCol>
                <a:gridCol w="6419850">
                  <a:extLst>
                    <a:ext uri="{9D8B030D-6E8A-4147-A177-3AD203B41FA5}">
                      <a16:colId xmlns:a16="http://schemas.microsoft.com/office/drawing/2014/main" val="2464054676"/>
                    </a:ext>
                  </a:extLst>
                </a:gridCol>
              </a:tblGrid>
              <a:tr h="833046">
                <a:tc gridSpan="2">
                  <a:txBody>
                    <a:bodyPr/>
                    <a:lstStyle/>
                    <a:p>
                      <a:pPr algn="ctr"/>
                      <a:r>
                        <a:rPr lang="en-GB" sz="2400" b="1" dirty="0">
                          <a:solidFill>
                            <a:schemeClr val="bg1"/>
                          </a:solidFill>
                        </a:rPr>
                        <a:t>Multi-Level Intervention Using Bronfenbrenner’s Framework</a:t>
                      </a:r>
                    </a:p>
                  </a:txBody>
                  <a:tcPr/>
                </a:tc>
                <a:tc hMerge="1">
                  <a:txBody>
                    <a:bodyPr/>
                    <a:lstStyle/>
                    <a:p>
                      <a:endParaRPr lang="en-GB" dirty="0"/>
                    </a:p>
                  </a:txBody>
                  <a:tcPr/>
                </a:tc>
                <a:extLst>
                  <a:ext uri="{0D108BD9-81ED-4DB2-BD59-A6C34878D82A}">
                    <a16:rowId xmlns:a16="http://schemas.microsoft.com/office/drawing/2014/main" val="2219475140"/>
                  </a:ext>
                </a:extLst>
              </a:tr>
              <a:tr h="833046">
                <a:tc>
                  <a:txBody>
                    <a:bodyPr/>
                    <a:lstStyle/>
                    <a:p>
                      <a:pPr algn="ctr"/>
                      <a:r>
                        <a:rPr lang="en-GB" dirty="0"/>
                        <a:t>System </a:t>
                      </a:r>
                    </a:p>
                  </a:txBody>
                  <a:tcPr/>
                </a:tc>
                <a:tc>
                  <a:txBody>
                    <a:bodyPr/>
                    <a:lstStyle/>
                    <a:p>
                      <a:pPr algn="ctr"/>
                      <a:r>
                        <a:rPr lang="en-GB" dirty="0"/>
                        <a:t>Support Interventions</a:t>
                      </a:r>
                    </a:p>
                  </a:txBody>
                  <a:tcPr/>
                </a:tc>
                <a:extLst>
                  <a:ext uri="{0D108BD9-81ED-4DB2-BD59-A6C34878D82A}">
                    <a16:rowId xmlns:a16="http://schemas.microsoft.com/office/drawing/2014/main" val="517522607"/>
                  </a:ext>
                </a:extLst>
              </a:tr>
              <a:tr h="833046">
                <a:tc>
                  <a:txBody>
                    <a:bodyPr/>
                    <a:lstStyle/>
                    <a:p>
                      <a:pPr algn="ctr"/>
                      <a:r>
                        <a:rPr lang="en-GB" b="1" dirty="0"/>
                        <a:t>Microsystem</a:t>
                      </a:r>
                    </a:p>
                  </a:txBody>
                  <a:tcPr/>
                </a:tc>
                <a:tc>
                  <a:txBody>
                    <a:bodyPr/>
                    <a:lstStyle/>
                    <a:p>
                      <a:pPr marL="285750" indent="-285750">
                        <a:buFont typeface="Arial" panose="020B0604020202020204" pitchFamily="34" charset="0"/>
                        <a:buChar char="•"/>
                      </a:pPr>
                      <a:r>
                        <a:rPr lang="en-GB" dirty="0"/>
                        <a:t>Young Carer Assessment (Care Act 2014)</a:t>
                      </a:r>
                    </a:p>
                    <a:p>
                      <a:pPr marL="285750" indent="-285750">
                        <a:buFont typeface="Arial" panose="020B0604020202020204" pitchFamily="34" charset="0"/>
                        <a:buChar char="•"/>
                      </a:pPr>
                      <a:r>
                        <a:rPr lang="en-GB" dirty="0"/>
                        <a:t>Respite services</a:t>
                      </a:r>
                    </a:p>
                    <a:p>
                      <a:pPr marL="285750" indent="-285750">
                        <a:buFont typeface="Arial" panose="020B0604020202020204" pitchFamily="34" charset="0"/>
                        <a:buChar char="•"/>
                      </a:pPr>
                      <a:r>
                        <a:rPr lang="en-GB" dirty="0"/>
                        <a:t>Home care support for mother</a:t>
                      </a:r>
                    </a:p>
                    <a:p>
                      <a:pPr marL="0" indent="0">
                        <a:buFont typeface="Arial" panose="020B0604020202020204" pitchFamily="34" charset="0"/>
                        <a:buNone/>
                      </a:pPr>
                      <a:endParaRPr lang="en-GB" dirty="0"/>
                    </a:p>
                  </a:txBody>
                  <a:tcPr/>
                </a:tc>
                <a:extLst>
                  <a:ext uri="{0D108BD9-81ED-4DB2-BD59-A6C34878D82A}">
                    <a16:rowId xmlns:a16="http://schemas.microsoft.com/office/drawing/2014/main" val="41247633"/>
                  </a:ext>
                </a:extLst>
              </a:tr>
              <a:tr h="833046">
                <a:tc>
                  <a:txBody>
                    <a:bodyPr/>
                    <a:lstStyle/>
                    <a:p>
                      <a:pPr algn="ctr"/>
                      <a:r>
                        <a:rPr lang="en-GB" b="1" dirty="0"/>
                        <a:t>Mesosystem</a:t>
                      </a:r>
                    </a:p>
                  </a:txBody>
                  <a:tcPr/>
                </a:tc>
                <a:tc>
                  <a:txBody>
                    <a:bodyPr/>
                    <a:lstStyle/>
                    <a:p>
                      <a:pPr marL="285750" indent="-285750">
                        <a:buFont typeface="Arial" panose="020B0604020202020204" pitchFamily="34" charset="0"/>
                        <a:buChar char="•"/>
                      </a:pPr>
                      <a:r>
                        <a:rPr lang="en-GB" dirty="0"/>
                        <a:t>Communication between school and social services</a:t>
                      </a:r>
                    </a:p>
                    <a:p>
                      <a:pPr marL="285750" indent="-285750">
                        <a:buFont typeface="Arial" panose="020B0604020202020204" pitchFamily="34" charset="0"/>
                        <a:buChar char="•"/>
                      </a:pPr>
                      <a:r>
                        <a:rPr lang="en-GB" dirty="0"/>
                        <a:t>Educational adjustments (deadlines, quiet space)</a:t>
                      </a:r>
                    </a:p>
                    <a:p>
                      <a:pPr marL="0" indent="0">
                        <a:buFont typeface="Arial" panose="020B0604020202020204" pitchFamily="34" charset="0"/>
                        <a:buNone/>
                      </a:pPr>
                      <a:endParaRPr lang="en-GB" dirty="0"/>
                    </a:p>
                  </a:txBody>
                  <a:tcPr/>
                </a:tc>
                <a:extLst>
                  <a:ext uri="{0D108BD9-81ED-4DB2-BD59-A6C34878D82A}">
                    <a16:rowId xmlns:a16="http://schemas.microsoft.com/office/drawing/2014/main" val="839319489"/>
                  </a:ext>
                </a:extLst>
              </a:tr>
              <a:tr h="833046">
                <a:tc>
                  <a:txBody>
                    <a:bodyPr/>
                    <a:lstStyle/>
                    <a:p>
                      <a:pPr algn="ctr"/>
                      <a:r>
                        <a:rPr lang="en-GB" b="1" dirty="0" err="1"/>
                        <a:t>Exosystem</a:t>
                      </a:r>
                      <a:endParaRPr lang="en-GB" b="1" dirty="0"/>
                    </a:p>
                  </a:txBody>
                  <a:tcPr/>
                </a:tc>
                <a:tc>
                  <a:txBody>
                    <a:bodyPr/>
                    <a:lstStyle/>
                    <a:p>
                      <a:pPr marL="285750" indent="-285750">
                        <a:buFont typeface="Arial" panose="020B0604020202020204" pitchFamily="34" charset="0"/>
                        <a:buChar char="•"/>
                      </a:pPr>
                      <a:r>
                        <a:rPr lang="en-GB" dirty="0"/>
                        <a:t>Referral to Young Carers Service</a:t>
                      </a:r>
                    </a:p>
                    <a:p>
                      <a:pPr marL="285750" indent="-285750">
                        <a:buFont typeface="Arial" panose="020B0604020202020204" pitchFamily="34" charset="0"/>
                        <a:buChar char="•"/>
                      </a:pPr>
                      <a:r>
                        <a:rPr lang="en-GB" dirty="0"/>
                        <a:t>GP referral for mother (memory and mood assessment)</a:t>
                      </a:r>
                    </a:p>
                    <a:p>
                      <a:pPr marL="285750" indent="-285750">
                        <a:buFont typeface="Arial" panose="020B0604020202020204" pitchFamily="34" charset="0"/>
                        <a:buChar char="•"/>
                      </a:pPr>
                      <a:r>
                        <a:rPr lang="en-GB" dirty="0"/>
                        <a:t>Occupational therapy assessment</a:t>
                      </a:r>
                    </a:p>
                  </a:txBody>
                  <a:tcPr/>
                </a:tc>
                <a:extLst>
                  <a:ext uri="{0D108BD9-81ED-4DB2-BD59-A6C34878D82A}">
                    <a16:rowId xmlns:a16="http://schemas.microsoft.com/office/drawing/2014/main" val="3517941445"/>
                  </a:ext>
                </a:extLst>
              </a:tr>
              <a:tr h="833046">
                <a:tc>
                  <a:txBody>
                    <a:bodyPr/>
                    <a:lstStyle/>
                    <a:p>
                      <a:pPr algn="ctr"/>
                      <a:r>
                        <a:rPr lang="en-GB" b="1" dirty="0"/>
                        <a:t>Macrosystem</a:t>
                      </a:r>
                    </a:p>
                  </a:txBody>
                  <a:tcPr/>
                </a:tc>
                <a:tc>
                  <a:txBody>
                    <a:bodyPr/>
                    <a:lstStyle/>
                    <a:p>
                      <a:r>
                        <a:rPr lang="en-GB" dirty="0"/>
                        <a:t>Access to statutory rights (Children and Families Act, 2014)</a:t>
                      </a:r>
                    </a:p>
                  </a:txBody>
                  <a:tcPr/>
                </a:tc>
                <a:extLst>
                  <a:ext uri="{0D108BD9-81ED-4DB2-BD59-A6C34878D82A}">
                    <a16:rowId xmlns:a16="http://schemas.microsoft.com/office/drawing/2014/main" val="1325850407"/>
                  </a:ext>
                </a:extLst>
              </a:tr>
            </a:tbl>
          </a:graphicData>
        </a:graphic>
      </p:graphicFrame>
      <p:sp>
        <p:nvSpPr>
          <p:cNvPr id="7" name="Scroll: Vertical 6">
            <a:extLst>
              <a:ext uri="{FF2B5EF4-FFF2-40B4-BE49-F238E27FC236}">
                <a16:creationId xmlns:a16="http://schemas.microsoft.com/office/drawing/2014/main" id="{E7A8B8DF-D719-401C-9DAB-1B9555D14EFF}"/>
              </a:ext>
            </a:extLst>
          </p:cNvPr>
          <p:cNvSpPr/>
          <p:nvPr/>
        </p:nvSpPr>
        <p:spPr>
          <a:xfrm>
            <a:off x="8981556" y="2133600"/>
            <a:ext cx="3026294" cy="3981450"/>
          </a:xfrm>
          <a:prstGeom prst="verticalScroll">
            <a:avLst>
              <a:gd name="adj" fmla="val 125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rPr>
              <a:t>Outcome: </a:t>
            </a:r>
            <a:r>
              <a:rPr lang="en-GB" sz="2000" dirty="0">
                <a:solidFill>
                  <a:schemeClr val="bg1"/>
                </a:solidFill>
              </a:rPr>
              <a:t>Reduced systemic stress  supporting Jenny’s developmental trajectory</a:t>
            </a:r>
            <a:endParaRPr lang="en-GB" dirty="0">
              <a:solidFill>
                <a:schemeClr val="bg1"/>
              </a:solidFill>
            </a:endParaRPr>
          </a:p>
        </p:txBody>
      </p:sp>
    </p:spTree>
    <p:extLst>
      <p:ext uri="{BB962C8B-B14F-4D97-AF65-F5344CB8AC3E}">
        <p14:creationId xmlns:p14="http://schemas.microsoft.com/office/powerpoint/2010/main" val="897380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AC76E-9C0B-7E17-FFBA-943A98DC19C7}"/>
              </a:ext>
            </a:extLst>
          </p:cNvPr>
          <p:cNvSpPr>
            <a:spLocks noGrp="1"/>
          </p:cNvSpPr>
          <p:nvPr>
            <p:ph type="title"/>
          </p:nvPr>
        </p:nvSpPr>
        <p:spPr>
          <a:xfrm>
            <a:off x="919119" y="247650"/>
            <a:ext cx="10353761" cy="1326321"/>
          </a:xfrm>
        </p:spPr>
        <p:txBody>
          <a:bodyPr/>
          <a:lstStyle/>
          <a:p>
            <a:r>
              <a:rPr lang="en-GB" dirty="0"/>
              <a:t>Strengths of Ecological Systems Theory</a:t>
            </a:r>
          </a:p>
        </p:txBody>
      </p:sp>
      <p:sp>
        <p:nvSpPr>
          <p:cNvPr id="4" name="Oval 3">
            <a:extLst>
              <a:ext uri="{FF2B5EF4-FFF2-40B4-BE49-F238E27FC236}">
                <a16:creationId xmlns:a16="http://schemas.microsoft.com/office/drawing/2014/main" id="{A31549ED-C59B-B20E-0575-B3E71D9F3CE9}"/>
              </a:ext>
            </a:extLst>
          </p:cNvPr>
          <p:cNvSpPr/>
          <p:nvPr/>
        </p:nvSpPr>
        <p:spPr>
          <a:xfrm>
            <a:off x="119020" y="1924050"/>
            <a:ext cx="2838450" cy="24574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ü"/>
            </a:pPr>
            <a:r>
              <a:rPr lang="en-GB" sz="2000" dirty="0">
                <a:solidFill>
                  <a:schemeClr val="bg1"/>
                </a:solidFill>
              </a:rPr>
              <a:t>Holistic &amp; multi-dimensional perspective</a:t>
            </a:r>
          </a:p>
        </p:txBody>
      </p:sp>
      <p:sp>
        <p:nvSpPr>
          <p:cNvPr id="5" name="Oval 4">
            <a:extLst>
              <a:ext uri="{FF2B5EF4-FFF2-40B4-BE49-F238E27FC236}">
                <a16:creationId xmlns:a16="http://schemas.microsoft.com/office/drawing/2014/main" id="{5E5FDC5C-6BFC-D3C7-E604-2CCB5524B00C}"/>
              </a:ext>
            </a:extLst>
          </p:cNvPr>
          <p:cNvSpPr/>
          <p:nvPr/>
        </p:nvSpPr>
        <p:spPr>
          <a:xfrm>
            <a:off x="3409949" y="1905000"/>
            <a:ext cx="2686050" cy="24574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ü"/>
            </a:pPr>
            <a:r>
              <a:rPr lang="en-GB" sz="2000" dirty="0">
                <a:solidFill>
                  <a:schemeClr val="bg1"/>
                </a:solidFill>
              </a:rPr>
              <a:t>Recognises social inequalities</a:t>
            </a:r>
          </a:p>
        </p:txBody>
      </p:sp>
      <p:sp>
        <p:nvSpPr>
          <p:cNvPr id="6" name="Oval 5">
            <a:extLst>
              <a:ext uri="{FF2B5EF4-FFF2-40B4-BE49-F238E27FC236}">
                <a16:creationId xmlns:a16="http://schemas.microsoft.com/office/drawing/2014/main" id="{80D7D1BE-01FB-9C2A-73BE-48E3E4F8D43E}"/>
              </a:ext>
            </a:extLst>
          </p:cNvPr>
          <p:cNvSpPr/>
          <p:nvPr/>
        </p:nvSpPr>
        <p:spPr>
          <a:xfrm>
            <a:off x="6548478" y="1905000"/>
            <a:ext cx="2686050" cy="24574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ü"/>
            </a:pPr>
            <a:r>
              <a:rPr lang="en-GB" sz="2000" dirty="0">
                <a:solidFill>
                  <a:schemeClr val="bg1"/>
                </a:solidFill>
              </a:rPr>
              <a:t>Applicable to policy and service planning</a:t>
            </a:r>
          </a:p>
        </p:txBody>
      </p:sp>
      <p:sp>
        <p:nvSpPr>
          <p:cNvPr id="7" name="Oval 6">
            <a:extLst>
              <a:ext uri="{FF2B5EF4-FFF2-40B4-BE49-F238E27FC236}">
                <a16:creationId xmlns:a16="http://schemas.microsoft.com/office/drawing/2014/main" id="{7517AEC6-3F93-FF3F-4B0C-58902576125A}"/>
              </a:ext>
            </a:extLst>
          </p:cNvPr>
          <p:cNvSpPr/>
          <p:nvPr/>
        </p:nvSpPr>
        <p:spPr>
          <a:xfrm>
            <a:off x="9386930" y="1924050"/>
            <a:ext cx="2686050" cy="245745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ü"/>
            </a:pPr>
            <a:r>
              <a:rPr lang="en-GB" sz="2000" dirty="0">
                <a:solidFill>
                  <a:schemeClr val="bg1"/>
                </a:solidFill>
              </a:rPr>
              <a:t>Emphasises interaction between systems</a:t>
            </a:r>
          </a:p>
        </p:txBody>
      </p:sp>
      <p:sp>
        <p:nvSpPr>
          <p:cNvPr id="8" name="Double Wave 7">
            <a:extLst>
              <a:ext uri="{FF2B5EF4-FFF2-40B4-BE49-F238E27FC236}">
                <a16:creationId xmlns:a16="http://schemas.microsoft.com/office/drawing/2014/main" id="{7DE1821E-7FB8-33BD-8D37-7CBD36C8AF59}"/>
              </a:ext>
            </a:extLst>
          </p:cNvPr>
          <p:cNvSpPr/>
          <p:nvPr/>
        </p:nvSpPr>
        <p:spPr>
          <a:xfrm>
            <a:off x="2050234" y="4514850"/>
            <a:ext cx="8091530" cy="2095500"/>
          </a:xfrm>
          <a:prstGeom prst="doubleWave">
            <a:avLst>
              <a:gd name="adj1" fmla="val 6250"/>
              <a:gd name="adj2" fmla="val 470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Highly relevant for community-based intervention planning</a:t>
            </a:r>
          </a:p>
        </p:txBody>
      </p:sp>
    </p:spTree>
    <p:extLst>
      <p:ext uri="{BB962C8B-B14F-4D97-AF65-F5344CB8AC3E}">
        <p14:creationId xmlns:p14="http://schemas.microsoft.com/office/powerpoint/2010/main" val="3915983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E5F99-7E21-78FF-9B5A-EF7BF465BB29}"/>
              </a:ext>
            </a:extLst>
          </p:cNvPr>
          <p:cNvSpPr>
            <a:spLocks noGrp="1"/>
          </p:cNvSpPr>
          <p:nvPr>
            <p:ph type="title"/>
          </p:nvPr>
        </p:nvSpPr>
        <p:spPr/>
        <p:txBody>
          <a:bodyPr/>
          <a:lstStyle/>
          <a:p>
            <a:r>
              <a:rPr lang="en-GB" dirty="0"/>
              <a:t>Weaknesses of Ecological Systems Theory</a:t>
            </a:r>
          </a:p>
        </p:txBody>
      </p:sp>
      <p:sp>
        <p:nvSpPr>
          <p:cNvPr id="4" name="Oval 3">
            <a:extLst>
              <a:ext uri="{FF2B5EF4-FFF2-40B4-BE49-F238E27FC236}">
                <a16:creationId xmlns:a16="http://schemas.microsoft.com/office/drawing/2014/main" id="{613D5F1E-A25E-B6B6-74F0-1B47C55521A9}"/>
              </a:ext>
            </a:extLst>
          </p:cNvPr>
          <p:cNvSpPr/>
          <p:nvPr/>
        </p:nvSpPr>
        <p:spPr>
          <a:xfrm>
            <a:off x="285750" y="2628900"/>
            <a:ext cx="2628900" cy="229318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GB" dirty="0">
                <a:solidFill>
                  <a:schemeClr val="bg1"/>
                </a:solidFill>
              </a:rPr>
              <a:t>Broad and descriptive rather than predictive</a:t>
            </a:r>
          </a:p>
        </p:txBody>
      </p:sp>
      <p:sp>
        <p:nvSpPr>
          <p:cNvPr id="5" name="Oval 4">
            <a:extLst>
              <a:ext uri="{FF2B5EF4-FFF2-40B4-BE49-F238E27FC236}">
                <a16:creationId xmlns:a16="http://schemas.microsoft.com/office/drawing/2014/main" id="{294F0718-F6AD-4ABE-CCF8-47D2762D136D}"/>
              </a:ext>
            </a:extLst>
          </p:cNvPr>
          <p:cNvSpPr/>
          <p:nvPr/>
        </p:nvSpPr>
        <p:spPr>
          <a:xfrm>
            <a:off x="3200400" y="2628900"/>
            <a:ext cx="2628900" cy="229318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GB" sz="1600" dirty="0">
                <a:solidFill>
                  <a:schemeClr val="bg1"/>
                </a:solidFill>
              </a:rPr>
              <a:t>Does not specify mechanisms of psychological change </a:t>
            </a:r>
          </a:p>
        </p:txBody>
      </p:sp>
      <p:sp>
        <p:nvSpPr>
          <p:cNvPr id="6" name="Oval 5">
            <a:extLst>
              <a:ext uri="{FF2B5EF4-FFF2-40B4-BE49-F238E27FC236}">
                <a16:creationId xmlns:a16="http://schemas.microsoft.com/office/drawing/2014/main" id="{675F792A-DBBB-4750-7E40-138032993391}"/>
              </a:ext>
            </a:extLst>
          </p:cNvPr>
          <p:cNvSpPr/>
          <p:nvPr/>
        </p:nvSpPr>
        <p:spPr>
          <a:xfrm>
            <a:off x="6115050" y="2628900"/>
            <a:ext cx="2628900" cy="229318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GB" dirty="0">
                <a:solidFill>
                  <a:schemeClr val="bg1"/>
                </a:solidFill>
              </a:rPr>
              <a:t>Limited guidance on individual coping differences</a:t>
            </a:r>
          </a:p>
        </p:txBody>
      </p:sp>
      <p:sp>
        <p:nvSpPr>
          <p:cNvPr id="7" name="Oval 6">
            <a:extLst>
              <a:ext uri="{FF2B5EF4-FFF2-40B4-BE49-F238E27FC236}">
                <a16:creationId xmlns:a16="http://schemas.microsoft.com/office/drawing/2014/main" id="{89F19410-916C-2F43-2CD5-99AE2F6C046D}"/>
              </a:ext>
            </a:extLst>
          </p:cNvPr>
          <p:cNvSpPr/>
          <p:nvPr/>
        </p:nvSpPr>
        <p:spPr>
          <a:xfrm>
            <a:off x="9277350" y="2495550"/>
            <a:ext cx="2628900" cy="229318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v"/>
            </a:pPr>
            <a:r>
              <a:rPr lang="en-GB" sz="1400" dirty="0">
                <a:solidFill>
                  <a:schemeClr val="bg1"/>
                </a:solidFill>
              </a:rPr>
              <a:t>Requires integration with psychological theories for deeper emotional analysis (Tudge et al., 2009)</a:t>
            </a:r>
          </a:p>
        </p:txBody>
      </p:sp>
    </p:spTree>
    <p:extLst>
      <p:ext uri="{BB962C8B-B14F-4D97-AF65-F5344CB8AC3E}">
        <p14:creationId xmlns:p14="http://schemas.microsoft.com/office/powerpoint/2010/main" val="19599975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0106B-52DF-699C-F18F-621BD91AD3A9}"/>
              </a:ext>
            </a:extLst>
          </p:cNvPr>
          <p:cNvSpPr>
            <a:spLocks noGrp="1"/>
          </p:cNvSpPr>
          <p:nvPr>
            <p:ph type="title"/>
          </p:nvPr>
        </p:nvSpPr>
        <p:spPr>
          <a:xfrm>
            <a:off x="-2686655" y="0"/>
            <a:ext cx="10353761" cy="1326321"/>
          </a:xfrm>
        </p:spPr>
        <p:txBody>
          <a:bodyPr/>
          <a:lstStyle/>
          <a:p>
            <a:r>
              <a:rPr lang="en-GB" dirty="0"/>
              <a:t>Conclusion</a:t>
            </a:r>
          </a:p>
        </p:txBody>
      </p:sp>
      <p:sp>
        <p:nvSpPr>
          <p:cNvPr id="3" name="Content Placeholder 2">
            <a:extLst>
              <a:ext uri="{FF2B5EF4-FFF2-40B4-BE49-F238E27FC236}">
                <a16:creationId xmlns:a16="http://schemas.microsoft.com/office/drawing/2014/main" id="{8FAAD890-648D-837C-D216-138455266F5C}"/>
              </a:ext>
            </a:extLst>
          </p:cNvPr>
          <p:cNvSpPr>
            <a:spLocks noGrp="1"/>
          </p:cNvSpPr>
          <p:nvPr>
            <p:ph idx="1"/>
          </p:nvPr>
        </p:nvSpPr>
        <p:spPr>
          <a:xfrm>
            <a:off x="285145" y="1326321"/>
            <a:ext cx="5353655" cy="2475936"/>
          </a:xfrm>
        </p:spPr>
        <p:txBody>
          <a:bodyPr>
            <a:normAutofit fontScale="92500" lnSpcReduction="20000"/>
          </a:bodyPr>
          <a:lstStyle/>
          <a:p>
            <a:pPr marL="0" indent="0">
              <a:buNone/>
            </a:pPr>
            <a:r>
              <a:rPr lang="en-GB" dirty="0">
                <a:solidFill>
                  <a:schemeClr val="bg2">
                    <a:lumMod val="40000"/>
                    <a:lumOff val="60000"/>
                  </a:schemeClr>
                </a:solidFill>
              </a:rPr>
              <a:t>Jenny’s developmental journey has been influenced by:</a:t>
            </a:r>
          </a:p>
          <a:p>
            <a:r>
              <a:rPr lang="en-GB" dirty="0">
                <a:solidFill>
                  <a:schemeClr val="bg2">
                    <a:lumMod val="40000"/>
                    <a:lumOff val="60000"/>
                  </a:schemeClr>
                </a:solidFill>
              </a:rPr>
              <a:t>Bereavement and loss</a:t>
            </a:r>
          </a:p>
          <a:p>
            <a:r>
              <a:rPr lang="en-GB" dirty="0">
                <a:solidFill>
                  <a:schemeClr val="bg2">
                    <a:lumMod val="40000"/>
                    <a:lumOff val="60000"/>
                  </a:schemeClr>
                </a:solidFill>
              </a:rPr>
              <a:t>Extended period in a caring role</a:t>
            </a:r>
          </a:p>
          <a:p>
            <a:r>
              <a:rPr lang="en-GB" dirty="0">
                <a:solidFill>
                  <a:schemeClr val="bg2">
                    <a:lumMod val="40000"/>
                    <a:lumOff val="60000"/>
                  </a:schemeClr>
                </a:solidFill>
              </a:rPr>
              <a:t>Multiple environmental pressures</a:t>
            </a:r>
          </a:p>
          <a:p>
            <a:r>
              <a:rPr lang="en-GB" dirty="0">
                <a:solidFill>
                  <a:schemeClr val="bg2">
                    <a:lumMod val="40000"/>
                    <a:lumOff val="60000"/>
                  </a:schemeClr>
                </a:solidFill>
              </a:rPr>
              <a:t>Adolescent biological changes</a:t>
            </a:r>
          </a:p>
        </p:txBody>
      </p:sp>
      <p:sp>
        <p:nvSpPr>
          <p:cNvPr id="4" name="Double Wave 3">
            <a:extLst>
              <a:ext uri="{FF2B5EF4-FFF2-40B4-BE49-F238E27FC236}">
                <a16:creationId xmlns:a16="http://schemas.microsoft.com/office/drawing/2014/main" id="{5B38B44E-9992-13EC-36C0-6ACE2BE5905E}"/>
              </a:ext>
            </a:extLst>
          </p:cNvPr>
          <p:cNvSpPr/>
          <p:nvPr/>
        </p:nvSpPr>
        <p:spPr>
          <a:xfrm>
            <a:off x="209550" y="4191000"/>
            <a:ext cx="6496050" cy="2438400"/>
          </a:xfrm>
          <a:prstGeom prst="doubleWav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The Theoretical insight:</a:t>
            </a:r>
          </a:p>
          <a:p>
            <a:pPr algn="ctr"/>
            <a:r>
              <a:rPr lang="en-GB" dirty="0">
                <a:solidFill>
                  <a:schemeClr val="bg1"/>
                </a:solidFill>
              </a:rPr>
              <a:t>Bronfenbrenner’s framework shows that intervening with Jenny individually, without addressing her surroundings, will not be enough. Support must operate across all systemic levels</a:t>
            </a:r>
          </a:p>
        </p:txBody>
      </p:sp>
      <p:sp>
        <p:nvSpPr>
          <p:cNvPr id="5" name="Scroll: Vertical 4">
            <a:extLst>
              <a:ext uri="{FF2B5EF4-FFF2-40B4-BE49-F238E27FC236}">
                <a16:creationId xmlns:a16="http://schemas.microsoft.com/office/drawing/2014/main" id="{5468DDD3-3328-F79D-1DE3-0F69A0427E5C}"/>
              </a:ext>
            </a:extLst>
          </p:cNvPr>
          <p:cNvSpPr/>
          <p:nvPr/>
        </p:nvSpPr>
        <p:spPr>
          <a:xfrm>
            <a:off x="6781195" y="895350"/>
            <a:ext cx="5353655" cy="5276850"/>
          </a:xfrm>
          <a:prstGeom prst="verticalScroll">
            <a:avLst>
              <a:gd name="adj" fmla="val 1683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Core Message:</a:t>
            </a:r>
          </a:p>
          <a:p>
            <a:pPr algn="ctr"/>
            <a:r>
              <a:rPr lang="en-GB" sz="2400" dirty="0">
                <a:solidFill>
                  <a:schemeClr val="bg1"/>
                </a:solidFill>
              </a:rPr>
              <a:t>Effective practices with young carers requires collaboration between agencies- tacking both personal need and environmental circumstances simultaneously</a:t>
            </a:r>
          </a:p>
        </p:txBody>
      </p:sp>
    </p:spTree>
    <p:extLst>
      <p:ext uri="{BB962C8B-B14F-4D97-AF65-F5344CB8AC3E}">
        <p14:creationId xmlns:p14="http://schemas.microsoft.com/office/powerpoint/2010/main" val="1916533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1592E-CCD1-5941-2413-96C2121F49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138882-DA6D-7C9F-1230-AF1A57EB541B}"/>
              </a:ext>
            </a:extLst>
          </p:cNvPr>
          <p:cNvSpPr>
            <a:spLocks noGrp="1"/>
          </p:cNvSpPr>
          <p:nvPr>
            <p:ph idx="1"/>
          </p:nvPr>
        </p:nvSpPr>
        <p:spPr>
          <a:xfrm>
            <a:off x="913795" y="1619250"/>
            <a:ext cx="10353762" cy="4629150"/>
          </a:xfrm>
        </p:spPr>
        <p:txBody>
          <a:bodyPr>
            <a:normAutofit fontScale="92500" lnSpcReduction="10000"/>
          </a:bodyPr>
          <a:lstStyle/>
          <a:p>
            <a:pPr marL="0" indent="0">
              <a:buNone/>
            </a:pPr>
            <a:r>
              <a:rPr lang="en-GB" dirty="0">
                <a:effectLst/>
              </a:rPr>
              <a:t>Aldridge, J. (2018) 'Where are we now? Twenty-five years of research, policy and practice on young carers', </a:t>
            </a:r>
            <a:r>
              <a:rPr lang="en-GB" i="1" dirty="0">
                <a:effectLst/>
              </a:rPr>
              <a:t>Critical Social Policy</a:t>
            </a:r>
            <a:r>
              <a:rPr lang="en-GB" dirty="0">
                <a:effectLst/>
              </a:rPr>
              <a:t>, 38(1), pp.155–165.</a:t>
            </a:r>
          </a:p>
          <a:p>
            <a:pPr marL="0" indent="0">
              <a:buNone/>
            </a:pPr>
            <a:r>
              <a:rPr lang="en-GB" dirty="0">
                <a:effectLst/>
              </a:rPr>
              <a:t>Berk, L.E. (2018) </a:t>
            </a:r>
            <a:r>
              <a:rPr lang="en-GB" i="1" dirty="0">
                <a:effectLst/>
              </a:rPr>
              <a:t>Development Through the Lifespan</a:t>
            </a:r>
            <a:r>
              <a:rPr lang="en-GB" dirty="0">
                <a:effectLst/>
              </a:rPr>
              <a:t>. 7th </a:t>
            </a:r>
            <a:r>
              <a:rPr lang="en-GB" dirty="0" err="1">
                <a:effectLst/>
              </a:rPr>
              <a:t>edn</a:t>
            </a:r>
            <a:r>
              <a:rPr lang="en-GB" dirty="0">
                <a:effectLst/>
              </a:rPr>
              <a:t>. Boston: Pearson.</a:t>
            </a:r>
          </a:p>
          <a:p>
            <a:pPr marL="0" indent="0">
              <a:buNone/>
            </a:pPr>
            <a:r>
              <a:rPr lang="en-GB" dirty="0">
                <a:effectLst/>
              </a:rPr>
              <a:t>Bronfenbrenner, U. (1979) </a:t>
            </a:r>
            <a:r>
              <a:rPr lang="en-GB" i="1" dirty="0">
                <a:effectLst/>
              </a:rPr>
              <a:t>The Ecology of Human Development</a:t>
            </a:r>
            <a:r>
              <a:rPr lang="en-GB" dirty="0">
                <a:effectLst/>
              </a:rPr>
              <a:t>. Cambridge, MA: Harvard University Press.</a:t>
            </a:r>
          </a:p>
          <a:p>
            <a:pPr marL="0" indent="0">
              <a:buNone/>
            </a:pPr>
            <a:r>
              <a:rPr lang="en-GB" dirty="0">
                <a:effectLst/>
              </a:rPr>
              <a:t>HM Government (2014) </a:t>
            </a:r>
            <a:r>
              <a:rPr lang="en-GB" i="1" dirty="0">
                <a:effectLst/>
              </a:rPr>
              <a:t>Care Act 2014</a:t>
            </a:r>
            <a:r>
              <a:rPr lang="en-GB" dirty="0">
                <a:effectLst/>
              </a:rPr>
              <a:t>. London: The Stationery Office.</a:t>
            </a:r>
          </a:p>
          <a:p>
            <a:pPr marL="0" indent="0">
              <a:buNone/>
            </a:pPr>
            <a:r>
              <a:rPr lang="en-GB" dirty="0">
                <a:effectLst/>
              </a:rPr>
              <a:t>HM Government (2014) </a:t>
            </a:r>
            <a:r>
              <a:rPr lang="en-GB" i="1" dirty="0">
                <a:effectLst/>
              </a:rPr>
              <a:t>Children and Families Act 2014</a:t>
            </a:r>
            <a:r>
              <a:rPr lang="en-GB" dirty="0">
                <a:effectLst/>
              </a:rPr>
              <a:t>. London: The Stationery Office.</a:t>
            </a:r>
          </a:p>
          <a:p>
            <a:pPr marL="0" indent="0">
              <a:buNone/>
            </a:pPr>
            <a:r>
              <a:rPr lang="en-GB" dirty="0">
                <a:effectLst/>
              </a:rPr>
              <a:t>Tudge, J.R.H. et al. (2009) 'Uses and misuses of Bronfenbrenner's bioecological theory', </a:t>
            </a:r>
            <a:r>
              <a:rPr lang="en-GB" i="1" dirty="0">
                <a:effectLst/>
              </a:rPr>
              <a:t>Journal of Family Theory &amp; Review</a:t>
            </a:r>
            <a:r>
              <a:rPr lang="en-GB" dirty="0">
                <a:effectLst/>
              </a:rPr>
              <a:t>, 1(4), pp.198–210.</a:t>
            </a:r>
          </a:p>
          <a:p>
            <a:pPr marL="0" indent="0">
              <a:buNone/>
            </a:pPr>
            <a:r>
              <a:rPr lang="en-GB" dirty="0">
                <a:effectLst/>
              </a:rPr>
              <a:t>Ecological System Theory picture : </a:t>
            </a:r>
            <a:r>
              <a:rPr lang="en-GB" dirty="0">
                <a:effectLst/>
                <a:hlinkClick r:id="rId2"/>
              </a:rPr>
              <a:t>https://ca.pinterest.com/pin/25966135346453339/</a:t>
            </a:r>
            <a:r>
              <a:rPr lang="en-GB" dirty="0">
                <a:effectLst/>
              </a:rPr>
              <a:t> </a:t>
            </a:r>
          </a:p>
          <a:p>
            <a:pPr marL="0" indent="0">
              <a:buNone/>
            </a:pPr>
            <a:r>
              <a:rPr lang="en-GB" dirty="0">
                <a:effectLst/>
              </a:rPr>
              <a:t>The Ecological Approached: https://www.slideserve.com/inge/ecological-systems-theory</a:t>
            </a:r>
          </a:p>
          <a:p>
            <a:pPr marL="0" indent="0">
              <a:buNone/>
            </a:pPr>
            <a:endParaRPr lang="en-GB" dirty="0">
              <a:effectLst/>
            </a:endParaRPr>
          </a:p>
          <a:p>
            <a:endParaRPr lang="en-GB" dirty="0"/>
          </a:p>
        </p:txBody>
      </p:sp>
    </p:spTree>
    <p:extLst>
      <p:ext uri="{BB962C8B-B14F-4D97-AF65-F5344CB8AC3E}">
        <p14:creationId xmlns:p14="http://schemas.microsoft.com/office/powerpoint/2010/main" val="13043707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6D8C60"/>
      </a:dk2>
      <a:lt2>
        <a:srgbClr val="B1D7A1"/>
      </a:lt2>
      <a:accent1>
        <a:srgbClr val="81B992"/>
      </a:accent1>
      <a:accent2>
        <a:srgbClr val="9ABC65"/>
      </a:accent2>
      <a:accent3>
        <a:srgbClr val="BDB564"/>
      </a:accent3>
      <a:accent4>
        <a:srgbClr val="BD8964"/>
      </a:accent4>
      <a:accent5>
        <a:srgbClr val="BD6466"/>
      </a:accent5>
      <a:accent6>
        <a:srgbClr val="64A4BD"/>
      </a:accent6>
      <a:hlink>
        <a:srgbClr val="8CCC71"/>
      </a:hlink>
      <a:folHlink>
        <a:srgbClr val="A4C795"/>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4539428D-6454-4FE6-B992-2D59F0AC2F89}"/>
    </a:ext>
  </a:extLst>
</a:theme>
</file>

<file path=docProps/app.xml><?xml version="1.0" encoding="utf-8"?>
<Properties xmlns="http://schemas.openxmlformats.org/officeDocument/2006/extended-properties" xmlns:vt="http://schemas.openxmlformats.org/officeDocument/2006/docPropsVTypes">
  <Template>TM04033921[[fn=Damask]]</Template>
  <TotalTime>180</TotalTime>
  <Words>788</Words>
  <Application>Microsoft Office PowerPoint</Application>
  <PresentationFormat>Widescreen</PresentationFormat>
  <Paragraphs>114</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Damask</vt:lpstr>
      <vt:lpstr>Applying Ecological Systems Theory to Develop a Community Support Plan for Jenny</vt:lpstr>
      <vt:lpstr>Introduction</vt:lpstr>
      <vt:lpstr>Ecological Systems theory</vt:lpstr>
      <vt:lpstr>Developmental impact on jenny</vt:lpstr>
      <vt:lpstr>Biological Factors affecting Jenny</vt:lpstr>
      <vt:lpstr>Environmental influences in Jenny’s life</vt:lpstr>
      <vt:lpstr>Community support plan </vt:lpstr>
      <vt:lpstr>Strengths of Ecological Systems Theory</vt:lpstr>
      <vt:lpstr>Weaknesses of Ecological Systems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Applying Ecological Systems Theory to Develop a Community Support Plan for Jenny</dc:title>
  <dc:creator>Sherazaa Ouroussa Bibi Beelontally</dc:creator>
  <cp:lastModifiedBy>ravtepes@gmail.com</cp:lastModifiedBy>
  <cp:revision>3</cp:revision>
  <dcterms:created xsi:type="dcterms:W3CDTF">2026-03-02T18:48:38Z</dcterms:created>
  <dcterms:modified xsi:type="dcterms:W3CDTF">2026-03-15T18:57:29Z</dcterms:modified>
</cp:coreProperties>
</file>