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978" autoAdjust="0"/>
    <p:restoredTop sz="85647" autoAdjust="0"/>
  </p:normalViewPr>
  <p:slideViewPr>
    <p:cSldViewPr snapToGrid="0">
      <p:cViewPr>
        <p:scale>
          <a:sx n="57" d="100"/>
          <a:sy n="57" d="100"/>
        </p:scale>
        <p:origin x="828"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1FDBE19-68F2-4410-8005-735E4BEEC0D8}" type="datetimeFigureOut">
              <a:rPr lang="en-IN" smtClean="0"/>
              <a:t>13-08-2022</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23043D3-4499-47BE-8F1D-7AE1AD561E6B}" type="slidenum">
              <a:rPr lang="en-IN" smtClean="0"/>
              <a:t>‹#›</a:t>
            </a:fld>
            <a:endParaRPr lang="en-IN"/>
          </a:p>
        </p:txBody>
      </p:sp>
    </p:spTree>
    <p:extLst>
      <p:ext uri="{BB962C8B-B14F-4D97-AF65-F5344CB8AC3E}">
        <p14:creationId xmlns:p14="http://schemas.microsoft.com/office/powerpoint/2010/main" val="11253543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23043D3-4499-47BE-8F1D-7AE1AD561E6B}" type="slidenum">
              <a:rPr lang="en-IN" smtClean="0"/>
              <a:t>1</a:t>
            </a:fld>
            <a:endParaRPr lang="en-IN"/>
          </a:p>
        </p:txBody>
      </p:sp>
    </p:spTree>
    <p:extLst>
      <p:ext uri="{BB962C8B-B14F-4D97-AF65-F5344CB8AC3E}">
        <p14:creationId xmlns:p14="http://schemas.microsoft.com/office/powerpoint/2010/main" val="20257458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SWOT analysis basically allows me to know that I have poor researching skills that can come up as a disadvantage while focusing on the job application. Moreover, the strength of the presentation skills is also important for presenting different types of information to the employer to get the job-specific area. Furthermore, I also get the opportunity to focus on the proper project management skills that are very helpful for managing the milestones in an accurate way that is very important for enhancing the criteria of the job position </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(Jolly, 2022)</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The support from the educators also allows me to get a better opportunity for overcoming all the problems that he has faced. I am also facing different types of problems related to poor problem-solving skills and quick decision-making skills that can come up as a huge disadvantage for me to manage my professional attribute. The aspects related to the poor consumer management process also come up as a huge disadvantage for the student that can come up as a threat for them. On the other hand, I do not have the wider knowledge based on crisis management skills which can also come up as a huge problem for managing job opportunities.</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823043D3-4499-47BE-8F1D-7AE1AD561E6B}" type="slidenum">
              <a:rPr lang="en-IN" smtClean="0"/>
              <a:t>3</a:t>
            </a:fld>
            <a:endParaRPr lang="en-IN"/>
          </a:p>
        </p:txBody>
      </p:sp>
    </p:spTree>
    <p:extLst>
      <p:ext uri="{BB962C8B-B14F-4D97-AF65-F5344CB8AC3E}">
        <p14:creationId xmlns:p14="http://schemas.microsoft.com/office/powerpoint/2010/main" val="40703278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table helps to know that I have to focus on the time management features while focusing on the researching skills because these activities and highly prioritize. On the other hand, I can also focus on the crisis management attributes because will be helpful for managing the sales management attributes in a time of economic recession. The different activities that are interconnected with the curriculum development are going to be avoided because these tasks are not going to be helpful for managing the job opportunities.</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823043D3-4499-47BE-8F1D-7AE1AD561E6B}" type="slidenum">
              <a:rPr lang="en-IN" smtClean="0"/>
              <a:t>4</a:t>
            </a:fld>
            <a:endParaRPr lang="en-IN"/>
          </a:p>
        </p:txBody>
      </p:sp>
    </p:spTree>
    <p:extLst>
      <p:ext uri="{BB962C8B-B14F-4D97-AF65-F5344CB8AC3E}">
        <p14:creationId xmlns:p14="http://schemas.microsoft.com/office/powerpoint/2010/main" val="7959920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 have to focus on the personal development plan where he can get the opportunity to focus on the commercial awareness process </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(Miller and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Konstantinou</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2021)</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The aspects related to the organizational scale will also allow me to manage the proper job descriptions, as well as the aspects related to the preservations and motivations are also important for managing the confidence to get a proper job role in the area of a sales and marketing manager.</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823043D3-4499-47BE-8F1D-7AE1AD561E6B}" type="slidenum">
              <a:rPr lang="en-IN" smtClean="0"/>
              <a:t>5</a:t>
            </a:fld>
            <a:endParaRPr lang="en-IN"/>
          </a:p>
        </p:txBody>
      </p:sp>
    </p:spTree>
    <p:extLst>
      <p:ext uri="{BB962C8B-B14F-4D97-AF65-F5344CB8AC3E}">
        <p14:creationId xmlns:p14="http://schemas.microsoft.com/office/powerpoint/2010/main" val="18705952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identification of the training for managing the sales reputation is very important for the job role to manage the job aspect of a sales manager. I have to focus on the creation of better sales attributes because it is going to be helpful for targeting the loyal consumer base as well as the analysis of the market data is also important for me to make informed decisions </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(Alamgir et al., 2021)</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The focus on the sales targets while aligning the planning process with budgeting attributes that are needed to be focused on by me if I want to work as a sales manager in any reputed organization.</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823043D3-4499-47BE-8F1D-7AE1AD561E6B}" type="slidenum">
              <a:rPr lang="en-IN" smtClean="0"/>
              <a:t>6</a:t>
            </a:fld>
            <a:endParaRPr lang="en-IN"/>
          </a:p>
        </p:txBody>
      </p:sp>
    </p:spTree>
    <p:extLst>
      <p:ext uri="{BB962C8B-B14F-4D97-AF65-F5344CB8AC3E}">
        <p14:creationId xmlns:p14="http://schemas.microsoft.com/office/powerpoint/2010/main" val="14467671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job role of a sales manager is crucial because it is seen that I can face different types of problems that are interrelated with the unpredictable schedule that can come up as a huge disadvantage for me to manage my work-life balance </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(Pérez-Nieto and Naya, 2022)</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The different aspects related to the constant pressure for finding the next opportunity according to the marketing trends also bring out different types of problems. Changing consumer trends are one of the major drawbacks of working as a sales manager in a repudiated organization.</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823043D3-4499-47BE-8F1D-7AE1AD561E6B}" type="slidenum">
              <a:rPr lang="en-IN" smtClean="0"/>
              <a:t>7</a:t>
            </a:fld>
            <a:endParaRPr lang="en-IN"/>
          </a:p>
        </p:txBody>
      </p:sp>
    </p:spTree>
    <p:extLst>
      <p:ext uri="{BB962C8B-B14F-4D97-AF65-F5344CB8AC3E}">
        <p14:creationId xmlns:p14="http://schemas.microsoft.com/office/powerpoint/2010/main" val="22091275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823043D3-4499-47BE-8F1D-7AE1AD561E6B}" type="slidenum">
              <a:rPr lang="en-IN" smtClean="0"/>
              <a:t>8</a:t>
            </a:fld>
            <a:endParaRPr lang="en-IN"/>
          </a:p>
        </p:txBody>
      </p:sp>
    </p:spTree>
    <p:extLst>
      <p:ext uri="{BB962C8B-B14F-4D97-AF65-F5344CB8AC3E}">
        <p14:creationId xmlns:p14="http://schemas.microsoft.com/office/powerpoint/2010/main" val="301524560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5FCF51BC-F864-4CA7-8C09-EA399BA369FC}" type="datetimeFigureOut">
              <a:rPr lang="en-IN" smtClean="0"/>
              <a:t>13-08-2022</a:t>
            </a:fld>
            <a:endParaRPr lang="en-IN"/>
          </a:p>
        </p:txBody>
      </p:sp>
      <p:sp>
        <p:nvSpPr>
          <p:cNvPr id="5" name="Footer Placeholder 4"/>
          <p:cNvSpPr>
            <a:spLocks noGrp="1"/>
          </p:cNvSpPr>
          <p:nvPr>
            <p:ph type="ftr" sz="quarter" idx="11"/>
          </p:nvPr>
        </p:nvSpPr>
        <p:spPr>
          <a:xfrm>
            <a:off x="2692397" y="5037663"/>
            <a:ext cx="5214635" cy="279400"/>
          </a:xfrm>
        </p:spPr>
        <p:txBody>
          <a:bodyPr/>
          <a:lstStyle/>
          <a:p>
            <a:endParaRPr lang="en-IN"/>
          </a:p>
        </p:txBody>
      </p:sp>
      <p:sp>
        <p:nvSpPr>
          <p:cNvPr id="6" name="Slide Number Placeholder 5"/>
          <p:cNvSpPr>
            <a:spLocks noGrp="1"/>
          </p:cNvSpPr>
          <p:nvPr>
            <p:ph type="sldNum" sz="quarter" idx="12"/>
          </p:nvPr>
        </p:nvSpPr>
        <p:spPr>
          <a:xfrm>
            <a:off x="8956900" y="5037663"/>
            <a:ext cx="551167" cy="279400"/>
          </a:xfrm>
        </p:spPr>
        <p:txBody>
          <a:bodyPr/>
          <a:lstStyle/>
          <a:p>
            <a:fld id="{AE8D24AB-F5FC-41A2-8243-F88A8DC810F5}" type="slidenum">
              <a:rPr lang="en-IN" smtClean="0"/>
              <a:t>‹#›</a:t>
            </a:fld>
            <a:endParaRPr lang="en-IN"/>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412064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FCF51BC-F864-4CA7-8C09-EA399BA369FC}" type="datetimeFigureOut">
              <a:rPr lang="en-IN" smtClean="0"/>
              <a:t>13-08-2022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E8D24AB-F5FC-41A2-8243-F88A8DC810F5}" type="slidenum">
              <a:rPr lang="en-IN" smtClean="0"/>
              <a:t>‹#›</a:t>
            </a:fld>
            <a:endParaRPr lang="en-IN"/>
          </a:p>
        </p:txBody>
      </p:sp>
    </p:spTree>
    <p:extLst>
      <p:ext uri="{BB962C8B-B14F-4D97-AF65-F5344CB8AC3E}">
        <p14:creationId xmlns:p14="http://schemas.microsoft.com/office/powerpoint/2010/main" val="30106155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FCF51BC-F864-4CA7-8C09-EA399BA369FC}" type="datetimeFigureOut">
              <a:rPr lang="en-IN" smtClean="0"/>
              <a:t>13-08-2022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E8D24AB-F5FC-41A2-8243-F88A8DC810F5}" type="slidenum">
              <a:rPr lang="en-IN" smtClean="0"/>
              <a:t>‹#›</a:t>
            </a:fld>
            <a:endParaRPr lang="en-IN"/>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604136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FCF51BC-F864-4CA7-8C09-EA399BA369FC}" type="datetimeFigureOut">
              <a:rPr lang="en-IN" smtClean="0"/>
              <a:t>13-08-2022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E8D24AB-F5FC-41A2-8243-F88A8DC810F5}" type="slidenum">
              <a:rPr lang="en-IN" smtClean="0"/>
              <a:t>‹#›</a:t>
            </a:fld>
            <a:endParaRPr lang="en-IN"/>
          </a:p>
        </p:txBody>
      </p:sp>
    </p:spTree>
    <p:extLst>
      <p:ext uri="{BB962C8B-B14F-4D97-AF65-F5344CB8AC3E}">
        <p14:creationId xmlns:p14="http://schemas.microsoft.com/office/powerpoint/2010/main" val="13121790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CF51BC-F864-4CA7-8C09-EA399BA369FC}" type="datetimeFigureOut">
              <a:rPr lang="en-IN" smtClean="0"/>
              <a:t>13-08-2022</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AE8D24AB-F5FC-41A2-8243-F88A8DC810F5}" type="slidenum">
              <a:rPr lang="en-IN" smtClean="0"/>
              <a:t>‹#›</a:t>
            </a:fld>
            <a:endParaRPr lang="en-IN"/>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93690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FCF51BC-F864-4CA7-8C09-EA399BA369FC}" type="datetimeFigureOut">
              <a:rPr lang="en-IN" smtClean="0"/>
              <a:t>13-08-2022</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AE8D24AB-F5FC-41A2-8243-F88A8DC810F5}" type="slidenum">
              <a:rPr lang="en-IN" smtClean="0"/>
              <a:t>‹#›</a:t>
            </a:fld>
            <a:endParaRPr lang="en-IN"/>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217485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FCF51BC-F864-4CA7-8C09-EA399BA369FC}" type="datetimeFigureOut">
              <a:rPr lang="en-IN" smtClean="0"/>
              <a:t>13-08-2022</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AE8D24AB-F5FC-41A2-8243-F88A8DC810F5}" type="slidenum">
              <a:rPr lang="en-IN" smtClean="0"/>
              <a:t>‹#›</a:t>
            </a:fld>
            <a:endParaRPr lang="en-IN"/>
          </a:p>
        </p:txBody>
      </p:sp>
    </p:spTree>
    <p:extLst>
      <p:ext uri="{BB962C8B-B14F-4D97-AF65-F5344CB8AC3E}">
        <p14:creationId xmlns:p14="http://schemas.microsoft.com/office/powerpoint/2010/main" val="42495823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FCF51BC-F864-4CA7-8C09-EA399BA369FC}" type="datetimeFigureOut">
              <a:rPr lang="en-IN" smtClean="0"/>
              <a:t>13-08-2022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E8D24AB-F5FC-41A2-8243-F88A8DC810F5}" type="slidenum">
              <a:rPr lang="en-IN" smtClean="0"/>
              <a:t>‹#›</a:t>
            </a:fld>
            <a:endParaRPr lang="en-IN"/>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755034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FCF51BC-F864-4CA7-8C09-EA399BA369FC}" type="datetimeFigureOut">
              <a:rPr lang="en-IN" smtClean="0"/>
              <a:t>13-08-2022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E8D24AB-F5FC-41A2-8243-F88A8DC810F5}" type="slidenum">
              <a:rPr lang="en-IN" smtClean="0"/>
              <a:t>‹#›</a:t>
            </a:fld>
            <a:endParaRPr lang="en-IN"/>
          </a:p>
        </p:txBody>
      </p:sp>
    </p:spTree>
    <p:extLst>
      <p:ext uri="{BB962C8B-B14F-4D97-AF65-F5344CB8AC3E}">
        <p14:creationId xmlns:p14="http://schemas.microsoft.com/office/powerpoint/2010/main" val="29737923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FCF51BC-F864-4CA7-8C09-EA399BA369FC}" type="datetimeFigureOut">
              <a:rPr lang="en-IN" smtClean="0"/>
              <a:t>13-08-2022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E8D24AB-F5FC-41A2-8243-F88A8DC810F5}" type="slidenum">
              <a:rPr lang="en-IN" smtClean="0"/>
              <a:t>‹#›</a:t>
            </a:fld>
            <a:endParaRPr lang="en-IN"/>
          </a:p>
        </p:txBody>
      </p:sp>
    </p:spTree>
    <p:extLst>
      <p:ext uri="{BB962C8B-B14F-4D97-AF65-F5344CB8AC3E}">
        <p14:creationId xmlns:p14="http://schemas.microsoft.com/office/powerpoint/2010/main" val="9415347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FCF51BC-F864-4CA7-8C09-EA399BA369FC}" type="datetimeFigureOut">
              <a:rPr lang="en-IN" smtClean="0"/>
              <a:t>13-08-2022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E8D24AB-F5FC-41A2-8243-F88A8DC810F5}" type="slidenum">
              <a:rPr lang="en-IN" smtClean="0"/>
              <a:t>‹#›</a:t>
            </a:fld>
            <a:endParaRPr lang="en-IN"/>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960170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FCF51BC-F864-4CA7-8C09-EA399BA369FC}" type="datetimeFigureOut">
              <a:rPr lang="en-IN" smtClean="0"/>
              <a:t>13-08-2022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E8D24AB-F5FC-41A2-8243-F88A8DC810F5}" type="slidenum">
              <a:rPr lang="en-IN" smtClean="0"/>
              <a:t>‹#›</a:t>
            </a:fld>
            <a:endParaRPr lang="en-IN"/>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920170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FCF51BC-F864-4CA7-8C09-EA399BA369FC}" type="datetimeFigureOut">
              <a:rPr lang="en-IN" smtClean="0"/>
              <a:t>13-08-2022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E8D24AB-F5FC-41A2-8243-F88A8DC810F5}" type="slidenum">
              <a:rPr lang="en-IN" smtClean="0"/>
              <a:t>‹#›</a:t>
            </a:fld>
            <a:endParaRPr lang="en-IN"/>
          </a:p>
        </p:txBody>
      </p:sp>
    </p:spTree>
    <p:extLst>
      <p:ext uri="{BB962C8B-B14F-4D97-AF65-F5344CB8AC3E}">
        <p14:creationId xmlns:p14="http://schemas.microsoft.com/office/powerpoint/2010/main" val="37253307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FCF51BC-F864-4CA7-8C09-EA399BA369FC}" type="datetimeFigureOut">
              <a:rPr lang="en-IN" smtClean="0"/>
              <a:t>13-08-2022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E8D24AB-F5FC-41A2-8243-F88A8DC810F5}" type="slidenum">
              <a:rPr lang="en-IN" smtClean="0"/>
              <a:t>‹#›</a:t>
            </a:fld>
            <a:endParaRPr lang="en-IN"/>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640878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FCF51BC-F864-4CA7-8C09-EA399BA369FC}" type="datetimeFigureOut">
              <a:rPr lang="en-IN" smtClean="0"/>
              <a:t>13-08-2022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E8D24AB-F5FC-41A2-8243-F88A8DC810F5}" type="slidenum">
              <a:rPr lang="en-IN" smtClean="0"/>
              <a:t>‹#›</a:t>
            </a:fld>
            <a:endParaRPr lang="en-IN"/>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010115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FCF51BC-F864-4CA7-8C09-EA399BA369FC}" type="datetimeFigureOut">
              <a:rPr lang="en-IN" smtClean="0"/>
              <a:t>13-08-2022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E8D24AB-F5FC-41A2-8243-F88A8DC810F5}" type="slidenum">
              <a:rPr lang="en-IN" smtClean="0"/>
              <a:t>‹#›</a:t>
            </a:fld>
            <a:endParaRPr lang="en-IN"/>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8241899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FCF51BC-F864-4CA7-8C09-EA399BA369FC}" type="datetimeFigureOut">
              <a:rPr lang="en-IN" smtClean="0"/>
              <a:t>13-08-2022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E8D24AB-F5FC-41A2-8243-F88A8DC810F5}" type="slidenum">
              <a:rPr lang="en-IN" smtClean="0"/>
              <a:t>‹#›</a:t>
            </a:fld>
            <a:endParaRPr lang="en-IN"/>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494068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5FCF51BC-F864-4CA7-8C09-EA399BA369FC}" type="datetimeFigureOut">
              <a:rPr lang="en-IN" smtClean="0"/>
              <a:t>13-08-2022</a:t>
            </a:fld>
            <a:endParaRPr lang="en-IN"/>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IN"/>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AE8D24AB-F5FC-41A2-8243-F88A8DC810F5}" type="slidenum">
              <a:rPr lang="en-IN" smtClean="0"/>
              <a:t>‹#›</a:t>
            </a:fld>
            <a:endParaRPr lang="en-IN"/>
          </a:p>
        </p:txBody>
      </p:sp>
    </p:spTree>
    <p:extLst>
      <p:ext uri="{BB962C8B-B14F-4D97-AF65-F5344CB8AC3E}">
        <p14:creationId xmlns:p14="http://schemas.microsoft.com/office/powerpoint/2010/main" val="310008875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21A42F-4FB8-7C38-96F1-C8C6E2B2A4C2}"/>
              </a:ext>
            </a:extLst>
          </p:cNvPr>
          <p:cNvSpPr>
            <a:spLocks noGrp="1"/>
          </p:cNvSpPr>
          <p:nvPr>
            <p:ph type="ctrTitle"/>
          </p:nvPr>
        </p:nvSpPr>
        <p:spPr/>
        <p:txBody>
          <a:bodyPr/>
          <a:lstStyle/>
          <a:p>
            <a:r>
              <a:rPr lang="en-US" sz="44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Academic and Employability Skills</a:t>
            </a:r>
            <a:r>
              <a:rPr lang="en-US" sz="4400" b="1"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sz="4400" dirty="0"/>
          </a:p>
        </p:txBody>
      </p:sp>
      <p:sp>
        <p:nvSpPr>
          <p:cNvPr id="3" name="Subtitle 2">
            <a:extLst>
              <a:ext uri="{FF2B5EF4-FFF2-40B4-BE49-F238E27FC236}">
                <a16:creationId xmlns:a16="http://schemas.microsoft.com/office/drawing/2014/main" id="{4AB94EF4-5315-4CD7-E598-13A5D3793DF9}"/>
              </a:ext>
            </a:extLst>
          </p:cNvPr>
          <p:cNvSpPr>
            <a:spLocks noGrp="1"/>
          </p:cNvSpPr>
          <p:nvPr>
            <p:ph type="subTitle" idx="1"/>
          </p:nvPr>
        </p:nvSpPr>
        <p:spPr>
          <a:xfrm>
            <a:off x="2692398" y="3903785"/>
            <a:ext cx="6815669" cy="1074614"/>
          </a:xfrm>
        </p:spPr>
        <p:txBody>
          <a:bodyPr/>
          <a:lstStyle/>
          <a:p>
            <a:pPr algn="ctr">
              <a:lnSpc>
                <a:spcPct val="150000"/>
              </a:lnSpc>
              <a:spcAft>
                <a:spcPts val="10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Name of the student: ANGELA MIHAIESI</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800" b="1" dirty="0">
                <a:effectLst/>
                <a:latin typeface="Times New Roman" panose="02020603050405020304" pitchFamily="18" charset="0"/>
                <a:ea typeface="Calibri" panose="020F0502020204030204" pitchFamily="34" charset="0"/>
              </a:rPr>
              <a:t>Student ID: 2133943</a:t>
            </a:r>
            <a:endParaRPr lang="en-IN" dirty="0"/>
          </a:p>
        </p:txBody>
      </p:sp>
    </p:spTree>
    <p:extLst>
      <p:ext uri="{BB962C8B-B14F-4D97-AF65-F5344CB8AC3E}">
        <p14:creationId xmlns:p14="http://schemas.microsoft.com/office/powerpoint/2010/main" val="12102329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45D274-5EF3-FDC1-DAA4-77AAAEFC6474}"/>
              </a:ext>
            </a:extLst>
          </p:cNvPr>
          <p:cNvSpPr>
            <a:spLocks noGrp="1"/>
          </p:cNvSpPr>
          <p:nvPr>
            <p:ph type="title"/>
          </p:nvPr>
        </p:nvSpPr>
        <p:spPr/>
        <p:txBody>
          <a:bodyPr>
            <a:normAutofit/>
          </a:bodyPr>
          <a:lstStyle/>
          <a:p>
            <a:r>
              <a:rPr lang="en-US" sz="2800" b="1" dirty="0">
                <a:effectLst/>
                <a:latin typeface="Times New Roman" panose="02020603050405020304" pitchFamily="18" charset="0"/>
                <a:ea typeface="Calibri" panose="020F0502020204030204" pitchFamily="34" charset="0"/>
                <a:cs typeface="Times New Roman" panose="02020603050405020304" pitchFamily="18" charset="0"/>
              </a:rPr>
              <a:t>Introduction</a:t>
            </a:r>
            <a:br>
              <a:rPr lang="en-IN" sz="2800" dirty="0">
                <a:effectLst/>
                <a:latin typeface="Calibri" panose="020F0502020204030204" pitchFamily="34" charset="0"/>
                <a:ea typeface="Calibri" panose="020F0502020204030204" pitchFamily="34" charset="0"/>
                <a:cs typeface="Times New Roman" panose="02020603050405020304" pitchFamily="18" charset="0"/>
              </a:rPr>
            </a:br>
            <a:endParaRPr lang="en-IN" sz="2800" dirty="0"/>
          </a:p>
        </p:txBody>
      </p:sp>
      <p:sp>
        <p:nvSpPr>
          <p:cNvPr id="3" name="Content Placeholder 2">
            <a:extLst>
              <a:ext uri="{FF2B5EF4-FFF2-40B4-BE49-F238E27FC236}">
                <a16:creationId xmlns:a16="http://schemas.microsoft.com/office/drawing/2014/main" id="{E9835402-2841-8B82-4EDB-3A1D7D761EDE}"/>
              </a:ext>
            </a:extLst>
          </p:cNvPr>
          <p:cNvSpPr>
            <a:spLocks noGrp="1"/>
          </p:cNvSpPr>
          <p:nvPr>
            <p:ph idx="1"/>
          </p:nvPr>
        </p:nvSpPr>
        <p:spPr/>
        <p:txBody>
          <a:bodyPr/>
          <a:lstStyle/>
          <a:p>
            <a:pPr marL="0" indent="0">
              <a:buNone/>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job role of a sales manager is one of the most renowned jobs in the current competitive world. The presentation is going to focus on the SWOT analysis which will be helpful for me to focus on the different advantages and disadvantages of my skill sets. The presentation will also focus on the time management attributes and personal development plan to understand the current aspects of being a sales manager. Hence, it will focus on the different strategies and drawbacks of working as a sales manager in a repudiated organization.</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IN" dirty="0"/>
          </a:p>
        </p:txBody>
      </p:sp>
    </p:spTree>
    <p:extLst>
      <p:ext uri="{BB962C8B-B14F-4D97-AF65-F5344CB8AC3E}">
        <p14:creationId xmlns:p14="http://schemas.microsoft.com/office/powerpoint/2010/main" val="29006494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D26E29-AC6B-EAE5-004A-F272001DC055}"/>
              </a:ext>
            </a:extLst>
          </p:cNvPr>
          <p:cNvSpPr>
            <a:spLocks noGrp="1"/>
          </p:cNvSpPr>
          <p:nvPr>
            <p:ph type="title"/>
          </p:nvPr>
        </p:nvSpPr>
        <p:spPr/>
        <p:txBody>
          <a:bodyPr>
            <a:normAutofit/>
          </a:bodyPr>
          <a:lstStyle/>
          <a:p>
            <a:r>
              <a:rPr lang="en-US" sz="2800" b="1" dirty="0">
                <a:effectLst/>
                <a:latin typeface="Times New Roman" panose="02020603050405020304" pitchFamily="18" charset="0"/>
                <a:ea typeface="Calibri" panose="020F0502020204030204" pitchFamily="34" charset="0"/>
              </a:rPr>
              <a:t>SWOT analysis </a:t>
            </a:r>
            <a:endParaRPr lang="en-IN" sz="2800" dirty="0"/>
          </a:p>
        </p:txBody>
      </p:sp>
      <p:graphicFrame>
        <p:nvGraphicFramePr>
          <p:cNvPr id="4" name="Content Placeholder 3">
            <a:extLst>
              <a:ext uri="{FF2B5EF4-FFF2-40B4-BE49-F238E27FC236}">
                <a16:creationId xmlns:a16="http://schemas.microsoft.com/office/drawing/2014/main" id="{829B5FBF-55AF-0567-6A09-8886DEBE6CAD}"/>
              </a:ext>
            </a:extLst>
          </p:cNvPr>
          <p:cNvGraphicFramePr>
            <a:graphicFrameLocks noGrp="1"/>
          </p:cNvGraphicFramePr>
          <p:nvPr>
            <p:ph idx="1"/>
            <p:extLst>
              <p:ext uri="{D42A27DB-BD31-4B8C-83A1-F6EECF244321}">
                <p14:modId xmlns:p14="http://schemas.microsoft.com/office/powerpoint/2010/main" val="2584874728"/>
              </p:ext>
            </p:extLst>
          </p:nvPr>
        </p:nvGraphicFramePr>
        <p:xfrm>
          <a:off x="1450731" y="2743200"/>
          <a:ext cx="9290537" cy="3132668"/>
        </p:xfrm>
        <a:graphic>
          <a:graphicData uri="http://schemas.openxmlformats.org/drawingml/2006/table">
            <a:tbl>
              <a:tblPr firstRow="1" firstCol="1" bandRow="1">
                <a:tableStyleId>{5C22544A-7EE6-4342-B048-85BDC9FD1C3A}</a:tableStyleId>
              </a:tblPr>
              <a:tblGrid>
                <a:gridCol w="4261476">
                  <a:extLst>
                    <a:ext uri="{9D8B030D-6E8A-4147-A177-3AD203B41FA5}">
                      <a16:colId xmlns:a16="http://schemas.microsoft.com/office/drawing/2014/main" val="1656808386"/>
                    </a:ext>
                  </a:extLst>
                </a:gridCol>
                <a:gridCol w="5029061">
                  <a:extLst>
                    <a:ext uri="{9D8B030D-6E8A-4147-A177-3AD203B41FA5}">
                      <a16:colId xmlns:a16="http://schemas.microsoft.com/office/drawing/2014/main" val="1239417022"/>
                    </a:ext>
                  </a:extLst>
                </a:gridCol>
              </a:tblGrid>
              <a:tr h="1233625">
                <a:tc>
                  <a:txBody>
                    <a:bodyPr/>
                    <a:lstStyle/>
                    <a:p>
                      <a:pPr algn="just">
                        <a:lnSpc>
                          <a:spcPct val="115000"/>
                        </a:lnSpc>
                        <a:spcAft>
                          <a:spcPts val="1000"/>
                        </a:spcAft>
                      </a:pPr>
                      <a:r>
                        <a:rPr lang="en-US" sz="1800" dirty="0">
                          <a:effectLst/>
                        </a:rPr>
                        <a:t>Strengths </a:t>
                      </a:r>
                      <a:endParaRPr lang="en-IN" sz="1800" dirty="0">
                        <a:effectLst/>
                      </a:endParaRPr>
                    </a:p>
                    <a:p>
                      <a:pPr marL="342900" lvl="0" indent="-342900" algn="just">
                        <a:lnSpc>
                          <a:spcPct val="106000"/>
                        </a:lnSpc>
                        <a:buFont typeface="Symbol" panose="05050102010706020507" pitchFamily="18" charset="2"/>
                        <a:buChar char=""/>
                      </a:pPr>
                      <a:r>
                        <a:rPr lang="en-US" sz="1800" dirty="0">
                          <a:effectLst/>
                        </a:rPr>
                        <a:t>Better researching skills</a:t>
                      </a:r>
                      <a:endParaRPr lang="en-IN" sz="1800" dirty="0">
                        <a:effectLst/>
                      </a:endParaRPr>
                    </a:p>
                    <a:p>
                      <a:pPr marL="342900" lvl="0" indent="-342900" algn="just">
                        <a:lnSpc>
                          <a:spcPct val="106000"/>
                        </a:lnSpc>
                        <a:spcAft>
                          <a:spcPts val="800"/>
                        </a:spcAft>
                        <a:buFont typeface="Symbol" panose="05050102010706020507" pitchFamily="18" charset="2"/>
                        <a:buChar char=""/>
                      </a:pPr>
                      <a:r>
                        <a:rPr lang="en-US" sz="1800" dirty="0">
                          <a:effectLst/>
                        </a:rPr>
                        <a:t>Better presentation skills </a:t>
                      </a:r>
                      <a:endParaRPr lang="en-IN" sz="1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15000"/>
                        </a:lnSpc>
                        <a:spcAft>
                          <a:spcPts val="1000"/>
                        </a:spcAft>
                      </a:pPr>
                      <a:r>
                        <a:rPr lang="en-US" sz="1800">
                          <a:effectLst/>
                        </a:rPr>
                        <a:t>Weakness </a:t>
                      </a:r>
                      <a:endParaRPr lang="en-IN" sz="1800">
                        <a:effectLst/>
                      </a:endParaRPr>
                    </a:p>
                    <a:p>
                      <a:pPr marL="342900" lvl="0" indent="-342900" algn="just">
                        <a:lnSpc>
                          <a:spcPct val="106000"/>
                        </a:lnSpc>
                        <a:buFont typeface="Symbol" panose="05050102010706020507" pitchFamily="18" charset="2"/>
                        <a:buChar char=""/>
                      </a:pPr>
                      <a:r>
                        <a:rPr lang="en-US" sz="1800">
                          <a:effectLst/>
                        </a:rPr>
                        <a:t> Lack of problem-solving skills</a:t>
                      </a:r>
                      <a:endParaRPr lang="en-IN" sz="1800">
                        <a:effectLst/>
                      </a:endParaRPr>
                    </a:p>
                    <a:p>
                      <a:pPr marL="342900" lvl="0" indent="-342900" algn="just">
                        <a:lnSpc>
                          <a:spcPct val="106000"/>
                        </a:lnSpc>
                        <a:spcAft>
                          <a:spcPts val="800"/>
                        </a:spcAft>
                        <a:buFont typeface="Symbol" panose="05050102010706020507" pitchFamily="18" charset="2"/>
                        <a:buChar char=""/>
                      </a:pPr>
                      <a:r>
                        <a:rPr lang="en-US" sz="1800">
                          <a:effectLst/>
                        </a:rPr>
                        <a:t>Lack of quick decision-making skills </a:t>
                      </a:r>
                      <a:endParaRPr lang="en-IN" sz="18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291905730"/>
                  </a:ext>
                </a:extLst>
              </a:tr>
              <a:tr h="1899043">
                <a:tc>
                  <a:txBody>
                    <a:bodyPr/>
                    <a:lstStyle/>
                    <a:p>
                      <a:pPr algn="just">
                        <a:lnSpc>
                          <a:spcPct val="115000"/>
                        </a:lnSpc>
                        <a:spcAft>
                          <a:spcPts val="1000"/>
                        </a:spcAft>
                      </a:pPr>
                      <a:r>
                        <a:rPr lang="en-US" sz="1800">
                          <a:effectLst/>
                        </a:rPr>
                        <a:t>Opportunities </a:t>
                      </a:r>
                      <a:endParaRPr lang="en-IN" sz="1800">
                        <a:effectLst/>
                      </a:endParaRPr>
                    </a:p>
                    <a:p>
                      <a:pPr marL="342900" lvl="0" indent="-342900" algn="just">
                        <a:lnSpc>
                          <a:spcPct val="106000"/>
                        </a:lnSpc>
                        <a:buFont typeface="Symbol" panose="05050102010706020507" pitchFamily="18" charset="2"/>
                        <a:buChar char=""/>
                      </a:pPr>
                      <a:r>
                        <a:rPr lang="en-US" sz="1800">
                          <a:effectLst/>
                        </a:rPr>
                        <a:t>Better project management skills </a:t>
                      </a:r>
                      <a:endParaRPr lang="en-IN" sz="1800">
                        <a:effectLst/>
                      </a:endParaRPr>
                    </a:p>
                    <a:p>
                      <a:pPr marL="342900" lvl="0" indent="-342900" algn="just">
                        <a:lnSpc>
                          <a:spcPct val="106000"/>
                        </a:lnSpc>
                        <a:spcAft>
                          <a:spcPts val="800"/>
                        </a:spcAft>
                        <a:buFont typeface="Symbol" panose="05050102010706020507" pitchFamily="18" charset="2"/>
                        <a:buChar char=""/>
                      </a:pPr>
                      <a:r>
                        <a:rPr lang="en-US" sz="1800">
                          <a:effectLst/>
                        </a:rPr>
                        <a:t>Enhanced support from the educators </a:t>
                      </a:r>
                      <a:endParaRPr lang="en-IN" sz="18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15000"/>
                        </a:lnSpc>
                        <a:spcAft>
                          <a:spcPts val="1000"/>
                        </a:spcAft>
                      </a:pPr>
                      <a:r>
                        <a:rPr lang="en-US" sz="1800" dirty="0">
                          <a:effectLst/>
                        </a:rPr>
                        <a:t>Threats </a:t>
                      </a:r>
                      <a:endParaRPr lang="en-IN" sz="1800" dirty="0">
                        <a:effectLst/>
                      </a:endParaRPr>
                    </a:p>
                    <a:p>
                      <a:pPr marL="342900" lvl="0" indent="-342900" algn="just">
                        <a:lnSpc>
                          <a:spcPct val="106000"/>
                        </a:lnSpc>
                        <a:buFont typeface="Symbol" panose="05050102010706020507" pitchFamily="18" charset="2"/>
                        <a:buChar char=""/>
                      </a:pPr>
                      <a:r>
                        <a:rPr lang="en-US" sz="1800" dirty="0">
                          <a:effectLst/>
                        </a:rPr>
                        <a:t> Problems with not managing the consumer management </a:t>
                      </a:r>
                      <a:endParaRPr lang="en-IN" sz="1800" dirty="0">
                        <a:effectLst/>
                      </a:endParaRPr>
                    </a:p>
                    <a:p>
                      <a:pPr marL="342900" lvl="0" indent="-342900" algn="just">
                        <a:lnSpc>
                          <a:spcPct val="106000"/>
                        </a:lnSpc>
                        <a:spcAft>
                          <a:spcPts val="800"/>
                        </a:spcAft>
                        <a:buFont typeface="Symbol" panose="05050102010706020507" pitchFamily="18" charset="2"/>
                        <a:buChar char=""/>
                      </a:pPr>
                      <a:r>
                        <a:rPr lang="en-US" sz="1800" dirty="0">
                          <a:effectLst/>
                        </a:rPr>
                        <a:t>Problems related to the lack of skills in crisis management </a:t>
                      </a:r>
                      <a:endParaRPr lang="en-IN" sz="1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979133791"/>
                  </a:ext>
                </a:extLst>
              </a:tr>
            </a:tbl>
          </a:graphicData>
        </a:graphic>
      </p:graphicFrame>
    </p:spTree>
    <p:extLst>
      <p:ext uri="{BB962C8B-B14F-4D97-AF65-F5344CB8AC3E}">
        <p14:creationId xmlns:p14="http://schemas.microsoft.com/office/powerpoint/2010/main" val="34433658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23DEB9-1B2E-5B29-CB71-080499A1D702}"/>
              </a:ext>
            </a:extLst>
          </p:cNvPr>
          <p:cNvSpPr>
            <a:spLocks noGrp="1"/>
          </p:cNvSpPr>
          <p:nvPr>
            <p:ph type="title"/>
          </p:nvPr>
        </p:nvSpPr>
        <p:spPr/>
        <p:txBody>
          <a:bodyPr>
            <a:normAutofit/>
          </a:bodyPr>
          <a:lstStyle/>
          <a:p>
            <a:r>
              <a:rPr lang="en-US" sz="2800" b="1" dirty="0">
                <a:effectLst/>
                <a:latin typeface="Times New Roman" panose="02020603050405020304" pitchFamily="18" charset="0"/>
                <a:ea typeface="Calibri" panose="020F0502020204030204" pitchFamily="34" charset="0"/>
              </a:rPr>
              <a:t>Time management</a:t>
            </a:r>
            <a:endParaRPr lang="en-IN" sz="2800" dirty="0"/>
          </a:p>
        </p:txBody>
      </p:sp>
      <p:graphicFrame>
        <p:nvGraphicFramePr>
          <p:cNvPr id="4" name="Content Placeholder 3">
            <a:extLst>
              <a:ext uri="{FF2B5EF4-FFF2-40B4-BE49-F238E27FC236}">
                <a16:creationId xmlns:a16="http://schemas.microsoft.com/office/drawing/2014/main" id="{6A8436A2-F55F-F4FE-9CD5-09BE5B976612}"/>
              </a:ext>
            </a:extLst>
          </p:cNvPr>
          <p:cNvGraphicFramePr>
            <a:graphicFrameLocks noGrp="1"/>
          </p:cNvGraphicFramePr>
          <p:nvPr>
            <p:ph idx="1"/>
            <p:extLst>
              <p:ext uri="{D42A27DB-BD31-4B8C-83A1-F6EECF244321}">
                <p14:modId xmlns:p14="http://schemas.microsoft.com/office/powerpoint/2010/main" val="2780697239"/>
              </p:ext>
            </p:extLst>
          </p:nvPr>
        </p:nvGraphicFramePr>
        <p:xfrm>
          <a:off x="1679944" y="2862326"/>
          <a:ext cx="8952614" cy="2847314"/>
        </p:xfrm>
        <a:graphic>
          <a:graphicData uri="http://schemas.openxmlformats.org/drawingml/2006/table">
            <a:tbl>
              <a:tblPr firstRow="1" firstCol="1" bandRow="1">
                <a:tableStyleId>{5C22544A-7EE6-4342-B048-85BDC9FD1C3A}</a:tableStyleId>
              </a:tblPr>
              <a:tblGrid>
                <a:gridCol w="4606405">
                  <a:extLst>
                    <a:ext uri="{9D8B030D-6E8A-4147-A177-3AD203B41FA5}">
                      <a16:colId xmlns:a16="http://schemas.microsoft.com/office/drawing/2014/main" val="2358149546"/>
                    </a:ext>
                  </a:extLst>
                </a:gridCol>
                <a:gridCol w="4346209">
                  <a:extLst>
                    <a:ext uri="{9D8B030D-6E8A-4147-A177-3AD203B41FA5}">
                      <a16:colId xmlns:a16="http://schemas.microsoft.com/office/drawing/2014/main" val="2785180350"/>
                    </a:ext>
                  </a:extLst>
                </a:gridCol>
              </a:tblGrid>
              <a:tr h="217249">
                <a:tc>
                  <a:txBody>
                    <a:bodyPr/>
                    <a:lstStyle/>
                    <a:p>
                      <a:pPr algn="just">
                        <a:lnSpc>
                          <a:spcPct val="115000"/>
                        </a:lnSpc>
                        <a:spcAft>
                          <a:spcPts val="1000"/>
                        </a:spcAft>
                      </a:pPr>
                      <a:r>
                        <a:rPr lang="en-US" sz="1300">
                          <a:solidFill>
                            <a:schemeClr val="bg1"/>
                          </a:solidFill>
                          <a:effectLst/>
                          <a:latin typeface="+mj-lt"/>
                        </a:rPr>
                        <a:t>Time management</a:t>
                      </a:r>
                      <a:endParaRPr lang="en-IN" sz="1300">
                        <a:solidFill>
                          <a:schemeClr val="bg1"/>
                        </a:solidFill>
                        <a:effectLst/>
                        <a:latin typeface="+mj-lt"/>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15000"/>
                        </a:lnSpc>
                        <a:spcAft>
                          <a:spcPts val="1000"/>
                        </a:spcAft>
                      </a:pPr>
                      <a:r>
                        <a:rPr lang="en-US" sz="1300">
                          <a:solidFill>
                            <a:schemeClr val="bg1"/>
                          </a:solidFill>
                          <a:effectLst/>
                          <a:latin typeface="+mj-lt"/>
                        </a:rPr>
                        <a:t>Time management</a:t>
                      </a:r>
                      <a:endParaRPr lang="en-IN" sz="1300">
                        <a:solidFill>
                          <a:schemeClr val="bg1"/>
                        </a:solidFill>
                        <a:effectLst/>
                        <a:latin typeface="+mj-lt"/>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765677365"/>
                  </a:ext>
                </a:extLst>
              </a:tr>
              <a:tr h="2619476">
                <a:tc>
                  <a:txBody>
                    <a:bodyPr/>
                    <a:lstStyle/>
                    <a:p>
                      <a:pPr marL="342900" lvl="0" indent="-342900" algn="just">
                        <a:lnSpc>
                          <a:spcPct val="106000"/>
                        </a:lnSpc>
                        <a:buFont typeface="Symbol" panose="05050102010706020507" pitchFamily="18" charset="2"/>
                        <a:buChar char=""/>
                      </a:pPr>
                      <a:r>
                        <a:rPr lang="en-US" sz="1300" dirty="0">
                          <a:solidFill>
                            <a:schemeClr val="bg1"/>
                          </a:solidFill>
                          <a:effectLst/>
                          <a:latin typeface="+mj-lt"/>
                        </a:rPr>
                        <a:t> The time management features and is easily mitigated by focusing on my research skills because these activities are needed to be focused on.</a:t>
                      </a:r>
                      <a:endParaRPr lang="en-IN" sz="1300" dirty="0">
                        <a:solidFill>
                          <a:schemeClr val="bg1"/>
                        </a:solidFill>
                        <a:effectLst/>
                        <a:latin typeface="+mj-lt"/>
                      </a:endParaRPr>
                    </a:p>
                    <a:p>
                      <a:pPr marL="342900" marR="0" lvl="0" indent="-342900" algn="just" defTabSz="457200" rtl="0" eaLnBrk="1" fontAlgn="auto" latinLnBrk="0" hangingPunct="1">
                        <a:lnSpc>
                          <a:spcPct val="106000"/>
                        </a:lnSpc>
                        <a:spcBef>
                          <a:spcPts val="0"/>
                        </a:spcBef>
                        <a:spcAft>
                          <a:spcPts val="0"/>
                        </a:spcAft>
                        <a:buClrTx/>
                        <a:buSzTx/>
                        <a:buFont typeface="Symbol" panose="05050102010706020507" pitchFamily="18" charset="2"/>
                        <a:buChar char=""/>
                        <a:tabLst/>
                        <a:defRPr/>
                      </a:pPr>
                      <a:r>
                        <a:rPr lang="en-US" sz="1300" dirty="0">
                          <a:solidFill>
                            <a:schemeClr val="bg1"/>
                          </a:solidFill>
                          <a:effectLst/>
                          <a:latin typeface="+mj-lt"/>
                        </a:rPr>
                        <a:t>The different attributes related to the skull sets of consumer management are needed to be focused on because these are also urgent for focusing on the job-related opportunities </a:t>
                      </a:r>
                      <a:r>
                        <a:rPr lang="en-US" sz="1300" dirty="0">
                          <a:solidFill>
                            <a:schemeClr val="bg1"/>
                          </a:solidFill>
                          <a:effectLst/>
                          <a:latin typeface="+mj-lt"/>
                          <a:ea typeface="Times New Roman" panose="02020603050405020304" pitchFamily="18" charset="0"/>
                          <a:cs typeface="Times New Roman" panose="02020603050405020304" pitchFamily="18" charset="0"/>
                        </a:rPr>
                        <a:t>(</a:t>
                      </a:r>
                      <a:r>
                        <a:rPr lang="en-US" sz="1300" dirty="0" err="1">
                          <a:solidFill>
                            <a:schemeClr val="bg1"/>
                          </a:solidFill>
                          <a:effectLst/>
                          <a:latin typeface="+mj-lt"/>
                          <a:ea typeface="Times New Roman" panose="02020603050405020304" pitchFamily="18" charset="0"/>
                          <a:cs typeface="Times New Roman" panose="02020603050405020304" pitchFamily="18" charset="0"/>
                        </a:rPr>
                        <a:t>Sokhanvar</a:t>
                      </a:r>
                      <a:r>
                        <a:rPr lang="en-US" sz="1300" dirty="0">
                          <a:solidFill>
                            <a:schemeClr val="bg1"/>
                          </a:solidFill>
                          <a:effectLst/>
                          <a:latin typeface="+mj-lt"/>
                          <a:ea typeface="Times New Roman" panose="02020603050405020304" pitchFamily="18" charset="0"/>
                          <a:cs typeface="Times New Roman" panose="02020603050405020304" pitchFamily="18" charset="0"/>
                        </a:rPr>
                        <a:t> et al., 2021)</a:t>
                      </a:r>
                      <a:r>
                        <a:rPr lang="en-US" sz="1300" dirty="0">
                          <a:solidFill>
                            <a:schemeClr val="bg1"/>
                          </a:solidFill>
                          <a:effectLst/>
                          <a:latin typeface="+mj-lt"/>
                        </a:rPr>
                        <a:t>.</a:t>
                      </a:r>
                      <a:endParaRPr lang="en-IN" sz="1300" dirty="0">
                        <a:solidFill>
                          <a:schemeClr val="bg1"/>
                        </a:solidFill>
                        <a:effectLst/>
                        <a:latin typeface="+mj-lt"/>
                      </a:endParaRPr>
                    </a:p>
                    <a:p>
                      <a:pPr marL="342900" lvl="0" indent="-342900" algn="just">
                        <a:lnSpc>
                          <a:spcPct val="106000"/>
                        </a:lnSpc>
                        <a:buFont typeface="Symbol" panose="05050102010706020507" pitchFamily="18" charset="2"/>
                        <a:buChar char=""/>
                      </a:pPr>
                      <a:r>
                        <a:rPr lang="en-US" sz="1300" dirty="0">
                          <a:solidFill>
                            <a:schemeClr val="bg1"/>
                          </a:solidFill>
                          <a:effectLst/>
                          <a:latin typeface="+mj-lt"/>
                        </a:rPr>
                        <a:t>The problem-solving skills are not important because it is not going to be used in the current scenario.</a:t>
                      </a:r>
                      <a:endParaRPr lang="en-IN" sz="1300" dirty="0">
                        <a:solidFill>
                          <a:schemeClr val="bg1"/>
                        </a:solidFill>
                        <a:effectLst/>
                        <a:latin typeface="+mj-lt"/>
                        <a:ea typeface="Times New Roman" panose="02020603050405020304" pitchFamily="18" charset="0"/>
                        <a:cs typeface="Times New Roman" panose="02020603050405020304" pitchFamily="18" charset="0"/>
                      </a:endParaRPr>
                    </a:p>
                  </a:txBody>
                  <a:tcPr marL="68580" marR="68580" marT="0" marB="0"/>
                </a:tc>
                <a:tc>
                  <a:txBody>
                    <a:bodyPr/>
                    <a:lstStyle/>
                    <a:p>
                      <a:pPr marL="342900" lvl="0" indent="-342900" algn="just">
                        <a:lnSpc>
                          <a:spcPct val="106000"/>
                        </a:lnSpc>
                        <a:buFont typeface="Symbol" panose="05050102010706020507" pitchFamily="18" charset="2"/>
                        <a:buChar char=""/>
                      </a:pPr>
                      <a:r>
                        <a:rPr lang="en-US" sz="1300" dirty="0">
                          <a:solidFill>
                            <a:schemeClr val="tx1"/>
                          </a:solidFill>
                          <a:effectLst/>
                          <a:latin typeface="+mj-lt"/>
                        </a:rPr>
                        <a:t>The aspects for analyzing the presentation concerts have a higher impact so the student has to focus on the privatization of the tasks that are interrelated with the presentations.</a:t>
                      </a:r>
                      <a:endParaRPr lang="en-IN" sz="1300" dirty="0">
                        <a:solidFill>
                          <a:schemeClr val="tx1"/>
                        </a:solidFill>
                        <a:effectLst/>
                        <a:latin typeface="+mj-lt"/>
                      </a:endParaRPr>
                    </a:p>
                    <a:p>
                      <a:pPr marL="342900" lvl="0" indent="-342900" algn="just">
                        <a:lnSpc>
                          <a:spcPct val="106000"/>
                        </a:lnSpc>
                        <a:buFont typeface="Symbol" panose="05050102010706020507" pitchFamily="18" charset="2"/>
                        <a:buChar char=""/>
                      </a:pPr>
                      <a:r>
                        <a:rPr lang="en-US" sz="1300" dirty="0">
                          <a:solidFill>
                            <a:schemeClr val="tx1"/>
                          </a:solidFill>
                          <a:effectLst/>
                          <a:latin typeface="+mj-lt"/>
                        </a:rPr>
                        <a:t>The different aspects related to crisis management skills needed to be focused on for managing the crisis while working as a sales manager.</a:t>
                      </a:r>
                      <a:endParaRPr lang="en-IN" sz="1300" dirty="0">
                        <a:solidFill>
                          <a:schemeClr val="tx1"/>
                        </a:solidFill>
                        <a:effectLst/>
                        <a:latin typeface="+mj-lt"/>
                      </a:endParaRPr>
                    </a:p>
                    <a:p>
                      <a:pPr marL="342900" lvl="0" indent="-342900" algn="just">
                        <a:lnSpc>
                          <a:spcPct val="106000"/>
                        </a:lnSpc>
                        <a:spcAft>
                          <a:spcPts val="800"/>
                        </a:spcAft>
                        <a:buFont typeface="Symbol" panose="05050102010706020507" pitchFamily="18" charset="2"/>
                        <a:buChar char=""/>
                      </a:pPr>
                      <a:r>
                        <a:rPr lang="en-US" sz="1300" dirty="0">
                          <a:solidFill>
                            <a:schemeClr val="tx1"/>
                          </a:solidFill>
                          <a:effectLst/>
                          <a:latin typeface="+mj-lt"/>
                        </a:rPr>
                        <a:t>The activities related to the curriculum developments are going to be avoided because these are a waste of time (</a:t>
                      </a:r>
                      <a:r>
                        <a:rPr lang="en-US" sz="1300" dirty="0" err="1">
                          <a:solidFill>
                            <a:schemeClr val="tx1"/>
                          </a:solidFill>
                          <a:effectLst/>
                          <a:latin typeface="+mj-lt"/>
                        </a:rPr>
                        <a:t>Mahfoodh</a:t>
                      </a:r>
                      <a:r>
                        <a:rPr lang="en-US" sz="1300" dirty="0">
                          <a:solidFill>
                            <a:schemeClr val="tx1"/>
                          </a:solidFill>
                          <a:effectLst/>
                          <a:latin typeface="+mj-lt"/>
                        </a:rPr>
                        <a:t> and Hashim, 2021)</a:t>
                      </a:r>
                      <a:endParaRPr lang="en-IN" sz="1300" dirty="0">
                        <a:solidFill>
                          <a:schemeClr val="tx1"/>
                        </a:solidFill>
                        <a:effectLst/>
                        <a:latin typeface="+mj-lt"/>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226277357"/>
                  </a:ext>
                </a:extLst>
              </a:tr>
            </a:tbl>
          </a:graphicData>
        </a:graphic>
      </p:graphicFrame>
    </p:spTree>
    <p:extLst>
      <p:ext uri="{BB962C8B-B14F-4D97-AF65-F5344CB8AC3E}">
        <p14:creationId xmlns:p14="http://schemas.microsoft.com/office/powerpoint/2010/main" val="38602672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187F0-4EA9-0CD9-6208-8485820ECEBA}"/>
              </a:ext>
            </a:extLst>
          </p:cNvPr>
          <p:cNvSpPr>
            <a:spLocks noGrp="1"/>
          </p:cNvSpPr>
          <p:nvPr>
            <p:ph type="title"/>
          </p:nvPr>
        </p:nvSpPr>
        <p:spPr/>
        <p:txBody>
          <a:bodyPr>
            <a:normAutofit/>
          </a:bodyPr>
          <a:lstStyle/>
          <a:p>
            <a:r>
              <a:rPr lang="en-US" sz="2800" b="1" dirty="0">
                <a:effectLst/>
                <a:latin typeface="Times New Roman" panose="02020603050405020304" pitchFamily="18" charset="0"/>
                <a:ea typeface="Calibri" panose="020F0502020204030204" pitchFamily="34" charset="0"/>
                <a:cs typeface="Times New Roman" panose="02020603050405020304" pitchFamily="18" charset="0"/>
              </a:rPr>
              <a:t>Personal development plan </a:t>
            </a:r>
            <a:br>
              <a:rPr lang="en-IN" sz="2800" dirty="0">
                <a:effectLst/>
                <a:latin typeface="Calibri" panose="020F0502020204030204" pitchFamily="34" charset="0"/>
                <a:ea typeface="Calibri" panose="020F0502020204030204" pitchFamily="34" charset="0"/>
                <a:cs typeface="Times New Roman" panose="02020603050405020304" pitchFamily="18" charset="0"/>
              </a:rPr>
            </a:br>
            <a:endParaRPr lang="en-IN" sz="2800" dirty="0"/>
          </a:p>
        </p:txBody>
      </p:sp>
      <p:sp>
        <p:nvSpPr>
          <p:cNvPr id="3" name="Content Placeholder 2">
            <a:extLst>
              <a:ext uri="{FF2B5EF4-FFF2-40B4-BE49-F238E27FC236}">
                <a16:creationId xmlns:a16="http://schemas.microsoft.com/office/drawing/2014/main" id="{F7894366-D772-BFC1-7636-435A07318449}"/>
              </a:ext>
            </a:extLst>
          </p:cNvPr>
          <p:cNvSpPr>
            <a:spLocks noGrp="1"/>
          </p:cNvSpPr>
          <p:nvPr>
            <p:ph idx="1"/>
          </p:nvPr>
        </p:nvSpPr>
        <p:spPr/>
        <p:txBody>
          <a:bodyPr/>
          <a:lstStyle/>
          <a:p>
            <a:pPr marL="342900" lvl="0" indent="-342900" algn="just">
              <a:lnSpc>
                <a:spcPct val="106000"/>
              </a:lnSpc>
              <a:buFont typeface="Symbol" panose="05050102010706020507" pitchFamily="18" charset="2"/>
              <a:buChar char=""/>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I need to decide the goals and an accurate way of considering the ideas that can be helpful for managing the goals.</a:t>
            </a:r>
            <a:endParaRPr lang="en-IN"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gn="just">
              <a:lnSpc>
                <a:spcPct val="106000"/>
              </a:lnSpc>
              <a:buFont typeface="Symbol" panose="05050102010706020507" pitchFamily="18" charset="2"/>
              <a:buChar char=""/>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I have to evaluate the current position by focusing on commercial awareness.</a:t>
            </a:r>
            <a:endParaRPr lang="en-IN"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gn="just">
              <a:lnSpc>
                <a:spcPct val="106000"/>
              </a:lnSpc>
              <a:buFont typeface="Symbol" panose="05050102010706020507" pitchFamily="18" charset="2"/>
              <a:buChar char=""/>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The aspects related to the organizational skills are needed to be improved for managing the crisis management attributes.</a:t>
            </a:r>
            <a:endParaRPr lang="en-IN"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gn="just">
              <a:lnSpc>
                <a:spcPct val="106000"/>
              </a:lnSpc>
              <a:spcAft>
                <a:spcPts val="800"/>
              </a:spcAft>
              <a:buFont typeface="Symbol" panose="05050102010706020507" pitchFamily="18" charset="2"/>
              <a:buChar char=""/>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The aspects related to perseverance and motivation are also important for managing confidence.</a:t>
            </a:r>
            <a:endParaRPr lang="en-IN" sz="18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IN" dirty="0"/>
          </a:p>
        </p:txBody>
      </p:sp>
    </p:spTree>
    <p:extLst>
      <p:ext uri="{BB962C8B-B14F-4D97-AF65-F5344CB8AC3E}">
        <p14:creationId xmlns:p14="http://schemas.microsoft.com/office/powerpoint/2010/main" val="3897118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A1F1E-3730-A759-C239-522D08F3CF53}"/>
              </a:ext>
            </a:extLst>
          </p:cNvPr>
          <p:cNvSpPr>
            <a:spLocks noGrp="1"/>
          </p:cNvSpPr>
          <p:nvPr>
            <p:ph type="title"/>
          </p:nvPr>
        </p:nvSpPr>
        <p:spPr/>
        <p:txBody>
          <a:bodyPr>
            <a:normAutofit/>
          </a:bodyPr>
          <a:lstStyle/>
          <a:p>
            <a:r>
              <a:rPr lang="en-US" sz="2800" b="1" dirty="0">
                <a:effectLst/>
                <a:latin typeface="Times New Roman" panose="02020603050405020304" pitchFamily="18" charset="0"/>
                <a:ea typeface="Calibri" panose="020F0502020204030204" pitchFamily="34" charset="0"/>
                <a:cs typeface="Times New Roman" panose="02020603050405020304" pitchFamily="18" charset="0"/>
              </a:rPr>
              <a:t>Strategies to manage the job role</a:t>
            </a:r>
            <a:br>
              <a:rPr lang="en-IN" sz="2800" dirty="0">
                <a:effectLst/>
                <a:latin typeface="Calibri" panose="020F0502020204030204" pitchFamily="34" charset="0"/>
                <a:ea typeface="Calibri" panose="020F0502020204030204" pitchFamily="34" charset="0"/>
                <a:cs typeface="Times New Roman" panose="02020603050405020304" pitchFamily="18" charset="0"/>
              </a:rPr>
            </a:br>
            <a:endParaRPr lang="en-IN" sz="2800" dirty="0"/>
          </a:p>
        </p:txBody>
      </p:sp>
      <p:sp>
        <p:nvSpPr>
          <p:cNvPr id="3" name="Content Placeholder 2">
            <a:extLst>
              <a:ext uri="{FF2B5EF4-FFF2-40B4-BE49-F238E27FC236}">
                <a16:creationId xmlns:a16="http://schemas.microsoft.com/office/drawing/2014/main" id="{32F434C9-2D4B-901C-70AD-179242D66B7B}"/>
              </a:ext>
            </a:extLst>
          </p:cNvPr>
          <p:cNvSpPr>
            <a:spLocks noGrp="1"/>
          </p:cNvSpPr>
          <p:nvPr>
            <p:ph idx="1"/>
          </p:nvPr>
        </p:nvSpPr>
        <p:spPr/>
        <p:txBody>
          <a:bodyPr/>
          <a:lstStyle/>
          <a:p>
            <a:pPr marL="342900" lvl="0" indent="-342900" algn="just">
              <a:lnSpc>
                <a:spcPct val="106000"/>
              </a:lnSpc>
              <a:buFont typeface="Symbol" panose="05050102010706020507" pitchFamily="18" charset="2"/>
              <a:buChar char=""/>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The identification of the training is needed to be focused on for managing the sales rep.</a:t>
            </a:r>
            <a:endParaRPr lang="en-IN"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gn="just">
              <a:lnSpc>
                <a:spcPct val="106000"/>
              </a:lnSpc>
              <a:buFont typeface="Symbol" panose="05050102010706020507" pitchFamily="18" charset="2"/>
              <a:buChar char=""/>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I have to focus on the creation of a better sales plan for analyzing the data to make informed decisions.</a:t>
            </a:r>
            <a:endParaRPr lang="en-IN"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gn="just">
              <a:lnSpc>
                <a:spcPct val="106000"/>
              </a:lnSpc>
              <a:spcAft>
                <a:spcPts val="800"/>
              </a:spcAft>
              <a:buFont typeface="Symbol" panose="05050102010706020507" pitchFamily="18" charset="2"/>
              <a:buChar char=""/>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I have to focus on the sales targets for any organization through effective planning and budgeting</a:t>
            </a:r>
            <a:endParaRPr lang="en-IN" dirty="0"/>
          </a:p>
        </p:txBody>
      </p:sp>
    </p:spTree>
    <p:extLst>
      <p:ext uri="{BB962C8B-B14F-4D97-AF65-F5344CB8AC3E}">
        <p14:creationId xmlns:p14="http://schemas.microsoft.com/office/powerpoint/2010/main" val="28283066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64D8F-B7E0-6C6F-2A8C-3E7283F33108}"/>
              </a:ext>
            </a:extLst>
          </p:cNvPr>
          <p:cNvSpPr>
            <a:spLocks noGrp="1"/>
          </p:cNvSpPr>
          <p:nvPr>
            <p:ph type="title"/>
          </p:nvPr>
        </p:nvSpPr>
        <p:spPr/>
        <p:txBody>
          <a:bodyPr>
            <a:normAutofit/>
          </a:bodyPr>
          <a:lstStyle/>
          <a:p>
            <a:r>
              <a:rPr lang="en-US" sz="2800" b="1" dirty="0">
                <a:effectLst/>
                <a:latin typeface="Times New Roman" panose="02020603050405020304" pitchFamily="18" charset="0"/>
                <a:ea typeface="Calibri" panose="020F0502020204030204" pitchFamily="34" charset="0"/>
                <a:cs typeface="Times New Roman" panose="02020603050405020304" pitchFamily="18" charset="0"/>
              </a:rPr>
              <a:t>Drawbacks that can be faced while working on the job role  </a:t>
            </a:r>
            <a:br>
              <a:rPr lang="en-IN" sz="2800" dirty="0">
                <a:effectLst/>
                <a:latin typeface="Calibri" panose="020F0502020204030204" pitchFamily="34" charset="0"/>
                <a:ea typeface="Calibri" panose="020F0502020204030204" pitchFamily="34" charset="0"/>
                <a:cs typeface="Times New Roman" panose="02020603050405020304" pitchFamily="18" charset="0"/>
              </a:rPr>
            </a:br>
            <a:endParaRPr lang="en-IN" sz="2800" dirty="0"/>
          </a:p>
        </p:txBody>
      </p:sp>
      <p:sp>
        <p:nvSpPr>
          <p:cNvPr id="3" name="Content Placeholder 2">
            <a:extLst>
              <a:ext uri="{FF2B5EF4-FFF2-40B4-BE49-F238E27FC236}">
                <a16:creationId xmlns:a16="http://schemas.microsoft.com/office/drawing/2014/main" id="{10FE2D29-906C-7245-7BE5-8CCC164C1E7A}"/>
              </a:ext>
            </a:extLst>
          </p:cNvPr>
          <p:cNvSpPr>
            <a:spLocks noGrp="1"/>
          </p:cNvSpPr>
          <p:nvPr>
            <p:ph idx="1"/>
          </p:nvPr>
        </p:nvSpPr>
        <p:spPr/>
        <p:txBody>
          <a:bodyPr/>
          <a:lstStyle/>
          <a:p>
            <a:pPr marL="342900" lvl="0" indent="-342900" algn="just">
              <a:lnSpc>
                <a:spcPct val="106000"/>
              </a:lnSpc>
              <a:buFont typeface="Symbol" panose="05050102010706020507" pitchFamily="18" charset="2"/>
              <a:buChar char=""/>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I can face different types of problems that are interrelated with the unpredictable schedule while working in the job role of a sales manager.</a:t>
            </a:r>
            <a:endParaRPr lang="en-IN"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gn="just">
              <a:lnSpc>
                <a:spcPct val="106000"/>
              </a:lnSpc>
              <a:buFont typeface="Symbol" panose="05050102010706020507" pitchFamily="18" charset="2"/>
              <a:buChar char=""/>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I can also face different types of problems for the constant pressure to find the next opportunity.</a:t>
            </a:r>
            <a:endParaRPr lang="en-IN"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gn="just">
              <a:lnSpc>
                <a:spcPct val="106000"/>
              </a:lnSpc>
              <a:spcAft>
                <a:spcPts val="800"/>
              </a:spcAft>
              <a:buFont typeface="Symbol" panose="05050102010706020507" pitchFamily="18" charset="2"/>
              <a:buChar char=""/>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The problems related to the management of different consumer trends sometimes come up as a huge problem for sales managers</a:t>
            </a:r>
            <a:endParaRPr lang="en-IN" dirty="0"/>
          </a:p>
        </p:txBody>
      </p:sp>
    </p:spTree>
    <p:extLst>
      <p:ext uri="{BB962C8B-B14F-4D97-AF65-F5344CB8AC3E}">
        <p14:creationId xmlns:p14="http://schemas.microsoft.com/office/powerpoint/2010/main" val="42242416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D21774-DD29-D3C2-633F-2844AD7808EC}"/>
              </a:ext>
            </a:extLst>
          </p:cNvPr>
          <p:cNvSpPr>
            <a:spLocks noGrp="1"/>
          </p:cNvSpPr>
          <p:nvPr>
            <p:ph type="title"/>
          </p:nvPr>
        </p:nvSpPr>
        <p:spPr/>
        <p:txBody>
          <a:bodyPr>
            <a:normAutofit/>
          </a:bodyPr>
          <a:lstStyle/>
          <a:p>
            <a:r>
              <a:rPr lang="en-US" sz="2800" b="1" dirty="0">
                <a:effectLst/>
                <a:latin typeface="Times New Roman" panose="02020603050405020304" pitchFamily="18" charset="0"/>
                <a:ea typeface="Calibri" panose="020F0502020204030204" pitchFamily="34" charset="0"/>
                <a:cs typeface="Times New Roman" panose="02020603050405020304" pitchFamily="18" charset="0"/>
              </a:rPr>
              <a:t>Conclusion</a:t>
            </a:r>
            <a:r>
              <a:rPr lang="en-US" sz="2800" dirty="0">
                <a:effectLst/>
                <a:latin typeface="Times New Roman" panose="02020603050405020304" pitchFamily="18" charset="0"/>
                <a:ea typeface="Calibri" panose="020F0502020204030204" pitchFamily="34" charset="0"/>
                <a:cs typeface="Times New Roman" panose="02020603050405020304" pitchFamily="18" charset="0"/>
              </a:rPr>
              <a:t> </a:t>
            </a:r>
            <a:br>
              <a:rPr lang="en-IN" sz="2800" dirty="0">
                <a:effectLst/>
                <a:latin typeface="Calibri" panose="020F0502020204030204" pitchFamily="34" charset="0"/>
                <a:ea typeface="Calibri" panose="020F0502020204030204" pitchFamily="34" charset="0"/>
                <a:cs typeface="Times New Roman" panose="02020603050405020304" pitchFamily="18" charset="0"/>
              </a:rPr>
            </a:br>
            <a:endParaRPr lang="en-IN" sz="2800" dirty="0"/>
          </a:p>
        </p:txBody>
      </p:sp>
      <p:sp>
        <p:nvSpPr>
          <p:cNvPr id="3" name="Content Placeholder 2">
            <a:extLst>
              <a:ext uri="{FF2B5EF4-FFF2-40B4-BE49-F238E27FC236}">
                <a16:creationId xmlns:a16="http://schemas.microsoft.com/office/drawing/2014/main" id="{3B984481-C4DD-125A-6071-A92A9EE6BA59}"/>
              </a:ext>
            </a:extLst>
          </p:cNvPr>
          <p:cNvSpPr>
            <a:spLocks noGrp="1"/>
          </p:cNvSpPr>
          <p:nvPr>
            <p:ph idx="1"/>
          </p:nvPr>
        </p:nvSpPr>
        <p:spPr/>
        <p:txBody>
          <a:bodyPr/>
          <a:lstStyle/>
          <a:p>
            <a:pPr marL="0" indent="0">
              <a:buNone/>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From the above discussion, it can be concluded that I have to focus on the responsibilities for meeting the sales targets of the organization through the effective planning and budgeting process. Moreover, the different attributes related to the enhanced problem-solving skills and quick decision-making skills are also important that are very helpful for me to work as a sales manager while expanding the customer base for the company by ensuring a strong presence. I have to manage the timelines in an accurate way while monitoring the sales representatives to increase and value their performances helping them to provide positive contributions to the organization</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IN" dirty="0"/>
          </a:p>
        </p:txBody>
      </p:sp>
    </p:spTree>
    <p:extLst>
      <p:ext uri="{BB962C8B-B14F-4D97-AF65-F5344CB8AC3E}">
        <p14:creationId xmlns:p14="http://schemas.microsoft.com/office/powerpoint/2010/main" val="5676610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90C8B0-C072-C254-1065-55E6AB620FE7}"/>
              </a:ext>
            </a:extLst>
          </p:cNvPr>
          <p:cNvSpPr>
            <a:spLocks noGrp="1"/>
          </p:cNvSpPr>
          <p:nvPr>
            <p:ph type="title"/>
          </p:nvPr>
        </p:nvSpPr>
        <p:spPr/>
        <p:txBody>
          <a:bodyPr>
            <a:normAutofit/>
          </a:bodyPr>
          <a:lstStyle/>
          <a:p>
            <a:r>
              <a:rPr lang="en-US" sz="2800" b="1" kern="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References:</a:t>
            </a:r>
            <a:br>
              <a:rPr lang="en-IN" sz="2800" b="1" kern="0" dirty="0">
                <a:solidFill>
                  <a:schemeClr val="tx1"/>
                </a:solidFill>
                <a:effectLst/>
                <a:latin typeface="Cambria" panose="02040503050406030204" pitchFamily="18" charset="0"/>
                <a:ea typeface="Times New Roman" panose="02020603050405020304" pitchFamily="18" charset="0"/>
                <a:cs typeface="Times New Roman" panose="02020603050405020304" pitchFamily="18" charset="0"/>
              </a:rPr>
            </a:br>
            <a:endParaRPr lang="en-IN" sz="2800" dirty="0">
              <a:solidFill>
                <a:schemeClr val="tx1"/>
              </a:solidFill>
            </a:endParaRPr>
          </a:p>
        </p:txBody>
      </p:sp>
      <p:sp>
        <p:nvSpPr>
          <p:cNvPr id="3" name="Content Placeholder 2">
            <a:extLst>
              <a:ext uri="{FF2B5EF4-FFF2-40B4-BE49-F238E27FC236}">
                <a16:creationId xmlns:a16="http://schemas.microsoft.com/office/drawing/2014/main" id="{EDBE6902-B8E5-8ECB-1E59-A5C4DB26127A}"/>
              </a:ext>
            </a:extLst>
          </p:cNvPr>
          <p:cNvSpPr>
            <a:spLocks noGrp="1"/>
          </p:cNvSpPr>
          <p:nvPr>
            <p:ph idx="1"/>
          </p:nvPr>
        </p:nvSpPr>
        <p:spPr/>
        <p:txBody>
          <a:bodyPr>
            <a:normAutofit fontScale="55000" lnSpcReduction="20000"/>
          </a:bodyPr>
          <a:lstStyle/>
          <a:p>
            <a:pPr algn="just">
              <a:lnSpc>
                <a:spcPct val="150000"/>
              </a:lnSpc>
              <a:spcAft>
                <a:spcPts val="100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Alamgir, F.M.,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Haq</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S.M., Tufail, S. and Mehmood, R., 2021. Analysis of Graduates’ Employability Skills from Industry Practitioners’ Perspective: Gap Analysis.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Journal of Management Research</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7</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 pp.33-48.</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100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Jolly, D., 2022. Impact of Academic Performance, Personality Types, Self-Efficacy and Demographic Profile to the Employability Skills of Alternative Learning System Learners.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Personality Types, Self-Efficacy and Demographic Profile to the Employability Skills of Alternative Learning System Learners (March 3, 2022)</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1000"/>
              </a:spcAft>
            </a:pP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Mahfoodh</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H. and Hashim, S., 2021. Integrating Employability Skills in EFL Speaking and Writing Curricula through Digital Platforms.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TESOL International Journal</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16</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 pp.66-87.</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100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Miller, E. and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Konstantinou</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I., 2021. Using reflective, authentic assessments to embed employability skills in higher education.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Journal of Work-Applied Management</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100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Pérez-Nieto, N. and Naya, A.L., 2022. Task-based projects for transition from university to placements abroad: development of academic, sociocultural, and employability skills for students of Spanish as a foreign language.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Innovative language teaching and learning at university: facilitating transition from and to higher education</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p.121.</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1000"/>
              </a:spcAft>
            </a:pP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Sokhanvar</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Z., Salehi, K. and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Sokhanvar</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F., 2021. Advantages of authentic assessment for improving the learning experience and employability skills of higher education students: A systematic literature review.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Studies in Educational Evaluation</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70</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p.101030.</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Tree>
    <p:extLst>
      <p:ext uri="{BB962C8B-B14F-4D97-AF65-F5344CB8AC3E}">
        <p14:creationId xmlns:p14="http://schemas.microsoft.com/office/powerpoint/2010/main" val="1942085869"/>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0</TotalTime>
  <Words>1519</Words>
  <Application>Microsoft Office PowerPoint</Application>
  <PresentationFormat>Widescreen</PresentationFormat>
  <Paragraphs>61</Paragraphs>
  <Slides>9</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Arial</vt:lpstr>
      <vt:lpstr>Calibri</vt:lpstr>
      <vt:lpstr>Cambria</vt:lpstr>
      <vt:lpstr>Garamond</vt:lpstr>
      <vt:lpstr>Symbol</vt:lpstr>
      <vt:lpstr>Times New Roman</vt:lpstr>
      <vt:lpstr>Organic</vt:lpstr>
      <vt:lpstr>Academic and Employability Skills </vt:lpstr>
      <vt:lpstr>Introduction </vt:lpstr>
      <vt:lpstr>SWOT analysis </vt:lpstr>
      <vt:lpstr>Time management</vt:lpstr>
      <vt:lpstr>Personal development plan  </vt:lpstr>
      <vt:lpstr>Strategies to manage the job role </vt:lpstr>
      <vt:lpstr>Drawbacks that can be faced while working on the job role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2022-08-04T16:25:34Z</dcterms:created>
  <dcterms:modified xsi:type="dcterms:W3CDTF">2022-08-13T14:44:14Z</dcterms:modified>
</cp:coreProperties>
</file>