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36"/>
  </p:notesMasterIdLst>
  <p:sldIdLst>
    <p:sldId id="757" r:id="rId2"/>
    <p:sldId id="530" r:id="rId3"/>
    <p:sldId id="491" r:id="rId4"/>
    <p:sldId id="492" r:id="rId5"/>
    <p:sldId id="566" r:id="rId6"/>
    <p:sldId id="495" r:id="rId7"/>
    <p:sldId id="545" r:id="rId8"/>
    <p:sldId id="546" r:id="rId9"/>
    <p:sldId id="752" r:id="rId10"/>
    <p:sldId id="509" r:id="rId11"/>
    <p:sldId id="571" r:id="rId12"/>
    <p:sldId id="556" r:id="rId13"/>
    <p:sldId id="555" r:id="rId14"/>
    <p:sldId id="753" r:id="rId15"/>
    <p:sldId id="754" r:id="rId16"/>
    <p:sldId id="755" r:id="rId17"/>
    <p:sldId id="756" r:id="rId18"/>
    <p:sldId id="558" r:id="rId19"/>
    <p:sldId id="559" r:id="rId20"/>
    <p:sldId id="560" r:id="rId21"/>
    <p:sldId id="569" r:id="rId22"/>
    <p:sldId id="562" r:id="rId23"/>
    <p:sldId id="573" r:id="rId24"/>
    <p:sldId id="564" r:id="rId25"/>
    <p:sldId id="579" r:id="rId26"/>
    <p:sldId id="522" r:id="rId27"/>
    <p:sldId id="578" r:id="rId28"/>
    <p:sldId id="570" r:id="rId29"/>
    <p:sldId id="527" r:id="rId30"/>
    <p:sldId id="575" r:id="rId31"/>
    <p:sldId id="576" r:id="rId32"/>
    <p:sldId id="758" r:id="rId33"/>
    <p:sldId id="572" r:id="rId34"/>
    <p:sldId id="385"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D1454A-7A15-40A4-B6BB-A561ED6C31A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E051579-8B43-49C2-B1BF-839E1BE91530}">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Traditionally, marketing considerations were known as the 4Ps: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4C7CF801-AA9E-4F41-A2A9-A2D858F5C627}" type="parTrans" cxnId="{8367E4FE-EC8A-4975-B047-E1FB058520B4}">
      <dgm:prSet/>
      <dgm:spPr/>
      <dgm:t>
        <a:bodyPr/>
        <a:lstStyle/>
        <a:p>
          <a:endParaRPr lang="en-US"/>
        </a:p>
      </dgm:t>
    </dgm:pt>
    <dgm:pt modelId="{685684FF-C917-4734-B67B-3F333C756335}" type="sibTrans" cxnId="{8367E4FE-EC8A-4975-B047-E1FB058520B4}">
      <dgm:prSet/>
      <dgm:spPr/>
      <dgm:t>
        <a:bodyPr/>
        <a:lstStyle/>
        <a:p>
          <a:endParaRPr lang="en-US"/>
        </a:p>
      </dgm:t>
    </dgm:pt>
    <dgm:pt modelId="{D034DEB5-C234-4922-B219-E6E50A8183AF}">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Product</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A453AF7D-6065-4722-83CD-7731F57C3399}" type="parTrans" cxnId="{336B275B-76FA-4893-80AD-6C912A60176B}">
      <dgm:prSet/>
      <dgm:spPr/>
      <dgm:t>
        <a:bodyPr/>
        <a:lstStyle/>
        <a:p>
          <a:endParaRPr lang="en-US"/>
        </a:p>
      </dgm:t>
    </dgm:pt>
    <dgm:pt modelId="{594828F4-7BCF-457B-9826-4B84175D29B0}" type="sibTrans" cxnId="{336B275B-76FA-4893-80AD-6C912A60176B}">
      <dgm:prSet/>
      <dgm:spPr/>
      <dgm:t>
        <a:bodyPr/>
        <a:lstStyle/>
        <a:p>
          <a:endParaRPr lang="en-US"/>
        </a:p>
      </dgm:t>
    </dgm:pt>
    <dgm:pt modelId="{8E4DCA06-B2CA-451B-A302-4BF79811F41F}">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Price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D2C818D2-401E-4570-A79D-18E6708C6EF0}" type="parTrans" cxnId="{C11A3D99-D891-4B4B-BE6D-7D7E2C964048}">
      <dgm:prSet/>
      <dgm:spPr/>
      <dgm:t>
        <a:bodyPr/>
        <a:lstStyle/>
        <a:p>
          <a:endParaRPr lang="en-US"/>
        </a:p>
      </dgm:t>
    </dgm:pt>
    <dgm:pt modelId="{4894CB4A-4A4B-4149-A10E-2C18E1C7C65D}" type="sibTrans" cxnId="{C11A3D99-D891-4B4B-BE6D-7D7E2C964048}">
      <dgm:prSet/>
      <dgm:spPr/>
      <dgm:t>
        <a:bodyPr/>
        <a:lstStyle/>
        <a:p>
          <a:endParaRPr lang="en-US"/>
        </a:p>
      </dgm:t>
    </dgm:pt>
    <dgm:pt modelId="{36A430FD-F7C7-4098-94D1-C7000DB1EEC3}">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Place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8A970AEF-08FF-4BA7-A404-23613AFACE0D}" type="parTrans" cxnId="{2D3B4DF1-7C31-4B54-9F34-58C462740638}">
      <dgm:prSet/>
      <dgm:spPr/>
      <dgm:t>
        <a:bodyPr/>
        <a:lstStyle/>
        <a:p>
          <a:endParaRPr lang="en-US"/>
        </a:p>
      </dgm:t>
    </dgm:pt>
    <dgm:pt modelId="{0226F18F-6C41-40B8-B972-A6913FE004CE}" type="sibTrans" cxnId="{2D3B4DF1-7C31-4B54-9F34-58C462740638}">
      <dgm:prSet/>
      <dgm:spPr/>
      <dgm:t>
        <a:bodyPr/>
        <a:lstStyle/>
        <a:p>
          <a:endParaRPr lang="en-US"/>
        </a:p>
      </dgm:t>
    </dgm:pt>
    <dgm:pt modelId="{E7B55AFE-099F-407F-9A4A-C40A37E81946}">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Promotion </a:t>
          </a:r>
          <a:endParaRPr lang="en-US">
            <a:latin typeface="Calibri" panose="020F0502020204030204" pitchFamily="34" charset="0"/>
            <a:ea typeface="Calibri" panose="020F0502020204030204" pitchFamily="34" charset="0"/>
            <a:cs typeface="Calibri" panose="020F0502020204030204" pitchFamily="34" charset="0"/>
          </a:endParaRPr>
        </a:p>
      </dgm:t>
    </dgm:pt>
    <dgm:pt modelId="{1BF8283D-655A-40EF-909E-3FE49038E861}" type="parTrans" cxnId="{474C4AB7-ED44-4804-8E46-601D3CD3F64F}">
      <dgm:prSet/>
      <dgm:spPr/>
      <dgm:t>
        <a:bodyPr/>
        <a:lstStyle/>
        <a:p>
          <a:endParaRPr lang="en-US"/>
        </a:p>
      </dgm:t>
    </dgm:pt>
    <dgm:pt modelId="{DD59E596-9063-4339-BA58-843F631D0540}" type="sibTrans" cxnId="{474C4AB7-ED44-4804-8E46-601D3CD3F64F}">
      <dgm:prSet/>
      <dgm:spPr/>
      <dgm:t>
        <a:bodyPr/>
        <a:lstStyle/>
        <a:p>
          <a:endParaRPr lang="en-US"/>
        </a:p>
      </dgm:t>
    </dgm:pt>
    <dgm:pt modelId="{08E7769F-CEA0-4369-8076-3C9C4636E8E4}">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As marketing became a more sophisticated discipline, a further 3 ‘P’s’ were added:</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2BF7BAAE-3183-445D-88A0-77FEFD1780CD}" type="parTrans" cxnId="{BD349BA6-C5F0-45C9-B61B-CAA4F07361D3}">
      <dgm:prSet/>
      <dgm:spPr/>
      <dgm:t>
        <a:bodyPr/>
        <a:lstStyle/>
        <a:p>
          <a:endParaRPr lang="en-US"/>
        </a:p>
      </dgm:t>
    </dgm:pt>
    <dgm:pt modelId="{8CFF804E-2CB1-41B0-B566-D2C46789735B}" type="sibTrans" cxnId="{BD349BA6-C5F0-45C9-B61B-CAA4F07361D3}">
      <dgm:prSet/>
      <dgm:spPr/>
      <dgm:t>
        <a:bodyPr/>
        <a:lstStyle/>
        <a:p>
          <a:endParaRPr lang="en-US"/>
        </a:p>
      </dgm:t>
    </dgm:pt>
    <dgm:pt modelId="{05FEE30B-B9FB-4F39-AE3D-ACCAC47C9670}">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People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4109DEA6-5B81-4069-862D-F0EB41EFA4E1}" type="parTrans" cxnId="{2B342DE3-6B6E-45E2-B913-3E507358C73D}">
      <dgm:prSet/>
      <dgm:spPr/>
      <dgm:t>
        <a:bodyPr/>
        <a:lstStyle/>
        <a:p>
          <a:endParaRPr lang="en-US"/>
        </a:p>
      </dgm:t>
    </dgm:pt>
    <dgm:pt modelId="{BAAEB3B5-A91D-4A39-9264-70AD566EAA63}" type="sibTrans" cxnId="{2B342DE3-6B6E-45E2-B913-3E507358C73D}">
      <dgm:prSet/>
      <dgm:spPr/>
      <dgm:t>
        <a:bodyPr/>
        <a:lstStyle/>
        <a:p>
          <a:endParaRPr lang="en-US"/>
        </a:p>
      </dgm:t>
    </dgm:pt>
    <dgm:pt modelId="{82750F93-FC8E-4A3B-A6A2-96EC7A671DC6}">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Process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1031A73-AF6E-4A14-9A4A-AEF19C26AD4B}" type="parTrans" cxnId="{0BFDB36F-8CC0-4D78-A852-2DA1867FC9ED}">
      <dgm:prSet/>
      <dgm:spPr/>
      <dgm:t>
        <a:bodyPr/>
        <a:lstStyle/>
        <a:p>
          <a:endParaRPr lang="en-US"/>
        </a:p>
      </dgm:t>
    </dgm:pt>
    <dgm:pt modelId="{8C6E6D5C-09AE-4A33-A8AE-A22FC34E0AA3}" type="sibTrans" cxnId="{0BFDB36F-8CC0-4D78-A852-2DA1867FC9ED}">
      <dgm:prSet/>
      <dgm:spPr/>
      <dgm:t>
        <a:bodyPr/>
        <a:lstStyle/>
        <a:p>
          <a:endParaRPr lang="en-US"/>
        </a:p>
      </dgm:t>
    </dgm:pt>
    <dgm:pt modelId="{1F367BB9-8175-492C-90E4-6DB540D3AFE4}">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Physical evidence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E12D8355-B19C-4E7D-B20E-FB6E0BA05CC1}" type="parTrans" cxnId="{03DD3A43-7DAB-4F08-AE88-FCED7963DF91}">
      <dgm:prSet/>
      <dgm:spPr/>
      <dgm:t>
        <a:bodyPr/>
        <a:lstStyle/>
        <a:p>
          <a:endParaRPr lang="en-US"/>
        </a:p>
      </dgm:t>
    </dgm:pt>
    <dgm:pt modelId="{2B60D83B-7FE6-456D-A64B-FFF0EF47FDCD}" type="sibTrans" cxnId="{03DD3A43-7DAB-4F08-AE88-FCED7963DF91}">
      <dgm:prSet/>
      <dgm:spPr/>
      <dgm:t>
        <a:bodyPr/>
        <a:lstStyle/>
        <a:p>
          <a:endParaRPr lang="en-US"/>
        </a:p>
      </dgm:t>
    </dgm:pt>
    <dgm:pt modelId="{82B59F7A-7278-45C3-B82C-F5C402F5D996}">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Originally formulated for the service industry, they are just as important in other sectors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88AEB84B-45DD-43F7-97ED-97CF71348C00}" type="parTrans" cxnId="{71C1623F-7810-4756-A021-5EA765F9931E}">
      <dgm:prSet/>
      <dgm:spPr/>
      <dgm:t>
        <a:bodyPr/>
        <a:lstStyle/>
        <a:p>
          <a:endParaRPr lang="en-US"/>
        </a:p>
      </dgm:t>
    </dgm:pt>
    <dgm:pt modelId="{1FD27A22-302B-4825-B0CB-AA7D8A8DA036}" type="sibTrans" cxnId="{71C1623F-7810-4756-A021-5EA765F9931E}">
      <dgm:prSet/>
      <dgm:spPr/>
      <dgm:t>
        <a:bodyPr/>
        <a:lstStyle/>
        <a:p>
          <a:endParaRPr lang="en-US"/>
        </a:p>
      </dgm:t>
    </dgm:pt>
    <dgm:pt modelId="{CF3BD006-B626-4033-9BB9-97A6EF7D3D64}" type="pres">
      <dgm:prSet presAssocID="{48D1454A-7A15-40A4-B6BB-A561ED6C31A2}" presName="root" presStyleCnt="0">
        <dgm:presLayoutVars>
          <dgm:dir/>
          <dgm:resizeHandles val="exact"/>
        </dgm:presLayoutVars>
      </dgm:prSet>
      <dgm:spPr/>
    </dgm:pt>
    <dgm:pt modelId="{AA8954EE-6D07-4664-8FA2-6A28AFFAE079}" type="pres">
      <dgm:prSet presAssocID="{BE051579-8B43-49C2-B1BF-839E1BE91530}" presName="compNode" presStyleCnt="0"/>
      <dgm:spPr/>
    </dgm:pt>
    <dgm:pt modelId="{2859615D-E42B-41DF-9B74-08B35D9DE129}" type="pres">
      <dgm:prSet presAssocID="{BE051579-8B43-49C2-B1BF-839E1BE91530}" presName="bgRect" presStyleLbl="bgShp" presStyleIdx="0" presStyleCnt="3"/>
      <dgm:spPr/>
    </dgm:pt>
    <dgm:pt modelId="{F1ACCED7-ED6B-4F49-ACCF-525301661C5F}" type="pres">
      <dgm:prSet presAssocID="{BE051579-8B43-49C2-B1BF-839E1BE9153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56C99F28-F569-4FF2-91F8-F49D49255095}" type="pres">
      <dgm:prSet presAssocID="{BE051579-8B43-49C2-B1BF-839E1BE91530}" presName="spaceRect" presStyleCnt="0"/>
      <dgm:spPr/>
    </dgm:pt>
    <dgm:pt modelId="{C986FFAD-3161-4BF8-B556-3D4612DABDE7}" type="pres">
      <dgm:prSet presAssocID="{BE051579-8B43-49C2-B1BF-839E1BE91530}" presName="parTx" presStyleLbl="revTx" presStyleIdx="0" presStyleCnt="5">
        <dgm:presLayoutVars>
          <dgm:chMax val="0"/>
          <dgm:chPref val="0"/>
        </dgm:presLayoutVars>
      </dgm:prSet>
      <dgm:spPr/>
    </dgm:pt>
    <dgm:pt modelId="{DFB2EFFD-9285-4098-BB0D-90F81105446B}" type="pres">
      <dgm:prSet presAssocID="{BE051579-8B43-49C2-B1BF-839E1BE91530}" presName="desTx" presStyleLbl="revTx" presStyleIdx="1" presStyleCnt="5">
        <dgm:presLayoutVars/>
      </dgm:prSet>
      <dgm:spPr/>
    </dgm:pt>
    <dgm:pt modelId="{72722760-6544-450A-B960-CA2666DD72A8}" type="pres">
      <dgm:prSet presAssocID="{685684FF-C917-4734-B67B-3F333C756335}" presName="sibTrans" presStyleCnt="0"/>
      <dgm:spPr/>
    </dgm:pt>
    <dgm:pt modelId="{30D158DC-56D0-4DA9-8F7B-E94E099117CB}" type="pres">
      <dgm:prSet presAssocID="{08E7769F-CEA0-4369-8076-3C9C4636E8E4}" presName="compNode" presStyleCnt="0"/>
      <dgm:spPr/>
    </dgm:pt>
    <dgm:pt modelId="{F65D1466-92BB-4E0C-81C2-DA42A06B32C6}" type="pres">
      <dgm:prSet presAssocID="{08E7769F-CEA0-4369-8076-3C9C4636E8E4}" presName="bgRect" presStyleLbl="bgShp" presStyleIdx="1" presStyleCnt="3"/>
      <dgm:spPr/>
    </dgm:pt>
    <dgm:pt modelId="{D8BE1227-0A97-413F-B584-90D76053FE73}" type="pres">
      <dgm:prSet presAssocID="{08E7769F-CEA0-4369-8076-3C9C4636E8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A4565AF4-42B5-491B-9CA9-C2C058FEBF4A}" type="pres">
      <dgm:prSet presAssocID="{08E7769F-CEA0-4369-8076-3C9C4636E8E4}" presName="spaceRect" presStyleCnt="0"/>
      <dgm:spPr/>
    </dgm:pt>
    <dgm:pt modelId="{7672771F-93CB-4C97-9260-C85D9643BA59}" type="pres">
      <dgm:prSet presAssocID="{08E7769F-CEA0-4369-8076-3C9C4636E8E4}" presName="parTx" presStyleLbl="revTx" presStyleIdx="2" presStyleCnt="5">
        <dgm:presLayoutVars>
          <dgm:chMax val="0"/>
          <dgm:chPref val="0"/>
        </dgm:presLayoutVars>
      </dgm:prSet>
      <dgm:spPr/>
    </dgm:pt>
    <dgm:pt modelId="{0E624F69-290E-45E2-8198-DB213D23935A}" type="pres">
      <dgm:prSet presAssocID="{08E7769F-CEA0-4369-8076-3C9C4636E8E4}" presName="desTx" presStyleLbl="revTx" presStyleIdx="3" presStyleCnt="5">
        <dgm:presLayoutVars/>
      </dgm:prSet>
      <dgm:spPr/>
    </dgm:pt>
    <dgm:pt modelId="{8906E036-A47A-496C-8A9E-DCA6E4C8A910}" type="pres">
      <dgm:prSet presAssocID="{8CFF804E-2CB1-41B0-B566-D2C46789735B}" presName="sibTrans" presStyleCnt="0"/>
      <dgm:spPr/>
    </dgm:pt>
    <dgm:pt modelId="{7C6F2ED0-E6F4-47D7-BD3F-1137F801B597}" type="pres">
      <dgm:prSet presAssocID="{82B59F7A-7278-45C3-B82C-F5C402F5D996}" presName="compNode" presStyleCnt="0"/>
      <dgm:spPr/>
    </dgm:pt>
    <dgm:pt modelId="{530E5E05-EB61-4061-8C8D-C4D6DBE5832F}" type="pres">
      <dgm:prSet presAssocID="{82B59F7A-7278-45C3-B82C-F5C402F5D996}" presName="bgRect" presStyleLbl="bgShp" presStyleIdx="2" presStyleCnt="3"/>
      <dgm:spPr/>
    </dgm:pt>
    <dgm:pt modelId="{3959B113-FAE5-44A3-B370-223E8E7BC4DD}" type="pres">
      <dgm:prSet presAssocID="{82B59F7A-7278-45C3-B82C-F5C402F5D9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AB95CEF3-D7FD-47B6-A306-E4BBB11546EA}" type="pres">
      <dgm:prSet presAssocID="{82B59F7A-7278-45C3-B82C-F5C402F5D996}" presName="spaceRect" presStyleCnt="0"/>
      <dgm:spPr/>
    </dgm:pt>
    <dgm:pt modelId="{2D1DDD7A-0C50-45E1-B92F-25EBE1DCB461}" type="pres">
      <dgm:prSet presAssocID="{82B59F7A-7278-45C3-B82C-F5C402F5D996}" presName="parTx" presStyleLbl="revTx" presStyleIdx="4" presStyleCnt="5">
        <dgm:presLayoutVars>
          <dgm:chMax val="0"/>
          <dgm:chPref val="0"/>
        </dgm:presLayoutVars>
      </dgm:prSet>
      <dgm:spPr/>
    </dgm:pt>
  </dgm:ptLst>
  <dgm:cxnLst>
    <dgm:cxn modelId="{DF52D405-3548-4CD3-88EC-43C89ADF51B3}" type="presOf" srcId="{36A430FD-F7C7-4098-94D1-C7000DB1EEC3}" destId="{DFB2EFFD-9285-4098-BB0D-90F81105446B}" srcOrd="0" destOrd="2" presId="urn:microsoft.com/office/officeart/2018/2/layout/IconVerticalSolidList"/>
    <dgm:cxn modelId="{93CF1B1C-1097-4F09-A992-AF64D634FF45}" type="presOf" srcId="{82750F93-FC8E-4A3B-A6A2-96EC7A671DC6}" destId="{0E624F69-290E-45E2-8198-DB213D23935A}" srcOrd="0" destOrd="1" presId="urn:microsoft.com/office/officeart/2018/2/layout/IconVerticalSolidList"/>
    <dgm:cxn modelId="{AA58521D-5328-437F-AE92-D12DB21AFAD9}" type="presOf" srcId="{05FEE30B-B9FB-4F39-AE3D-ACCAC47C9670}" destId="{0E624F69-290E-45E2-8198-DB213D23935A}" srcOrd="0" destOrd="0" presId="urn:microsoft.com/office/officeart/2018/2/layout/IconVerticalSolidList"/>
    <dgm:cxn modelId="{8C66FA39-D737-415C-BA2E-2F67C4258E63}" type="presOf" srcId="{1F367BB9-8175-492C-90E4-6DB540D3AFE4}" destId="{0E624F69-290E-45E2-8198-DB213D23935A}" srcOrd="0" destOrd="2" presId="urn:microsoft.com/office/officeart/2018/2/layout/IconVerticalSolidList"/>
    <dgm:cxn modelId="{71C1623F-7810-4756-A021-5EA765F9931E}" srcId="{48D1454A-7A15-40A4-B6BB-A561ED6C31A2}" destId="{82B59F7A-7278-45C3-B82C-F5C402F5D996}" srcOrd="2" destOrd="0" parTransId="{88AEB84B-45DD-43F7-97ED-97CF71348C00}" sibTransId="{1FD27A22-302B-4825-B0CB-AA7D8A8DA036}"/>
    <dgm:cxn modelId="{336B275B-76FA-4893-80AD-6C912A60176B}" srcId="{BE051579-8B43-49C2-B1BF-839E1BE91530}" destId="{D034DEB5-C234-4922-B219-E6E50A8183AF}" srcOrd="0" destOrd="0" parTransId="{A453AF7D-6065-4722-83CD-7731F57C3399}" sibTransId="{594828F4-7BCF-457B-9826-4B84175D29B0}"/>
    <dgm:cxn modelId="{03DD3A43-7DAB-4F08-AE88-FCED7963DF91}" srcId="{08E7769F-CEA0-4369-8076-3C9C4636E8E4}" destId="{1F367BB9-8175-492C-90E4-6DB540D3AFE4}" srcOrd="2" destOrd="0" parTransId="{E12D8355-B19C-4E7D-B20E-FB6E0BA05CC1}" sibTransId="{2B60D83B-7FE6-456D-A64B-FFF0EF47FDCD}"/>
    <dgm:cxn modelId="{8864B464-6C27-4E32-99E1-FAFE9E857B6C}" type="presOf" srcId="{E7B55AFE-099F-407F-9A4A-C40A37E81946}" destId="{DFB2EFFD-9285-4098-BB0D-90F81105446B}" srcOrd="0" destOrd="3" presId="urn:microsoft.com/office/officeart/2018/2/layout/IconVerticalSolidList"/>
    <dgm:cxn modelId="{0BFDB36F-8CC0-4D78-A852-2DA1867FC9ED}" srcId="{08E7769F-CEA0-4369-8076-3C9C4636E8E4}" destId="{82750F93-FC8E-4A3B-A6A2-96EC7A671DC6}" srcOrd="1" destOrd="0" parTransId="{51031A73-AF6E-4A14-9A4A-AEF19C26AD4B}" sibTransId="{8C6E6D5C-09AE-4A33-A8AE-A22FC34E0AA3}"/>
    <dgm:cxn modelId="{6CEB387C-3A65-4F53-8830-B63D852C6106}" type="presOf" srcId="{48D1454A-7A15-40A4-B6BB-A561ED6C31A2}" destId="{CF3BD006-B626-4033-9BB9-97A6EF7D3D64}" srcOrd="0" destOrd="0" presId="urn:microsoft.com/office/officeart/2018/2/layout/IconVerticalSolidList"/>
    <dgm:cxn modelId="{89A88780-52AF-419C-BA7B-7CCF19D372E5}" type="presOf" srcId="{BE051579-8B43-49C2-B1BF-839E1BE91530}" destId="{C986FFAD-3161-4BF8-B556-3D4612DABDE7}" srcOrd="0" destOrd="0" presId="urn:microsoft.com/office/officeart/2018/2/layout/IconVerticalSolidList"/>
    <dgm:cxn modelId="{C11A3D99-D891-4B4B-BE6D-7D7E2C964048}" srcId="{BE051579-8B43-49C2-B1BF-839E1BE91530}" destId="{8E4DCA06-B2CA-451B-A302-4BF79811F41F}" srcOrd="1" destOrd="0" parTransId="{D2C818D2-401E-4570-A79D-18E6708C6EF0}" sibTransId="{4894CB4A-4A4B-4149-A10E-2C18E1C7C65D}"/>
    <dgm:cxn modelId="{BD349BA6-C5F0-45C9-B61B-CAA4F07361D3}" srcId="{48D1454A-7A15-40A4-B6BB-A561ED6C31A2}" destId="{08E7769F-CEA0-4369-8076-3C9C4636E8E4}" srcOrd="1" destOrd="0" parTransId="{2BF7BAAE-3183-445D-88A0-77FEFD1780CD}" sibTransId="{8CFF804E-2CB1-41B0-B566-D2C46789735B}"/>
    <dgm:cxn modelId="{474C4AB7-ED44-4804-8E46-601D3CD3F64F}" srcId="{BE051579-8B43-49C2-B1BF-839E1BE91530}" destId="{E7B55AFE-099F-407F-9A4A-C40A37E81946}" srcOrd="3" destOrd="0" parTransId="{1BF8283D-655A-40EF-909E-3FE49038E861}" sibTransId="{DD59E596-9063-4339-BA58-843F631D0540}"/>
    <dgm:cxn modelId="{8E6346BA-4AC7-4D7D-AC8B-C15771B9B6DC}" type="presOf" srcId="{82B59F7A-7278-45C3-B82C-F5C402F5D996}" destId="{2D1DDD7A-0C50-45E1-B92F-25EBE1DCB461}" srcOrd="0" destOrd="0" presId="urn:microsoft.com/office/officeart/2018/2/layout/IconVerticalSolidList"/>
    <dgm:cxn modelId="{DF9F92BD-7AA3-4650-9799-09AF93E927C2}" type="presOf" srcId="{D034DEB5-C234-4922-B219-E6E50A8183AF}" destId="{DFB2EFFD-9285-4098-BB0D-90F81105446B}" srcOrd="0" destOrd="0" presId="urn:microsoft.com/office/officeart/2018/2/layout/IconVerticalSolidList"/>
    <dgm:cxn modelId="{2855AAD7-8C95-4CCE-8AA0-583DD52FD5D9}" type="presOf" srcId="{8E4DCA06-B2CA-451B-A302-4BF79811F41F}" destId="{DFB2EFFD-9285-4098-BB0D-90F81105446B}" srcOrd="0" destOrd="1" presId="urn:microsoft.com/office/officeart/2018/2/layout/IconVerticalSolidList"/>
    <dgm:cxn modelId="{2B342DE3-6B6E-45E2-B913-3E507358C73D}" srcId="{08E7769F-CEA0-4369-8076-3C9C4636E8E4}" destId="{05FEE30B-B9FB-4F39-AE3D-ACCAC47C9670}" srcOrd="0" destOrd="0" parTransId="{4109DEA6-5B81-4069-862D-F0EB41EFA4E1}" sibTransId="{BAAEB3B5-A91D-4A39-9264-70AD566EAA63}"/>
    <dgm:cxn modelId="{692921E5-F883-4354-B19C-07E08EAD2754}" type="presOf" srcId="{08E7769F-CEA0-4369-8076-3C9C4636E8E4}" destId="{7672771F-93CB-4C97-9260-C85D9643BA59}" srcOrd="0" destOrd="0" presId="urn:microsoft.com/office/officeart/2018/2/layout/IconVerticalSolidList"/>
    <dgm:cxn modelId="{2D3B4DF1-7C31-4B54-9F34-58C462740638}" srcId="{BE051579-8B43-49C2-B1BF-839E1BE91530}" destId="{36A430FD-F7C7-4098-94D1-C7000DB1EEC3}" srcOrd="2" destOrd="0" parTransId="{8A970AEF-08FF-4BA7-A404-23613AFACE0D}" sibTransId="{0226F18F-6C41-40B8-B972-A6913FE004CE}"/>
    <dgm:cxn modelId="{8367E4FE-EC8A-4975-B047-E1FB058520B4}" srcId="{48D1454A-7A15-40A4-B6BB-A561ED6C31A2}" destId="{BE051579-8B43-49C2-B1BF-839E1BE91530}" srcOrd="0" destOrd="0" parTransId="{4C7CF801-AA9E-4F41-A2A9-A2D858F5C627}" sibTransId="{685684FF-C917-4734-B67B-3F333C756335}"/>
    <dgm:cxn modelId="{BDB5F5C3-C73F-4D74-911E-4BB802D0A998}" type="presParOf" srcId="{CF3BD006-B626-4033-9BB9-97A6EF7D3D64}" destId="{AA8954EE-6D07-4664-8FA2-6A28AFFAE079}" srcOrd="0" destOrd="0" presId="urn:microsoft.com/office/officeart/2018/2/layout/IconVerticalSolidList"/>
    <dgm:cxn modelId="{948786B3-1F3C-4260-B812-60BEB4508FB8}" type="presParOf" srcId="{AA8954EE-6D07-4664-8FA2-6A28AFFAE079}" destId="{2859615D-E42B-41DF-9B74-08B35D9DE129}" srcOrd="0" destOrd="0" presId="urn:microsoft.com/office/officeart/2018/2/layout/IconVerticalSolidList"/>
    <dgm:cxn modelId="{7426D8BB-9F78-4544-9F04-65A0226B77F4}" type="presParOf" srcId="{AA8954EE-6D07-4664-8FA2-6A28AFFAE079}" destId="{F1ACCED7-ED6B-4F49-ACCF-525301661C5F}" srcOrd="1" destOrd="0" presId="urn:microsoft.com/office/officeart/2018/2/layout/IconVerticalSolidList"/>
    <dgm:cxn modelId="{3BAF221A-029D-4957-A5B7-60A6AE9440AD}" type="presParOf" srcId="{AA8954EE-6D07-4664-8FA2-6A28AFFAE079}" destId="{56C99F28-F569-4FF2-91F8-F49D49255095}" srcOrd="2" destOrd="0" presId="urn:microsoft.com/office/officeart/2018/2/layout/IconVerticalSolidList"/>
    <dgm:cxn modelId="{E462E066-0759-4124-93B6-6E5421B8AF66}" type="presParOf" srcId="{AA8954EE-6D07-4664-8FA2-6A28AFFAE079}" destId="{C986FFAD-3161-4BF8-B556-3D4612DABDE7}" srcOrd="3" destOrd="0" presId="urn:microsoft.com/office/officeart/2018/2/layout/IconVerticalSolidList"/>
    <dgm:cxn modelId="{3BA3DE03-31BB-4C6F-BBB9-8BC558FAFE97}" type="presParOf" srcId="{AA8954EE-6D07-4664-8FA2-6A28AFFAE079}" destId="{DFB2EFFD-9285-4098-BB0D-90F81105446B}" srcOrd="4" destOrd="0" presId="urn:microsoft.com/office/officeart/2018/2/layout/IconVerticalSolidList"/>
    <dgm:cxn modelId="{55591C9E-BF83-4B6B-BBEF-7FA4AEBA34CA}" type="presParOf" srcId="{CF3BD006-B626-4033-9BB9-97A6EF7D3D64}" destId="{72722760-6544-450A-B960-CA2666DD72A8}" srcOrd="1" destOrd="0" presId="urn:microsoft.com/office/officeart/2018/2/layout/IconVerticalSolidList"/>
    <dgm:cxn modelId="{C9246F34-C806-4751-ADF4-F0674F10F856}" type="presParOf" srcId="{CF3BD006-B626-4033-9BB9-97A6EF7D3D64}" destId="{30D158DC-56D0-4DA9-8F7B-E94E099117CB}" srcOrd="2" destOrd="0" presId="urn:microsoft.com/office/officeart/2018/2/layout/IconVerticalSolidList"/>
    <dgm:cxn modelId="{ECD251AB-37D2-4D1A-A1AB-5A09EF30FACA}" type="presParOf" srcId="{30D158DC-56D0-4DA9-8F7B-E94E099117CB}" destId="{F65D1466-92BB-4E0C-81C2-DA42A06B32C6}" srcOrd="0" destOrd="0" presId="urn:microsoft.com/office/officeart/2018/2/layout/IconVerticalSolidList"/>
    <dgm:cxn modelId="{FF8FD541-B8D1-4812-A8C4-E2414ABD85AA}" type="presParOf" srcId="{30D158DC-56D0-4DA9-8F7B-E94E099117CB}" destId="{D8BE1227-0A97-413F-B584-90D76053FE73}" srcOrd="1" destOrd="0" presId="urn:microsoft.com/office/officeart/2018/2/layout/IconVerticalSolidList"/>
    <dgm:cxn modelId="{5A6D6695-6209-4DF1-A2EF-8315988A1679}" type="presParOf" srcId="{30D158DC-56D0-4DA9-8F7B-E94E099117CB}" destId="{A4565AF4-42B5-491B-9CA9-C2C058FEBF4A}" srcOrd="2" destOrd="0" presId="urn:microsoft.com/office/officeart/2018/2/layout/IconVerticalSolidList"/>
    <dgm:cxn modelId="{BADA6350-FDEC-4B34-92D9-AD0F3E54400D}" type="presParOf" srcId="{30D158DC-56D0-4DA9-8F7B-E94E099117CB}" destId="{7672771F-93CB-4C97-9260-C85D9643BA59}" srcOrd="3" destOrd="0" presId="urn:microsoft.com/office/officeart/2018/2/layout/IconVerticalSolidList"/>
    <dgm:cxn modelId="{8B86FB28-FAA9-4D56-9A5A-3DA7B9A0FFFD}" type="presParOf" srcId="{30D158DC-56D0-4DA9-8F7B-E94E099117CB}" destId="{0E624F69-290E-45E2-8198-DB213D23935A}" srcOrd="4" destOrd="0" presId="urn:microsoft.com/office/officeart/2018/2/layout/IconVerticalSolidList"/>
    <dgm:cxn modelId="{E6430E23-A80A-46C8-BC2F-5F92264BC42C}" type="presParOf" srcId="{CF3BD006-B626-4033-9BB9-97A6EF7D3D64}" destId="{8906E036-A47A-496C-8A9E-DCA6E4C8A910}" srcOrd="3" destOrd="0" presId="urn:microsoft.com/office/officeart/2018/2/layout/IconVerticalSolidList"/>
    <dgm:cxn modelId="{E9477927-5B2A-4A36-ABE7-8F8FBBF8DC4D}" type="presParOf" srcId="{CF3BD006-B626-4033-9BB9-97A6EF7D3D64}" destId="{7C6F2ED0-E6F4-47D7-BD3F-1137F801B597}" srcOrd="4" destOrd="0" presId="urn:microsoft.com/office/officeart/2018/2/layout/IconVerticalSolidList"/>
    <dgm:cxn modelId="{02A09E99-B74F-45F5-B23E-650ED295CB18}" type="presParOf" srcId="{7C6F2ED0-E6F4-47D7-BD3F-1137F801B597}" destId="{530E5E05-EB61-4061-8C8D-C4D6DBE5832F}" srcOrd="0" destOrd="0" presId="urn:microsoft.com/office/officeart/2018/2/layout/IconVerticalSolidList"/>
    <dgm:cxn modelId="{BC901A47-CAF2-459B-8F36-86478ACF5F79}" type="presParOf" srcId="{7C6F2ED0-E6F4-47D7-BD3F-1137F801B597}" destId="{3959B113-FAE5-44A3-B370-223E8E7BC4DD}" srcOrd="1" destOrd="0" presId="urn:microsoft.com/office/officeart/2018/2/layout/IconVerticalSolidList"/>
    <dgm:cxn modelId="{CFADA84D-DBDC-4398-BB63-7F60C72E5AC1}" type="presParOf" srcId="{7C6F2ED0-E6F4-47D7-BD3F-1137F801B597}" destId="{AB95CEF3-D7FD-47B6-A306-E4BBB11546EA}" srcOrd="2" destOrd="0" presId="urn:microsoft.com/office/officeart/2018/2/layout/IconVerticalSolidList"/>
    <dgm:cxn modelId="{419CFFB2-1B2C-49BD-95EF-03F81E94B16E}" type="presParOf" srcId="{7C6F2ED0-E6F4-47D7-BD3F-1137F801B597}" destId="{2D1DDD7A-0C50-45E1-B92F-25EBE1DCB46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9615D-E42B-41DF-9B74-08B35D9DE129}">
      <dsp:nvSpPr>
        <dsp:cNvPr id="0" name=""/>
        <dsp:cNvSpPr/>
      </dsp:nvSpPr>
      <dsp:spPr>
        <a:xfrm>
          <a:off x="0" y="764"/>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CCED7-ED6B-4F49-ACCF-525301661C5F}">
      <dsp:nvSpPr>
        <dsp:cNvPr id="0" name=""/>
        <dsp:cNvSpPr/>
      </dsp:nvSpPr>
      <dsp:spPr>
        <a:xfrm>
          <a:off x="541476" y="403515"/>
          <a:ext cx="984501" cy="9845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86FFAD-3161-4BF8-B556-3D4612DABDE7}">
      <dsp:nvSpPr>
        <dsp:cNvPr id="0" name=""/>
        <dsp:cNvSpPr/>
      </dsp:nvSpPr>
      <dsp:spPr>
        <a:xfrm>
          <a:off x="2067453" y="764"/>
          <a:ext cx="3088614"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Traditionally, marketing considerations were known as the 4Ps:</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764"/>
        <a:ext cx="3088614" cy="1790003"/>
      </dsp:txXfrm>
    </dsp:sp>
    <dsp:sp modelId="{DFB2EFFD-9285-4098-BB0D-90F81105446B}">
      <dsp:nvSpPr>
        <dsp:cNvPr id="0" name=""/>
        <dsp:cNvSpPr/>
      </dsp:nvSpPr>
      <dsp:spPr>
        <a:xfrm>
          <a:off x="5156068" y="764"/>
          <a:ext cx="1707518"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Product</a:t>
          </a:r>
          <a:endParaRPr lang="en-US" sz="17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Price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Place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Promotion </a:t>
          </a:r>
          <a:endParaRPr lang="en-US" sz="1700" kern="1200">
            <a:latin typeface="Calibri" panose="020F0502020204030204" pitchFamily="34" charset="0"/>
            <a:ea typeface="Calibri" panose="020F0502020204030204" pitchFamily="34" charset="0"/>
            <a:cs typeface="Calibri" panose="020F0502020204030204" pitchFamily="34" charset="0"/>
          </a:endParaRPr>
        </a:p>
      </dsp:txBody>
      <dsp:txXfrm>
        <a:off x="5156068" y="764"/>
        <a:ext cx="1707518" cy="1790003"/>
      </dsp:txXfrm>
    </dsp:sp>
    <dsp:sp modelId="{F65D1466-92BB-4E0C-81C2-DA42A06B32C6}">
      <dsp:nvSpPr>
        <dsp:cNvPr id="0" name=""/>
        <dsp:cNvSpPr/>
      </dsp:nvSpPr>
      <dsp:spPr>
        <a:xfrm>
          <a:off x="0" y="2238269"/>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E1227-0A97-413F-B584-90D76053FE73}">
      <dsp:nvSpPr>
        <dsp:cNvPr id="0" name=""/>
        <dsp:cNvSpPr/>
      </dsp:nvSpPr>
      <dsp:spPr>
        <a:xfrm>
          <a:off x="541476" y="2641020"/>
          <a:ext cx="984501" cy="9845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72771F-93CB-4C97-9260-C85D9643BA59}">
      <dsp:nvSpPr>
        <dsp:cNvPr id="0" name=""/>
        <dsp:cNvSpPr/>
      </dsp:nvSpPr>
      <dsp:spPr>
        <a:xfrm>
          <a:off x="2067453" y="2238269"/>
          <a:ext cx="3088614"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As marketing became a more sophisticated discipline, a further 3 ‘P’s’ were added:</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2238269"/>
        <a:ext cx="3088614" cy="1790003"/>
      </dsp:txXfrm>
    </dsp:sp>
    <dsp:sp modelId="{0E624F69-290E-45E2-8198-DB213D23935A}">
      <dsp:nvSpPr>
        <dsp:cNvPr id="0" name=""/>
        <dsp:cNvSpPr/>
      </dsp:nvSpPr>
      <dsp:spPr>
        <a:xfrm>
          <a:off x="5156068" y="2238269"/>
          <a:ext cx="1707518"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People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Process</a:t>
          </a:r>
          <a:endParaRPr lang="en-US" sz="17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Physical evidence</a:t>
          </a:r>
          <a:endParaRPr lang="en-US" sz="1700" kern="1200" dirty="0">
            <a:latin typeface="Calibri" panose="020F0502020204030204" pitchFamily="34" charset="0"/>
            <a:ea typeface="Calibri" panose="020F0502020204030204" pitchFamily="34" charset="0"/>
            <a:cs typeface="Calibri" panose="020F0502020204030204" pitchFamily="34" charset="0"/>
          </a:endParaRPr>
        </a:p>
      </dsp:txBody>
      <dsp:txXfrm>
        <a:off x="5156068" y="2238269"/>
        <a:ext cx="1707518" cy="1790003"/>
      </dsp:txXfrm>
    </dsp:sp>
    <dsp:sp modelId="{530E5E05-EB61-4061-8C8D-C4D6DBE5832F}">
      <dsp:nvSpPr>
        <dsp:cNvPr id="0" name=""/>
        <dsp:cNvSpPr/>
      </dsp:nvSpPr>
      <dsp:spPr>
        <a:xfrm>
          <a:off x="0" y="4475773"/>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9B113-FAE5-44A3-B370-223E8E7BC4DD}">
      <dsp:nvSpPr>
        <dsp:cNvPr id="0" name=""/>
        <dsp:cNvSpPr/>
      </dsp:nvSpPr>
      <dsp:spPr>
        <a:xfrm>
          <a:off x="541476" y="4878524"/>
          <a:ext cx="984501" cy="9845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DDD7A-0C50-45E1-B92F-25EBE1DCB461}">
      <dsp:nvSpPr>
        <dsp:cNvPr id="0" name=""/>
        <dsp:cNvSpPr/>
      </dsp:nvSpPr>
      <dsp:spPr>
        <a:xfrm>
          <a:off x="2067453" y="4475773"/>
          <a:ext cx="4796133"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Originally formulated for the service industry, they are just as important in other sectors</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4475773"/>
        <a:ext cx="4796133" cy="17900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7C844-BF82-4F81-85B2-80404DF3CE00}"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6FDA9-168A-480A-8506-F2C6A863BB81}" type="slidenum">
              <a:rPr lang="en-GB" smtClean="0"/>
              <a:t>‹#›</a:t>
            </a:fld>
            <a:endParaRPr lang="en-GB"/>
          </a:p>
        </p:txBody>
      </p:sp>
    </p:spTree>
    <p:extLst>
      <p:ext uri="{BB962C8B-B14F-4D97-AF65-F5344CB8AC3E}">
        <p14:creationId xmlns:p14="http://schemas.microsoft.com/office/powerpoint/2010/main" val="618300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10</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2407386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11</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1432384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4D144A85-03BD-466A-834B-5AC365390E2F}" type="slidenum">
              <a:rPr lang="en-US" smtClean="0"/>
              <a:pPr eaLnBrk="1" hangingPunct="1"/>
              <a:t>13</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algn="ctr">
              <a:spcBef>
                <a:spcPct val="0"/>
              </a:spcBef>
              <a:buFontTx/>
              <a:buNone/>
            </a:pPr>
            <a:r>
              <a:rPr lang="en-US" dirty="0">
                <a:solidFill>
                  <a:srgbClr val="000000"/>
                </a:solidFill>
              </a:rPr>
              <a:t>Market Penetration</a:t>
            </a:r>
            <a:r>
              <a:rPr lang="en-US" sz="1200" dirty="0">
                <a:solidFill>
                  <a:srgbClr val="000000"/>
                </a:solidFill>
              </a:rPr>
              <a:t> </a:t>
            </a:r>
          </a:p>
          <a:p>
            <a:pPr>
              <a:spcBef>
                <a:spcPct val="0"/>
              </a:spcBef>
              <a:buFontTx/>
              <a:buNone/>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Setting a Low Price for a New Product in Order to “Penetrate” the Market Quickly and Deeply.</a:t>
            </a:r>
          </a:p>
          <a:p>
            <a:pPr>
              <a:spcBef>
                <a:spcPct val="0"/>
              </a:spcBef>
              <a:buClr>
                <a:schemeClr val="accent2"/>
              </a:buClr>
              <a:buFont typeface="Wingdings" pitchFamily="2" charset="2"/>
              <a:buChar char="Ø"/>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Attract a Large Number of Buyers and Win a Larger Market Share.</a:t>
            </a:r>
          </a:p>
          <a:p>
            <a:pPr eaLnBrk="1" hangingPunct="1">
              <a:lnSpc>
                <a:spcPct val="90000"/>
              </a:lnSpc>
            </a:pPr>
            <a:endParaRPr lang="en-US" dirty="0"/>
          </a:p>
          <a:p>
            <a:pPr eaLnBrk="1" hangingPunct="1">
              <a:lnSpc>
                <a:spcPct val="90000"/>
              </a:lnSpc>
            </a:pPr>
            <a:r>
              <a:rPr lang="en-US" dirty="0"/>
              <a:t>Use Under These Conditions:</a:t>
            </a:r>
          </a:p>
          <a:p>
            <a:pPr lvl="1" eaLnBrk="1" hangingPunct="1">
              <a:lnSpc>
                <a:spcPct val="90000"/>
              </a:lnSpc>
            </a:pPr>
            <a:r>
              <a:rPr lang="en-US" sz="2200" dirty="0"/>
              <a:t>Market Must be Highly Price-Sensitive so a Low Price Produces More Market Growth.</a:t>
            </a:r>
          </a:p>
          <a:p>
            <a:pPr lvl="1" eaLnBrk="1" hangingPunct="1">
              <a:lnSpc>
                <a:spcPct val="90000"/>
              </a:lnSpc>
            </a:pPr>
            <a:r>
              <a:rPr lang="en-US" sz="2200" dirty="0"/>
              <a:t>Production/ Distribution Costs Must Fall as Sales Volume Increases.</a:t>
            </a:r>
          </a:p>
          <a:p>
            <a:pPr lvl="1" eaLnBrk="1" hangingPunct="1">
              <a:lnSpc>
                <a:spcPct val="90000"/>
              </a:lnSpc>
            </a:pPr>
            <a:r>
              <a:rPr lang="en-US" sz="2200" dirty="0"/>
              <a:t>Must Keep Out Competition &amp; Maintain Its Low Price Position or Benefits May Only be Temporary.</a:t>
            </a:r>
          </a:p>
          <a:p>
            <a:pPr lvl="1" eaLnBrk="1" hangingPunct="1">
              <a:lnSpc>
                <a:spcPct val="90000"/>
              </a:lnSpc>
            </a:pPr>
            <a:endParaRPr lang="en-US" sz="2200" dirty="0"/>
          </a:p>
          <a:p>
            <a:pPr algn="ctr">
              <a:spcBef>
                <a:spcPct val="0"/>
              </a:spcBef>
              <a:buFontTx/>
              <a:buNone/>
            </a:pPr>
            <a:r>
              <a:rPr lang="en-US" dirty="0">
                <a:solidFill>
                  <a:srgbClr val="000000"/>
                </a:solidFill>
              </a:rPr>
              <a:t>Market Skimming</a:t>
            </a:r>
            <a:r>
              <a:rPr lang="en-US" sz="2200" dirty="0">
                <a:solidFill>
                  <a:srgbClr val="000000"/>
                </a:solidFill>
              </a:rPr>
              <a:t> </a:t>
            </a:r>
          </a:p>
          <a:p>
            <a:pPr>
              <a:spcBef>
                <a:spcPct val="0"/>
              </a:spcBef>
              <a:buFontTx/>
              <a:buNone/>
            </a:pPr>
            <a:endParaRPr lang="en-US" sz="2200" dirty="0">
              <a:solidFill>
                <a:srgbClr val="000000"/>
              </a:solidFill>
            </a:endParaRPr>
          </a:p>
          <a:p>
            <a:pPr>
              <a:spcBef>
                <a:spcPct val="0"/>
              </a:spcBef>
              <a:buClr>
                <a:schemeClr val="hlink"/>
              </a:buClr>
              <a:buFont typeface="Wingdings" pitchFamily="2" charset="2"/>
              <a:buChar char="Ø"/>
            </a:pPr>
            <a:r>
              <a:rPr lang="en-US" sz="2400" dirty="0">
                <a:solidFill>
                  <a:srgbClr val="000000"/>
                </a:solidFill>
              </a:rPr>
              <a:t>Setting a High Price for a New Product to “Skim” Maximum Revenues from the Target Market.</a:t>
            </a:r>
          </a:p>
          <a:p>
            <a:pPr>
              <a:lnSpc>
                <a:spcPct val="90000"/>
              </a:lnSpc>
              <a:spcBef>
                <a:spcPct val="50000"/>
              </a:spcBef>
              <a:buClr>
                <a:schemeClr val="hlink"/>
              </a:buClr>
              <a:buFont typeface="Wingdings" pitchFamily="2" charset="2"/>
              <a:buChar char="Ø"/>
            </a:pPr>
            <a:r>
              <a:rPr lang="en-US" sz="2400" dirty="0">
                <a:solidFill>
                  <a:srgbClr val="000000"/>
                </a:solidFill>
              </a:rPr>
              <a:t>Results in Fewer, But More Profitable Sales.</a:t>
            </a:r>
          </a:p>
          <a:p>
            <a:pPr>
              <a:lnSpc>
                <a:spcPct val="90000"/>
              </a:lnSpc>
              <a:spcBef>
                <a:spcPct val="50000"/>
              </a:spcBef>
              <a:buClr>
                <a:schemeClr val="hlink"/>
              </a:buClr>
              <a:buFont typeface="Wingdings" pitchFamily="2" charset="2"/>
              <a:buChar char="Ø"/>
            </a:pPr>
            <a:endParaRPr lang="en-US" sz="2400" dirty="0">
              <a:solidFill>
                <a:srgbClr val="000000"/>
              </a:solidFill>
            </a:endParaRPr>
          </a:p>
          <a:p>
            <a:pPr eaLnBrk="1" hangingPunct="1">
              <a:lnSpc>
                <a:spcPct val="90000"/>
              </a:lnSpc>
            </a:pPr>
            <a:r>
              <a:rPr lang="en-US" dirty="0"/>
              <a:t>Use Under These Conditions:</a:t>
            </a:r>
          </a:p>
          <a:p>
            <a:pPr lvl="1" eaLnBrk="1" hangingPunct="1">
              <a:lnSpc>
                <a:spcPct val="90000"/>
              </a:lnSpc>
            </a:pPr>
            <a:r>
              <a:rPr lang="en-US" sz="2200" dirty="0"/>
              <a:t>Product’s Quality and Image Must Support Its Higher Price.</a:t>
            </a:r>
          </a:p>
          <a:p>
            <a:pPr lvl="1" eaLnBrk="1" hangingPunct="1">
              <a:lnSpc>
                <a:spcPct val="90000"/>
              </a:lnSpc>
            </a:pPr>
            <a:r>
              <a:rPr lang="en-US" sz="2200" dirty="0"/>
              <a:t>Costs Can’t be so High that They Cancel the Advantage of Charging More.</a:t>
            </a:r>
          </a:p>
          <a:p>
            <a:pPr lvl="1" eaLnBrk="1" hangingPunct="1">
              <a:lnSpc>
                <a:spcPct val="90000"/>
              </a:lnSpc>
            </a:pPr>
            <a:r>
              <a:rPr lang="en-US" sz="2200" dirty="0"/>
              <a:t>Competitors Shouldn’t be Able to Enter Market Easily and Undercut the High Price.</a:t>
            </a:r>
          </a:p>
          <a:p>
            <a:pPr>
              <a:lnSpc>
                <a:spcPct val="90000"/>
              </a:lnSpc>
              <a:spcBef>
                <a:spcPct val="50000"/>
              </a:spcBef>
              <a:buClr>
                <a:schemeClr val="hlink"/>
              </a:buClr>
              <a:buFont typeface="Wingdings" pitchFamily="2" charset="2"/>
              <a:buNone/>
            </a:pPr>
            <a:endParaRPr lang="en-US" sz="2400" dirty="0">
              <a:solidFill>
                <a:srgbClr val="000000"/>
              </a:solidFill>
            </a:endParaRPr>
          </a:p>
          <a:p>
            <a:pPr lvl="1" eaLnBrk="1" hangingPunct="1">
              <a:lnSpc>
                <a:spcPct val="90000"/>
              </a:lnSpc>
            </a:pPr>
            <a:endParaRPr lang="en-US" sz="2200" dirty="0"/>
          </a:p>
          <a:p>
            <a:pPr eaLnBrk="1" hangingPunct="1"/>
            <a:endParaRPr lang="en-GB" dirty="0">
              <a:latin typeface="Arial" pitchFamily="34" charset="0"/>
            </a:endParaRPr>
          </a:p>
        </p:txBody>
      </p:sp>
    </p:spTree>
    <p:extLst>
      <p:ext uri="{BB962C8B-B14F-4D97-AF65-F5344CB8AC3E}">
        <p14:creationId xmlns:p14="http://schemas.microsoft.com/office/powerpoint/2010/main" val="1480483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58390F6-D512-4678-A8EB-78B6307E8C5B}" type="slidenum">
              <a:rPr lang="en-GB" smtClean="0"/>
              <a:pPr/>
              <a:t>18</a:t>
            </a:fld>
            <a:endParaRPr lang="en-GB"/>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GB" dirty="0"/>
              <a:t>Retailers – M&amp;S, John Lewis, </a:t>
            </a:r>
            <a:r>
              <a:rPr lang="en-GB" dirty="0" err="1"/>
              <a:t>Sainsburys</a:t>
            </a:r>
            <a:endParaRPr lang="en-GB" dirty="0"/>
          </a:p>
          <a:p>
            <a:pPr eaLnBrk="1" hangingPunct="1"/>
            <a:r>
              <a:rPr lang="en-GB" dirty="0"/>
              <a:t>Wholesalers – Bookers, Cash &amp; Carry </a:t>
            </a:r>
          </a:p>
          <a:p>
            <a:pPr eaLnBrk="1" hangingPunct="1"/>
            <a:r>
              <a:rPr lang="en-GB" dirty="0"/>
              <a:t>Distributors/dealers  - Car dealer e.g. Ford</a:t>
            </a:r>
          </a:p>
          <a:p>
            <a:pPr eaLnBrk="1" hangingPunct="1"/>
            <a:r>
              <a:rPr lang="en-GB" dirty="0"/>
              <a:t>Agents /sales people – Estate Agents</a:t>
            </a:r>
          </a:p>
          <a:p>
            <a:pPr eaLnBrk="1" hangingPunct="1"/>
            <a:r>
              <a:rPr lang="en-GB" dirty="0"/>
              <a:t>Franchises - Subway</a:t>
            </a:r>
          </a:p>
          <a:p>
            <a:pPr eaLnBrk="1" hangingPunct="1"/>
            <a:endParaRPr lang="en-GB" dirty="0"/>
          </a:p>
        </p:txBody>
      </p:sp>
    </p:spTree>
    <p:extLst>
      <p:ext uri="{BB962C8B-B14F-4D97-AF65-F5344CB8AC3E}">
        <p14:creationId xmlns:p14="http://schemas.microsoft.com/office/powerpoint/2010/main" val="62649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6B6B9802-9E52-4462-BBA3-C55586644040}" type="slidenum">
              <a:rPr lang="en-GB" smtClean="0"/>
              <a:pPr/>
              <a:t>19</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A</a:t>
            </a:r>
            <a:r>
              <a:rPr lang="en-GB" sz="1200" kern="0" dirty="0">
                <a:latin typeface="+mn-lt"/>
                <a:ea typeface="+mn-ea"/>
              </a:rPr>
              <a:t> - Bakery; buying train tickets online</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B</a:t>
            </a:r>
            <a:r>
              <a:rPr lang="en-GB" sz="1200" kern="0" dirty="0">
                <a:latin typeface="+mn-lt"/>
                <a:ea typeface="+mn-ea"/>
              </a:rPr>
              <a:t> – M&amp;S; John Lewis; Asda, </a:t>
            </a:r>
            <a:r>
              <a:rPr lang="en-GB" sz="1200" kern="0" dirty="0" err="1">
                <a:latin typeface="+mn-lt"/>
                <a:ea typeface="+mn-ea"/>
              </a:rPr>
              <a:t>etc</a:t>
            </a: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C</a:t>
            </a:r>
            <a:r>
              <a:rPr lang="en-GB" sz="1200" kern="0" dirty="0">
                <a:latin typeface="+mn-lt"/>
                <a:ea typeface="+mn-ea"/>
              </a:rPr>
              <a:t> – Coca cola – sell large volumes of their products to wholesalers who then sell on to retailers.</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D </a:t>
            </a:r>
            <a:r>
              <a:rPr lang="en-GB" sz="1200" kern="0" dirty="0">
                <a:latin typeface="+mn-lt"/>
                <a:ea typeface="+mn-ea"/>
              </a:rPr>
              <a:t>– Biscuits – the producer may hire an agent to sell the biscuits to wholesalers.</a:t>
            </a:r>
          </a:p>
          <a:p>
            <a:pPr eaLnBrk="1" hangingPunct="1"/>
            <a:endParaRPr lang="en-GB" dirty="0"/>
          </a:p>
        </p:txBody>
      </p:sp>
    </p:spTree>
    <p:extLst>
      <p:ext uri="{BB962C8B-B14F-4D97-AF65-F5344CB8AC3E}">
        <p14:creationId xmlns:p14="http://schemas.microsoft.com/office/powerpoint/2010/main" val="2297284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fontAlgn="base">
              <a:spcBef>
                <a:spcPct val="0"/>
              </a:spcBef>
              <a:spcAft>
                <a:spcPct val="0"/>
              </a:spcAft>
              <a:defRPr sz="2400">
                <a:solidFill>
                  <a:schemeClr val="tx1"/>
                </a:solidFill>
                <a:latin typeface="Arial" charset="0"/>
                <a:ea typeface="ＭＳ Ｐゴシック" pitchFamily="34" charset="-128"/>
              </a:defRPr>
            </a:lvl6pPr>
            <a:lvl7pPr marL="2971800" indent="-228600" fontAlgn="base">
              <a:spcBef>
                <a:spcPct val="0"/>
              </a:spcBef>
              <a:spcAft>
                <a:spcPct val="0"/>
              </a:spcAft>
              <a:defRPr sz="2400">
                <a:solidFill>
                  <a:schemeClr val="tx1"/>
                </a:solidFill>
                <a:latin typeface="Arial" charset="0"/>
                <a:ea typeface="ＭＳ Ｐゴシック" pitchFamily="34" charset="-128"/>
              </a:defRPr>
            </a:lvl7pPr>
            <a:lvl8pPr marL="3429000" indent="-228600" fontAlgn="base">
              <a:spcBef>
                <a:spcPct val="0"/>
              </a:spcBef>
              <a:spcAft>
                <a:spcPct val="0"/>
              </a:spcAft>
              <a:defRPr sz="2400">
                <a:solidFill>
                  <a:schemeClr val="tx1"/>
                </a:solidFill>
                <a:latin typeface="Arial" charset="0"/>
                <a:ea typeface="ＭＳ Ｐゴシック" pitchFamily="34" charset="-128"/>
              </a:defRPr>
            </a:lvl8pPr>
            <a:lvl9pPr marL="3886200" indent="-228600" fontAlgn="base">
              <a:spcBef>
                <a:spcPct val="0"/>
              </a:spcBef>
              <a:spcAft>
                <a:spcPct val="0"/>
              </a:spcAft>
              <a:defRPr sz="2400">
                <a:solidFill>
                  <a:schemeClr val="tx1"/>
                </a:solidFill>
                <a:latin typeface="Arial" charset="0"/>
                <a:ea typeface="ＭＳ Ｐゴシック" pitchFamily="34" charset="-128"/>
              </a:defRPr>
            </a:lvl9pPr>
          </a:lstStyle>
          <a:p>
            <a:fld id="{4B94117B-5981-4C40-8DD6-970BC5EE9165}" type="slidenum">
              <a:rPr lang="en-GB" sz="1200" smtClean="0"/>
              <a:pPr/>
              <a:t>26</a:t>
            </a:fld>
            <a:endParaRPr lang="en-GB" sz="12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ea typeface="ＭＳ Ｐゴシック" pitchFamily="34" charset="-128"/>
              </a:rPr>
              <a:t> recent good brand awareness = Intel</a:t>
            </a:r>
          </a:p>
          <a:p>
            <a:pPr eaLnBrk="1" hangingPunct="1">
              <a:spcBef>
                <a:spcPct val="0"/>
              </a:spcBef>
              <a:buFontTx/>
              <a:buChar char="•"/>
            </a:pPr>
            <a:r>
              <a:rPr lang="en-GB">
                <a:ea typeface="ＭＳ Ｐゴシック" pitchFamily="34" charset="-128"/>
              </a:rPr>
              <a:t> recognition - if choice is made at point of purchase e.g. chocolate</a:t>
            </a:r>
          </a:p>
          <a:p>
            <a:pPr eaLnBrk="1" hangingPunct="1">
              <a:spcBef>
                <a:spcPct val="0"/>
              </a:spcBef>
              <a:buFontTx/>
              <a:buChar char="•"/>
            </a:pPr>
            <a:r>
              <a:rPr lang="en-GB">
                <a:ea typeface="ＭＳ Ｐゴシック" pitchFamily="34" charset="-128"/>
              </a:rPr>
              <a:t> recall - if choice is made prior to purchase e.g. movie</a:t>
            </a:r>
          </a:p>
          <a:p>
            <a:pPr lvl="1" eaLnBrk="1" hangingPunct="1">
              <a:spcBef>
                <a:spcPct val="0"/>
              </a:spcBef>
              <a:buFontTx/>
              <a:buChar char="•"/>
            </a:pPr>
            <a:r>
              <a:rPr lang="en-GB">
                <a:ea typeface="ＭＳ Ｐゴシック" pitchFamily="34" charset="-128"/>
              </a:rPr>
              <a:t> some ads focus on “ask for it by name”</a:t>
            </a:r>
          </a:p>
          <a:p>
            <a:pPr eaLnBrk="1" hangingPunct="1">
              <a:spcBef>
                <a:spcPct val="0"/>
              </a:spcBef>
              <a:buFontTx/>
              <a:buChar char="•"/>
            </a:pPr>
            <a:r>
              <a:rPr lang="en-GB">
                <a:ea typeface="ＭＳ Ｐゴシック" pitchFamily="34" charset="-128"/>
              </a:rPr>
              <a:t>obtain info - perhaps to build customer profile, or to build dB etc</a:t>
            </a:r>
          </a:p>
          <a:p>
            <a:pPr eaLnBrk="1" hangingPunct="1">
              <a:spcBef>
                <a:spcPct val="0"/>
              </a:spcBef>
              <a:buFontTx/>
              <a:buChar char="•"/>
            </a:pPr>
            <a:r>
              <a:rPr lang="en-GB">
                <a:ea typeface="ＭＳ Ｐゴシック" pitchFamily="34" charset="-128"/>
              </a:rPr>
              <a:t> or change image, target audience... (PIMMS)</a:t>
            </a:r>
          </a:p>
          <a:p>
            <a:pPr eaLnBrk="1" hangingPunct="1">
              <a:spcBef>
                <a:spcPct val="0"/>
              </a:spcBef>
              <a:buFontTx/>
              <a:buChar char="•"/>
            </a:pPr>
            <a:endParaRPr lang="en-GB">
              <a:ea typeface="ＭＳ Ｐゴシック" pitchFamily="34" charset="-128"/>
            </a:endParaRPr>
          </a:p>
        </p:txBody>
      </p:sp>
    </p:spTree>
    <p:extLst>
      <p:ext uri="{BB962C8B-B14F-4D97-AF65-F5344CB8AC3E}">
        <p14:creationId xmlns:p14="http://schemas.microsoft.com/office/powerpoint/2010/main" val="1565187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27</a:t>
            </a:fld>
            <a:endParaRPr lang="en-GB"/>
          </a:p>
        </p:txBody>
      </p:sp>
    </p:spTree>
    <p:extLst>
      <p:ext uri="{BB962C8B-B14F-4D97-AF65-F5344CB8AC3E}">
        <p14:creationId xmlns:p14="http://schemas.microsoft.com/office/powerpoint/2010/main" val="36467085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12962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1702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7389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FD999-B2F7-4518-965F-9806CB6EFBEF}"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1449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FD999-B2F7-4518-965F-9806CB6EFBEF}"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2278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FD999-B2F7-4518-965F-9806CB6EFBEF}" type="datetimeFigureOut">
              <a:rPr lang="en-GB" smtClean="0"/>
              <a:t>16/03/2025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87072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FD999-B2F7-4518-965F-9806CB6EFBEF}" type="datetimeFigureOut">
              <a:rPr lang="en-GB" smtClean="0"/>
              <a:t>16/03/2025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40893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03172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880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81859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17817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983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66194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4797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16/03/2025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7165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3425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591569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540000" y="274638"/>
            <a:ext cx="9245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1" y="1905000"/>
            <a:ext cx="4622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740401" y="19050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740401" y="39243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p:cNvSpPr>
            <a:spLocks noGrp="1" noChangeArrowheads="1"/>
          </p:cNvSpPr>
          <p:nvPr>
            <p:ph type="ftr" sz="quarter" idx="10"/>
          </p:nvPr>
        </p:nvSpPr>
        <p:spPr>
          <a:ln/>
        </p:spPr>
        <p:txBody>
          <a:bodyPr/>
          <a:lstStyle>
            <a:lvl1pPr>
              <a:defRPr/>
            </a:lvl1pPr>
          </a:lstStyle>
          <a:p>
            <a:pPr>
              <a:defRPr/>
            </a:pPr>
            <a:r>
              <a:rPr lang="en-GB"/>
              <a:t>PRESENTATION TITLE - GO HEADER &amp; FOOTER TO EDIT THIS TEXT</a:t>
            </a:r>
            <a:endParaRPr lang="en-US"/>
          </a:p>
        </p:txBody>
      </p:sp>
    </p:spTree>
    <p:extLst>
      <p:ext uri="{BB962C8B-B14F-4D97-AF65-F5344CB8AC3E}">
        <p14:creationId xmlns:p14="http://schemas.microsoft.com/office/powerpoint/2010/main" val="10020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4FD999-B2F7-4518-965F-9806CB6EFBEF}" type="datetimeFigureOut">
              <a:rPr lang="en-GB" smtClean="0"/>
              <a:t>16/03/2025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35910863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M8nC4dgKB9g?feature=oembed" TargetMode="External"/><Relationship Id="rId4" Type="http://schemas.openxmlformats.org/officeDocument/2006/relationships/image" Target="../media/image23.jpeg"/></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A62lvdhNylU?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cim.co.uk/content-hub/quick-read/planning-a-marketing-strategy/" TargetMode="External"/><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186774" y="1939158"/>
            <a:ext cx="9627000" cy="3547241"/>
          </a:xfrm>
        </p:spPr>
        <p:txBody>
          <a:bodyPr>
            <a:normAutofit fontScale="90000"/>
          </a:bodyPr>
          <a:lstStyle/>
          <a:p>
            <a:pPr algn="ctr"/>
            <a:r>
              <a:rPr lang="en-GB" sz="6000" b="1" dirty="0">
                <a:latin typeface="Calibri" panose="020F0502020204030204" pitchFamily="34" charset="0"/>
                <a:cs typeface="Calibri" panose="020F0502020204030204" pitchFamily="34" charset="0"/>
              </a:rPr>
              <a:t>BMBM5024</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Marketing In Practice</a:t>
            </a:r>
            <a:br>
              <a:rPr lang="en-GB" sz="6000" b="1" dirty="0">
                <a:latin typeface="Calibri" panose="020F0502020204030204" pitchFamily="34" charset="0"/>
                <a:cs typeface="Calibri" panose="020F0502020204030204" pitchFamily="34" charset="0"/>
              </a:rPr>
            </a:b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r>
              <a:rPr lang="en-GB" sz="4900" b="1" dirty="0">
                <a:latin typeface="Calibri" panose="020F0502020204030204" pitchFamily="34" charset="0"/>
                <a:cs typeface="Calibri" panose="020F0502020204030204" pitchFamily="34" charset="0"/>
              </a:rPr>
              <a:t>The Marketing Mix – 7Ps</a:t>
            </a:r>
          </a:p>
        </p:txBody>
      </p:sp>
    </p:spTree>
    <p:extLst>
      <p:ext uri="{BB962C8B-B14F-4D97-AF65-F5344CB8AC3E}">
        <p14:creationId xmlns:p14="http://schemas.microsoft.com/office/powerpoint/2010/main" val="2956470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2"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973667"/>
            <a:ext cx="2942210" cy="4833745"/>
          </a:xfrm>
        </p:spPr>
        <p:txBody>
          <a:bodyPr>
            <a:normAutofit/>
          </a:bodyPr>
          <a:lstStyle/>
          <a:p>
            <a:r>
              <a:rPr lang="en-GB" sz="3300" b="1" u="sng">
                <a:solidFill>
                  <a:srgbClr val="EBEBEB"/>
                </a:solidFill>
                <a:latin typeface="+mn-lt"/>
              </a:rPr>
              <a:t>The Marketing Strategy and Tactics Development</a:t>
            </a:r>
          </a:p>
        </p:txBody>
      </p:sp>
      <p:sp>
        <p:nvSpPr>
          <p:cNvPr id="24" name="Rectangle 23">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2</a:t>
            </a:fld>
            <a:endParaRPr lang="en-GB">
              <a:solidFill>
                <a:srgbClr val="FFFFFF"/>
              </a:solidFill>
            </a:endParaRPr>
          </a:p>
        </p:txBody>
      </p:sp>
      <p:graphicFrame>
        <p:nvGraphicFramePr>
          <p:cNvPr id="10" name="Content Placeholder 7">
            <a:extLst>
              <a:ext uri="{FF2B5EF4-FFF2-40B4-BE49-F238E27FC236}">
                <a16:creationId xmlns:a16="http://schemas.microsoft.com/office/drawing/2014/main" id="{AC7C708B-2658-81AD-AD59-E9B111500183}"/>
              </a:ext>
            </a:extLst>
          </p:cNvPr>
          <p:cNvGraphicFramePr>
            <a:graphicFrameLocks noGrp="1"/>
          </p:cNvGraphicFramePr>
          <p:nvPr>
            <p:ph idx="1"/>
            <p:extLst>
              <p:ext uri="{D42A27DB-BD31-4B8C-83A1-F6EECF244321}">
                <p14:modId xmlns:p14="http://schemas.microsoft.com/office/powerpoint/2010/main" val="2535715373"/>
              </p:ext>
            </p:extLst>
          </p:nvPr>
        </p:nvGraphicFramePr>
        <p:xfrm>
          <a:off x="5194300" y="295730"/>
          <a:ext cx="6863587" cy="6266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43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u="sng" dirty="0">
                <a:latin typeface="+mn-lt"/>
              </a:rPr>
              <a:t>The Marketing Mix (7Ps)</a:t>
            </a:r>
          </a:p>
        </p:txBody>
      </p:sp>
      <p:sp>
        <p:nvSpPr>
          <p:cNvPr id="5" name="Slide Number Placeholder 4"/>
          <p:cNvSpPr>
            <a:spLocks noGrp="1"/>
          </p:cNvSpPr>
          <p:nvPr>
            <p:ph type="sldNum" sz="quarter" idx="12"/>
          </p:nvPr>
        </p:nvSpPr>
        <p:spPr/>
        <p:txBody>
          <a:bodyPr/>
          <a:lstStyle/>
          <a:p>
            <a:fld id="{7B914098-EA5F-4E0F-8262-B37EEDEAEE84}" type="slidenum">
              <a:rPr lang="en-GB" smtClean="0"/>
              <a:t>3</a:t>
            </a:fld>
            <a:endParaRPr lang="en-GB" dirty="0"/>
          </a:p>
        </p:txBody>
      </p:sp>
      <p:pic>
        <p:nvPicPr>
          <p:cNvPr id="3" name="Content Placeholder 2"/>
          <p:cNvPicPr>
            <a:picLocks noGrp="1" noChangeAspect="1"/>
          </p:cNvPicPr>
          <p:nvPr>
            <p:ph idx="1"/>
          </p:nvPr>
        </p:nvPicPr>
        <p:blipFill rotWithShape="1">
          <a:blip r:embed="rId2"/>
          <a:srcRect l="21061" t="10813" r="15526" b="6917"/>
          <a:stretch/>
        </p:blipFill>
        <p:spPr>
          <a:xfrm>
            <a:off x="466927" y="1821307"/>
            <a:ext cx="11206264" cy="5036693"/>
          </a:xfrm>
          <a:prstGeom prst="rect">
            <a:avLst/>
          </a:prstGeom>
        </p:spPr>
      </p:pic>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478465" y="97458"/>
            <a:ext cx="11196084" cy="1663248"/>
          </a:xfrm>
        </p:spPr>
        <p:txBody>
          <a:bodyPr>
            <a:noAutofit/>
          </a:bodyPr>
          <a:lstStyle/>
          <a:p>
            <a:r>
              <a:rPr lang="en-GB" sz="3200" b="1" u="sng" dirty="0">
                <a:latin typeface="+mn-lt"/>
              </a:rPr>
              <a:t>The Extended Marketing Mix within the External Environment </a:t>
            </a:r>
          </a:p>
        </p:txBody>
      </p:sp>
      <p:pic>
        <p:nvPicPr>
          <p:cNvPr id="3074" name="Picture 2" descr="Image result for pest analysis"/>
          <p:cNvPicPr>
            <a:picLocks noChangeAspect="1" noChangeArrowheads="1"/>
          </p:cNvPicPr>
          <p:nvPr/>
        </p:nvPicPr>
        <p:blipFill rotWithShape="1">
          <a:blip r:embed="rId2">
            <a:extLst>
              <a:ext uri="{28A0092B-C50C-407E-A947-70E740481C1C}">
                <a14:useLocalDpi xmlns:a14="http://schemas.microsoft.com/office/drawing/2010/main" val="0"/>
              </a:ext>
            </a:extLst>
          </a:blip>
          <a:srcRect l="25244" t="3247" r="25165"/>
          <a:stretch/>
        </p:blipFill>
        <p:spPr bwMode="auto">
          <a:xfrm>
            <a:off x="478465" y="1945532"/>
            <a:ext cx="11196084" cy="491246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1924"/>
          <a:stretch/>
        </p:blipFill>
        <p:spPr>
          <a:xfrm>
            <a:off x="4027251" y="2850205"/>
            <a:ext cx="4192621" cy="2996830"/>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4</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dirty="0">
              <a:solidFill>
                <a:schemeClr val="tx1"/>
              </a:solidFill>
            </a:endParaRPr>
          </a:p>
          <a:p>
            <a:pPr marL="0" indent="0">
              <a:buNone/>
            </a:pPr>
            <a:r>
              <a:rPr lang="en-GB" dirty="0">
                <a:solidFill>
                  <a:schemeClr val="tx1"/>
                </a:solidFill>
              </a:rPr>
              <a:t>   </a:t>
            </a:r>
          </a:p>
          <a:p>
            <a:pPr marL="457200" lvl="1" indent="0">
              <a:buNone/>
            </a:pPr>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86003064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Freeform: Shape 23">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p:cNvSpPr>
            <a:spLocks noGrp="1"/>
          </p:cNvSpPr>
          <p:nvPr>
            <p:ph type="title"/>
          </p:nvPr>
        </p:nvSpPr>
        <p:spPr>
          <a:xfrm>
            <a:off x="639098" y="629265"/>
            <a:ext cx="6072776" cy="816795"/>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p>
        </p:txBody>
      </p:sp>
      <p:pic>
        <p:nvPicPr>
          <p:cNvPr id="6" name="Picture 5" descr="Cardboard boxes on conveyor belt">
            <a:extLst>
              <a:ext uri="{FF2B5EF4-FFF2-40B4-BE49-F238E27FC236}">
                <a16:creationId xmlns:a16="http://schemas.microsoft.com/office/drawing/2014/main" id="{97F75477-AA94-9963-7FC3-64736E53017C}"/>
              </a:ext>
            </a:extLst>
          </p:cNvPr>
          <p:cNvPicPr>
            <a:picLocks noChangeAspect="1"/>
          </p:cNvPicPr>
          <p:nvPr/>
        </p:nvPicPr>
        <p:blipFill rotWithShape="1">
          <a:blip r:embed="rId3"/>
          <a:srcRect l="31245" r="19454"/>
          <a:stretch/>
        </p:blipFill>
        <p:spPr>
          <a:xfrm>
            <a:off x="7418226" y="645106"/>
            <a:ext cx="4125317" cy="5585369"/>
          </a:xfrm>
          <a:prstGeom prst="rect">
            <a:avLst/>
          </a:prstGeom>
        </p:spPr>
      </p:pic>
      <p:sp>
        <p:nvSpPr>
          <p:cNvPr id="27" name="Rectangle 2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6</a:t>
            </a:fld>
            <a:endParaRPr lang="en-GB">
              <a:solidFill>
                <a:srgbClr val="FFFFFF"/>
              </a:solidFill>
            </a:endParaRPr>
          </a:p>
        </p:txBody>
      </p:sp>
      <p:sp>
        <p:nvSpPr>
          <p:cNvPr id="21" name="Oval 2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39098" y="1143000"/>
            <a:ext cx="6000989" cy="5087475"/>
          </a:xfrm>
        </p:spPr>
        <p:txBody>
          <a:bodyPr anchor="ctr">
            <a:normAutofit/>
          </a:bodyPr>
          <a:lstStyle/>
          <a:p>
            <a:pPr marL="0" indent="0">
              <a:lnSpc>
                <a:spcPct val="90000"/>
              </a:lnSpc>
              <a:spcBef>
                <a:spcPct val="50000"/>
              </a:spcBef>
              <a:buNone/>
              <a:defRPr/>
            </a:pPr>
            <a:endPar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spcBef>
                <a:spcPct val="50000"/>
              </a:spcBef>
              <a:defRPr/>
            </a:pPr>
            <a:r>
              <a:rPr lang="en-GB" sz="2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 can be a physical good, service, idea, person, or place that can offer tangible and intangible attributes that individuals or organisations regard as so necessary, worthwhile or satisfying that they are prepared to exchange money to acquire it.</a:t>
            </a:r>
          </a:p>
          <a:p>
            <a:pPr>
              <a:lnSpc>
                <a:spcPct val="90000"/>
              </a:lnSpc>
              <a:spcBef>
                <a:spcPct val="50000"/>
              </a:spcBef>
              <a:defRPr/>
            </a:pPr>
            <a:endPar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spcBef>
                <a:spcPct val="50000"/>
              </a:spcBef>
              <a:defRPr/>
            </a:pPr>
            <a:r>
              <a:rPr lang="en-GB" sz="2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 decisions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 Product development, adaptations, portfolio management.</a:t>
            </a:r>
          </a:p>
          <a:p>
            <a:pPr>
              <a:lnSpc>
                <a:spcPct val="90000"/>
              </a:lnSpc>
            </a:pPr>
            <a:endParaRPr lang="en-GB" sz="1700" dirty="0">
              <a:solidFill>
                <a:schemeClr val="tx1"/>
              </a:solidFill>
            </a:endParaRPr>
          </a:p>
        </p:txBody>
      </p:sp>
    </p:spTree>
    <p:extLst>
      <p:ext uri="{BB962C8B-B14F-4D97-AF65-F5344CB8AC3E}">
        <p14:creationId xmlns:p14="http://schemas.microsoft.com/office/powerpoint/2010/main" val="1271100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NEW PRODUCT AND SERVICE DESIGN</a:t>
            </a:r>
          </a:p>
        </p:txBody>
      </p:sp>
      <p:sp>
        <p:nvSpPr>
          <p:cNvPr id="3" name="Content Placeholder 2"/>
          <p:cNvSpPr>
            <a:spLocks noGrp="1"/>
          </p:cNvSpPr>
          <p:nvPr>
            <p:ph idx="1"/>
          </p:nvPr>
        </p:nvSpPr>
        <p:spPr>
          <a:xfrm>
            <a:off x="5290077" y="437513"/>
            <a:ext cx="6478588" cy="5954325"/>
          </a:xfrm>
        </p:spPr>
        <p:txBody>
          <a:bodyPr anchor="ctr">
            <a:normAutofit/>
          </a:bodyPr>
          <a:lstStyle/>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New product development (NPD) is the process of bringing a new product to the marketplace. </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Your business may need to engage in this process due to: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Increasing competition</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Changes in consumer preferences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Advances in technology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To capitalise on a new opportunity</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Resource efficiencies</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Innovative businesses thrive by understanding what their market wants, making smart product improvements, and developing new products that meet and exceed their customers' expectations.</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7</a:t>
            </a:fld>
            <a:endParaRPr lang="en-GB" sz="1000">
              <a:solidFill>
                <a:schemeClr val="accent1"/>
              </a:solidFill>
            </a:endParaRPr>
          </a:p>
        </p:txBody>
      </p:sp>
    </p:spTree>
    <p:extLst>
      <p:ext uri="{BB962C8B-B14F-4D97-AF65-F5344CB8AC3E}">
        <p14:creationId xmlns:p14="http://schemas.microsoft.com/office/powerpoint/2010/main" val="3095353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30"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32" name="Freeform: Shape 31">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34"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39098" y="629265"/>
            <a:ext cx="5132438" cy="1199535"/>
          </a:xfrm>
        </p:spPr>
        <p:txBody>
          <a:bodyP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NEW PRODUCT AND SERVICE DESIGN</a:t>
            </a:r>
          </a:p>
        </p:txBody>
      </p:sp>
      <p:pic>
        <p:nvPicPr>
          <p:cNvPr id="23" name="Picture 22" descr="Cardboard boxes on conveyor belt">
            <a:extLst>
              <a:ext uri="{FF2B5EF4-FFF2-40B4-BE49-F238E27FC236}">
                <a16:creationId xmlns:a16="http://schemas.microsoft.com/office/drawing/2014/main" id="{D53DAED3-1128-E4C7-1C2F-677B1FA0D5DF}"/>
              </a:ext>
            </a:extLst>
          </p:cNvPr>
          <p:cNvPicPr>
            <a:picLocks noChangeAspect="1"/>
          </p:cNvPicPr>
          <p:nvPr/>
        </p:nvPicPr>
        <p:blipFill rotWithShape="1">
          <a:blip r:embed="rId2"/>
          <a:srcRect l="12808" r="2661" b="-1"/>
          <a:stretch/>
        </p:blipFill>
        <p:spPr>
          <a:xfrm>
            <a:off x="6714836" y="1531275"/>
            <a:ext cx="4828707" cy="3813031"/>
          </a:xfrm>
          <a:prstGeom prst="rect">
            <a:avLst/>
          </a:prstGeom>
        </p:spPr>
      </p:pic>
      <p:sp>
        <p:nvSpPr>
          <p:cNvPr id="36" name="Rectangle 35">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8</a:t>
            </a:fld>
            <a:endParaRPr lang="en-GB">
              <a:solidFill>
                <a:srgbClr val="FFFFFF"/>
              </a:solidFill>
            </a:endParaRPr>
          </a:p>
        </p:txBody>
      </p:sp>
      <p:sp>
        <p:nvSpPr>
          <p:cNvPr id="3" name="Content Placeholder 2"/>
          <p:cNvSpPr>
            <a:spLocks noGrp="1"/>
          </p:cNvSpPr>
          <p:nvPr>
            <p:ph idx="1"/>
          </p:nvPr>
        </p:nvSpPr>
        <p:spPr>
          <a:xfrm>
            <a:off x="639098" y="1731264"/>
            <a:ext cx="5322579" cy="4499213"/>
          </a:xfrm>
        </p:spPr>
        <p:txBody>
          <a:bodyPr anchor="ctr">
            <a:normAutofit/>
          </a:bodyPr>
          <a:lstStyle/>
          <a:p>
            <a:pPr>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'New products' can be:</a:t>
            </a:r>
          </a:p>
          <a:p>
            <a:pPr>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Products that your business has never made or sold before but have been taken to market by others</a:t>
            </a:r>
          </a:p>
          <a:p>
            <a:pPr marL="414772" indent="-414772">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 innovations created and brought to the market for the first time. </a:t>
            </a:r>
          </a:p>
          <a:p>
            <a:pPr marL="414772" indent="-414772">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They may be completely original products, or existing products that you have modified and improved.</a:t>
            </a:r>
          </a:p>
        </p:txBody>
      </p:sp>
    </p:spTree>
    <p:extLst>
      <p:ext uri="{BB962C8B-B14F-4D97-AF65-F5344CB8AC3E}">
        <p14:creationId xmlns:p14="http://schemas.microsoft.com/office/powerpoint/2010/main" val="16098354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PRICE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54130331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744279" y="348865"/>
            <a:ext cx="10671341" cy="1443359"/>
          </a:xfrm>
        </p:spPr>
        <p:txBody>
          <a:bodyPr vert="horz" lIns="91440" tIns="45720" rIns="91440" bIns="45720" rtlCol="0" anchor="ctr">
            <a:normAutofit/>
          </a:bodyPr>
          <a:lstStyle/>
          <a:p>
            <a:r>
              <a:rPr lang="en-US" sz="4000" b="1" u="sng" kern="1200" dirty="0">
                <a:solidFill>
                  <a:srgbClr val="FFFFFF"/>
                </a:solidFill>
                <a:latin typeface="Calibri" panose="020F0502020204030204" pitchFamily="34" charset="0"/>
                <a:ea typeface="Calibri" panose="020F0502020204030204" pitchFamily="34" charset="0"/>
                <a:cs typeface="Calibri" panose="020F0502020204030204" pitchFamily="34" charset="0"/>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744279" y="2456795"/>
            <a:ext cx="11008809" cy="3908762"/>
          </a:xfrm>
          <a:prstGeom prst="rect">
            <a:avLst/>
          </a:prstGeom>
          <a:noFill/>
        </p:spPr>
        <p:txBody>
          <a:bodyPr wrap="square">
            <a:spAutoFit/>
          </a:bodyPr>
          <a:lstStyle/>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400" b="1" dirty="0">
                <a:latin typeface="Calibri" panose="020F0502020204030204" pitchFamily="34" charset="0"/>
                <a:ea typeface="Calibri" panose="020F0502020204030204" pitchFamily="34" charset="0"/>
                <a:cs typeface="Calibri" panose="020F0502020204030204" pitchFamily="34" charset="0"/>
              </a:rPr>
              <a:t>Price</a:t>
            </a:r>
            <a:r>
              <a:rPr lang="en-GB" sz="2400" dirty="0">
                <a:latin typeface="Calibri" panose="020F0502020204030204" pitchFamily="34" charset="0"/>
                <a:ea typeface="Calibri" panose="020F0502020204030204" pitchFamily="34" charset="0"/>
                <a:cs typeface="Calibri" panose="020F0502020204030204" pitchFamily="34" charset="0"/>
              </a:rPr>
              <a:t> refers to the amount customers must pay to acquire the product.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Pricing decisions are crucial as they influence consumer perceptions and buying behaviour and profitability.</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b="0" i="0" dirty="0">
                <a:latin typeface="Calibri" panose="020F0502020204030204" pitchFamily="34" charset="0"/>
                <a:ea typeface="Calibri" panose="020F0502020204030204" pitchFamily="34" charset="0"/>
                <a:cs typeface="Calibri" panose="020F0502020204030204" pitchFamily="34" charset="0"/>
              </a:rPr>
              <a:t>The more you charge, the more value or quality your customers will expect for their money - If you are the most expensive provider in your market, customers will expect you to provide a better service.</a:t>
            </a:r>
            <a:endParaRPr lang="en-US" sz="2400" dirty="0">
              <a:latin typeface="Calibri" panose="020F0502020204030204" pitchFamily="34" charset="0"/>
              <a:ea typeface="Calibri" panose="020F0502020204030204" pitchFamily="34" charset="0"/>
              <a:cs typeface="Calibri" panose="020F0502020204030204" pitchFamily="34" charset="0"/>
            </a:endParaRPr>
          </a:p>
          <a:p>
            <a:endParaRPr lang="en-GB"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5717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1371597" y="348865"/>
            <a:ext cx="10044023" cy="877729"/>
          </a:xfrm>
        </p:spPr>
        <p:txBody>
          <a:bodyPr vert="horz" lIns="91440" tIns="45720" rIns="91440" bIns="45720" rtlCol="0" anchor="ctr">
            <a:normAutofit/>
          </a:bodyPr>
          <a:lstStyle/>
          <a:p>
            <a:r>
              <a:rPr lang="en-US" sz="4000" b="1" u="sng" kern="1200">
                <a:solidFill>
                  <a:srgbClr val="FFFFFF"/>
                </a:solidFill>
                <a:latin typeface="+mj-lt"/>
                <a:ea typeface="+mj-ea"/>
                <a:cs typeface="+mj-cs"/>
              </a:rPr>
              <a:t>Influences on Pricing Decision</a:t>
            </a:r>
          </a:p>
        </p:txBody>
      </p:sp>
      <p:sp>
        <p:nvSpPr>
          <p:cNvPr id="152579" name="Oval 3"/>
          <p:cNvSpPr>
            <a:spLocks noChangeArrowheads="1"/>
          </p:cNvSpPr>
          <p:nvPr/>
        </p:nvSpPr>
        <p:spPr bwMode="auto">
          <a:xfrm>
            <a:off x="7154598" y="2998830"/>
            <a:ext cx="1844039" cy="763051"/>
          </a:xfrm>
          <a:prstGeom prst="ellipse">
            <a:avLst/>
          </a:prstGeom>
          <a:gradFill rotWithShape="1">
            <a:gsLst>
              <a:gs pos="0">
                <a:srgbClr val="FFFFFF"/>
              </a:gs>
              <a:gs pos="100000">
                <a:srgbClr val="33CCCC"/>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758952">
              <a:spcAft>
                <a:spcPts val="600"/>
              </a:spcAft>
            </a:pPr>
            <a:r>
              <a:rPr lang="en-US" sz="1992" kern="1200">
                <a:solidFill>
                  <a:schemeClr val="tx1"/>
                </a:solidFill>
                <a:latin typeface="+mn-lt"/>
                <a:ea typeface="+mn-ea"/>
                <a:cs typeface="+mn-cs"/>
              </a:rPr>
              <a:t>Company </a:t>
            </a:r>
          </a:p>
          <a:p>
            <a:pPr algn="ctr" defTabSz="758952">
              <a:spcAft>
                <a:spcPts val="600"/>
              </a:spcAft>
            </a:pPr>
            <a:r>
              <a:rPr lang="en-US" sz="1992" kern="1200">
                <a:solidFill>
                  <a:schemeClr val="tx1"/>
                </a:solidFill>
                <a:latin typeface="+mn-lt"/>
                <a:ea typeface="+mn-ea"/>
                <a:cs typeface="+mn-cs"/>
              </a:rPr>
              <a:t>resources</a:t>
            </a:r>
            <a:endParaRPr lang="en-US" sz="2400"/>
          </a:p>
        </p:txBody>
      </p:sp>
      <p:sp>
        <p:nvSpPr>
          <p:cNvPr id="152580" name="Oval 4"/>
          <p:cNvSpPr>
            <a:spLocks noChangeArrowheads="1"/>
          </p:cNvSpPr>
          <p:nvPr/>
        </p:nvSpPr>
        <p:spPr bwMode="auto">
          <a:xfrm>
            <a:off x="5310559" y="3889056"/>
            <a:ext cx="1844039" cy="826638"/>
          </a:xfrm>
          <a:prstGeom prst="ellipse">
            <a:avLst/>
          </a:prstGeom>
          <a:gradFill rotWithShape="1">
            <a:gsLst>
              <a:gs pos="0">
                <a:srgbClr val="FFCC00"/>
              </a:gs>
              <a:gs pos="50000">
                <a:schemeClr val="bg1"/>
              </a:gs>
              <a:gs pos="100000">
                <a:srgbClr val="FF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a:t>
            </a:r>
          </a:p>
          <a:p>
            <a:pPr algn="ctr" defTabSz="758952">
              <a:spcAft>
                <a:spcPts val="600"/>
              </a:spcAft>
              <a:defRPr/>
            </a:pPr>
            <a:r>
              <a:rPr lang="en-US" sz="1992" kern="1200">
                <a:solidFill>
                  <a:schemeClr val="tx1"/>
                </a:solidFill>
                <a:latin typeface="Arial" charset="0"/>
                <a:ea typeface="+mn-ea"/>
                <a:cs typeface="+mn-cs"/>
              </a:rPr>
              <a:t>decision</a:t>
            </a:r>
            <a:endParaRPr lang="en-US" sz="2400">
              <a:latin typeface="Arial" charset="0"/>
            </a:endParaRPr>
          </a:p>
        </p:txBody>
      </p:sp>
      <p:sp>
        <p:nvSpPr>
          <p:cNvPr id="152581" name="Oval 5"/>
          <p:cNvSpPr>
            <a:spLocks noChangeArrowheads="1"/>
          </p:cNvSpPr>
          <p:nvPr/>
        </p:nvSpPr>
        <p:spPr bwMode="auto">
          <a:xfrm>
            <a:off x="5310559" y="5478746"/>
            <a:ext cx="1844039" cy="826638"/>
          </a:xfrm>
          <a:prstGeom prst="ellipse">
            <a:avLst/>
          </a:prstGeom>
          <a:gradFill rotWithShape="1">
            <a:gsLst>
              <a:gs pos="0">
                <a:srgbClr val="FF3300"/>
              </a:gs>
              <a:gs pos="50000">
                <a:schemeClr val="bg1"/>
              </a:gs>
              <a:gs pos="100000">
                <a:srgbClr val="FF33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Market demand</a:t>
            </a:r>
            <a:endParaRPr lang="en-US" sz="2400">
              <a:latin typeface="Arial" charset="0"/>
            </a:endParaRPr>
          </a:p>
        </p:txBody>
      </p:sp>
      <p:sp>
        <p:nvSpPr>
          <p:cNvPr id="152582" name="Oval 6"/>
          <p:cNvSpPr>
            <a:spLocks noChangeArrowheads="1"/>
          </p:cNvSpPr>
          <p:nvPr/>
        </p:nvSpPr>
        <p:spPr bwMode="auto">
          <a:xfrm>
            <a:off x="3090128" y="2831914"/>
            <a:ext cx="2220431" cy="929968"/>
          </a:xfrm>
          <a:prstGeom prst="ellipse">
            <a:avLst/>
          </a:prstGeom>
          <a:gradFill rotWithShape="1">
            <a:gsLst>
              <a:gs pos="0">
                <a:srgbClr val="0066CC"/>
              </a:gs>
              <a:gs pos="50000">
                <a:schemeClr val="bg1"/>
              </a:gs>
              <a:gs pos="100000">
                <a:srgbClr val="0066CC"/>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Company and </a:t>
            </a:r>
          </a:p>
          <a:p>
            <a:pPr algn="ctr" defTabSz="758952">
              <a:spcAft>
                <a:spcPts val="600"/>
              </a:spcAft>
              <a:defRPr/>
            </a:pPr>
            <a:r>
              <a:rPr lang="en-US" sz="1992" kern="1200">
                <a:solidFill>
                  <a:schemeClr val="tx1"/>
                </a:solidFill>
                <a:latin typeface="Arial" charset="0"/>
                <a:ea typeface="+mn-ea"/>
                <a:cs typeface="+mn-cs"/>
              </a:rPr>
              <a:t>marketing objectives</a:t>
            </a:r>
            <a:endParaRPr lang="en-US" sz="2400">
              <a:latin typeface="Arial" charset="0"/>
            </a:endParaRPr>
          </a:p>
        </p:txBody>
      </p:sp>
      <p:sp>
        <p:nvSpPr>
          <p:cNvPr id="152583" name="Oval 7"/>
          <p:cNvSpPr>
            <a:spLocks noChangeArrowheads="1"/>
          </p:cNvSpPr>
          <p:nvPr/>
        </p:nvSpPr>
        <p:spPr bwMode="auto">
          <a:xfrm>
            <a:off x="3275758" y="4970045"/>
            <a:ext cx="1844039" cy="763051"/>
          </a:xfrm>
          <a:prstGeom prst="ellipse">
            <a:avLst/>
          </a:prstGeom>
          <a:gradFill rotWithShape="1">
            <a:gsLst>
              <a:gs pos="0">
                <a:srgbClr val="00CC00"/>
              </a:gs>
              <a:gs pos="50000">
                <a:schemeClr val="bg1"/>
              </a:gs>
              <a:gs pos="100000">
                <a:srgbClr val="00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Competition/</a:t>
            </a:r>
          </a:p>
          <a:p>
            <a:pPr algn="ctr" defTabSz="758952">
              <a:spcAft>
                <a:spcPts val="600"/>
              </a:spcAft>
              <a:defRPr/>
            </a:pPr>
            <a:r>
              <a:rPr lang="en-US" sz="1992" kern="1200">
                <a:solidFill>
                  <a:schemeClr val="tx1"/>
                </a:solidFill>
                <a:latin typeface="Arial" charset="0"/>
                <a:ea typeface="+mn-ea"/>
                <a:cs typeface="+mn-cs"/>
              </a:rPr>
              <a:t>market structure</a:t>
            </a:r>
            <a:endParaRPr lang="en-US" sz="2400">
              <a:latin typeface="Arial" charset="0"/>
            </a:endParaRPr>
          </a:p>
        </p:txBody>
      </p:sp>
      <p:sp>
        <p:nvSpPr>
          <p:cNvPr id="152584" name="Oval 8"/>
          <p:cNvSpPr>
            <a:spLocks noChangeArrowheads="1"/>
          </p:cNvSpPr>
          <p:nvPr/>
        </p:nvSpPr>
        <p:spPr bwMode="auto">
          <a:xfrm>
            <a:off x="7281773" y="4906457"/>
            <a:ext cx="1844039" cy="763051"/>
          </a:xfrm>
          <a:prstGeom prst="ellipse">
            <a:avLst/>
          </a:prstGeom>
          <a:gradFill rotWithShape="1">
            <a:gsLst>
              <a:gs pos="0">
                <a:schemeClr val="accent2"/>
              </a:gs>
              <a:gs pos="50000">
                <a:schemeClr val="bg1"/>
              </a:gs>
              <a:gs pos="100000">
                <a:schemeClr val="accent2"/>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Product costs</a:t>
            </a:r>
            <a:endParaRPr lang="en-US" sz="2400">
              <a:latin typeface="Arial" charset="0"/>
            </a:endParaRPr>
          </a:p>
        </p:txBody>
      </p:sp>
      <p:cxnSp>
        <p:nvCxnSpPr>
          <p:cNvPr id="152585" name="AutoShape 9"/>
          <p:cNvCxnSpPr>
            <a:cxnSpLocks noChangeShapeType="1"/>
            <a:stCxn id="152582" idx="6"/>
            <a:endCxn id="152580" idx="1"/>
          </p:cNvCxnSpPr>
          <p:nvPr/>
        </p:nvCxnSpPr>
        <p:spPr bwMode="auto">
          <a:xfrm>
            <a:off x="5310559" y="3296897"/>
            <a:ext cx="270054" cy="71321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6" name="AutoShape 10"/>
          <p:cNvCxnSpPr>
            <a:cxnSpLocks noChangeShapeType="1"/>
            <a:stCxn id="152583" idx="6"/>
            <a:endCxn id="152580" idx="3"/>
          </p:cNvCxnSpPr>
          <p:nvPr/>
        </p:nvCxnSpPr>
        <p:spPr bwMode="auto">
          <a:xfrm flipV="1">
            <a:off x="5119796" y="4595143"/>
            <a:ext cx="461010" cy="75642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7" name="AutoShape 11"/>
          <p:cNvCxnSpPr>
            <a:cxnSpLocks noChangeShapeType="1"/>
            <a:stCxn id="152584" idx="2"/>
            <a:endCxn id="152580" idx="5"/>
          </p:cNvCxnSpPr>
          <p:nvPr/>
        </p:nvCxnSpPr>
        <p:spPr bwMode="auto">
          <a:xfrm rot="10800000">
            <a:off x="6884352" y="4595143"/>
            <a:ext cx="397422" cy="692839"/>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8" name="AutoShape 12"/>
          <p:cNvCxnSpPr>
            <a:cxnSpLocks noChangeShapeType="1"/>
            <a:stCxn id="152579" idx="2"/>
            <a:endCxn id="152580" idx="7"/>
          </p:cNvCxnSpPr>
          <p:nvPr/>
        </p:nvCxnSpPr>
        <p:spPr bwMode="auto">
          <a:xfrm rot="10800000" flipV="1">
            <a:off x="6884351" y="3380356"/>
            <a:ext cx="270247" cy="629252"/>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9" name="AutoShape 13"/>
          <p:cNvCxnSpPr>
            <a:cxnSpLocks noChangeShapeType="1"/>
            <a:stCxn id="152581" idx="0"/>
            <a:endCxn id="152580" idx="4"/>
          </p:cNvCxnSpPr>
          <p:nvPr/>
        </p:nvCxnSpPr>
        <p:spPr bwMode="auto">
          <a:xfrm flipV="1">
            <a:off x="6232578" y="4715695"/>
            <a:ext cx="0" cy="763051"/>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7" name="Oval 6"/>
          <p:cNvSpPr>
            <a:spLocks noChangeArrowheads="1"/>
          </p:cNvSpPr>
          <p:nvPr/>
        </p:nvSpPr>
        <p:spPr bwMode="auto">
          <a:xfrm>
            <a:off x="5149711" y="2112579"/>
            <a:ext cx="2220431" cy="929968"/>
          </a:xfrm>
          <a:prstGeom prst="ellipse">
            <a:avLst/>
          </a:prstGeom>
          <a:solidFill>
            <a:schemeClr val="accent2">
              <a:lumMod val="20000"/>
              <a:lumOff val="80000"/>
            </a:schemeClr>
          </a:soli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policies</a:t>
            </a:r>
            <a:endParaRPr lang="en-US" sz="2400">
              <a:latin typeface="Arial" charset="0"/>
            </a:endParaRPr>
          </a:p>
        </p:txBody>
      </p:sp>
      <p:cxnSp>
        <p:nvCxnSpPr>
          <p:cNvPr id="18" name="AutoShape 13"/>
          <p:cNvCxnSpPr>
            <a:cxnSpLocks noChangeShapeType="1"/>
          </p:cNvCxnSpPr>
          <p:nvPr/>
        </p:nvCxnSpPr>
        <p:spPr bwMode="auto">
          <a:xfrm>
            <a:off x="6232578" y="3074341"/>
            <a:ext cx="0" cy="814715"/>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8818395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blinds(horizontal)">
                                      <p:cBhvr>
                                        <p:cTn id="7" dur="500"/>
                                        <p:tgtEl>
                                          <p:spTgt spid="1525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2582"/>
                                        </p:tgtEl>
                                        <p:attrNameLst>
                                          <p:attrName>style.visibility</p:attrName>
                                        </p:attrNameLst>
                                      </p:cBhvr>
                                      <p:to>
                                        <p:strVal val="visible"/>
                                      </p:to>
                                    </p:set>
                                    <p:animEffect transition="in" filter="blinds(horizontal)">
                                      <p:cBhvr>
                                        <p:cTn id="12" dur="500"/>
                                        <p:tgtEl>
                                          <p:spTgt spid="152582"/>
                                        </p:tgtEl>
                                      </p:cBhvr>
                                    </p:animEffect>
                                  </p:childTnLst>
                                </p:cTn>
                              </p:par>
                            </p:childTnLst>
                          </p:cTn>
                        </p:par>
                        <p:par>
                          <p:cTn id="13" fill="hold" nodeType="afterGroup">
                            <p:stCondLst>
                              <p:cond delay="500"/>
                            </p:stCondLst>
                            <p:childTnLst>
                              <p:par>
                                <p:cTn id="14" presetID="3" presetClass="entr" presetSubtype="10" fill="hold" nodeType="afterEffect">
                                  <p:stCondLst>
                                    <p:cond delay="0"/>
                                  </p:stCondLst>
                                  <p:childTnLst>
                                    <p:set>
                                      <p:cBhvr>
                                        <p:cTn id="15" dur="1" fill="hold">
                                          <p:stCondLst>
                                            <p:cond delay="0"/>
                                          </p:stCondLst>
                                        </p:cTn>
                                        <p:tgtEl>
                                          <p:spTgt spid="152585"/>
                                        </p:tgtEl>
                                        <p:attrNameLst>
                                          <p:attrName>style.visibility</p:attrName>
                                        </p:attrNameLst>
                                      </p:cBhvr>
                                      <p:to>
                                        <p:strVal val="visible"/>
                                      </p:to>
                                    </p:set>
                                    <p:animEffect transition="in" filter="blinds(horizontal)">
                                      <p:cBhvr>
                                        <p:cTn id="16" dur="500"/>
                                        <p:tgtEl>
                                          <p:spTgt spid="15258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52579"/>
                                        </p:tgtEl>
                                        <p:attrNameLst>
                                          <p:attrName>style.visibility</p:attrName>
                                        </p:attrNameLst>
                                      </p:cBhvr>
                                      <p:to>
                                        <p:strVal val="visible"/>
                                      </p:to>
                                    </p:set>
                                    <p:animEffect transition="in" filter="blinds(horizontal)">
                                      <p:cBhvr>
                                        <p:cTn id="21" dur="500"/>
                                        <p:tgtEl>
                                          <p:spTgt spid="152579"/>
                                        </p:tgtEl>
                                      </p:cBhvr>
                                    </p:animEffect>
                                  </p:childTnLst>
                                </p:cTn>
                              </p:par>
                            </p:childTnLst>
                          </p:cTn>
                        </p:par>
                        <p:par>
                          <p:cTn id="22" fill="hold" nodeType="afterGroup">
                            <p:stCondLst>
                              <p:cond delay="500"/>
                            </p:stCondLst>
                            <p:childTnLst>
                              <p:par>
                                <p:cTn id="23" presetID="3" presetClass="entr" presetSubtype="10" fill="hold" nodeType="afterEffect">
                                  <p:stCondLst>
                                    <p:cond delay="0"/>
                                  </p:stCondLst>
                                  <p:childTnLst>
                                    <p:set>
                                      <p:cBhvr>
                                        <p:cTn id="24" dur="1" fill="hold">
                                          <p:stCondLst>
                                            <p:cond delay="0"/>
                                          </p:stCondLst>
                                        </p:cTn>
                                        <p:tgtEl>
                                          <p:spTgt spid="152588"/>
                                        </p:tgtEl>
                                        <p:attrNameLst>
                                          <p:attrName>style.visibility</p:attrName>
                                        </p:attrNameLst>
                                      </p:cBhvr>
                                      <p:to>
                                        <p:strVal val="visible"/>
                                      </p:to>
                                    </p:set>
                                    <p:animEffect transition="in" filter="blinds(horizontal)">
                                      <p:cBhvr>
                                        <p:cTn id="25" dur="500"/>
                                        <p:tgtEl>
                                          <p:spTgt spid="152588"/>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152583"/>
                                        </p:tgtEl>
                                        <p:attrNameLst>
                                          <p:attrName>style.visibility</p:attrName>
                                        </p:attrNameLst>
                                      </p:cBhvr>
                                      <p:to>
                                        <p:strVal val="visible"/>
                                      </p:to>
                                    </p:set>
                                    <p:animEffect transition="in" filter="blinds(horizontal)">
                                      <p:cBhvr>
                                        <p:cTn id="30" dur="500"/>
                                        <p:tgtEl>
                                          <p:spTgt spid="152583"/>
                                        </p:tgtEl>
                                      </p:cBhvr>
                                    </p:animEffect>
                                  </p:childTnLst>
                                </p:cTn>
                              </p:par>
                            </p:childTnLst>
                          </p:cTn>
                        </p:par>
                        <p:par>
                          <p:cTn id="31" fill="hold" nodeType="afterGroup">
                            <p:stCondLst>
                              <p:cond delay="500"/>
                            </p:stCondLst>
                            <p:childTnLst>
                              <p:par>
                                <p:cTn id="32" presetID="3" presetClass="entr" presetSubtype="10" fill="hold" nodeType="afterEffect">
                                  <p:stCondLst>
                                    <p:cond delay="0"/>
                                  </p:stCondLst>
                                  <p:childTnLst>
                                    <p:set>
                                      <p:cBhvr>
                                        <p:cTn id="33" dur="1" fill="hold">
                                          <p:stCondLst>
                                            <p:cond delay="0"/>
                                          </p:stCondLst>
                                        </p:cTn>
                                        <p:tgtEl>
                                          <p:spTgt spid="152586"/>
                                        </p:tgtEl>
                                        <p:attrNameLst>
                                          <p:attrName>style.visibility</p:attrName>
                                        </p:attrNameLst>
                                      </p:cBhvr>
                                      <p:to>
                                        <p:strVal val="visible"/>
                                      </p:to>
                                    </p:set>
                                    <p:animEffect transition="in" filter="blinds(horizontal)">
                                      <p:cBhvr>
                                        <p:cTn id="34" dur="500"/>
                                        <p:tgtEl>
                                          <p:spTgt spid="152586"/>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ntr" presetSubtype="10" fill="hold" grpId="0" nodeType="clickEffect">
                                  <p:stCondLst>
                                    <p:cond delay="0"/>
                                  </p:stCondLst>
                                  <p:childTnLst>
                                    <p:set>
                                      <p:cBhvr>
                                        <p:cTn id="38" dur="1" fill="hold">
                                          <p:stCondLst>
                                            <p:cond delay="0"/>
                                          </p:stCondLst>
                                        </p:cTn>
                                        <p:tgtEl>
                                          <p:spTgt spid="152581"/>
                                        </p:tgtEl>
                                        <p:attrNameLst>
                                          <p:attrName>style.visibility</p:attrName>
                                        </p:attrNameLst>
                                      </p:cBhvr>
                                      <p:to>
                                        <p:strVal val="visible"/>
                                      </p:to>
                                    </p:set>
                                    <p:animEffect transition="in" filter="blinds(horizontal)">
                                      <p:cBhvr>
                                        <p:cTn id="39" dur="500"/>
                                        <p:tgtEl>
                                          <p:spTgt spid="152581"/>
                                        </p:tgtEl>
                                      </p:cBhvr>
                                    </p:animEffect>
                                  </p:childTnLst>
                                </p:cTn>
                              </p:par>
                            </p:childTnLst>
                          </p:cTn>
                        </p:par>
                        <p:par>
                          <p:cTn id="40" fill="hold" nodeType="afterGroup">
                            <p:stCondLst>
                              <p:cond delay="500"/>
                            </p:stCondLst>
                            <p:childTnLst>
                              <p:par>
                                <p:cTn id="41" presetID="3" presetClass="entr" presetSubtype="10" fill="hold" nodeType="afterEffect">
                                  <p:stCondLst>
                                    <p:cond delay="0"/>
                                  </p:stCondLst>
                                  <p:childTnLst>
                                    <p:set>
                                      <p:cBhvr>
                                        <p:cTn id="42" dur="1" fill="hold">
                                          <p:stCondLst>
                                            <p:cond delay="0"/>
                                          </p:stCondLst>
                                        </p:cTn>
                                        <p:tgtEl>
                                          <p:spTgt spid="152589"/>
                                        </p:tgtEl>
                                        <p:attrNameLst>
                                          <p:attrName>style.visibility</p:attrName>
                                        </p:attrNameLst>
                                      </p:cBhvr>
                                      <p:to>
                                        <p:strVal val="visible"/>
                                      </p:to>
                                    </p:set>
                                    <p:animEffect transition="in" filter="blinds(horizontal)">
                                      <p:cBhvr>
                                        <p:cTn id="43" dur="500"/>
                                        <p:tgtEl>
                                          <p:spTgt spid="152589"/>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3" presetClass="entr" presetSubtype="10" fill="hold" grpId="0" nodeType="clickEffect">
                                  <p:stCondLst>
                                    <p:cond delay="0"/>
                                  </p:stCondLst>
                                  <p:childTnLst>
                                    <p:set>
                                      <p:cBhvr>
                                        <p:cTn id="47" dur="1" fill="hold">
                                          <p:stCondLst>
                                            <p:cond delay="0"/>
                                          </p:stCondLst>
                                        </p:cTn>
                                        <p:tgtEl>
                                          <p:spTgt spid="152584"/>
                                        </p:tgtEl>
                                        <p:attrNameLst>
                                          <p:attrName>style.visibility</p:attrName>
                                        </p:attrNameLst>
                                      </p:cBhvr>
                                      <p:to>
                                        <p:strVal val="visible"/>
                                      </p:to>
                                    </p:set>
                                    <p:animEffect transition="in" filter="blinds(horizontal)">
                                      <p:cBhvr>
                                        <p:cTn id="48" dur="500"/>
                                        <p:tgtEl>
                                          <p:spTgt spid="152584"/>
                                        </p:tgtEl>
                                      </p:cBhvr>
                                    </p:animEffect>
                                  </p:childTnLst>
                                </p:cTn>
                              </p:par>
                            </p:childTnLst>
                          </p:cTn>
                        </p:par>
                        <p:par>
                          <p:cTn id="49" fill="hold" nodeType="afterGroup">
                            <p:stCondLst>
                              <p:cond delay="500"/>
                            </p:stCondLst>
                            <p:childTnLst>
                              <p:par>
                                <p:cTn id="50" presetID="3" presetClass="entr" presetSubtype="10" fill="hold" nodeType="afterEffect">
                                  <p:stCondLst>
                                    <p:cond delay="0"/>
                                  </p:stCondLst>
                                  <p:childTnLst>
                                    <p:set>
                                      <p:cBhvr>
                                        <p:cTn id="51" dur="1" fill="hold">
                                          <p:stCondLst>
                                            <p:cond delay="0"/>
                                          </p:stCondLst>
                                        </p:cTn>
                                        <p:tgtEl>
                                          <p:spTgt spid="152587"/>
                                        </p:tgtEl>
                                        <p:attrNameLst>
                                          <p:attrName>style.visibility</p:attrName>
                                        </p:attrNameLst>
                                      </p:cBhvr>
                                      <p:to>
                                        <p:strVal val="visible"/>
                                      </p:to>
                                    </p:set>
                                    <p:animEffect transition="in" filter="blinds(horizontal)">
                                      <p:cBhvr>
                                        <p:cTn id="52" dur="500"/>
                                        <p:tgtEl>
                                          <p:spTgt spid="152587"/>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blinds(horizontal)">
                                      <p:cBhvr>
                                        <p:cTn id="57" dur="500"/>
                                        <p:tgtEl>
                                          <p:spTgt spid="17"/>
                                        </p:tgtEl>
                                      </p:cBhvr>
                                    </p:animEffect>
                                  </p:childTnLst>
                                </p:cTn>
                              </p:par>
                            </p:childTnLst>
                          </p:cTn>
                        </p:par>
                        <p:par>
                          <p:cTn id="58" fill="hold">
                            <p:stCondLst>
                              <p:cond delay="500"/>
                            </p:stCondLst>
                            <p:childTnLst>
                              <p:par>
                                <p:cTn id="59" presetID="3" presetClass="entr" presetSubtype="10" fill="hold" nodeType="after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blinds(horizontal)">
                                      <p:cBhvr>
                                        <p:cTn id="6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9" grpId="0" animBg="1"/>
      <p:bldP spid="152580" grpId="0" animBg="1"/>
      <p:bldP spid="152581" grpId="0" animBg="1"/>
      <p:bldP spid="152582" grpId="0" animBg="1"/>
      <p:bldP spid="152583" grpId="0" animBg="1"/>
      <p:bldP spid="152584" grpId="0" animBg="1"/>
      <p:bldP spid="1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a:solidFill>
                  <a:srgbClr val="EBEBEB"/>
                </a:solidFill>
                <a:latin typeface="+mn-lt"/>
              </a:rPr>
              <a:t>Pricing Policies</a:t>
            </a:r>
          </a:p>
        </p:txBody>
      </p:sp>
      <p:sp>
        <p:nvSpPr>
          <p:cNvPr id="3" name="Content Placeholder 2"/>
          <p:cNvSpPr>
            <a:spLocks noGrp="1"/>
          </p:cNvSpPr>
          <p:nvPr>
            <p:ph idx="1"/>
          </p:nvPr>
        </p:nvSpPr>
        <p:spPr>
          <a:xfrm>
            <a:off x="5290076" y="437513"/>
            <a:ext cx="6532329" cy="5954325"/>
          </a:xfrm>
        </p:spPr>
        <p:txBody>
          <a:bodyPr anchor="ctr">
            <a:norm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The following factors must be considered:</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Company objectives</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Positioning</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Market </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Demand</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Cost, volume, profit</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Competition</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Product life cycle</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Marketing mix </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Promotional pricing</a:t>
            </a:r>
          </a:p>
          <a:p>
            <a:endParaRPr lang="en-GB" sz="2000" dirty="0"/>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12</a:t>
            </a:fld>
            <a:endParaRPr lang="en-GB" sz="1000">
              <a:solidFill>
                <a:schemeClr val="accent1"/>
              </a:solidFill>
            </a:endParaRPr>
          </a:p>
        </p:txBody>
      </p:sp>
    </p:spTree>
    <p:extLst>
      <p:ext uri="{BB962C8B-B14F-4D97-AF65-F5344CB8AC3E}">
        <p14:creationId xmlns:p14="http://schemas.microsoft.com/office/powerpoint/2010/main" val="1851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4"/>
          <p:cNvSpPr>
            <a:spLocks noGrp="1" noChangeArrowheads="1"/>
          </p:cNvSpPr>
          <p:nvPr>
            <p:ph type="title"/>
          </p:nvPr>
        </p:nvSpPr>
        <p:spPr>
          <a:xfrm>
            <a:off x="885371" y="709752"/>
            <a:ext cx="10900229" cy="936168"/>
          </a:xfrm>
        </p:spPr>
        <p:txBody>
          <a:bodyPr/>
          <a:lstStyle/>
          <a:p>
            <a:pPr eaLnBrk="1" hangingPunct="1"/>
            <a:r>
              <a:rPr lang="en-US" sz="3200" b="1" u="sng" dirty="0">
                <a:latin typeface="Calibri" panose="020F0502020204030204" pitchFamily="34" charset="0"/>
                <a:ea typeface="Calibri" panose="020F0502020204030204" pitchFamily="34" charset="0"/>
                <a:cs typeface="Calibri" panose="020F0502020204030204" pitchFamily="34" charset="0"/>
              </a:rPr>
              <a:t>New Product Pricing Strategies</a:t>
            </a:r>
          </a:p>
        </p:txBody>
      </p:sp>
      <p:sp>
        <p:nvSpPr>
          <p:cNvPr id="161797" name="Rectangle 5"/>
          <p:cNvSpPr>
            <a:spLocks noGrp="1" noChangeArrowheads="1"/>
          </p:cNvSpPr>
          <p:nvPr>
            <p:ph type="body" sz="half" idx="1"/>
          </p:nvPr>
        </p:nvSpPr>
        <p:spPr>
          <a:xfrm>
            <a:off x="583660" y="2198450"/>
            <a:ext cx="5093240" cy="4384911"/>
          </a:xfrm>
        </p:spPr>
        <p:txBody>
          <a:bodyPr/>
          <a:lstStyle/>
          <a:p>
            <a:pPr eaLnBrk="1" hangingPunct="1">
              <a:lnSpc>
                <a:spcPct val="90000"/>
              </a:lnSpc>
              <a:buFontTx/>
              <a:buNone/>
            </a:pPr>
            <a:r>
              <a:rPr lang="en-US" sz="2400" b="1" dirty="0">
                <a:latin typeface="Calibri" panose="020F0502020204030204" pitchFamily="34" charset="0"/>
                <a:ea typeface="Calibri" panose="020F0502020204030204" pitchFamily="34" charset="0"/>
                <a:cs typeface="Calibri" panose="020F0502020204030204" pitchFamily="34" charset="0"/>
              </a:rPr>
              <a:t>Penetration</a:t>
            </a:r>
          </a:p>
          <a:p>
            <a:pPr eaLnBrk="1" hangingPunct="1">
              <a:lnSpc>
                <a:spcPct val="90000"/>
              </a:lnSpc>
            </a:pPr>
            <a:r>
              <a:rPr lang="en-US" sz="2400" dirty="0">
                <a:latin typeface="Calibri" panose="020F0502020204030204" pitchFamily="34" charset="0"/>
                <a:ea typeface="Calibri" panose="020F0502020204030204" pitchFamily="34" charset="0"/>
                <a:cs typeface="Calibri" panose="020F0502020204030204" pitchFamily="34" charset="0"/>
              </a:rPr>
              <a:t>Using an aggressively low price to gain volume</a:t>
            </a:r>
          </a:p>
          <a:p>
            <a:pPr>
              <a:lnSpc>
                <a:spcPct val="90000"/>
              </a:lnSpc>
            </a:pPr>
            <a:endParaRPr lang="en-US" sz="2400" dirty="0">
              <a:latin typeface="Calibri" panose="020F0502020204030204" pitchFamily="34" charset="0"/>
              <a:ea typeface="Calibri" panose="020F0502020204030204" pitchFamily="34" charset="0"/>
              <a:cs typeface="Calibri" panose="020F0502020204030204" pitchFamily="34" charset="0"/>
            </a:endParaRPr>
          </a:p>
          <a:p>
            <a:pPr eaLnBrk="1" hangingPunct="1">
              <a:lnSpc>
                <a:spcPct val="90000"/>
              </a:lnSpc>
              <a:buFontTx/>
              <a:buNone/>
            </a:pPr>
            <a:r>
              <a:rPr lang="en-US" sz="2400" b="1" dirty="0">
                <a:latin typeface="Calibri" panose="020F0502020204030204" pitchFamily="34" charset="0"/>
                <a:ea typeface="Calibri" panose="020F0502020204030204" pitchFamily="34" charset="0"/>
                <a:cs typeface="Calibri" panose="020F0502020204030204" pitchFamily="34" charset="0"/>
              </a:rPr>
              <a:t>Skimming</a:t>
            </a:r>
          </a:p>
          <a:p>
            <a:pPr eaLnBrk="1" hangingPunct="1">
              <a:lnSpc>
                <a:spcPct val="90000"/>
              </a:lnSpc>
            </a:pPr>
            <a:r>
              <a:rPr lang="en-US" sz="2400" dirty="0">
                <a:latin typeface="Calibri" panose="020F0502020204030204" pitchFamily="34" charset="0"/>
                <a:ea typeface="Calibri" panose="020F0502020204030204" pitchFamily="34" charset="0"/>
                <a:cs typeface="Calibri" panose="020F0502020204030204" pitchFamily="34" charset="0"/>
              </a:rPr>
              <a:t>Setting a high price to attract the least price-sensitive market segments</a:t>
            </a:r>
          </a:p>
        </p:txBody>
      </p:sp>
      <p:pic>
        <p:nvPicPr>
          <p:cNvPr id="8197" name="Content Placeholder 10" descr="file.gif"/>
          <p:cNvPicPr>
            <a:picLocks noGrp="1" noChangeAspect="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821651" y="2310654"/>
            <a:ext cx="3321050" cy="1347787"/>
          </a:xfrm>
        </p:spPr>
      </p:pic>
      <p:sp>
        <p:nvSpPr>
          <p:cNvPr id="2" name="TextBox 1"/>
          <p:cNvSpPr txBox="1"/>
          <p:nvPr/>
        </p:nvSpPr>
        <p:spPr>
          <a:xfrm>
            <a:off x="1906621" y="5700408"/>
            <a:ext cx="8443609" cy="707886"/>
          </a:xfrm>
          <a:prstGeom prst="rect">
            <a:avLst/>
          </a:prstGeom>
          <a:noFill/>
        </p:spPr>
        <p:txBody>
          <a:bodyPr wrap="square" rtlCol="0">
            <a:spAutoFit/>
          </a:bodyPr>
          <a:lstStyle/>
          <a:p>
            <a:r>
              <a:rPr lang="en-GB" sz="2000" b="1" dirty="0">
                <a:solidFill>
                  <a:srgbClr val="FF0000"/>
                </a:solidFill>
              </a:rPr>
              <a:t>Task: Under what conditions should these strategies be undertaken?</a:t>
            </a:r>
          </a:p>
        </p:txBody>
      </p:sp>
      <p:pic>
        <p:nvPicPr>
          <p:cNvPr id="4" name="Content Placeholder 3"/>
          <p:cNvPicPr>
            <a:picLocks noGrp="1" noChangeAspect="1"/>
          </p:cNvPicPr>
          <p:nvPr>
            <p:ph sz="quarter" idx="3"/>
          </p:nvPr>
        </p:nvPicPr>
        <p:blipFill>
          <a:blip r:embed="rId4">
            <a:extLst>
              <a:ext uri="{28A0092B-C50C-407E-A947-70E740481C1C}">
                <a14:useLocalDpi xmlns:a14="http://schemas.microsoft.com/office/drawing/2010/main" val="0"/>
              </a:ext>
            </a:extLst>
          </a:blip>
          <a:stretch>
            <a:fillRect/>
          </a:stretch>
        </p:blipFill>
        <p:spPr>
          <a:xfrm>
            <a:off x="7548726" y="3658441"/>
            <a:ext cx="1866900" cy="1866900"/>
          </a:xfrm>
        </p:spPr>
      </p:pic>
    </p:spTree>
    <p:extLst>
      <p:ext uri="{BB962C8B-B14F-4D97-AF65-F5344CB8AC3E}">
        <p14:creationId xmlns:p14="http://schemas.microsoft.com/office/powerpoint/2010/main" val="314248952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1797">
                                            <p:txEl>
                                              <p:pRg st="0" end="0"/>
                                            </p:txEl>
                                          </p:spTgt>
                                        </p:tgtEl>
                                        <p:attrNameLst>
                                          <p:attrName>style.visibility</p:attrName>
                                        </p:attrNameLst>
                                      </p:cBhvr>
                                      <p:to>
                                        <p:strVal val="visible"/>
                                      </p:to>
                                    </p:set>
                                    <p:animEffect transition="in" filter="blinds(horizontal)">
                                      <p:cBhvr>
                                        <p:cTn id="7" dur="500"/>
                                        <p:tgtEl>
                                          <p:spTgt spid="16179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1797">
                                            <p:txEl>
                                              <p:pRg st="1" end="1"/>
                                            </p:txEl>
                                          </p:spTgt>
                                        </p:tgtEl>
                                        <p:attrNameLst>
                                          <p:attrName>style.visibility</p:attrName>
                                        </p:attrNameLst>
                                      </p:cBhvr>
                                      <p:to>
                                        <p:strVal val="visible"/>
                                      </p:to>
                                    </p:set>
                                    <p:animEffect transition="in" filter="blinds(horizontal)">
                                      <p:cBhvr>
                                        <p:cTn id="12" dur="500"/>
                                        <p:tgtEl>
                                          <p:spTgt spid="16179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1797">
                                            <p:txEl>
                                              <p:pRg st="3" end="3"/>
                                            </p:txEl>
                                          </p:spTgt>
                                        </p:tgtEl>
                                        <p:attrNameLst>
                                          <p:attrName>style.visibility</p:attrName>
                                        </p:attrNameLst>
                                      </p:cBhvr>
                                      <p:to>
                                        <p:strVal val="visible"/>
                                      </p:to>
                                    </p:set>
                                    <p:animEffect transition="in" filter="blinds(horizontal)">
                                      <p:cBhvr>
                                        <p:cTn id="17" dur="500"/>
                                        <p:tgtEl>
                                          <p:spTgt spid="16179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1797">
                                            <p:txEl>
                                              <p:pRg st="4" end="4"/>
                                            </p:txEl>
                                          </p:spTgt>
                                        </p:tgtEl>
                                        <p:attrNameLst>
                                          <p:attrName>style.visibility</p:attrName>
                                        </p:attrNameLst>
                                      </p:cBhvr>
                                      <p:to>
                                        <p:strVal val="visible"/>
                                      </p:to>
                                    </p:set>
                                    <p:animEffect transition="in" filter="blinds(horizontal)">
                                      <p:cBhvr>
                                        <p:cTn id="22" dur="500"/>
                                        <p:tgtEl>
                                          <p:spTgt spid="16179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mn-lt"/>
              </a:rPr>
              <a:t>Pricing Strategies</a:t>
            </a:r>
          </a:p>
        </p:txBody>
      </p:sp>
      <p:sp>
        <p:nvSpPr>
          <p:cNvPr id="3" name="Content Placeholder 2"/>
          <p:cNvSpPr>
            <a:spLocks noGrp="1"/>
          </p:cNvSpPr>
          <p:nvPr>
            <p:ph idx="1"/>
          </p:nvPr>
        </p:nvSpPr>
        <p:spPr>
          <a:xfrm>
            <a:off x="5290076" y="437513"/>
            <a:ext cx="6532329" cy="5954325"/>
          </a:xfrm>
        </p:spPr>
        <p:txBody>
          <a:bodyPr anchor="ctr">
            <a:normAutofit/>
          </a:bodyPr>
          <a:lstStyle/>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Cost based pricing</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setting prices based on the cost of producing the product or service, plus a markup for profit. </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Competitive pricing</a:t>
            </a:r>
            <a:r>
              <a:rPr lang="en-GB" sz="2400" dirty="0">
                <a:latin typeface="Calibri" panose="020F0502020204030204" pitchFamily="34" charset="0"/>
                <a:ea typeface="Calibri" panose="020F0502020204030204" pitchFamily="34" charset="0"/>
                <a:cs typeface="Calibri" panose="020F0502020204030204" pitchFamily="34" charset="0"/>
              </a:rPr>
              <a:t> - setting prices based on what competitors are charging</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Demand based </a:t>
            </a:r>
            <a:r>
              <a:rPr lang="en-GB" sz="2400" dirty="0">
                <a:latin typeface="Calibri" panose="020F0502020204030204" pitchFamily="34" charset="0"/>
                <a:ea typeface="Calibri" panose="020F0502020204030204" pitchFamily="34" charset="0"/>
                <a:cs typeface="Calibri" panose="020F0502020204030204" pitchFamily="34" charset="0"/>
              </a:rPr>
              <a:t>– Dynamic pricing involves changing the price based on real-time demand. E.g. Uber, Airlines</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Price discrimination </a:t>
            </a:r>
            <a:r>
              <a:rPr lang="en-GB" sz="2400" dirty="0">
                <a:latin typeface="Calibri" panose="020F0502020204030204" pitchFamily="34" charset="0"/>
                <a:ea typeface="Calibri" panose="020F0502020204030204" pitchFamily="34" charset="0"/>
                <a:cs typeface="Calibri" panose="020F0502020204030204" pitchFamily="34" charset="0"/>
              </a:rPr>
              <a:t>involves charging different prices for the same product or service based on customer characteristics Competition</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Psychological pricing </a:t>
            </a:r>
            <a:r>
              <a:rPr lang="en-GB" sz="2400" dirty="0">
                <a:latin typeface="Calibri" panose="020F0502020204030204" pitchFamily="34" charset="0"/>
                <a:ea typeface="Calibri" panose="020F0502020204030204" pitchFamily="34" charset="0"/>
                <a:cs typeface="Calibri" panose="020F0502020204030204" pitchFamily="34" charset="0"/>
              </a:rPr>
              <a:t>uses consumer psychology to encourage sales, often by setting prices that seem more attractive to customers.</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14</a:t>
            </a:fld>
            <a:endParaRPr lang="en-GB" sz="1000">
              <a:solidFill>
                <a:schemeClr val="accent1"/>
              </a:solidFill>
            </a:endParaRPr>
          </a:p>
        </p:txBody>
      </p:sp>
    </p:spTree>
    <p:extLst>
      <p:ext uri="{BB962C8B-B14F-4D97-AF65-F5344CB8AC3E}">
        <p14:creationId xmlns:p14="http://schemas.microsoft.com/office/powerpoint/2010/main" val="19678976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PLACE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r>
              <a:rPr lang="en-GB">
                <a:solidFill>
                  <a:schemeClr val="tx1"/>
                </a:solidFill>
              </a:rPr>
              <a:t> </a:t>
            </a: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387410839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13B5-CF85-5722-2768-82D0C43368BD}"/>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Place Decisions</a:t>
            </a:r>
          </a:p>
        </p:txBody>
      </p:sp>
      <p:sp>
        <p:nvSpPr>
          <p:cNvPr id="3" name="Content Placeholder 2">
            <a:extLst>
              <a:ext uri="{FF2B5EF4-FFF2-40B4-BE49-F238E27FC236}">
                <a16:creationId xmlns:a16="http://schemas.microsoft.com/office/drawing/2014/main" id="{47833116-0772-69DD-9A81-072BF2547B5E}"/>
              </a:ext>
            </a:extLst>
          </p:cNvPr>
          <p:cNvSpPr>
            <a:spLocks noGrp="1"/>
          </p:cNvSpPr>
          <p:nvPr>
            <p:ph idx="1"/>
          </p:nvPr>
        </p:nvSpPr>
        <p:spPr>
          <a:xfrm>
            <a:off x="661482" y="2500009"/>
            <a:ext cx="10749064" cy="3706237"/>
          </a:xfrm>
        </p:spPr>
        <p:txBody>
          <a:bodyPr/>
          <a:lstStyle/>
          <a:p>
            <a:r>
              <a:rPr lang="en-GB" sz="2400" b="1" dirty="0">
                <a:latin typeface="Calibri" panose="020F0502020204030204" pitchFamily="34" charset="0"/>
                <a:ea typeface="Calibri" panose="020F0502020204030204" pitchFamily="34" charset="0"/>
                <a:cs typeface="Calibri" panose="020F0502020204030204" pitchFamily="34" charset="0"/>
              </a:rPr>
              <a:t>Place decisions </a:t>
            </a:r>
            <a:r>
              <a:rPr lang="en-GB" sz="2400" dirty="0">
                <a:latin typeface="Calibri" panose="020F0502020204030204" pitchFamily="34" charset="0"/>
                <a:ea typeface="Calibri" panose="020F0502020204030204" pitchFamily="34" charset="0"/>
                <a:cs typeface="Calibri" panose="020F0502020204030204" pitchFamily="34" charset="0"/>
              </a:rPr>
              <a:t>in the marketing mix refer to the distribution strategies that determine how and where a product or service is made available to customers. </a:t>
            </a:r>
          </a:p>
          <a:p>
            <a:r>
              <a:rPr lang="en-GB" sz="2400" dirty="0">
                <a:latin typeface="Calibri" panose="020F0502020204030204" pitchFamily="34" charset="0"/>
                <a:ea typeface="Calibri" panose="020F0502020204030204" pitchFamily="34" charset="0"/>
                <a:cs typeface="Calibri" panose="020F0502020204030204" pitchFamily="34" charset="0"/>
              </a:rPr>
              <a:t>It involves selecting the right channels to reach the target audience, ensuring product availability at the right time, in the right quantity, and in convenient locations. </a:t>
            </a:r>
          </a:p>
          <a:p>
            <a:r>
              <a:rPr lang="en-GB" sz="2400" dirty="0">
                <a:latin typeface="Calibri" panose="020F0502020204030204" pitchFamily="34" charset="0"/>
                <a:ea typeface="Calibri" panose="020F0502020204030204" pitchFamily="34" charset="0"/>
                <a:cs typeface="Calibri" panose="020F0502020204030204" pitchFamily="34" charset="0"/>
              </a:rPr>
              <a:t>The ultimate goal of place decisions is to make the product accessible and convenient for customers, while maximizing reach and profitability for the business.</a:t>
            </a:r>
          </a:p>
          <a:p>
            <a:endParaRPr lang="en-GB" dirty="0"/>
          </a:p>
        </p:txBody>
      </p:sp>
    </p:spTree>
    <p:extLst>
      <p:ext uri="{BB962C8B-B14F-4D97-AF65-F5344CB8AC3E}">
        <p14:creationId xmlns:p14="http://schemas.microsoft.com/office/powerpoint/2010/main" val="3777238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13B5-CF85-5722-2768-82D0C43368BD}"/>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Distribution Channels</a:t>
            </a:r>
          </a:p>
        </p:txBody>
      </p:sp>
      <p:sp>
        <p:nvSpPr>
          <p:cNvPr id="3" name="Content Placeholder 2">
            <a:extLst>
              <a:ext uri="{FF2B5EF4-FFF2-40B4-BE49-F238E27FC236}">
                <a16:creationId xmlns:a16="http://schemas.microsoft.com/office/drawing/2014/main" id="{47833116-0772-69DD-9A81-072BF2547B5E}"/>
              </a:ext>
            </a:extLst>
          </p:cNvPr>
          <p:cNvSpPr>
            <a:spLocks noGrp="1"/>
          </p:cNvSpPr>
          <p:nvPr>
            <p:ph idx="1"/>
          </p:nvPr>
        </p:nvSpPr>
        <p:spPr>
          <a:xfrm>
            <a:off x="389106" y="2237363"/>
            <a:ext cx="11614826" cy="4357990"/>
          </a:xfrm>
        </p:spPr>
        <p:txBody>
          <a:bodyPr>
            <a:normAutofit fontScale="85000" lnSpcReduction="20000"/>
          </a:bodyPr>
          <a:lstStyle/>
          <a:p>
            <a:r>
              <a:rPr lang="en-GB" sz="2100" dirty="0">
                <a:latin typeface="Calibri" panose="020F0502020204030204" pitchFamily="34" charset="0"/>
                <a:ea typeface="Calibri" panose="020F0502020204030204" pitchFamily="34" charset="0"/>
                <a:cs typeface="Calibri" panose="020F0502020204030204" pitchFamily="34" charset="0"/>
              </a:rPr>
              <a:t>The distribution channel is the path through which a product moves from the manufacturer to the end customer. Businesses must decide which types of channels to use:</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Direct Channels</a:t>
            </a:r>
            <a:r>
              <a:rPr lang="en-GB" sz="2100" dirty="0">
                <a:latin typeface="Calibri" panose="020F0502020204030204" pitchFamily="34" charset="0"/>
                <a:ea typeface="Calibri" panose="020F0502020204030204" pitchFamily="34" charset="0"/>
                <a:cs typeface="Calibri" panose="020F0502020204030204" pitchFamily="34" charset="0"/>
              </a:rPr>
              <a:t>: Selling directly to the consumer, without intermediaries. Examples include: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Online store</a:t>
            </a:r>
            <a:r>
              <a:rPr lang="en-GB" sz="2100" dirty="0">
                <a:latin typeface="Calibri" panose="020F0502020204030204" pitchFamily="34" charset="0"/>
                <a:ea typeface="Calibri" panose="020F0502020204030204" pitchFamily="34" charset="0"/>
                <a:cs typeface="Calibri" panose="020F0502020204030204" pitchFamily="34" charset="0"/>
              </a:rPr>
              <a:t> (e-commerce website)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Company-owned retail stores</a:t>
            </a:r>
            <a:endParaRPr lang="en-GB" sz="21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Sales team</a:t>
            </a:r>
            <a:r>
              <a:rPr lang="en-GB" sz="2100" dirty="0">
                <a:latin typeface="Calibri" panose="020F0502020204030204" pitchFamily="34" charset="0"/>
                <a:ea typeface="Calibri" panose="020F0502020204030204" pitchFamily="34" charset="0"/>
                <a:cs typeface="Calibri" panose="020F0502020204030204" pitchFamily="34" charset="0"/>
              </a:rPr>
              <a:t> or </a:t>
            </a:r>
            <a:r>
              <a:rPr lang="en-GB" sz="2100" b="1" dirty="0">
                <a:latin typeface="Calibri" panose="020F0502020204030204" pitchFamily="34" charset="0"/>
                <a:ea typeface="Calibri" panose="020F0502020204030204" pitchFamily="34" charset="0"/>
                <a:cs typeface="Calibri" panose="020F0502020204030204" pitchFamily="34" charset="0"/>
              </a:rPr>
              <a:t>direct mail</a:t>
            </a:r>
            <a:r>
              <a:rPr lang="en-GB" sz="2100" dirty="0">
                <a:latin typeface="Calibri" panose="020F0502020204030204" pitchFamily="34" charset="0"/>
                <a:ea typeface="Calibri" panose="020F0502020204030204" pitchFamily="34" charset="0"/>
                <a:cs typeface="Calibri" panose="020F0502020204030204" pitchFamily="34" charset="0"/>
              </a:rPr>
              <a:t> (especially for B2B products)</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Indirect Channels</a:t>
            </a:r>
            <a:r>
              <a:rPr lang="en-GB" sz="2100" dirty="0">
                <a:latin typeface="Calibri" panose="020F0502020204030204" pitchFamily="34" charset="0"/>
                <a:ea typeface="Calibri" panose="020F0502020204030204" pitchFamily="34" charset="0"/>
                <a:cs typeface="Calibri" panose="020F0502020204030204" pitchFamily="34" charset="0"/>
              </a:rPr>
              <a:t>: Involves intermediaries (wholesalers, retailers, distributors) to help get the product to the customer. Examples include: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Retailers</a:t>
            </a:r>
            <a:r>
              <a:rPr lang="en-GB" sz="2100" dirty="0">
                <a:latin typeface="Calibri" panose="020F0502020204030204" pitchFamily="34" charset="0"/>
                <a:ea typeface="Calibri" panose="020F0502020204030204" pitchFamily="34" charset="0"/>
                <a:cs typeface="Calibri" panose="020F0502020204030204" pitchFamily="34" charset="0"/>
              </a:rPr>
              <a:t> (e.g., supermarkets, department stores)</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Wholesalers</a:t>
            </a:r>
            <a:r>
              <a:rPr lang="en-GB" sz="2100" dirty="0">
                <a:latin typeface="Calibri" panose="020F0502020204030204" pitchFamily="34" charset="0"/>
                <a:ea typeface="Calibri" panose="020F0502020204030204" pitchFamily="34" charset="0"/>
                <a:cs typeface="Calibri" panose="020F0502020204030204" pitchFamily="34" charset="0"/>
              </a:rPr>
              <a:t> (selling to other businesses, who then sell to consumers)</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Agents and Brokers</a:t>
            </a:r>
            <a:r>
              <a:rPr lang="en-GB" sz="2100" dirty="0">
                <a:latin typeface="Calibri" panose="020F0502020204030204" pitchFamily="34" charset="0"/>
                <a:ea typeface="Calibri" panose="020F0502020204030204" pitchFamily="34" charset="0"/>
                <a:cs typeface="Calibri" panose="020F0502020204030204" pitchFamily="34" charset="0"/>
              </a:rPr>
              <a:t> (acting as intermediaries in business-to-business markets)</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Dual Distribution</a:t>
            </a:r>
            <a:r>
              <a:rPr lang="en-GB" sz="2100" dirty="0">
                <a:latin typeface="Calibri" panose="020F0502020204030204" pitchFamily="34" charset="0"/>
                <a:ea typeface="Calibri" panose="020F0502020204030204" pitchFamily="34" charset="0"/>
                <a:cs typeface="Calibri" panose="020F0502020204030204" pitchFamily="34" charset="0"/>
              </a:rPr>
              <a:t>: Using both direct and indirect channels to reach different customer segments. For example, a brand might sell directly through its website and also distribute through retailers.</a:t>
            </a:r>
          </a:p>
          <a:p>
            <a:endParaRPr lang="en-GB" dirty="0"/>
          </a:p>
        </p:txBody>
      </p:sp>
    </p:spTree>
    <p:extLst>
      <p:ext uri="{BB962C8B-B14F-4D97-AF65-F5344CB8AC3E}">
        <p14:creationId xmlns:p14="http://schemas.microsoft.com/office/powerpoint/2010/main" val="2088359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1524001" y="-714404"/>
            <a:ext cx="9144000" cy="7821260"/>
          </a:xfrm>
          <a:prstGeom prst="rect">
            <a:avLst/>
          </a:prstGeom>
          <a:noFill/>
          <a:ln w="9525">
            <a:noFill/>
            <a:miter lim="800000"/>
            <a:headEnd/>
            <a:tailEnd/>
          </a:ln>
          <a:effectLst/>
        </p:spPr>
      </p:pic>
      <p:sp>
        <p:nvSpPr>
          <p:cNvPr id="16389" name="Rectangle 2"/>
          <p:cNvSpPr>
            <a:spLocks noGrp="1" noChangeArrowheads="1"/>
          </p:cNvSpPr>
          <p:nvPr>
            <p:ph type="title"/>
          </p:nvPr>
        </p:nvSpPr>
        <p:spPr>
          <a:xfrm>
            <a:off x="2881290" y="1928802"/>
            <a:ext cx="6500858" cy="542908"/>
          </a:xfrm>
          <a:noFill/>
        </p:spPr>
        <p:txBody>
          <a:bodyPr/>
          <a:lstStyle/>
          <a:p>
            <a:pPr algn="ctr" eaLnBrk="1" hangingPunct="1"/>
            <a:r>
              <a:rPr lang="en-GB" sz="2000" b="1" dirty="0">
                <a:effectLst>
                  <a:outerShdw blurRad="38100" dist="38100" dir="2700000" algn="tl">
                    <a:srgbClr val="000000">
                      <a:alpha val="43137"/>
                    </a:srgbClr>
                  </a:outerShdw>
                </a:effectLst>
                <a:latin typeface="+mn-lt"/>
              </a:rPr>
              <a:t>Marketing Channels/Intermediaries</a:t>
            </a:r>
          </a:p>
        </p:txBody>
      </p:sp>
      <p:sp>
        <p:nvSpPr>
          <p:cNvPr id="13" name="Rectangle 3"/>
          <p:cNvSpPr txBox="1">
            <a:spLocks noChangeArrowheads="1"/>
          </p:cNvSpPr>
          <p:nvPr/>
        </p:nvSpPr>
        <p:spPr bwMode="auto">
          <a:xfrm>
            <a:off x="4810116" y="2428869"/>
            <a:ext cx="5243522" cy="2928937"/>
          </a:xfrm>
          <a:prstGeom prst="rect">
            <a:avLst/>
          </a:prstGeom>
          <a:noFill/>
          <a:ln w="9525">
            <a:noFill/>
            <a:miter lim="800000"/>
            <a:headEnd/>
            <a:tailEnd/>
          </a:ln>
        </p:spPr>
        <p:txBody>
          <a:bodyPr lIns="0" tIns="0" rIns="0" bIns="0"/>
          <a:lstStyle/>
          <a:p>
            <a:pPr marL="342903" indent="-342903">
              <a:lnSpc>
                <a:spcPct val="95000"/>
              </a:lnSpc>
              <a:spcBef>
                <a:spcPct val="95000"/>
              </a:spcBef>
              <a:buFont typeface="Wingdings" pitchFamily="2" charset="2"/>
              <a:buChar char="Ø"/>
              <a:tabLst>
                <a:tab pos="93664" algn="l"/>
              </a:tabLst>
              <a:defRPr/>
            </a:pPr>
            <a:r>
              <a:rPr lang="en-GB" sz="2000" b="1" kern="0" dirty="0"/>
              <a:t>Retailers</a:t>
            </a:r>
          </a:p>
          <a:p>
            <a:pPr marL="342903" indent="-342903">
              <a:lnSpc>
                <a:spcPct val="95000"/>
              </a:lnSpc>
              <a:spcBef>
                <a:spcPct val="95000"/>
              </a:spcBef>
              <a:buFont typeface="Wingdings" pitchFamily="2" charset="2"/>
              <a:buChar char="Ø"/>
              <a:tabLst>
                <a:tab pos="93664" algn="l"/>
              </a:tabLst>
              <a:defRPr/>
            </a:pPr>
            <a:r>
              <a:rPr lang="en-GB" sz="2000" b="1" kern="0" dirty="0"/>
              <a:t>Wholesalers </a:t>
            </a:r>
          </a:p>
          <a:p>
            <a:pPr marL="342903" indent="-342903">
              <a:lnSpc>
                <a:spcPct val="95000"/>
              </a:lnSpc>
              <a:spcBef>
                <a:spcPct val="95000"/>
              </a:spcBef>
              <a:buFont typeface="Wingdings" pitchFamily="2" charset="2"/>
              <a:buChar char="Ø"/>
              <a:tabLst>
                <a:tab pos="93664" algn="l"/>
              </a:tabLst>
              <a:defRPr/>
            </a:pPr>
            <a:r>
              <a:rPr lang="en-GB" sz="2000" b="1" kern="0" dirty="0"/>
              <a:t>Distributors/dealers </a:t>
            </a:r>
          </a:p>
          <a:p>
            <a:pPr marL="342903" indent="-342903">
              <a:lnSpc>
                <a:spcPct val="95000"/>
              </a:lnSpc>
              <a:spcBef>
                <a:spcPct val="95000"/>
              </a:spcBef>
              <a:buFont typeface="Wingdings" pitchFamily="2" charset="2"/>
              <a:buChar char="Ø"/>
              <a:tabLst>
                <a:tab pos="93664" algn="l"/>
              </a:tabLst>
              <a:defRPr/>
            </a:pPr>
            <a:r>
              <a:rPr lang="en-GB" sz="2000" b="1" kern="0" dirty="0"/>
              <a:t>Agents </a:t>
            </a:r>
          </a:p>
          <a:p>
            <a:pPr marL="342903" indent="-342903">
              <a:lnSpc>
                <a:spcPct val="95000"/>
              </a:lnSpc>
              <a:spcBef>
                <a:spcPct val="95000"/>
              </a:spcBef>
              <a:buFont typeface="Wingdings" pitchFamily="2" charset="2"/>
              <a:buChar char="Ø"/>
              <a:tabLst>
                <a:tab pos="93664" algn="l"/>
              </a:tabLst>
              <a:defRPr/>
            </a:pPr>
            <a:r>
              <a:rPr lang="en-GB" sz="2000" b="1" kern="0" dirty="0"/>
              <a:t>Franchises</a:t>
            </a:r>
          </a:p>
        </p:txBody>
      </p:sp>
      <p:sp>
        <p:nvSpPr>
          <p:cNvPr id="9" name="Rectangle 8"/>
          <p:cNvSpPr/>
          <p:nvPr/>
        </p:nvSpPr>
        <p:spPr>
          <a:xfrm>
            <a:off x="5667372" y="6457949"/>
            <a:ext cx="5214942" cy="400110"/>
          </a:xfrm>
          <a:prstGeom prst="rect">
            <a:avLst/>
          </a:prstGeom>
        </p:spPr>
        <p:txBody>
          <a:bodyPr wrap="square">
            <a:spAutoFit/>
          </a:bodyPr>
          <a:lstStyle/>
          <a:p>
            <a:pPr marL="342903" indent="-342903">
              <a:spcBef>
                <a:spcPct val="65000"/>
              </a:spcBef>
              <a:tabLst>
                <a:tab pos="93664" algn="l"/>
              </a:tabLst>
              <a:defRPr/>
            </a:pPr>
            <a:r>
              <a:rPr lang="en-GB" sz="2000" b="1" kern="0" dirty="0">
                <a:effectLst>
                  <a:outerShdw blurRad="38100" dist="38100" dir="2700000" algn="tl">
                    <a:srgbClr val="000000">
                      <a:alpha val="43137"/>
                    </a:srgbClr>
                  </a:outerShdw>
                </a:effectLst>
              </a:rPr>
              <a:t>TASK: Give an example for each channel</a:t>
            </a:r>
          </a:p>
        </p:txBody>
      </p:sp>
      <p:sp>
        <p:nvSpPr>
          <p:cNvPr id="2" name="Slide Number Placeholder 1"/>
          <p:cNvSpPr>
            <a:spLocks noGrp="1"/>
          </p:cNvSpPr>
          <p:nvPr>
            <p:ph type="sldNum" sz="quarter" idx="12"/>
          </p:nvPr>
        </p:nvSpPr>
        <p:spPr/>
        <p:txBody>
          <a:bodyPr/>
          <a:lstStyle/>
          <a:p>
            <a:fld id="{7B914098-EA5F-4E0F-8262-B37EEDEAEE84}" type="slidenum">
              <a:rPr lang="en-GB" smtClean="0"/>
              <a:t>18</a:t>
            </a:fld>
            <a:endParaRPr lang="en-GB" dirty="0"/>
          </a:p>
        </p:txBody>
      </p:sp>
    </p:spTree>
    <p:extLst>
      <p:ext uri="{BB962C8B-B14F-4D97-AF65-F5344CB8AC3E}">
        <p14:creationId xmlns:p14="http://schemas.microsoft.com/office/powerpoint/2010/main" val="36371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Effect transition="in" filter="fade">
                                      <p:cBhvr>
                                        <p:cTn id="27" dur="500"/>
                                        <p:tgtEl>
                                          <p:spTgt spid="1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bldLvl="5"/>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 name="Picture 3" descr="fig 12-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981202" y="1828800"/>
            <a:ext cx="8586786" cy="4572000"/>
          </a:xfrm>
          <a:prstGeom prst="rect">
            <a:avLst/>
          </a:prstGeom>
          <a:noFill/>
          <a:ln w="9525">
            <a:noFill/>
            <a:miter lim="800000"/>
            <a:headEnd/>
            <a:tailEnd/>
          </a:ln>
        </p:spPr>
      </p:pic>
      <p:sp>
        <p:nvSpPr>
          <p:cNvPr id="18437" name="Rectangle 4"/>
          <p:cNvSpPr>
            <a:spLocks noChangeArrowheads="1"/>
          </p:cNvSpPr>
          <p:nvPr/>
        </p:nvSpPr>
        <p:spPr bwMode="auto">
          <a:xfrm>
            <a:off x="6705600" y="6400800"/>
            <a:ext cx="2362200" cy="228600"/>
          </a:xfrm>
          <a:prstGeom prst="rect">
            <a:avLst/>
          </a:prstGeom>
          <a:solidFill>
            <a:schemeClr val="tx1"/>
          </a:solidFill>
          <a:ln w="9525">
            <a:solidFill>
              <a:schemeClr val="tx1"/>
            </a:solidFill>
            <a:miter lim="800000"/>
            <a:headEnd/>
            <a:tailEnd/>
          </a:ln>
        </p:spPr>
        <p:txBody>
          <a:bodyPr wrap="none" anchor="ctr"/>
          <a:lstStyle/>
          <a:p>
            <a:endParaRPr lang="en-GB" sz="2053"/>
          </a:p>
        </p:txBody>
      </p:sp>
      <p:sp>
        <p:nvSpPr>
          <p:cNvPr id="11" name="Rectangle 9"/>
          <p:cNvSpPr txBox="1">
            <a:spLocks noChangeArrowheads="1"/>
          </p:cNvSpPr>
          <p:nvPr/>
        </p:nvSpPr>
        <p:spPr bwMode="auto">
          <a:xfrm>
            <a:off x="0" y="2568103"/>
            <a:ext cx="1673157" cy="3504102"/>
          </a:xfrm>
          <a:prstGeom prst="rect">
            <a:avLst/>
          </a:prstGeom>
          <a:noFill/>
          <a:ln w="9525">
            <a:noFill/>
            <a:miter lim="800000"/>
            <a:headEnd/>
            <a:tailEnd/>
          </a:ln>
        </p:spPr>
        <p:txBody>
          <a:bodyPr lIns="0" tIns="0" rIns="0" bIns="0"/>
          <a:lstStyle/>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TASK: </a:t>
            </a:r>
          </a:p>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    Give an example of a likely business for each of these channels</a:t>
            </a:r>
          </a:p>
        </p:txBody>
      </p:sp>
      <p:sp>
        <p:nvSpPr>
          <p:cNvPr id="18439" name="Rectangle 2"/>
          <p:cNvSpPr>
            <a:spLocks noGrp="1" noChangeArrowheads="1"/>
          </p:cNvSpPr>
          <p:nvPr>
            <p:ph type="title"/>
          </p:nvPr>
        </p:nvSpPr>
        <p:spPr>
          <a:xfrm>
            <a:off x="1981201" y="690664"/>
            <a:ext cx="8258175" cy="1138136"/>
          </a:xfrm>
          <a:noFill/>
        </p:spPr>
        <p:txBody>
          <a:bodyPr>
            <a:normAutofit/>
          </a:bodyPr>
          <a:lstStyle/>
          <a:p>
            <a:pPr algn="ctr" eaLnBrk="1" hangingPunct="1"/>
            <a:r>
              <a:rPr lang="en-GB" sz="2800" b="1" u="sng" dirty="0">
                <a:latin typeface="+mn-lt"/>
              </a:rPr>
              <a:t>Marketing Channels</a:t>
            </a:r>
          </a:p>
        </p:txBody>
      </p:sp>
      <p:sp>
        <p:nvSpPr>
          <p:cNvPr id="2" name="Slide Number Placeholder 1"/>
          <p:cNvSpPr>
            <a:spLocks noGrp="1"/>
          </p:cNvSpPr>
          <p:nvPr>
            <p:ph type="sldNum" sz="quarter" idx="12"/>
          </p:nvPr>
        </p:nvSpPr>
        <p:spPr/>
        <p:txBody>
          <a:bodyPr/>
          <a:lstStyle/>
          <a:p>
            <a:fld id="{7B914098-EA5F-4E0F-8262-B37EEDEAEE84}" type="slidenum">
              <a:rPr lang="en-GB" smtClean="0"/>
              <a:t>19</a:t>
            </a:fld>
            <a:endParaRPr lang="en-GB" dirty="0"/>
          </a:p>
        </p:txBody>
      </p:sp>
    </p:spTree>
    <p:extLst>
      <p:ext uri="{BB962C8B-B14F-4D97-AF65-F5344CB8AC3E}">
        <p14:creationId xmlns:p14="http://schemas.microsoft.com/office/powerpoint/2010/main" val="1312951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1" end="1"/>
                                            </p:txEl>
                                          </p:spTgt>
                                        </p:tgtEl>
                                        <p:attrNameLst>
                                          <p:attrName>style.visibility</p:attrName>
                                        </p:attrNameLst>
                                      </p:cBhvr>
                                      <p:to>
                                        <p:strVal val="visible"/>
                                      </p:to>
                                    </p:set>
                                    <p:animEffect transition="in" filter="fade">
                                      <p:cBhvr>
                                        <p:cTn id="17"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7"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39098" y="629265"/>
            <a:ext cx="5132438" cy="1622322"/>
          </a:xfrm>
        </p:spPr>
        <p:txBody>
          <a:bodyPr>
            <a:normAutofit/>
          </a:bodyPr>
          <a:lstStyle/>
          <a:p>
            <a:pPr>
              <a:lnSpc>
                <a:spcPct val="90000"/>
              </a:lnSpc>
            </a:pPr>
            <a:r>
              <a:rPr lang="en-GB" b="1" dirty="0">
                <a:solidFill>
                  <a:srgbClr val="EBEBEB"/>
                </a:solidFill>
                <a:latin typeface="Calibri" panose="020F0502020204030204" pitchFamily="34" charset="0"/>
                <a:ea typeface="Calibri" panose="020F0502020204030204" pitchFamily="34" charset="0"/>
                <a:cs typeface="Calibri" panose="020F0502020204030204" pitchFamily="34" charset="0"/>
              </a:rPr>
              <a:t>Factors affecting place or channel decisions</a:t>
            </a:r>
          </a:p>
        </p:txBody>
      </p:sp>
      <p:pic>
        <p:nvPicPr>
          <p:cNvPr id="6" name="Picture 5">
            <a:extLst>
              <a:ext uri="{FF2B5EF4-FFF2-40B4-BE49-F238E27FC236}">
                <a16:creationId xmlns:a16="http://schemas.microsoft.com/office/drawing/2014/main" id="{BE31B85F-DA3A-0EAA-91F3-33E7C19BC4A9}"/>
              </a:ext>
            </a:extLst>
          </p:cNvPr>
          <p:cNvPicPr>
            <a:picLocks noChangeAspect="1"/>
          </p:cNvPicPr>
          <p:nvPr/>
        </p:nvPicPr>
        <p:blipFill rotWithShape="1">
          <a:blip r:embed="rId2"/>
          <a:srcRect l="13936" r="35895"/>
          <a:stretch/>
        </p:blipFill>
        <p:spPr>
          <a:xfrm>
            <a:off x="6714836" y="730793"/>
            <a:ext cx="4828707" cy="5413995"/>
          </a:xfrm>
          <a:prstGeom prst="rect">
            <a:avLst/>
          </a:prstGeom>
        </p:spPr>
      </p:pic>
      <p:sp>
        <p:nvSpPr>
          <p:cNvPr id="19" name="Rectangle 18">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20</a:t>
            </a:fld>
            <a:endParaRPr lang="en-GB">
              <a:solidFill>
                <a:srgbClr val="FFFFFF"/>
              </a:solidFill>
            </a:endParaRPr>
          </a:p>
        </p:txBody>
      </p:sp>
      <p:sp>
        <p:nvSpPr>
          <p:cNvPr id="3" name="Content Placeholder 2"/>
          <p:cNvSpPr>
            <a:spLocks noGrp="1"/>
          </p:cNvSpPr>
          <p:nvPr>
            <p:ph idx="1"/>
          </p:nvPr>
        </p:nvSpPr>
        <p:spPr>
          <a:xfrm>
            <a:off x="639098" y="2251587"/>
            <a:ext cx="5132439" cy="3978890"/>
          </a:xfrm>
        </p:spPr>
        <p:txBody>
          <a:bodyPr anchor="ctr">
            <a:normAutofit/>
          </a:bodyPr>
          <a:lstStyle/>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Where the market is and the likely sales volume</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 characteristics</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Competitor activity </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Cost</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Reliability</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Security issues</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Level of customer service required</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Legal issues</a:t>
            </a:r>
          </a:p>
        </p:txBody>
      </p:sp>
    </p:spTree>
    <p:extLst>
      <p:ext uri="{BB962C8B-B14F-4D97-AF65-F5344CB8AC3E}">
        <p14:creationId xmlns:p14="http://schemas.microsoft.com/office/powerpoint/2010/main" val="19499613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PROMOTION</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endParaRPr lang="en-GB">
              <a:solidFill>
                <a:schemeClr val="tx1"/>
              </a:solidFill>
            </a:endParaRP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418359283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2479" y="332861"/>
            <a:ext cx="6781800" cy="844902"/>
          </a:xfrm>
        </p:spPr>
        <p:txBody>
          <a:bodyPr>
            <a:normAutofit/>
          </a:bodyPr>
          <a:lstStyle/>
          <a:p>
            <a:r>
              <a:rPr lang="en-GB" b="1" u="sng">
                <a:latin typeface="+mn-lt"/>
              </a:rPr>
              <a:t>PROMOTION</a:t>
            </a:r>
            <a:endParaRPr lang="en-GB" b="1" u="sng" dirty="0">
              <a:latin typeface="+mn-lt"/>
            </a:endParaRPr>
          </a:p>
        </p:txBody>
      </p:sp>
      <p:sp>
        <p:nvSpPr>
          <p:cNvPr id="3" name="Content Placeholder 2"/>
          <p:cNvSpPr>
            <a:spLocks noGrp="1"/>
          </p:cNvSpPr>
          <p:nvPr>
            <p:ph idx="1"/>
          </p:nvPr>
        </p:nvSpPr>
        <p:spPr>
          <a:xfrm>
            <a:off x="4340646" y="1177763"/>
            <a:ext cx="7851353" cy="2652826"/>
          </a:xfrm>
        </p:spPr>
        <p:txBody>
          <a:bodyPr anchor="t">
            <a:normAutofit/>
          </a:bodyPr>
          <a:lstStyle/>
          <a:p>
            <a:r>
              <a:rPr lang="en-GB" dirty="0"/>
              <a:t>Integrated marketing communications is a process which involves the management and organisation in the analysis, planning, implementation and control of all marketing communications contacts, media, messages and promotional tools focused at selected target audiences.</a:t>
            </a:r>
          </a:p>
          <a:p>
            <a:endParaRPr lang="en-GB" dirty="0"/>
          </a:p>
          <a:p>
            <a:endParaRPr lang="en-GB" dirty="0"/>
          </a:p>
          <a:p>
            <a:endParaRPr lang="en-GB" sz="2000" dirty="0"/>
          </a:p>
          <a:p>
            <a:endParaRPr lang="en-GB" sz="20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z="1000" smtClean="0"/>
              <a:pPr>
                <a:spcAft>
                  <a:spcPts val="600"/>
                </a:spcAft>
              </a:pPr>
              <a:t>22</a:t>
            </a:fld>
            <a:endParaRPr lang="en-GB" sz="1000"/>
          </a:p>
        </p:txBody>
      </p:sp>
      <p:pic>
        <p:nvPicPr>
          <p:cNvPr id="1026" name="Picture 2" descr="I've got the power - The Power Within - Tesco Clubcard Advert">
            <a:extLst>
              <a:ext uri="{FF2B5EF4-FFF2-40B4-BE49-F238E27FC236}">
                <a16:creationId xmlns:a16="http://schemas.microsoft.com/office/drawing/2014/main" id="{9F6A414B-D9CB-3E6D-CD74-D6F5F43EF1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51" r="18008"/>
          <a:stretch/>
        </p:blipFill>
        <p:spPr bwMode="auto">
          <a:xfrm>
            <a:off x="0" y="0"/>
            <a:ext cx="4263527" cy="3762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n on BRANDING - M&amp;S">
            <a:extLst>
              <a:ext uri="{FF2B5EF4-FFF2-40B4-BE49-F238E27FC236}">
                <a16:creationId xmlns:a16="http://schemas.microsoft.com/office/drawing/2014/main" id="{4CA2D1F4-DF2D-DD9E-D941-CC98BCC92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30589"/>
            <a:ext cx="5893756" cy="29805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ot Cross Buns discounted in grocery store. Buy One get one Free plastic  packaging on foods from Sainsburys Supermarket Bread Counter Stock Photo -  Alamy">
            <a:extLst>
              <a:ext uri="{FF2B5EF4-FFF2-40B4-BE49-F238E27FC236}">
                <a16:creationId xmlns:a16="http://schemas.microsoft.com/office/drawing/2014/main" id="{43045CC7-D289-2BD3-DC5D-5DA38B41BB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084" r="1687" b="17926"/>
          <a:stretch/>
        </p:blipFill>
        <p:spPr bwMode="auto">
          <a:xfrm>
            <a:off x="6298246" y="3835042"/>
            <a:ext cx="4448844" cy="2976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7695D565-60C8-FE38-B9F7-0A4EB78F0C18}"/>
              </a:ext>
            </a:extLst>
          </p:cNvPr>
          <p:cNvSpPr>
            <a:spLocks noGrp="1"/>
          </p:cNvSpPr>
          <p:nvPr>
            <p:ph type="title"/>
          </p:nvPr>
        </p:nvSpPr>
        <p:spPr>
          <a:xfrm>
            <a:off x="994087" y="1130603"/>
            <a:ext cx="3342442" cy="4596794"/>
          </a:xfrm>
        </p:spPr>
        <p:txBody>
          <a:bodyPr anchor="ctr">
            <a:normAutofit/>
          </a:bodyPr>
          <a:lstStyle/>
          <a:p>
            <a:r>
              <a:rPr lang="en-GB" sz="44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Role of Promotions</a:t>
            </a:r>
          </a:p>
        </p:txBody>
      </p:sp>
      <p:sp>
        <p:nvSpPr>
          <p:cNvPr id="3" name="Content Placeholder 2">
            <a:extLst>
              <a:ext uri="{FF2B5EF4-FFF2-40B4-BE49-F238E27FC236}">
                <a16:creationId xmlns:a16="http://schemas.microsoft.com/office/drawing/2014/main" id="{A2EA5B83-9C46-5365-FF31-BACE7D51D0C7}"/>
              </a:ext>
            </a:extLst>
          </p:cNvPr>
          <p:cNvSpPr>
            <a:spLocks noGrp="1"/>
          </p:cNvSpPr>
          <p:nvPr>
            <p:ph idx="1"/>
          </p:nvPr>
        </p:nvSpPr>
        <p:spPr>
          <a:xfrm>
            <a:off x="5290076" y="437513"/>
            <a:ext cx="6292323" cy="5954325"/>
          </a:xfrm>
        </p:spPr>
        <p:txBody>
          <a:bodyPr anchor="ctr">
            <a:noAutofit/>
          </a:bodyPr>
          <a:lstStyle/>
          <a:p>
            <a:r>
              <a:rPr lang="en-GB" sz="2400" b="0" i="0" dirty="0">
                <a:effectLst/>
                <a:latin typeface="Calibri" panose="020F0502020204030204" pitchFamily="34" charset="0"/>
                <a:ea typeface="Calibri" panose="020F0502020204030204" pitchFamily="34" charset="0"/>
                <a:cs typeface="Calibri" panose="020F0502020204030204" pitchFamily="34" charset="0"/>
              </a:rPr>
              <a:t>Promotion is the way a company communicates what it does and what it can offer customers. </a:t>
            </a:r>
          </a:p>
          <a:p>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It includes branding, advertising, PR, corporate identity, social media, sales management, special offers and exhibitions. </a:t>
            </a:r>
          </a:p>
          <a:p>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Promotion must gain attention, be appealing, send a consistent message and - above all - give the customer a reason to choose your product rather than someone else’s.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400373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EAD35-70FE-FF0C-CB64-329C10216B04}"/>
              </a:ext>
            </a:extLst>
          </p:cNvPr>
          <p:cNvSpPr>
            <a:spLocks noGrp="1"/>
          </p:cNvSpPr>
          <p:nvPr>
            <p:ph type="title"/>
          </p:nvPr>
        </p:nvSpPr>
        <p:spPr>
          <a:xfrm>
            <a:off x="699714" y="207264"/>
            <a:ext cx="10724190" cy="2145792"/>
          </a:xfrm>
        </p:spPr>
        <p:txBody>
          <a:bodyPr vert="horz" lIns="91440" tIns="45720" rIns="91440" bIns="45720" rtlCol="0" anchor="ctr">
            <a:normAutofit/>
          </a:bodyPr>
          <a:lstStyle/>
          <a:p>
            <a:r>
              <a:rPr lang="en-US" sz="4000" b="1" u="sng" dirty="0">
                <a:solidFill>
                  <a:srgbClr val="FFFFFF"/>
                </a:solidFill>
                <a:latin typeface="Calibri" panose="020F0502020204030204" pitchFamily="34" charset="0"/>
                <a:ea typeface="Calibri" panose="020F0502020204030204" pitchFamily="34" charset="0"/>
                <a:cs typeface="Calibri" panose="020F0502020204030204" pitchFamily="34" charset="0"/>
              </a:rPr>
              <a:t>Promotional Tools – Marketers must decide which combination of promotional tools to use</a:t>
            </a:r>
          </a:p>
        </p:txBody>
      </p:sp>
      <p:pic>
        <p:nvPicPr>
          <p:cNvPr id="2050" name="Picture 2" descr="What is Promotion Mix? definition and meaning - Business Jargons">
            <a:extLst>
              <a:ext uri="{FF2B5EF4-FFF2-40B4-BE49-F238E27FC236}">
                <a16:creationId xmlns:a16="http://schemas.microsoft.com/office/drawing/2014/main" id="{F5D18DE6-7366-A2F2-7E71-1CEC97E16C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1266" y="2247441"/>
            <a:ext cx="5505570" cy="376776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C60DA93-FEE3-6AB2-1F25-0739A76B1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31" r="9735"/>
          <a:stretch/>
        </p:blipFill>
        <p:spPr bwMode="auto">
          <a:xfrm>
            <a:off x="6345165" y="2159307"/>
            <a:ext cx="5667717" cy="4054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350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B59C2-A5D4-1EE5-9975-4F63D27582E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AF1FC5B-71E6-0826-CE7C-910876B2F1D3}"/>
              </a:ext>
            </a:extLst>
          </p:cNvPr>
          <p:cNvPicPr>
            <a:picLocks noGrp="1" noRot="1" noChangeAspect="1"/>
          </p:cNvPicPr>
          <p:nvPr>
            <p:ph idx="1"/>
            <a:videoFile r:link="rId1"/>
          </p:nvPr>
        </p:nvPicPr>
        <p:blipFill>
          <a:blip r:embed="rId3"/>
          <a:stretch>
            <a:fillRect/>
          </a:stretch>
        </p:blipFill>
        <p:spPr>
          <a:xfrm>
            <a:off x="0" y="-35735"/>
            <a:ext cx="12182289" cy="6883458"/>
          </a:xfrm>
          <a:prstGeom prst="rect">
            <a:avLst/>
          </a:prstGeom>
        </p:spPr>
      </p:pic>
    </p:spTree>
    <p:extLst>
      <p:ext uri="{BB962C8B-B14F-4D97-AF65-F5344CB8AC3E}">
        <p14:creationId xmlns:p14="http://schemas.microsoft.com/office/powerpoint/2010/main" val="151209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9" name="Rectangle 2560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5611"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5613" name="Freeform: Shape 25612">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25615"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5601" name="Rectangle 2"/>
          <p:cNvSpPr>
            <a:spLocks noGrp="1" noChangeArrowheads="1"/>
          </p:cNvSpPr>
          <p:nvPr>
            <p:ph type="title"/>
          </p:nvPr>
        </p:nvSpPr>
        <p:spPr>
          <a:xfrm>
            <a:off x="994087" y="1130603"/>
            <a:ext cx="3342442" cy="4596794"/>
          </a:xfrm>
        </p:spPr>
        <p:txBody>
          <a:bodyPr anchor="ctr">
            <a:normAutofit/>
          </a:bodyPr>
          <a:lstStyle/>
          <a:p>
            <a:pPr eaLnBrk="1" hangingPunct="1"/>
            <a:br>
              <a:rPr lang="en-GB" sz="3200" b="1" dirty="0">
                <a:solidFill>
                  <a:srgbClr val="EBEBEB"/>
                </a:solidFill>
              </a:rPr>
            </a:br>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Objectives of Promotion: </a:t>
            </a:r>
            <a:br>
              <a:rPr lang="en-GB" sz="3200" b="1" u="sng" dirty="0">
                <a:solidFill>
                  <a:srgbClr val="EBEBEB"/>
                </a:solidFill>
                <a:latin typeface="+mn-lt"/>
              </a:rPr>
            </a:br>
            <a:endParaRPr lang="en-GB" sz="3200" b="1" u="sng" dirty="0">
              <a:solidFill>
                <a:srgbClr val="EBEBEB"/>
              </a:solidFill>
              <a:latin typeface="+mn-lt"/>
            </a:endParaRPr>
          </a:p>
        </p:txBody>
      </p:sp>
      <p:sp>
        <p:nvSpPr>
          <p:cNvPr id="25602" name="Rectangle 3"/>
          <p:cNvSpPr>
            <a:spLocks noGrp="1" noChangeArrowheads="1"/>
          </p:cNvSpPr>
          <p:nvPr>
            <p:ph idx="1"/>
          </p:nvPr>
        </p:nvSpPr>
        <p:spPr>
          <a:xfrm>
            <a:off x="5290077" y="437513"/>
            <a:ext cx="5502614" cy="5954325"/>
          </a:xfrm>
        </p:spPr>
        <p:txBody>
          <a:bodyPr anchor="ctr">
            <a:normAutofit/>
          </a:bodyPr>
          <a:lstStyle/>
          <a:p>
            <a:pPr marL="914400" lvl="2" indent="0">
              <a:buNone/>
            </a:pPr>
            <a:endParaRPr lang="en-GB" sz="2000" dirty="0"/>
          </a:p>
          <a:p>
            <a:pPr marL="414772" indent="-414772"/>
            <a:r>
              <a:rPr lang="en-GB" sz="2000" dirty="0"/>
              <a:t> </a:t>
            </a:r>
            <a:r>
              <a:rPr lang="en-GB" sz="2800" dirty="0">
                <a:latin typeface="Calibri" panose="020F0502020204030204" pitchFamily="34" charset="0"/>
                <a:ea typeface="Calibri" panose="020F0502020204030204" pitchFamily="34" charset="0"/>
                <a:cs typeface="Calibri" panose="020F0502020204030204" pitchFamily="34" charset="0"/>
              </a:rPr>
              <a:t>Create brand awareness</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Build brand image</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Inform</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Remind</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Educate</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Break into new market</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Change/reinforce attitudes</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Stimulate trial</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Reposition</a:t>
            </a:r>
          </a:p>
          <a:p>
            <a:pPr eaLnBrk="1" hangingPunct="1"/>
            <a:endParaRPr lang="en-GB" sz="2800" dirty="0">
              <a:latin typeface="Calibri" panose="020F0502020204030204" pitchFamily="34" charset="0"/>
              <a:ea typeface="Calibri" panose="020F0502020204030204" pitchFamily="34" charset="0"/>
              <a:cs typeface="Calibri" panose="020F0502020204030204" pitchFamily="34" charset="0"/>
            </a:endParaRPr>
          </a:p>
          <a:p>
            <a:pPr eaLnBrk="1" hangingPunct="1">
              <a:buFont typeface="Wingdings" pitchFamily="2" charset="2"/>
              <a:buNone/>
            </a:pPr>
            <a:endParaRPr lang="en-GB" sz="2000" dirty="0"/>
          </a:p>
        </p:txBody>
      </p:sp>
    </p:spTree>
    <p:extLst>
      <p:ext uri="{BB962C8B-B14F-4D97-AF65-F5344CB8AC3E}">
        <p14:creationId xmlns:p14="http://schemas.microsoft.com/office/powerpoint/2010/main" val="222400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0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560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60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60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8A04-758F-6579-9A2B-14D3D5BF02C5}"/>
              </a:ext>
            </a:extLst>
          </p:cNvPr>
          <p:cNvSpPr>
            <a:spLocks noGrp="1"/>
          </p:cNvSpPr>
          <p:nvPr>
            <p:ph type="title"/>
          </p:nvPr>
        </p:nvSpPr>
        <p:spPr/>
        <p:txBody>
          <a:bodyPr/>
          <a:lstStyle/>
          <a:p>
            <a:endParaRPr lang="en-GB"/>
          </a:p>
        </p:txBody>
      </p:sp>
      <p:pic>
        <p:nvPicPr>
          <p:cNvPr id="4" name="Online Media 3" title="Marketing Mix 4Ps | McDonald's Examples">
            <a:hlinkClick r:id="" action="ppaction://media"/>
            <a:extLst>
              <a:ext uri="{FF2B5EF4-FFF2-40B4-BE49-F238E27FC236}">
                <a16:creationId xmlns:a16="http://schemas.microsoft.com/office/drawing/2014/main" id="{CD4F5B1D-1D76-314B-85FA-879B6583A77B}"/>
              </a:ext>
            </a:extLst>
          </p:cNvPr>
          <p:cNvPicPr>
            <a:picLocks noGrp="1" noRot="1" noChangeAspect="1"/>
          </p:cNvPicPr>
          <p:nvPr>
            <p:ph idx="1"/>
            <a:videoFile r:link="rId1"/>
          </p:nvPr>
        </p:nvPicPr>
        <p:blipFill>
          <a:blip r:embed="rId4"/>
          <a:stretch>
            <a:fillRect/>
          </a:stretch>
        </p:blipFill>
        <p:spPr>
          <a:xfrm>
            <a:off x="0" y="-35735"/>
            <a:ext cx="12182289" cy="6883458"/>
          </a:xfrm>
          <a:prstGeom prst="rect">
            <a:avLst/>
          </a:prstGeom>
        </p:spPr>
      </p:pic>
    </p:spTree>
    <p:extLst>
      <p:ext uri="{BB962C8B-B14F-4D97-AF65-F5344CB8AC3E}">
        <p14:creationId xmlns:p14="http://schemas.microsoft.com/office/powerpoint/2010/main" val="382108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PEOPLE</a:t>
            </a:r>
            <a:b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PROCESS</a:t>
            </a:r>
            <a:b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PHYSICAL EVIDENCE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r>
              <a:rPr lang="en-GB">
                <a:solidFill>
                  <a:schemeClr val="tx1"/>
                </a:solidFill>
              </a:rPr>
              <a:t>  </a:t>
            </a: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190310529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People</a:t>
            </a:r>
          </a:p>
        </p:txBody>
      </p:sp>
      <p:sp>
        <p:nvSpPr>
          <p:cNvPr id="3" name="Content Placeholder 2"/>
          <p:cNvSpPr>
            <a:spLocks noGrp="1"/>
          </p:cNvSpPr>
          <p:nvPr>
            <p:ph idx="1"/>
          </p:nvPr>
        </p:nvSpPr>
        <p:spPr>
          <a:xfrm>
            <a:off x="5290077" y="437513"/>
            <a:ext cx="6478588" cy="5954325"/>
          </a:xfrm>
        </p:spPr>
        <p:txBody>
          <a:bodyPr anchor="ctr">
            <a:norm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People</a:t>
            </a:r>
            <a:r>
              <a:rPr lang="en-GB" sz="2400" dirty="0">
                <a:latin typeface="Calibri" panose="020F0502020204030204" pitchFamily="34" charset="0"/>
                <a:ea typeface="Calibri" panose="020F0502020204030204" pitchFamily="34" charset="0"/>
                <a:cs typeface="Calibri" panose="020F0502020204030204" pitchFamily="34" charset="0"/>
              </a:rPr>
              <a:t> – delivering service to the customers. E.g. customer service and customer interfacing staff.</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Everyone who comes into contact with your customers will make an impression.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Many customers cannot separate the product or service from the staff member who provides it, so your people will have a profound effect — positive or negative — on customer satisfaction.</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29</a:t>
            </a:fld>
            <a:endParaRPr lang="en-GB" sz="1000">
              <a:solidFill>
                <a:schemeClr val="accent1"/>
              </a:solidFill>
            </a:endParaRPr>
          </a:p>
        </p:txBody>
      </p:sp>
    </p:spTree>
    <p:extLst>
      <p:ext uri="{BB962C8B-B14F-4D97-AF65-F5344CB8AC3E}">
        <p14:creationId xmlns:p14="http://schemas.microsoft.com/office/powerpoint/2010/main" val="296367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Process</a:t>
            </a:r>
          </a:p>
        </p:txBody>
      </p:sp>
      <p:sp>
        <p:nvSpPr>
          <p:cNvPr id="3" name="Content Placeholder 2"/>
          <p:cNvSpPr>
            <a:spLocks noGrp="1"/>
          </p:cNvSpPr>
          <p:nvPr>
            <p:ph idx="1"/>
          </p:nvPr>
        </p:nvSpPr>
        <p:spPr>
          <a:xfrm>
            <a:off x="5290077" y="437513"/>
            <a:ext cx="6670104" cy="5954325"/>
          </a:xfrm>
        </p:spPr>
        <p:txBody>
          <a:bodyPr anchor="ctr">
            <a:normAutofit/>
          </a:bodyPr>
          <a:lstStyle/>
          <a:p>
            <a:pPr marL="0" indent="0">
              <a:lnSpc>
                <a:spcPct val="90000"/>
              </a:lnSpc>
              <a:buNone/>
            </a:pPr>
            <a:endParaRPr lang="en-GB" sz="1700" dirty="0"/>
          </a:p>
          <a:p>
            <a:pPr>
              <a:lnSpc>
                <a:spcPct val="90000"/>
              </a:lnSpc>
            </a:pPr>
            <a:r>
              <a:rPr lang="en-GB" sz="2000" b="1" dirty="0">
                <a:latin typeface="Calibri" panose="020F0502020204030204" pitchFamily="34" charset="0"/>
                <a:ea typeface="Calibri" panose="020F0502020204030204" pitchFamily="34" charset="0"/>
                <a:cs typeface="Calibri" panose="020F0502020204030204" pitchFamily="34" charset="0"/>
              </a:rPr>
              <a:t>Process </a:t>
            </a:r>
            <a:r>
              <a:rPr lang="en-GB" sz="2000" dirty="0">
                <a:latin typeface="Calibri" panose="020F0502020204030204" pitchFamily="34" charset="0"/>
                <a:ea typeface="Calibri" panose="020F0502020204030204" pitchFamily="34" charset="0"/>
                <a:cs typeface="Calibri" panose="020F0502020204030204" pitchFamily="34" charset="0"/>
              </a:rPr>
              <a:t>– the process by which organisations deliver goods and services to their customers. E.g. order processing, payment processing etc.</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Many customers no longer simply buy a product or service - they invest in an entire experience that starts from the moment they discover your company and lasts through to purchase and beyond.</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Do customers have to wait?</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Are they kept informed?</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Is your website fast enough and available on the right devices?</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Is your service efficiently carried out?</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Are processes adaptable to different customer needs?</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30</a:t>
            </a:fld>
            <a:endParaRPr lang="en-GB" sz="1000">
              <a:solidFill>
                <a:schemeClr val="accent1"/>
              </a:solidFill>
            </a:endParaRPr>
          </a:p>
        </p:txBody>
      </p:sp>
    </p:spTree>
    <p:extLst>
      <p:ext uri="{BB962C8B-B14F-4D97-AF65-F5344CB8AC3E}">
        <p14:creationId xmlns:p14="http://schemas.microsoft.com/office/powerpoint/2010/main" val="886238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Physical Evidence</a:t>
            </a:r>
          </a:p>
        </p:txBody>
      </p:sp>
      <p:sp>
        <p:nvSpPr>
          <p:cNvPr id="3" name="Content Placeholder 2"/>
          <p:cNvSpPr>
            <a:spLocks noGrp="1"/>
          </p:cNvSpPr>
          <p:nvPr>
            <p:ph idx="1"/>
          </p:nvPr>
        </p:nvSpPr>
        <p:spPr>
          <a:xfrm>
            <a:off x="5290077" y="437513"/>
            <a:ext cx="6478588" cy="5954325"/>
          </a:xfrm>
        </p:spPr>
        <p:txBody>
          <a:bodyPr anchor="ctr">
            <a:normAutofit lnSpcReduction="10000"/>
          </a:bodyPr>
          <a:lstStyle/>
          <a:p>
            <a:pPr marL="0" indent="0">
              <a:buNone/>
            </a:pPr>
            <a:endParaRPr lang="en-GB" sz="1900" dirty="0"/>
          </a:p>
          <a:p>
            <a:r>
              <a:rPr lang="en-GB" sz="2200" b="1" dirty="0">
                <a:latin typeface="Calibri" panose="020F0502020204030204" pitchFamily="34" charset="0"/>
                <a:ea typeface="Calibri" panose="020F0502020204030204" pitchFamily="34" charset="0"/>
                <a:cs typeface="Calibri" panose="020F0502020204030204" pitchFamily="34" charset="0"/>
              </a:rPr>
              <a:t>Physical Evidence</a:t>
            </a:r>
            <a:r>
              <a:rPr lang="en-GB" sz="2200" dirty="0">
                <a:latin typeface="Calibri" panose="020F0502020204030204" pitchFamily="34" charset="0"/>
                <a:ea typeface="Calibri" panose="020F0502020204030204" pitchFamily="34" charset="0"/>
                <a:cs typeface="Calibri" panose="020F0502020204030204" pitchFamily="34" charset="0"/>
              </a:rPr>
              <a:t> – The physical aspects of the customer experience. E.g. physical appearance of retail environments (traditional or online), the layout, décor, appearance, ease of use. </a:t>
            </a:r>
          </a:p>
          <a:p>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A clean, tidy and well-decorated shopping environment – or homepage - is reassuring. If your digital or physical premises aren’t up to scratch, why would the customer think your service or products are?</a:t>
            </a: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The physical evidence demonstrated by an organisation must confirm the assumptions of the customer and support the competitive positioning of the store.</a:t>
            </a:r>
          </a:p>
          <a:p>
            <a:endParaRPr lang="en-GB" sz="1900" dirty="0"/>
          </a:p>
          <a:p>
            <a:endParaRPr lang="en-GB" sz="1900" dirty="0"/>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31</a:t>
            </a:fld>
            <a:endParaRPr lang="en-GB" sz="1000">
              <a:solidFill>
                <a:schemeClr val="accent1"/>
              </a:solidFill>
            </a:endParaRPr>
          </a:p>
        </p:txBody>
      </p:sp>
    </p:spTree>
    <p:extLst>
      <p:ext uri="{BB962C8B-B14F-4D97-AF65-F5344CB8AC3E}">
        <p14:creationId xmlns:p14="http://schemas.microsoft.com/office/powerpoint/2010/main" val="400968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5CCF0-F177-B5C4-F162-C8029469F5EA}"/>
              </a:ext>
            </a:extLst>
          </p:cNvPr>
          <p:cNvSpPr>
            <a:spLocks noGrp="1"/>
          </p:cNvSpPr>
          <p:nvPr>
            <p:ph type="title"/>
          </p:nvPr>
        </p:nvSpPr>
        <p:spPr/>
        <p:txBody>
          <a:bodyPr/>
          <a:lstStyle/>
          <a:p>
            <a:endParaRPr lang="en-GB"/>
          </a:p>
        </p:txBody>
      </p:sp>
      <p:pic>
        <p:nvPicPr>
          <p:cNvPr id="4" name="Online Media 3" title="Extended Marketing Mix 7Ps | Apple v Poundland, what's the difference?">
            <a:hlinkClick r:id="" action="ppaction://media"/>
            <a:extLst>
              <a:ext uri="{FF2B5EF4-FFF2-40B4-BE49-F238E27FC236}">
                <a16:creationId xmlns:a16="http://schemas.microsoft.com/office/drawing/2014/main" id="{7FCD2FBB-2671-46AD-40DD-EFAEF6757EF1}"/>
              </a:ext>
            </a:extLst>
          </p:cNvPr>
          <p:cNvPicPr>
            <a:picLocks noGrp="1" noRot="1" noChangeAspect="1"/>
          </p:cNvPicPr>
          <p:nvPr>
            <p:ph idx="1"/>
            <a:videoFile r:link="rId1"/>
          </p:nvPr>
        </p:nvPicPr>
        <p:blipFill>
          <a:blip r:embed="rId3"/>
          <a:stretch>
            <a:fillRect/>
          </a:stretch>
        </p:blipFill>
        <p:spPr>
          <a:xfrm>
            <a:off x="0" y="-42923"/>
            <a:ext cx="12120716" cy="6847934"/>
          </a:xfrm>
          <a:prstGeom prst="rect">
            <a:avLst/>
          </a:prstGeom>
        </p:spPr>
      </p:pic>
    </p:spTree>
    <p:extLst>
      <p:ext uri="{BB962C8B-B14F-4D97-AF65-F5344CB8AC3E}">
        <p14:creationId xmlns:p14="http://schemas.microsoft.com/office/powerpoint/2010/main" val="2623823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C888DC38-4C29-D9A0-9B05-700208B572D0}"/>
              </a:ext>
            </a:extLst>
          </p:cNvPr>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Developing Your Marketing Mix</a:t>
            </a:r>
          </a:p>
        </p:txBody>
      </p:sp>
      <p:sp>
        <p:nvSpPr>
          <p:cNvPr id="3" name="Content Placeholder 2">
            <a:extLst>
              <a:ext uri="{FF2B5EF4-FFF2-40B4-BE49-F238E27FC236}">
                <a16:creationId xmlns:a16="http://schemas.microsoft.com/office/drawing/2014/main" id="{E1912C8B-0D89-19CB-B3A7-37C734022FCB}"/>
              </a:ext>
            </a:extLst>
          </p:cNvPr>
          <p:cNvSpPr>
            <a:spLocks noGrp="1"/>
          </p:cNvSpPr>
          <p:nvPr>
            <p:ph idx="1"/>
          </p:nvPr>
        </p:nvSpPr>
        <p:spPr>
          <a:xfrm>
            <a:off x="5290077" y="437513"/>
            <a:ext cx="6670104" cy="5954325"/>
          </a:xfrm>
        </p:spPr>
        <p:txBody>
          <a:bodyPr anchor="ctr">
            <a:normAutofit/>
          </a:bodyPr>
          <a:lstStyle/>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Marketing mix decisions should be made under </a:t>
            </a:r>
            <a:r>
              <a:rPr lang="en-GB" sz="2000" b="1" u="sng" dirty="0">
                <a:latin typeface="Calibri" panose="020F0502020204030204" pitchFamily="34" charset="0"/>
                <a:ea typeface="Calibri" panose="020F0502020204030204" pitchFamily="34" charset="0"/>
                <a:cs typeface="Calibri" panose="020F0502020204030204" pitchFamily="34" charset="0"/>
              </a:rPr>
              <a:t>each section of the 7Ps</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i="0" u="sng" dirty="0">
                <a:effectLst/>
                <a:latin typeface="Calibri" panose="020F0502020204030204" pitchFamily="34" charset="0"/>
                <a:ea typeface="Calibri" panose="020F0502020204030204" pitchFamily="34" charset="0"/>
                <a:cs typeface="Calibri" panose="020F0502020204030204" pitchFamily="34" charset="0"/>
              </a:rPr>
              <a:t>Each of the ‘ingredients’ of the marketing mix is key to success</a:t>
            </a:r>
            <a:r>
              <a:rPr lang="en-GB" sz="2000" b="0" i="0" dirty="0">
                <a:effectLst/>
                <a:latin typeface="Calibri" panose="020F0502020204030204" pitchFamily="34" charset="0"/>
                <a:ea typeface="Calibri" panose="020F0502020204030204" pitchFamily="34" charset="0"/>
                <a:cs typeface="Calibri" panose="020F0502020204030204" pitchFamily="34" charset="0"/>
              </a:rPr>
              <a:t>. No element can be considered in isolation — you cannot, for example, develop a product without considering a price, or how it will reach the customer.</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Decisions must be </a:t>
            </a:r>
            <a:r>
              <a:rPr lang="en-GB" sz="2000" b="1" u="sng" dirty="0">
                <a:latin typeface="Calibri" panose="020F0502020204030204" pitchFamily="34" charset="0"/>
                <a:ea typeface="Calibri" panose="020F0502020204030204" pitchFamily="34" charset="0"/>
                <a:cs typeface="Calibri" panose="020F0502020204030204" pitchFamily="34" charset="0"/>
              </a:rPr>
              <a:t>fully integrated </a:t>
            </a:r>
            <a:r>
              <a:rPr lang="en-GB" sz="2000" dirty="0">
                <a:latin typeface="Calibri" panose="020F0502020204030204" pitchFamily="34" charset="0"/>
                <a:ea typeface="Calibri" panose="020F0502020204030204" pitchFamily="34" charset="0"/>
                <a:cs typeface="Calibri" panose="020F0502020204030204" pitchFamily="34" charset="0"/>
              </a:rPr>
              <a:t>e.g. they should work effectively together.</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Decisions should be </a:t>
            </a:r>
            <a:r>
              <a:rPr lang="en-GB" sz="2000" b="1" u="sng" dirty="0">
                <a:latin typeface="Calibri" panose="020F0502020204030204" pitchFamily="34" charset="0"/>
                <a:ea typeface="Calibri" panose="020F0502020204030204" pitchFamily="34" charset="0"/>
                <a:cs typeface="Calibri" panose="020F0502020204030204" pitchFamily="34" charset="0"/>
              </a:rPr>
              <a:t>fully justified</a:t>
            </a:r>
            <a:r>
              <a:rPr lang="en-GB" sz="2000" b="1" dirty="0">
                <a:latin typeface="Calibri" panose="020F0502020204030204" pitchFamily="34" charset="0"/>
                <a:ea typeface="Calibri" panose="020F0502020204030204" pitchFamily="34" charset="0"/>
                <a:cs typeface="Calibri" panose="020F0502020204030204" pitchFamily="34" charset="0"/>
              </a:rPr>
              <a:t>. </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i="0" dirty="0">
                <a:effectLst/>
                <a:latin typeface="Calibri" panose="020F0502020204030204" pitchFamily="34" charset="0"/>
                <a:ea typeface="Calibri" panose="020F0502020204030204" pitchFamily="34" charset="0"/>
                <a:cs typeface="Calibri" panose="020F0502020204030204" pitchFamily="34" charset="0"/>
              </a:rPr>
              <a:t>The process of considering the seven Ps and pulling them together to form a cohesive strategy is a crucial part of marketing planning.</a:t>
            </a:r>
          </a:p>
          <a:p>
            <a:pPr>
              <a:lnSpc>
                <a:spcPct val="90000"/>
              </a:lnSpc>
            </a:pPr>
            <a:endParaRPr lang="en-GB" sz="1700" dirty="0"/>
          </a:p>
        </p:txBody>
      </p:sp>
    </p:spTree>
    <p:extLst>
      <p:ext uri="{BB962C8B-B14F-4D97-AF65-F5344CB8AC3E}">
        <p14:creationId xmlns:p14="http://schemas.microsoft.com/office/powerpoint/2010/main" val="9277790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b="1" u="sng" dirty="0">
                <a:latin typeface="Calibri" panose="020F0502020204030204" pitchFamily="34" charset="0"/>
                <a:cs typeface="Calibri" panose="020F0502020204030204" pitchFamily="34" charset="0"/>
              </a:rPr>
              <a:t>Further Resources</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2657856"/>
            <a:ext cx="10623208" cy="3689935"/>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hlinkClick r:id="rId2"/>
              </a:rPr>
              <a:t>The 7 Ps of marketing | CIM Content hub</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hlinkClick r:id="rId3"/>
              </a:rPr>
              <a:t>Planning a marketing strategy | CIM Content hub</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
            </a:endParaRPr>
          </a:p>
          <a:p>
            <a:r>
              <a:rPr lang="en-GB" dirty="0">
                <a:latin typeface="Calibri" panose="020F0502020204030204" pitchFamily="34" charset="0"/>
                <a:ea typeface="Calibri" panose="020F0502020204030204" pitchFamily="34" charset="0"/>
                <a:cs typeface="Calibri" panose="020F0502020204030204" pitchFamily="34" charset="0"/>
                <a:hlinkClick r:id=""/>
              </a:rPr>
              <a:t>How to use the 7Ps Marketing Mix strategy model? (smartinsights.com)</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1779</Words>
  <Application>Microsoft Office PowerPoint</Application>
  <PresentationFormat>Widescreen</PresentationFormat>
  <Paragraphs>257</Paragraphs>
  <Slides>34</Slides>
  <Notes>7</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Century Gothic</vt:lpstr>
      <vt:lpstr>Wingdings</vt:lpstr>
      <vt:lpstr>Wingdings 3</vt:lpstr>
      <vt:lpstr>Ion Boardroom</vt:lpstr>
      <vt:lpstr>BMBM5024 Marketing In Practice   The Marketing Mix – 7Ps</vt:lpstr>
      <vt:lpstr>The Marketing Strategy and Tactics Development</vt:lpstr>
      <vt:lpstr>The Marketing Mix (7Ps)</vt:lpstr>
      <vt:lpstr>The Extended Marketing Mix within the External Environment </vt:lpstr>
      <vt:lpstr>PRODUCT</vt:lpstr>
      <vt:lpstr>PRODUCT</vt:lpstr>
      <vt:lpstr>NEW PRODUCT AND SERVICE DESIGN</vt:lpstr>
      <vt:lpstr>NEW PRODUCT AND SERVICE DESIGN</vt:lpstr>
      <vt:lpstr>PRICE</vt:lpstr>
      <vt:lpstr>Price Decision</vt:lpstr>
      <vt:lpstr>Influences on Pricing Decision</vt:lpstr>
      <vt:lpstr>Pricing Policies</vt:lpstr>
      <vt:lpstr>New Product Pricing Strategies</vt:lpstr>
      <vt:lpstr>Pricing Strategies</vt:lpstr>
      <vt:lpstr>PLACE</vt:lpstr>
      <vt:lpstr>Place Decisions</vt:lpstr>
      <vt:lpstr>Distribution Channels</vt:lpstr>
      <vt:lpstr>Marketing Channels/Intermediaries</vt:lpstr>
      <vt:lpstr>Marketing Channels</vt:lpstr>
      <vt:lpstr>Factors affecting place or channel decisions</vt:lpstr>
      <vt:lpstr>PROMOTION</vt:lpstr>
      <vt:lpstr>PROMOTION</vt:lpstr>
      <vt:lpstr>The Role of Promotions</vt:lpstr>
      <vt:lpstr>Promotional Tools – Marketers must decide which combination of promotional tools to use</vt:lpstr>
      <vt:lpstr>PowerPoint Presentation</vt:lpstr>
      <vt:lpstr> The Objectives of Promotion:  </vt:lpstr>
      <vt:lpstr>PowerPoint Presentation</vt:lpstr>
      <vt:lpstr>PEOPLE PROCESS PHYSICAL EVIDENCE</vt:lpstr>
      <vt:lpstr>The Extended Marketing Mix  People</vt:lpstr>
      <vt:lpstr>The Extended Marketing Mix  Process</vt:lpstr>
      <vt:lpstr>The Extended Marketing Mix  Physical Evidence</vt:lpstr>
      <vt:lpstr>PowerPoint Presentation</vt:lpstr>
      <vt:lpstr>Developing Your Marketing Mix</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Lisa Knight</dc:creator>
  <cp:lastModifiedBy>Gwyneth Jones</cp:lastModifiedBy>
  <cp:revision>36</cp:revision>
  <dcterms:created xsi:type="dcterms:W3CDTF">2022-03-15T19:01:28Z</dcterms:created>
  <dcterms:modified xsi:type="dcterms:W3CDTF">2025-03-17T10:00:46Z</dcterms:modified>
</cp:coreProperties>
</file>