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4.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5.xml" ContentType="application/vnd.openxmlformats-officedocument.theme+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82" r:id="rId4"/>
    <p:sldMasterId id="2147483672" r:id="rId5"/>
    <p:sldMasterId id="2147483985" r:id="rId6"/>
    <p:sldMasterId id="2147483994" r:id="rId7"/>
    <p:sldMasterId id="2147484006" r:id="rId8"/>
    <p:sldMasterId id="2147483648" r:id="rId9"/>
  </p:sldMasterIdLst>
  <p:notesMasterIdLst>
    <p:notesMasterId r:id="rId46"/>
  </p:notesMasterIdLst>
  <p:sldIdLst>
    <p:sldId id="258" r:id="rId10"/>
    <p:sldId id="259" r:id="rId11"/>
    <p:sldId id="447" r:id="rId12"/>
    <p:sldId id="380" r:id="rId13"/>
    <p:sldId id="394" r:id="rId14"/>
    <p:sldId id="374" r:id="rId15"/>
    <p:sldId id="379" r:id="rId16"/>
    <p:sldId id="414" r:id="rId17"/>
    <p:sldId id="349" r:id="rId18"/>
    <p:sldId id="448" r:id="rId19"/>
    <p:sldId id="385" r:id="rId20"/>
    <p:sldId id="472" r:id="rId21"/>
    <p:sldId id="490" r:id="rId22"/>
    <p:sldId id="492" r:id="rId23"/>
    <p:sldId id="401" r:id="rId24"/>
    <p:sldId id="406" r:id="rId25"/>
    <p:sldId id="464" r:id="rId26"/>
    <p:sldId id="465" r:id="rId27"/>
    <p:sldId id="485" r:id="rId28"/>
    <p:sldId id="493" r:id="rId29"/>
    <p:sldId id="496" r:id="rId30"/>
    <p:sldId id="497" r:id="rId31"/>
    <p:sldId id="499" r:id="rId32"/>
    <p:sldId id="501" r:id="rId33"/>
    <p:sldId id="491" r:id="rId34"/>
    <p:sldId id="468" r:id="rId35"/>
    <p:sldId id="500" r:id="rId36"/>
    <p:sldId id="482" r:id="rId37"/>
    <p:sldId id="481" r:id="rId38"/>
    <p:sldId id="487" r:id="rId39"/>
    <p:sldId id="478" r:id="rId40"/>
    <p:sldId id="477" r:id="rId41"/>
    <p:sldId id="476" r:id="rId42"/>
    <p:sldId id="475" r:id="rId43"/>
    <p:sldId id="375" r:id="rId44"/>
    <p:sldId id="434"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221771-20DA-33C5-44B3-4E3B4B8563D2}" v="56" dt="2024-09-26T07:35:25.291"/>
    <p1510:client id="{EF6B6568-413C-6090-0262-B25F09CD0410}" v="148" dt="2024-09-25T16:08:07.5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456" autoAdjust="0"/>
    <p:restoredTop sz="94061" autoAdjust="0"/>
  </p:normalViewPr>
  <p:slideViewPr>
    <p:cSldViewPr snapToGrid="0">
      <p:cViewPr varScale="1">
        <p:scale>
          <a:sx n="70" d="100"/>
          <a:sy n="70" d="100"/>
        </p:scale>
        <p:origin x="804" y="60"/>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3" Type="http://schemas.openxmlformats.org/officeDocument/2006/relationships/customXml" Target="../customXml/item3.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Master" Target="slideMasters/slideMaster4.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41" Type="http://schemas.openxmlformats.org/officeDocument/2006/relationships/slide" Target="slides/slide32.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theme" Target="theme/theme1.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slide" Target="slides/slide35.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viewProps" Target="viewProps.xml"/><Relationship Id="rId8" Type="http://schemas.openxmlformats.org/officeDocument/2006/relationships/slideMaster" Target="slideMasters/slideMaster5.xml"/><Relationship Id="rId51"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15002A6-A941-42C9-B1BA-BA04D7645FA2}" type="doc">
      <dgm:prSet loTypeId="urn:microsoft.com/office/officeart/2005/8/layout/default" loCatId="list" qsTypeId="urn:microsoft.com/office/officeart/2005/8/quickstyle/simple4" qsCatId="simple" csTypeId="urn:microsoft.com/office/officeart/2005/8/colors/colorful2" csCatId="colorful"/>
      <dgm:spPr/>
      <dgm:t>
        <a:bodyPr/>
        <a:lstStyle/>
        <a:p>
          <a:endParaRPr lang="en-US"/>
        </a:p>
      </dgm:t>
    </dgm:pt>
    <dgm:pt modelId="{E4B234E2-56F5-4F5B-BAE1-E9A65E19C604}">
      <dgm:prSet/>
      <dgm:spPr/>
      <dgm:t>
        <a:bodyPr/>
        <a:lstStyle/>
        <a:p>
          <a:r>
            <a:rPr lang="en-GB" dirty="0">
              <a:solidFill>
                <a:schemeClr val="tx1"/>
              </a:solidFill>
            </a:rPr>
            <a:t>What and who do we mean by CJS? - Formal response to crime</a:t>
          </a:r>
          <a:endParaRPr lang="en-US" dirty="0">
            <a:solidFill>
              <a:schemeClr val="tx1"/>
            </a:solidFill>
          </a:endParaRPr>
        </a:p>
      </dgm:t>
    </dgm:pt>
    <dgm:pt modelId="{36CD3FB0-3E8F-4275-80A0-06825B29A9BE}" type="parTrans" cxnId="{6D5714B2-EECE-497B-95FC-EEAC4265CD47}">
      <dgm:prSet/>
      <dgm:spPr/>
      <dgm:t>
        <a:bodyPr/>
        <a:lstStyle/>
        <a:p>
          <a:endParaRPr lang="en-US"/>
        </a:p>
      </dgm:t>
    </dgm:pt>
    <dgm:pt modelId="{144067E5-84E7-455F-908C-7AEB262677BD}" type="sibTrans" cxnId="{6D5714B2-EECE-497B-95FC-EEAC4265CD47}">
      <dgm:prSet/>
      <dgm:spPr/>
      <dgm:t>
        <a:bodyPr/>
        <a:lstStyle/>
        <a:p>
          <a:endParaRPr lang="en-US"/>
        </a:p>
      </dgm:t>
    </dgm:pt>
    <dgm:pt modelId="{C9945F43-6903-4634-97FF-69806DE95A8C}">
      <dgm:prSet/>
      <dgm:spPr/>
      <dgm:t>
        <a:bodyPr/>
        <a:lstStyle/>
        <a:p>
          <a:r>
            <a:rPr lang="en-GB" dirty="0">
              <a:solidFill>
                <a:schemeClr val="tx1"/>
              </a:solidFill>
            </a:rPr>
            <a:t>One single jurisdiction that criminal procedures are fair, with policies, with control, within a system to deal with CJS</a:t>
          </a:r>
          <a:endParaRPr lang="en-US" dirty="0">
            <a:solidFill>
              <a:schemeClr val="tx1"/>
            </a:solidFill>
          </a:endParaRPr>
        </a:p>
      </dgm:t>
    </dgm:pt>
    <dgm:pt modelId="{DB28DE88-6789-4A95-BB1A-6E8F641DA0C5}" type="parTrans" cxnId="{C0386C97-E623-405C-A975-ED201786DDC9}">
      <dgm:prSet/>
      <dgm:spPr/>
      <dgm:t>
        <a:bodyPr/>
        <a:lstStyle/>
        <a:p>
          <a:endParaRPr lang="en-US"/>
        </a:p>
      </dgm:t>
    </dgm:pt>
    <dgm:pt modelId="{C10A97CE-E7F1-4E86-BCB0-73E975D4C547}" type="sibTrans" cxnId="{C0386C97-E623-405C-A975-ED201786DDC9}">
      <dgm:prSet/>
      <dgm:spPr/>
      <dgm:t>
        <a:bodyPr/>
        <a:lstStyle/>
        <a:p>
          <a:endParaRPr lang="en-US"/>
        </a:p>
      </dgm:t>
    </dgm:pt>
    <dgm:pt modelId="{869CE955-05B4-47B1-8715-B51B5D688A91}">
      <dgm:prSet/>
      <dgm:spPr/>
      <dgm:t>
        <a:bodyPr/>
        <a:lstStyle/>
        <a:p>
          <a:r>
            <a:rPr lang="en-GB" dirty="0">
              <a:solidFill>
                <a:schemeClr val="tx1"/>
              </a:solidFill>
            </a:rPr>
            <a:t>4 key systems:</a:t>
          </a:r>
          <a:endParaRPr lang="en-US" dirty="0">
            <a:solidFill>
              <a:schemeClr val="tx1"/>
            </a:solidFill>
          </a:endParaRPr>
        </a:p>
      </dgm:t>
    </dgm:pt>
    <dgm:pt modelId="{0A9A00DB-9B7D-4E02-A934-26A509F8D8DB}" type="parTrans" cxnId="{6594D7A2-C62A-4030-9E17-770F0FD956B8}">
      <dgm:prSet/>
      <dgm:spPr/>
      <dgm:t>
        <a:bodyPr/>
        <a:lstStyle/>
        <a:p>
          <a:endParaRPr lang="en-US"/>
        </a:p>
      </dgm:t>
    </dgm:pt>
    <dgm:pt modelId="{150EE640-1086-42B0-BFAF-8A4ACF96FA58}" type="sibTrans" cxnId="{6594D7A2-C62A-4030-9E17-770F0FD956B8}">
      <dgm:prSet/>
      <dgm:spPr/>
      <dgm:t>
        <a:bodyPr/>
        <a:lstStyle/>
        <a:p>
          <a:endParaRPr lang="en-US"/>
        </a:p>
      </dgm:t>
    </dgm:pt>
    <dgm:pt modelId="{0F1D0F30-7032-4C4A-9C45-0368D79F0233}">
      <dgm:prSet/>
      <dgm:spPr/>
      <dgm:t>
        <a:bodyPr/>
        <a:lstStyle/>
        <a:p>
          <a:r>
            <a:rPr lang="en-GB" dirty="0">
              <a:solidFill>
                <a:schemeClr val="tx1"/>
              </a:solidFill>
            </a:rPr>
            <a:t>Law – police / prosecution agencies - CPS</a:t>
          </a:r>
          <a:endParaRPr lang="en-US" dirty="0">
            <a:solidFill>
              <a:schemeClr val="tx1"/>
            </a:solidFill>
          </a:endParaRPr>
        </a:p>
      </dgm:t>
    </dgm:pt>
    <dgm:pt modelId="{DBCC9B46-0061-4535-8B6C-0C1A199131C3}" type="parTrans" cxnId="{7871805B-12E8-44A7-96AF-5ECF61B66AF0}">
      <dgm:prSet/>
      <dgm:spPr/>
      <dgm:t>
        <a:bodyPr/>
        <a:lstStyle/>
        <a:p>
          <a:endParaRPr lang="en-US"/>
        </a:p>
      </dgm:t>
    </dgm:pt>
    <dgm:pt modelId="{F29003C2-DD11-4957-9F54-FF6759BA045E}" type="sibTrans" cxnId="{7871805B-12E8-44A7-96AF-5ECF61B66AF0}">
      <dgm:prSet/>
      <dgm:spPr/>
      <dgm:t>
        <a:bodyPr/>
        <a:lstStyle/>
        <a:p>
          <a:endParaRPr lang="en-US"/>
        </a:p>
      </dgm:t>
    </dgm:pt>
    <dgm:pt modelId="{C6BE6514-5B63-4B27-AB4D-CCC7E9E32B16}">
      <dgm:prSet/>
      <dgm:spPr/>
      <dgm:t>
        <a:bodyPr/>
        <a:lstStyle/>
        <a:p>
          <a:r>
            <a:rPr lang="en-GB" dirty="0">
              <a:solidFill>
                <a:schemeClr val="tx1"/>
              </a:solidFill>
            </a:rPr>
            <a:t>Courts – decisions / sentencing / rights</a:t>
          </a:r>
          <a:endParaRPr lang="en-US" dirty="0">
            <a:solidFill>
              <a:schemeClr val="tx1"/>
            </a:solidFill>
          </a:endParaRPr>
        </a:p>
      </dgm:t>
    </dgm:pt>
    <dgm:pt modelId="{9D7C4DF8-CA8C-4BDC-AF81-0108BF8CA80F}" type="parTrans" cxnId="{400A9775-F16D-48AF-B645-E3159453217B}">
      <dgm:prSet/>
      <dgm:spPr/>
      <dgm:t>
        <a:bodyPr/>
        <a:lstStyle/>
        <a:p>
          <a:endParaRPr lang="en-US"/>
        </a:p>
      </dgm:t>
    </dgm:pt>
    <dgm:pt modelId="{B8D993BD-7BD5-440C-BE5B-9AE4D8220485}" type="sibTrans" cxnId="{400A9775-F16D-48AF-B645-E3159453217B}">
      <dgm:prSet/>
      <dgm:spPr/>
      <dgm:t>
        <a:bodyPr/>
        <a:lstStyle/>
        <a:p>
          <a:endParaRPr lang="en-US"/>
        </a:p>
      </dgm:t>
    </dgm:pt>
    <dgm:pt modelId="{A363C456-C65C-447F-8ABA-0A004C817E69}">
      <dgm:prSet/>
      <dgm:spPr/>
      <dgm:t>
        <a:bodyPr/>
        <a:lstStyle/>
        <a:p>
          <a:r>
            <a:rPr lang="en-GB" dirty="0">
              <a:solidFill>
                <a:schemeClr val="tx1"/>
              </a:solidFill>
            </a:rPr>
            <a:t>Penal system – Prisons / probation</a:t>
          </a:r>
          <a:endParaRPr lang="en-US" dirty="0">
            <a:solidFill>
              <a:schemeClr val="tx1"/>
            </a:solidFill>
          </a:endParaRPr>
        </a:p>
      </dgm:t>
    </dgm:pt>
    <dgm:pt modelId="{29920DCE-8BC8-4F90-B1AD-6E192223BACC}" type="parTrans" cxnId="{7C186943-5C90-4F91-8045-7D6B71105A5F}">
      <dgm:prSet/>
      <dgm:spPr/>
      <dgm:t>
        <a:bodyPr/>
        <a:lstStyle/>
        <a:p>
          <a:endParaRPr lang="en-US"/>
        </a:p>
      </dgm:t>
    </dgm:pt>
    <dgm:pt modelId="{473A016E-E379-4613-A968-6FADDFD340E3}" type="sibTrans" cxnId="{7C186943-5C90-4F91-8045-7D6B71105A5F}">
      <dgm:prSet/>
      <dgm:spPr/>
      <dgm:t>
        <a:bodyPr/>
        <a:lstStyle/>
        <a:p>
          <a:endParaRPr lang="en-US"/>
        </a:p>
      </dgm:t>
    </dgm:pt>
    <dgm:pt modelId="{A58E8C52-DF17-40BC-94FB-ABE836ACDF56}">
      <dgm:prSet/>
      <dgm:spPr/>
      <dgm:t>
        <a:bodyPr/>
        <a:lstStyle/>
        <a:p>
          <a:r>
            <a:rPr lang="en-GB" dirty="0">
              <a:solidFill>
                <a:schemeClr val="tx1"/>
              </a:solidFill>
            </a:rPr>
            <a:t>Crime prevention – agencies to support/ address crime free environments / change behaviours </a:t>
          </a:r>
          <a:endParaRPr lang="en-US" dirty="0">
            <a:solidFill>
              <a:schemeClr val="tx1"/>
            </a:solidFill>
          </a:endParaRPr>
        </a:p>
      </dgm:t>
    </dgm:pt>
    <dgm:pt modelId="{F26F2B9F-2FCD-4C0D-AC9B-D2EF4517E3A6}" type="parTrans" cxnId="{977132BE-65D5-4FC9-A505-F77132DA3014}">
      <dgm:prSet/>
      <dgm:spPr/>
      <dgm:t>
        <a:bodyPr/>
        <a:lstStyle/>
        <a:p>
          <a:endParaRPr lang="en-US"/>
        </a:p>
      </dgm:t>
    </dgm:pt>
    <dgm:pt modelId="{5D24B187-AF9E-4AE8-B6C8-B9EB69D604E7}" type="sibTrans" cxnId="{977132BE-65D5-4FC9-A505-F77132DA3014}">
      <dgm:prSet/>
      <dgm:spPr/>
      <dgm:t>
        <a:bodyPr/>
        <a:lstStyle/>
        <a:p>
          <a:endParaRPr lang="en-US"/>
        </a:p>
      </dgm:t>
    </dgm:pt>
    <dgm:pt modelId="{57676BE9-7CA2-46F6-A0E5-9B7F73888E46}" type="pres">
      <dgm:prSet presAssocID="{F15002A6-A941-42C9-B1BA-BA04D7645FA2}" presName="diagram" presStyleCnt="0">
        <dgm:presLayoutVars>
          <dgm:dir/>
          <dgm:resizeHandles val="exact"/>
        </dgm:presLayoutVars>
      </dgm:prSet>
      <dgm:spPr/>
    </dgm:pt>
    <dgm:pt modelId="{5ACCBEDD-2D1A-4524-A400-BB5677818D9B}" type="pres">
      <dgm:prSet presAssocID="{E4B234E2-56F5-4F5B-BAE1-E9A65E19C604}" presName="node" presStyleLbl="node1" presStyleIdx="0" presStyleCnt="7">
        <dgm:presLayoutVars>
          <dgm:bulletEnabled val="1"/>
        </dgm:presLayoutVars>
      </dgm:prSet>
      <dgm:spPr/>
    </dgm:pt>
    <dgm:pt modelId="{98FA3145-360F-4BA4-A5BE-70BEE23CBE79}" type="pres">
      <dgm:prSet presAssocID="{144067E5-84E7-455F-908C-7AEB262677BD}" presName="sibTrans" presStyleCnt="0"/>
      <dgm:spPr/>
    </dgm:pt>
    <dgm:pt modelId="{EC52ABCB-0423-40E1-9A80-D03963402EC3}" type="pres">
      <dgm:prSet presAssocID="{C9945F43-6903-4634-97FF-69806DE95A8C}" presName="node" presStyleLbl="node1" presStyleIdx="1" presStyleCnt="7">
        <dgm:presLayoutVars>
          <dgm:bulletEnabled val="1"/>
        </dgm:presLayoutVars>
      </dgm:prSet>
      <dgm:spPr/>
    </dgm:pt>
    <dgm:pt modelId="{2D1EB72D-492F-4AD2-B952-1EE19667CF02}" type="pres">
      <dgm:prSet presAssocID="{C10A97CE-E7F1-4E86-BCB0-73E975D4C547}" presName="sibTrans" presStyleCnt="0"/>
      <dgm:spPr/>
    </dgm:pt>
    <dgm:pt modelId="{99BB9A71-BAB3-473F-99B2-4D824757688A}" type="pres">
      <dgm:prSet presAssocID="{869CE955-05B4-47B1-8715-B51B5D688A91}" presName="node" presStyleLbl="node1" presStyleIdx="2" presStyleCnt="7">
        <dgm:presLayoutVars>
          <dgm:bulletEnabled val="1"/>
        </dgm:presLayoutVars>
      </dgm:prSet>
      <dgm:spPr/>
    </dgm:pt>
    <dgm:pt modelId="{F50559D4-7E99-4FB4-AFCD-B10544B5520D}" type="pres">
      <dgm:prSet presAssocID="{150EE640-1086-42B0-BFAF-8A4ACF96FA58}" presName="sibTrans" presStyleCnt="0"/>
      <dgm:spPr/>
    </dgm:pt>
    <dgm:pt modelId="{6E013E1A-E0ED-468E-B419-0B324A21B537}" type="pres">
      <dgm:prSet presAssocID="{0F1D0F30-7032-4C4A-9C45-0368D79F0233}" presName="node" presStyleLbl="node1" presStyleIdx="3" presStyleCnt="7">
        <dgm:presLayoutVars>
          <dgm:bulletEnabled val="1"/>
        </dgm:presLayoutVars>
      </dgm:prSet>
      <dgm:spPr/>
    </dgm:pt>
    <dgm:pt modelId="{16D6D2BD-2135-4F5B-AFBE-3CB00B27F666}" type="pres">
      <dgm:prSet presAssocID="{F29003C2-DD11-4957-9F54-FF6759BA045E}" presName="sibTrans" presStyleCnt="0"/>
      <dgm:spPr/>
    </dgm:pt>
    <dgm:pt modelId="{1610E346-35D9-47CD-81BA-38C7AD764F65}" type="pres">
      <dgm:prSet presAssocID="{C6BE6514-5B63-4B27-AB4D-CCC7E9E32B16}" presName="node" presStyleLbl="node1" presStyleIdx="4" presStyleCnt="7">
        <dgm:presLayoutVars>
          <dgm:bulletEnabled val="1"/>
        </dgm:presLayoutVars>
      </dgm:prSet>
      <dgm:spPr/>
    </dgm:pt>
    <dgm:pt modelId="{9F6BDE04-8CA6-4196-8590-B0C58F46901B}" type="pres">
      <dgm:prSet presAssocID="{B8D993BD-7BD5-440C-BE5B-9AE4D8220485}" presName="sibTrans" presStyleCnt="0"/>
      <dgm:spPr/>
    </dgm:pt>
    <dgm:pt modelId="{692F3BEE-8569-4907-8BBE-523DDDBE9356}" type="pres">
      <dgm:prSet presAssocID="{A363C456-C65C-447F-8ABA-0A004C817E69}" presName="node" presStyleLbl="node1" presStyleIdx="5" presStyleCnt="7">
        <dgm:presLayoutVars>
          <dgm:bulletEnabled val="1"/>
        </dgm:presLayoutVars>
      </dgm:prSet>
      <dgm:spPr/>
    </dgm:pt>
    <dgm:pt modelId="{12B8FCF8-9CA1-4A6E-8DD6-1A0877416E98}" type="pres">
      <dgm:prSet presAssocID="{473A016E-E379-4613-A968-6FADDFD340E3}" presName="sibTrans" presStyleCnt="0"/>
      <dgm:spPr/>
    </dgm:pt>
    <dgm:pt modelId="{BBB4C6F2-D9C6-4723-B5ED-EAC3BB7AB4BD}" type="pres">
      <dgm:prSet presAssocID="{A58E8C52-DF17-40BC-94FB-ABE836ACDF56}" presName="node" presStyleLbl="node1" presStyleIdx="6" presStyleCnt="7">
        <dgm:presLayoutVars>
          <dgm:bulletEnabled val="1"/>
        </dgm:presLayoutVars>
      </dgm:prSet>
      <dgm:spPr/>
    </dgm:pt>
  </dgm:ptLst>
  <dgm:cxnLst>
    <dgm:cxn modelId="{39D4D033-C25C-4BF2-865B-FA1D77051F11}" type="presOf" srcId="{C6BE6514-5B63-4B27-AB4D-CCC7E9E32B16}" destId="{1610E346-35D9-47CD-81BA-38C7AD764F65}" srcOrd="0" destOrd="0" presId="urn:microsoft.com/office/officeart/2005/8/layout/default"/>
    <dgm:cxn modelId="{7CB4CF37-505F-4FCF-8FA0-1A99DA086D51}" type="presOf" srcId="{F15002A6-A941-42C9-B1BA-BA04D7645FA2}" destId="{57676BE9-7CA2-46F6-A0E5-9B7F73888E46}" srcOrd="0" destOrd="0" presId="urn:microsoft.com/office/officeart/2005/8/layout/default"/>
    <dgm:cxn modelId="{7871805B-12E8-44A7-96AF-5ECF61B66AF0}" srcId="{F15002A6-A941-42C9-B1BA-BA04D7645FA2}" destId="{0F1D0F30-7032-4C4A-9C45-0368D79F0233}" srcOrd="3" destOrd="0" parTransId="{DBCC9B46-0061-4535-8B6C-0C1A199131C3}" sibTransId="{F29003C2-DD11-4957-9F54-FF6759BA045E}"/>
    <dgm:cxn modelId="{7C186943-5C90-4F91-8045-7D6B71105A5F}" srcId="{F15002A6-A941-42C9-B1BA-BA04D7645FA2}" destId="{A363C456-C65C-447F-8ABA-0A004C817E69}" srcOrd="5" destOrd="0" parTransId="{29920DCE-8BC8-4F90-B1AD-6E192223BACC}" sibTransId="{473A016E-E379-4613-A968-6FADDFD340E3}"/>
    <dgm:cxn modelId="{D956DD44-4495-4915-9F03-36AABAABBAE8}" type="presOf" srcId="{0F1D0F30-7032-4C4A-9C45-0368D79F0233}" destId="{6E013E1A-E0ED-468E-B419-0B324A21B537}" srcOrd="0" destOrd="0" presId="urn:microsoft.com/office/officeart/2005/8/layout/default"/>
    <dgm:cxn modelId="{400A9775-F16D-48AF-B645-E3159453217B}" srcId="{F15002A6-A941-42C9-B1BA-BA04D7645FA2}" destId="{C6BE6514-5B63-4B27-AB4D-CCC7E9E32B16}" srcOrd="4" destOrd="0" parTransId="{9D7C4DF8-CA8C-4BDC-AF81-0108BF8CA80F}" sibTransId="{B8D993BD-7BD5-440C-BE5B-9AE4D8220485}"/>
    <dgm:cxn modelId="{FAD0DD91-23C7-4049-BFD0-8807442C335C}" type="presOf" srcId="{A58E8C52-DF17-40BC-94FB-ABE836ACDF56}" destId="{BBB4C6F2-D9C6-4723-B5ED-EAC3BB7AB4BD}" srcOrd="0" destOrd="0" presId="urn:microsoft.com/office/officeart/2005/8/layout/default"/>
    <dgm:cxn modelId="{C0386C97-E623-405C-A975-ED201786DDC9}" srcId="{F15002A6-A941-42C9-B1BA-BA04D7645FA2}" destId="{C9945F43-6903-4634-97FF-69806DE95A8C}" srcOrd="1" destOrd="0" parTransId="{DB28DE88-6789-4A95-BB1A-6E8F641DA0C5}" sibTransId="{C10A97CE-E7F1-4E86-BCB0-73E975D4C547}"/>
    <dgm:cxn modelId="{28ED04A2-08B6-40B3-B425-4485AA0F461C}" type="presOf" srcId="{869CE955-05B4-47B1-8715-B51B5D688A91}" destId="{99BB9A71-BAB3-473F-99B2-4D824757688A}" srcOrd="0" destOrd="0" presId="urn:microsoft.com/office/officeart/2005/8/layout/default"/>
    <dgm:cxn modelId="{6594D7A2-C62A-4030-9E17-770F0FD956B8}" srcId="{F15002A6-A941-42C9-B1BA-BA04D7645FA2}" destId="{869CE955-05B4-47B1-8715-B51B5D688A91}" srcOrd="2" destOrd="0" parTransId="{0A9A00DB-9B7D-4E02-A934-26A509F8D8DB}" sibTransId="{150EE640-1086-42B0-BFAF-8A4ACF96FA58}"/>
    <dgm:cxn modelId="{6D5714B2-EECE-497B-95FC-EEAC4265CD47}" srcId="{F15002A6-A941-42C9-B1BA-BA04D7645FA2}" destId="{E4B234E2-56F5-4F5B-BAE1-E9A65E19C604}" srcOrd="0" destOrd="0" parTransId="{36CD3FB0-3E8F-4275-80A0-06825B29A9BE}" sibTransId="{144067E5-84E7-455F-908C-7AEB262677BD}"/>
    <dgm:cxn modelId="{977132BE-65D5-4FC9-A505-F77132DA3014}" srcId="{F15002A6-A941-42C9-B1BA-BA04D7645FA2}" destId="{A58E8C52-DF17-40BC-94FB-ABE836ACDF56}" srcOrd="6" destOrd="0" parTransId="{F26F2B9F-2FCD-4C0D-AC9B-D2EF4517E3A6}" sibTransId="{5D24B187-AF9E-4AE8-B6C8-B9EB69D604E7}"/>
    <dgm:cxn modelId="{1160E8D1-0B08-41F3-8302-4477B45A994E}" type="presOf" srcId="{C9945F43-6903-4634-97FF-69806DE95A8C}" destId="{EC52ABCB-0423-40E1-9A80-D03963402EC3}" srcOrd="0" destOrd="0" presId="urn:microsoft.com/office/officeart/2005/8/layout/default"/>
    <dgm:cxn modelId="{0C6E90DF-5088-46CB-8780-DB9527752437}" type="presOf" srcId="{A363C456-C65C-447F-8ABA-0A004C817E69}" destId="{692F3BEE-8569-4907-8BBE-523DDDBE9356}" srcOrd="0" destOrd="0" presId="urn:microsoft.com/office/officeart/2005/8/layout/default"/>
    <dgm:cxn modelId="{CBAB4CEB-D521-4D21-B323-210691F3C436}" type="presOf" srcId="{E4B234E2-56F5-4F5B-BAE1-E9A65E19C604}" destId="{5ACCBEDD-2D1A-4524-A400-BB5677818D9B}" srcOrd="0" destOrd="0" presId="urn:microsoft.com/office/officeart/2005/8/layout/default"/>
    <dgm:cxn modelId="{B8808351-9DCE-44EB-9143-65341B29773B}" type="presParOf" srcId="{57676BE9-7CA2-46F6-A0E5-9B7F73888E46}" destId="{5ACCBEDD-2D1A-4524-A400-BB5677818D9B}" srcOrd="0" destOrd="0" presId="urn:microsoft.com/office/officeart/2005/8/layout/default"/>
    <dgm:cxn modelId="{945262FA-DF7C-4D23-98F5-4D7C6A614ABB}" type="presParOf" srcId="{57676BE9-7CA2-46F6-A0E5-9B7F73888E46}" destId="{98FA3145-360F-4BA4-A5BE-70BEE23CBE79}" srcOrd="1" destOrd="0" presId="urn:microsoft.com/office/officeart/2005/8/layout/default"/>
    <dgm:cxn modelId="{8435A97F-968A-4E32-8217-4F62C4A10D94}" type="presParOf" srcId="{57676BE9-7CA2-46F6-A0E5-9B7F73888E46}" destId="{EC52ABCB-0423-40E1-9A80-D03963402EC3}" srcOrd="2" destOrd="0" presId="urn:microsoft.com/office/officeart/2005/8/layout/default"/>
    <dgm:cxn modelId="{453C2C10-1E5C-49A5-93B3-3650C2440C39}" type="presParOf" srcId="{57676BE9-7CA2-46F6-A0E5-9B7F73888E46}" destId="{2D1EB72D-492F-4AD2-B952-1EE19667CF02}" srcOrd="3" destOrd="0" presId="urn:microsoft.com/office/officeart/2005/8/layout/default"/>
    <dgm:cxn modelId="{98A8411E-4602-4B45-9A77-787D9EE2B0B9}" type="presParOf" srcId="{57676BE9-7CA2-46F6-A0E5-9B7F73888E46}" destId="{99BB9A71-BAB3-473F-99B2-4D824757688A}" srcOrd="4" destOrd="0" presId="urn:microsoft.com/office/officeart/2005/8/layout/default"/>
    <dgm:cxn modelId="{AA38C101-8D7E-4058-B44A-04D0DD91F0FC}" type="presParOf" srcId="{57676BE9-7CA2-46F6-A0E5-9B7F73888E46}" destId="{F50559D4-7E99-4FB4-AFCD-B10544B5520D}" srcOrd="5" destOrd="0" presId="urn:microsoft.com/office/officeart/2005/8/layout/default"/>
    <dgm:cxn modelId="{7A538481-DF63-4091-8955-3C25C033B8F1}" type="presParOf" srcId="{57676BE9-7CA2-46F6-A0E5-9B7F73888E46}" destId="{6E013E1A-E0ED-468E-B419-0B324A21B537}" srcOrd="6" destOrd="0" presId="urn:microsoft.com/office/officeart/2005/8/layout/default"/>
    <dgm:cxn modelId="{DD85594D-2484-41C9-9164-7146FAEB8CEC}" type="presParOf" srcId="{57676BE9-7CA2-46F6-A0E5-9B7F73888E46}" destId="{16D6D2BD-2135-4F5B-AFBE-3CB00B27F666}" srcOrd="7" destOrd="0" presId="urn:microsoft.com/office/officeart/2005/8/layout/default"/>
    <dgm:cxn modelId="{7370C360-125A-4C9C-91A1-517F79A97DC0}" type="presParOf" srcId="{57676BE9-7CA2-46F6-A0E5-9B7F73888E46}" destId="{1610E346-35D9-47CD-81BA-38C7AD764F65}" srcOrd="8" destOrd="0" presId="urn:microsoft.com/office/officeart/2005/8/layout/default"/>
    <dgm:cxn modelId="{4D8B0807-5C71-4ABC-B5A4-4388606A9953}" type="presParOf" srcId="{57676BE9-7CA2-46F6-A0E5-9B7F73888E46}" destId="{9F6BDE04-8CA6-4196-8590-B0C58F46901B}" srcOrd="9" destOrd="0" presId="urn:microsoft.com/office/officeart/2005/8/layout/default"/>
    <dgm:cxn modelId="{11EF2492-1E88-4119-9D2A-2E4F81CC6979}" type="presParOf" srcId="{57676BE9-7CA2-46F6-A0E5-9B7F73888E46}" destId="{692F3BEE-8569-4907-8BBE-523DDDBE9356}" srcOrd="10" destOrd="0" presId="urn:microsoft.com/office/officeart/2005/8/layout/default"/>
    <dgm:cxn modelId="{5B593B4C-7DF1-4E05-AA85-0CD78FF3904A}" type="presParOf" srcId="{57676BE9-7CA2-46F6-A0E5-9B7F73888E46}" destId="{12B8FCF8-9CA1-4A6E-8DD6-1A0877416E98}" srcOrd="11" destOrd="0" presId="urn:microsoft.com/office/officeart/2005/8/layout/default"/>
    <dgm:cxn modelId="{37AE247B-D868-47EB-9E50-A380B470B24F}" type="presParOf" srcId="{57676BE9-7CA2-46F6-A0E5-9B7F73888E46}" destId="{BBB4C6F2-D9C6-4723-B5ED-EAC3BB7AB4BD}" srcOrd="12" destOrd="0" presId="urn:microsoft.com/office/officeart/2005/8/layout/defaul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CCBEDD-2D1A-4524-A400-BB5677818D9B}">
      <dsp:nvSpPr>
        <dsp:cNvPr id="0" name=""/>
        <dsp:cNvSpPr/>
      </dsp:nvSpPr>
      <dsp:spPr>
        <a:xfrm>
          <a:off x="3080" y="587032"/>
          <a:ext cx="2444055" cy="1466433"/>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solidFill>
                <a:schemeClr val="tx1"/>
              </a:solidFill>
            </a:rPr>
            <a:t>What and who do we mean by CJS? - Formal response to crime</a:t>
          </a:r>
          <a:endParaRPr lang="en-US" sz="1800" kern="1200" dirty="0">
            <a:solidFill>
              <a:schemeClr val="tx1"/>
            </a:solidFill>
          </a:endParaRPr>
        </a:p>
      </dsp:txBody>
      <dsp:txXfrm>
        <a:off x="3080" y="587032"/>
        <a:ext cx="2444055" cy="1466433"/>
      </dsp:txXfrm>
    </dsp:sp>
    <dsp:sp modelId="{EC52ABCB-0423-40E1-9A80-D03963402EC3}">
      <dsp:nvSpPr>
        <dsp:cNvPr id="0" name=""/>
        <dsp:cNvSpPr/>
      </dsp:nvSpPr>
      <dsp:spPr>
        <a:xfrm>
          <a:off x="2691541" y="587032"/>
          <a:ext cx="2444055" cy="1466433"/>
        </a:xfrm>
        <a:prstGeom prst="rect">
          <a:avLst/>
        </a:prstGeom>
        <a:gradFill rotWithShape="0">
          <a:gsLst>
            <a:gs pos="0">
              <a:schemeClr val="accent2">
                <a:hueOff val="-242561"/>
                <a:satOff val="-13988"/>
                <a:lumOff val="1438"/>
                <a:alphaOff val="0"/>
                <a:satMod val="103000"/>
                <a:lumMod val="102000"/>
                <a:tint val="94000"/>
              </a:schemeClr>
            </a:gs>
            <a:gs pos="50000">
              <a:schemeClr val="accent2">
                <a:hueOff val="-242561"/>
                <a:satOff val="-13988"/>
                <a:lumOff val="1438"/>
                <a:alphaOff val="0"/>
                <a:satMod val="110000"/>
                <a:lumMod val="100000"/>
                <a:shade val="100000"/>
              </a:schemeClr>
            </a:gs>
            <a:gs pos="100000">
              <a:schemeClr val="accent2">
                <a:hueOff val="-242561"/>
                <a:satOff val="-13988"/>
                <a:lumOff val="143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solidFill>
                <a:schemeClr val="tx1"/>
              </a:solidFill>
            </a:rPr>
            <a:t>One single jurisdiction that criminal procedures are fair, with policies, with control, within a system to deal with CJS</a:t>
          </a:r>
          <a:endParaRPr lang="en-US" sz="1800" kern="1200" dirty="0">
            <a:solidFill>
              <a:schemeClr val="tx1"/>
            </a:solidFill>
          </a:endParaRPr>
        </a:p>
      </dsp:txBody>
      <dsp:txXfrm>
        <a:off x="2691541" y="587032"/>
        <a:ext cx="2444055" cy="1466433"/>
      </dsp:txXfrm>
    </dsp:sp>
    <dsp:sp modelId="{99BB9A71-BAB3-473F-99B2-4D824757688A}">
      <dsp:nvSpPr>
        <dsp:cNvPr id="0" name=""/>
        <dsp:cNvSpPr/>
      </dsp:nvSpPr>
      <dsp:spPr>
        <a:xfrm>
          <a:off x="5380002" y="587032"/>
          <a:ext cx="2444055" cy="1466433"/>
        </a:xfrm>
        <a:prstGeom prst="rect">
          <a:avLst/>
        </a:prstGeom>
        <a:gradFill rotWithShape="0">
          <a:gsLst>
            <a:gs pos="0">
              <a:schemeClr val="accent2">
                <a:hueOff val="-485121"/>
                <a:satOff val="-27976"/>
                <a:lumOff val="2876"/>
                <a:alphaOff val="0"/>
                <a:satMod val="103000"/>
                <a:lumMod val="102000"/>
                <a:tint val="94000"/>
              </a:schemeClr>
            </a:gs>
            <a:gs pos="50000">
              <a:schemeClr val="accent2">
                <a:hueOff val="-485121"/>
                <a:satOff val="-27976"/>
                <a:lumOff val="2876"/>
                <a:alphaOff val="0"/>
                <a:satMod val="110000"/>
                <a:lumMod val="100000"/>
                <a:shade val="100000"/>
              </a:schemeClr>
            </a:gs>
            <a:gs pos="100000">
              <a:schemeClr val="accent2">
                <a:hueOff val="-485121"/>
                <a:satOff val="-27976"/>
                <a:lumOff val="2876"/>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solidFill>
                <a:schemeClr val="tx1"/>
              </a:solidFill>
            </a:rPr>
            <a:t>4 key systems:</a:t>
          </a:r>
          <a:endParaRPr lang="en-US" sz="1800" kern="1200" dirty="0">
            <a:solidFill>
              <a:schemeClr val="tx1"/>
            </a:solidFill>
          </a:endParaRPr>
        </a:p>
      </dsp:txBody>
      <dsp:txXfrm>
        <a:off x="5380002" y="587032"/>
        <a:ext cx="2444055" cy="1466433"/>
      </dsp:txXfrm>
    </dsp:sp>
    <dsp:sp modelId="{6E013E1A-E0ED-468E-B419-0B324A21B537}">
      <dsp:nvSpPr>
        <dsp:cNvPr id="0" name=""/>
        <dsp:cNvSpPr/>
      </dsp:nvSpPr>
      <dsp:spPr>
        <a:xfrm>
          <a:off x="8068463" y="587032"/>
          <a:ext cx="2444055" cy="1466433"/>
        </a:xfrm>
        <a:prstGeom prst="rect">
          <a:avLst/>
        </a:prstGeom>
        <a:gradFill rotWithShape="0">
          <a:gsLst>
            <a:gs pos="0">
              <a:schemeClr val="accent2">
                <a:hueOff val="-727682"/>
                <a:satOff val="-41964"/>
                <a:lumOff val="4314"/>
                <a:alphaOff val="0"/>
                <a:satMod val="103000"/>
                <a:lumMod val="102000"/>
                <a:tint val="94000"/>
              </a:schemeClr>
            </a:gs>
            <a:gs pos="50000">
              <a:schemeClr val="accent2">
                <a:hueOff val="-727682"/>
                <a:satOff val="-41964"/>
                <a:lumOff val="4314"/>
                <a:alphaOff val="0"/>
                <a:satMod val="110000"/>
                <a:lumMod val="100000"/>
                <a:shade val="100000"/>
              </a:schemeClr>
            </a:gs>
            <a:gs pos="100000">
              <a:schemeClr val="accent2">
                <a:hueOff val="-727682"/>
                <a:satOff val="-41964"/>
                <a:lumOff val="431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solidFill>
                <a:schemeClr val="tx1"/>
              </a:solidFill>
            </a:rPr>
            <a:t>Law – police / prosecution agencies - CPS</a:t>
          </a:r>
          <a:endParaRPr lang="en-US" sz="1800" kern="1200" dirty="0">
            <a:solidFill>
              <a:schemeClr val="tx1"/>
            </a:solidFill>
          </a:endParaRPr>
        </a:p>
      </dsp:txBody>
      <dsp:txXfrm>
        <a:off x="8068463" y="587032"/>
        <a:ext cx="2444055" cy="1466433"/>
      </dsp:txXfrm>
    </dsp:sp>
    <dsp:sp modelId="{1610E346-35D9-47CD-81BA-38C7AD764F65}">
      <dsp:nvSpPr>
        <dsp:cNvPr id="0" name=""/>
        <dsp:cNvSpPr/>
      </dsp:nvSpPr>
      <dsp:spPr>
        <a:xfrm>
          <a:off x="1347311" y="2297871"/>
          <a:ext cx="2444055" cy="1466433"/>
        </a:xfrm>
        <a:prstGeom prst="rect">
          <a:avLst/>
        </a:prstGeom>
        <a:gradFill rotWithShape="0">
          <a:gsLst>
            <a:gs pos="0">
              <a:schemeClr val="accent2">
                <a:hueOff val="-970242"/>
                <a:satOff val="-55952"/>
                <a:lumOff val="5752"/>
                <a:alphaOff val="0"/>
                <a:satMod val="103000"/>
                <a:lumMod val="102000"/>
                <a:tint val="94000"/>
              </a:schemeClr>
            </a:gs>
            <a:gs pos="50000">
              <a:schemeClr val="accent2">
                <a:hueOff val="-970242"/>
                <a:satOff val="-55952"/>
                <a:lumOff val="5752"/>
                <a:alphaOff val="0"/>
                <a:satMod val="110000"/>
                <a:lumMod val="100000"/>
                <a:shade val="100000"/>
              </a:schemeClr>
            </a:gs>
            <a:gs pos="100000">
              <a:schemeClr val="accent2">
                <a:hueOff val="-970242"/>
                <a:satOff val="-55952"/>
                <a:lumOff val="575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solidFill>
                <a:schemeClr val="tx1"/>
              </a:solidFill>
            </a:rPr>
            <a:t>Courts – decisions / sentencing / rights</a:t>
          </a:r>
          <a:endParaRPr lang="en-US" sz="1800" kern="1200" dirty="0">
            <a:solidFill>
              <a:schemeClr val="tx1"/>
            </a:solidFill>
          </a:endParaRPr>
        </a:p>
      </dsp:txBody>
      <dsp:txXfrm>
        <a:off x="1347311" y="2297871"/>
        <a:ext cx="2444055" cy="1466433"/>
      </dsp:txXfrm>
    </dsp:sp>
    <dsp:sp modelId="{692F3BEE-8569-4907-8BBE-523DDDBE9356}">
      <dsp:nvSpPr>
        <dsp:cNvPr id="0" name=""/>
        <dsp:cNvSpPr/>
      </dsp:nvSpPr>
      <dsp:spPr>
        <a:xfrm>
          <a:off x="4035772" y="2297871"/>
          <a:ext cx="2444055" cy="1466433"/>
        </a:xfrm>
        <a:prstGeom prst="rect">
          <a:avLst/>
        </a:prstGeom>
        <a:gradFill rotWithShape="0">
          <a:gsLst>
            <a:gs pos="0">
              <a:schemeClr val="accent2">
                <a:hueOff val="-1212803"/>
                <a:satOff val="-69940"/>
                <a:lumOff val="7190"/>
                <a:alphaOff val="0"/>
                <a:satMod val="103000"/>
                <a:lumMod val="102000"/>
                <a:tint val="94000"/>
              </a:schemeClr>
            </a:gs>
            <a:gs pos="50000">
              <a:schemeClr val="accent2">
                <a:hueOff val="-1212803"/>
                <a:satOff val="-69940"/>
                <a:lumOff val="7190"/>
                <a:alphaOff val="0"/>
                <a:satMod val="110000"/>
                <a:lumMod val="100000"/>
                <a:shade val="100000"/>
              </a:schemeClr>
            </a:gs>
            <a:gs pos="100000">
              <a:schemeClr val="accent2">
                <a:hueOff val="-1212803"/>
                <a:satOff val="-69940"/>
                <a:lumOff val="719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solidFill>
                <a:schemeClr val="tx1"/>
              </a:solidFill>
            </a:rPr>
            <a:t>Penal system – Prisons / probation</a:t>
          </a:r>
          <a:endParaRPr lang="en-US" sz="1800" kern="1200" dirty="0">
            <a:solidFill>
              <a:schemeClr val="tx1"/>
            </a:solidFill>
          </a:endParaRPr>
        </a:p>
      </dsp:txBody>
      <dsp:txXfrm>
        <a:off x="4035772" y="2297871"/>
        <a:ext cx="2444055" cy="1466433"/>
      </dsp:txXfrm>
    </dsp:sp>
    <dsp:sp modelId="{BBB4C6F2-D9C6-4723-B5ED-EAC3BB7AB4BD}">
      <dsp:nvSpPr>
        <dsp:cNvPr id="0" name=""/>
        <dsp:cNvSpPr/>
      </dsp:nvSpPr>
      <dsp:spPr>
        <a:xfrm>
          <a:off x="6724233" y="2297871"/>
          <a:ext cx="2444055" cy="1466433"/>
        </a:xfrm>
        <a:prstGeom prst="rect">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solidFill>
                <a:schemeClr val="tx1"/>
              </a:solidFill>
            </a:rPr>
            <a:t>Crime prevention – agencies to support/ address crime free environments / change behaviours </a:t>
          </a:r>
          <a:endParaRPr lang="en-US" sz="1800" kern="1200" dirty="0">
            <a:solidFill>
              <a:schemeClr val="tx1"/>
            </a:solidFill>
          </a:endParaRPr>
        </a:p>
      </dsp:txBody>
      <dsp:txXfrm>
        <a:off x="6724233" y="2297871"/>
        <a:ext cx="2444055" cy="146643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B475ED-CF95-4A9E-894A-02191184FB76}" type="datetimeFigureOut">
              <a:rPr lang="en-GB" smtClean="0"/>
              <a:t>26/09/2024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21AD4F-4F0F-4A71-AF65-2582CC23EF52}" type="slidenum">
              <a:rPr lang="en-GB" smtClean="0"/>
              <a:t>‹#›</a:t>
            </a:fld>
            <a:endParaRPr lang="en-GB"/>
          </a:p>
        </p:txBody>
      </p:sp>
    </p:spTree>
    <p:extLst>
      <p:ext uri="{BB962C8B-B14F-4D97-AF65-F5344CB8AC3E}">
        <p14:creationId xmlns:p14="http://schemas.microsoft.com/office/powerpoint/2010/main" val="35001943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ucl.ac.uk/news/2017/jul/fear-crime-contagious-even-low-crime-communities" TargetMode="External"/><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librarysearch.uwtsd.ac.uk/discovery/search?vid=44WHELF_UWTSD:44WHELF_UWTSD_VU1&amp;tab=Everything&amp;search_scope=MyInst_and_CI&amp;lang=en&amp;displayMode=full&amp;bulkSize=10&amp;highlight=true&amp;dum=true&amp;query=any,contains,cite%20them%20right&amp;displayField=all</a:t>
            </a:r>
          </a:p>
        </p:txBody>
      </p:sp>
      <p:sp>
        <p:nvSpPr>
          <p:cNvPr id="4" name="Slide Number Placeholder 3"/>
          <p:cNvSpPr>
            <a:spLocks noGrp="1"/>
          </p:cNvSpPr>
          <p:nvPr>
            <p:ph type="sldNum" sz="quarter" idx="5"/>
          </p:nvPr>
        </p:nvSpPr>
        <p:spPr/>
        <p:txBody>
          <a:bodyPr/>
          <a:lstStyle/>
          <a:p>
            <a:fld id="{1821AD4F-4F0F-4A71-AF65-2582CC23EF52}" type="slidenum">
              <a:rPr lang="en-GB" smtClean="0"/>
              <a:t>4</a:t>
            </a:fld>
            <a:endParaRPr lang="en-GB"/>
          </a:p>
        </p:txBody>
      </p:sp>
    </p:spTree>
    <p:extLst>
      <p:ext uri="{BB962C8B-B14F-4D97-AF65-F5344CB8AC3E}">
        <p14:creationId xmlns:p14="http://schemas.microsoft.com/office/powerpoint/2010/main" val="20713924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r>
              <a:rPr lang="en-GB" dirty="0"/>
              <a:t>The Crown Prosecution Service (CPS) prosecutes criminal cases that have been investigated by the police and other investigative organisations in England and Wales. The CPS is independent, and we make our decisions independently of the police and government.</a:t>
            </a:r>
            <a:endParaRPr lang="en-US" dirty="0"/>
          </a:p>
          <a:p>
            <a:r>
              <a:rPr lang="en-GB" dirty="0"/>
              <a:t>Our duty is to make sure that the right person is prosecuted for the right offence, and to bring offenders to justice wherever possible.</a:t>
            </a:r>
            <a:endParaRPr lang="en-GB" dirty="0">
              <a:cs typeface="Calibri"/>
            </a:endParaRPr>
          </a:p>
          <a:p>
            <a:r>
              <a:rPr lang="en-GB" dirty="0"/>
              <a:t>The CPS:</a:t>
            </a:r>
            <a:endParaRPr lang="en-GB" dirty="0">
              <a:cs typeface="Calibri"/>
            </a:endParaRPr>
          </a:p>
          <a:p>
            <a:pPr marL="181103" indent="-181103">
              <a:buFont typeface="Arial"/>
              <a:buChar char="•"/>
            </a:pPr>
            <a:r>
              <a:rPr lang="en-GB" dirty="0"/>
              <a:t>decides which cases should be prosecuted; </a:t>
            </a:r>
            <a:endParaRPr lang="en-GB" dirty="0">
              <a:cs typeface="Calibri"/>
            </a:endParaRPr>
          </a:p>
          <a:p>
            <a:pPr marL="181103" indent="-181103">
              <a:buFont typeface="Arial"/>
              <a:buChar char="•"/>
            </a:pPr>
            <a:r>
              <a:rPr lang="en-GB" dirty="0"/>
              <a:t>determines the appropriate charges in more serious or complex cases, and advises the police during the early stages of investigations; </a:t>
            </a:r>
            <a:endParaRPr lang="en-GB" dirty="0">
              <a:cs typeface="Calibri"/>
            </a:endParaRPr>
          </a:p>
          <a:p>
            <a:pPr marL="181103" indent="-181103">
              <a:buFont typeface="Arial"/>
              <a:buChar char="•"/>
            </a:pPr>
            <a:r>
              <a:rPr lang="en-GB" dirty="0"/>
              <a:t>prepares cases and presents them at court; and </a:t>
            </a:r>
            <a:endParaRPr lang="en-GB" dirty="0">
              <a:cs typeface="Calibri"/>
            </a:endParaRPr>
          </a:p>
          <a:p>
            <a:pPr marL="181103" indent="-181103">
              <a:buFont typeface="Arial"/>
              <a:buChar char="•"/>
            </a:pPr>
            <a:r>
              <a:rPr lang="en-GB" dirty="0"/>
              <a:t>provides information, assistance and support to victims and prosecution witnesses. </a:t>
            </a:r>
            <a:endParaRPr lang="en-GB" dirty="0">
              <a:cs typeface="Calibri"/>
            </a:endParaRPr>
          </a:p>
          <a:p>
            <a:endParaRPr lang="en-GB" dirty="0"/>
          </a:p>
          <a:p>
            <a:r>
              <a:rPr lang="en-GB" dirty="0"/>
              <a:t>The National Probation Service was set up on 1 June 2014, along with 21 community rehabilitation companies (CRCs) that manage low and medium risk offenders. We work in partnership with the CRCs, with the courts, police and with private and voluntary sector partners in order to manage offenders safely and effectively.</a:t>
            </a:r>
            <a:endParaRPr lang="en-GB" dirty="0">
              <a:cs typeface="Calibri"/>
            </a:endParaRPr>
          </a:p>
          <a:p>
            <a:r>
              <a:rPr lang="en-GB" dirty="0"/>
              <a:t>We’re responsible for:</a:t>
            </a:r>
            <a:endParaRPr lang="en-GB" dirty="0">
              <a:cs typeface="Calibri"/>
            </a:endParaRPr>
          </a:p>
          <a:p>
            <a:pPr marL="181103" indent="-181103">
              <a:buFont typeface="Arial"/>
              <a:buChar char="•"/>
            </a:pPr>
            <a:r>
              <a:rPr lang="en-GB" dirty="0"/>
              <a:t>preparing pre-sentence reports for courts, to help them select the most appropriate sentence</a:t>
            </a:r>
            <a:endParaRPr lang="en-GB" dirty="0">
              <a:cs typeface="Calibri"/>
            </a:endParaRPr>
          </a:p>
          <a:p>
            <a:pPr marL="181103" indent="-181103">
              <a:buFont typeface="Arial"/>
              <a:buChar char="•"/>
            </a:pPr>
            <a:r>
              <a:rPr lang="en-GB" dirty="0"/>
              <a:t>managing approved premises for offenders with a residence requirement on their sentence</a:t>
            </a:r>
            <a:endParaRPr lang="en-GB" dirty="0">
              <a:cs typeface="Calibri"/>
            </a:endParaRPr>
          </a:p>
          <a:p>
            <a:pPr marL="181103" indent="-181103">
              <a:buFont typeface="Arial"/>
              <a:buChar char="•"/>
            </a:pPr>
            <a:r>
              <a:rPr lang="en-GB" dirty="0"/>
              <a:t>assessing offenders in prison to prepare them for release on licence to the community, when they will come under our supervision</a:t>
            </a:r>
            <a:endParaRPr lang="en-GB" dirty="0">
              <a:cs typeface="Calibri"/>
            </a:endParaRPr>
          </a:p>
          <a:p>
            <a:pPr marL="181103" indent="-181103">
              <a:buFont typeface="Arial"/>
              <a:buChar char="•"/>
            </a:pPr>
            <a:r>
              <a:rPr lang="en-GB" dirty="0"/>
              <a:t>helping all offenders serving sentences in the community to meet the requirements ordered by the courts</a:t>
            </a:r>
            <a:endParaRPr lang="en-GB" dirty="0">
              <a:cs typeface="Calibri"/>
            </a:endParaRPr>
          </a:p>
          <a:p>
            <a:pPr marL="181103" indent="-181103">
              <a:buFont typeface="Arial"/>
              <a:buChar char="•"/>
            </a:pPr>
            <a:r>
              <a:rPr lang="en-GB" dirty="0"/>
              <a:t>communicating with and prioritising the wellbeing of victims of serious sexual and violent offences, when the offender has received a prison sentence of 12 months or more, or is detained as a mental health patient</a:t>
            </a:r>
            <a:endParaRPr lang="en-GB" dirty="0">
              <a:cs typeface="Calibri"/>
            </a:endParaRPr>
          </a:p>
          <a:p>
            <a:r>
              <a:rPr lang="en-GB" dirty="0"/>
              <a:t>Our priorities</a:t>
            </a:r>
            <a:endParaRPr lang="en-GB" dirty="0">
              <a:cs typeface="Calibri"/>
            </a:endParaRPr>
          </a:p>
          <a:p>
            <a:r>
              <a:rPr lang="en-GB" dirty="0"/>
              <a:t>Our priority is to protect the public by the effective rehabilitation of high risk offenders, by tackling the causes of offending and enabling offenders to turn their lives around.</a:t>
            </a:r>
            <a:endParaRPr lang="en-GB" dirty="0">
              <a:cs typeface="Calibri"/>
            </a:endParaRPr>
          </a:p>
          <a:p>
            <a:endParaRPr lang="en-GB" dirty="0">
              <a:cs typeface="Calibri"/>
            </a:endParaRPr>
          </a:p>
        </p:txBody>
      </p:sp>
      <p:sp>
        <p:nvSpPr>
          <p:cNvPr id="4" name="Slide Number Placeholder 3"/>
          <p:cNvSpPr>
            <a:spLocks noGrp="1"/>
          </p:cNvSpPr>
          <p:nvPr>
            <p:ph type="sldNum" sz="quarter" idx="10"/>
          </p:nvPr>
        </p:nvSpPr>
        <p:spPr/>
        <p:txBody>
          <a:bodyPr/>
          <a:lstStyle/>
          <a:p>
            <a:fld id="{0B567636-85B6-4AF6-A680-E36E5590A85C}" type="slidenum">
              <a:rPr lang="en-GB" smtClean="0"/>
              <a:pPr/>
              <a:t>9</a:t>
            </a:fld>
            <a:endParaRPr lang="en-GB"/>
          </a:p>
        </p:txBody>
      </p:sp>
    </p:spTree>
    <p:extLst>
      <p:ext uri="{BB962C8B-B14F-4D97-AF65-F5344CB8AC3E}">
        <p14:creationId xmlns:p14="http://schemas.microsoft.com/office/powerpoint/2010/main" val="656394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atermark.silverchair.com/400414.pdf?token=AQECAHi208BE49Ooan9kkhW_Ercy7Dm3ZL_9Cf3qfKAc485ysgAAAlgwggJUBgkqhkiG9w0BBwagggJFMIICQQIBADCCAjoGCSqGSIb3DQEHATAeBglghkgBZQMEAS4wEQQMCqt92hHi2vwxsLBXAgEQgIICC6vxtXxSi-RF7BJ_t5k7zXCSZ29R8kZu1qYpKHECQzK1OtTl91AF6A2N2jSMySuP-y_h-hDvXSlS0B0pnq2_uG46N4dlZixPeAzm4fD4iroJMXaetAfaR4nsUIi6o3QUze6hnuS5NVsq2ghIw2MWm1GD0ENqObFldcaKUdpxWVbpYJxCVwLAoiHKIoaC110-pl4FkxS8_kyQY0iXDBnqo7yOq5t4WyC3mbsGPnReqBhDm-Trv44R1zh7YpSVNXR8eGVa9HxhxZ1TImxF40UvV8KRS6EDMDqb4S5X0pzhdlSBwFLz1-oYeoniKj7sDTme2fnLKuDrpze1Bw2C60DHxtghUMSpt1whJ7D_GCkmqEeMUBEIbr16SsMorjAtdryDGXs1lI6dLbl8WbwuNG3MIzfuABR5XN0UeOb6JhRG-erHXSmoSEWd8uCxvMdKkhlztTpcOmZFFSqUk41gXoi095xg4UWhE_kRhVVLftz1eagILuDZ2hYNbokeTzy5fNDeigxIXfNWtcQjyYa4w4i876xyO0C1cJNmApSKsH-gjLe1ltqEetPTvlAUKF_8D9CErynhZ-qIIB3oSuoyhECb3EBLi0XP2d2Qim3KJc6lneGJv5b9mLhfQtcH22DpPLE9NFIbOvMOw68Y2TMmxAIt_JfZyYzRRRbzX_uCebhD17EbKDOKiW1JGXDEAaY</a:t>
            </a:r>
          </a:p>
        </p:txBody>
      </p:sp>
      <p:sp>
        <p:nvSpPr>
          <p:cNvPr id="4" name="Slide Number Placeholder 3"/>
          <p:cNvSpPr>
            <a:spLocks noGrp="1"/>
          </p:cNvSpPr>
          <p:nvPr>
            <p:ph type="sldNum" sz="quarter" idx="5"/>
          </p:nvPr>
        </p:nvSpPr>
        <p:spPr/>
        <p:txBody>
          <a:bodyPr/>
          <a:lstStyle/>
          <a:p>
            <a:fld id="{0B567636-85B6-4AF6-A680-E36E5590A85C}" type="slidenum">
              <a:rPr lang="en-GB" smtClean="0"/>
              <a:pPr/>
              <a:t>12</a:t>
            </a:fld>
            <a:endParaRPr lang="en-GB" dirty="0"/>
          </a:p>
        </p:txBody>
      </p:sp>
    </p:spTree>
    <p:extLst>
      <p:ext uri="{BB962C8B-B14F-4D97-AF65-F5344CB8AC3E}">
        <p14:creationId xmlns:p14="http://schemas.microsoft.com/office/powerpoint/2010/main" val="24565867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Anyone who misuses drugs or alcohol can be considered to be in vulnerable circumstances. However, some population groups are subject to high risks. Their circumstances can hinder recovery and increase inequality. People using substance misuse services may need extra support temporarily or long-term either because of their personal circumstances, the health conditions they have, or other needs and complexities. Some people are particularly vulnerable to complications during detoxification and withdrawal.</a:t>
            </a:r>
          </a:p>
        </p:txBody>
      </p:sp>
      <p:sp>
        <p:nvSpPr>
          <p:cNvPr id="4" name="Slide Number Placeholder 3"/>
          <p:cNvSpPr>
            <a:spLocks noGrp="1"/>
          </p:cNvSpPr>
          <p:nvPr>
            <p:ph type="sldNum" sz="quarter" idx="5"/>
          </p:nvPr>
        </p:nvSpPr>
        <p:spPr/>
        <p:txBody>
          <a:bodyPr/>
          <a:lstStyle/>
          <a:p>
            <a:fld id="{1821AD4F-4F0F-4A71-AF65-2582CC23EF52}" type="slidenum">
              <a:rPr lang="en-GB" smtClean="0"/>
              <a:t>15</a:t>
            </a:fld>
            <a:endParaRPr lang="en-GB"/>
          </a:p>
        </p:txBody>
      </p:sp>
    </p:spTree>
    <p:extLst>
      <p:ext uri="{BB962C8B-B14F-4D97-AF65-F5344CB8AC3E}">
        <p14:creationId xmlns:p14="http://schemas.microsoft.com/office/powerpoint/2010/main" val="10303943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37394B"/>
                </a:solidFill>
                <a:effectLst/>
                <a:latin typeface="canada-type-gibson"/>
              </a:rPr>
              <a:t>The Act provides the legal framework for improving the well-being of people who need care and support, and carers who need support, and for transforming social services in Wales.</a:t>
            </a:r>
          </a:p>
          <a:p>
            <a:pPr algn="l"/>
            <a:r>
              <a:rPr lang="en-GB" b="1" i="0" dirty="0">
                <a:solidFill>
                  <a:srgbClr val="37394B"/>
                </a:solidFill>
                <a:effectLst/>
                <a:latin typeface="canada-type-gibson"/>
              </a:rPr>
              <a:t>Voice and control</a:t>
            </a:r>
            <a:r>
              <a:rPr lang="en-GB" b="0" i="0" dirty="0">
                <a:solidFill>
                  <a:srgbClr val="37394B"/>
                </a:solidFill>
                <a:effectLst/>
                <a:latin typeface="canada-type-gibson"/>
              </a:rPr>
              <a:t> – putting the individual and their needs, at the centre of their care, and giving them a voice in, and control over reaching the outcomes that help them achieve well-being.</a:t>
            </a:r>
          </a:p>
          <a:p>
            <a:pPr algn="l"/>
            <a:r>
              <a:rPr lang="en-GB" b="1" i="0" dirty="0">
                <a:solidFill>
                  <a:srgbClr val="37394B"/>
                </a:solidFill>
                <a:effectLst/>
                <a:latin typeface="canada-type-gibson"/>
              </a:rPr>
              <a:t>Prevention and early intervention</a:t>
            </a:r>
            <a:r>
              <a:rPr lang="en-GB" b="0" i="0" dirty="0">
                <a:solidFill>
                  <a:srgbClr val="37394B"/>
                </a:solidFill>
                <a:effectLst/>
                <a:latin typeface="canada-type-gibson"/>
              </a:rPr>
              <a:t> – increasing preventative services within the community to minimise the escalation of critical need.</a:t>
            </a:r>
          </a:p>
          <a:p>
            <a:pPr algn="l"/>
            <a:r>
              <a:rPr lang="en-GB" b="1" i="0" dirty="0">
                <a:solidFill>
                  <a:srgbClr val="37394B"/>
                </a:solidFill>
                <a:effectLst/>
                <a:latin typeface="canada-type-gibson"/>
              </a:rPr>
              <a:t>Well-being</a:t>
            </a:r>
            <a:r>
              <a:rPr lang="en-GB" b="0" i="0" dirty="0">
                <a:solidFill>
                  <a:srgbClr val="37394B"/>
                </a:solidFill>
                <a:effectLst/>
                <a:latin typeface="canada-type-gibson"/>
              </a:rPr>
              <a:t> – supporting people to achieve their own well-being and measuring the success of care and support.</a:t>
            </a:r>
          </a:p>
          <a:p>
            <a:pPr algn="l"/>
            <a:r>
              <a:rPr lang="en-GB" b="1" i="0" dirty="0">
                <a:solidFill>
                  <a:srgbClr val="37394B"/>
                </a:solidFill>
                <a:effectLst/>
                <a:latin typeface="canada-type-gibson"/>
              </a:rPr>
              <a:t>Co-production</a:t>
            </a:r>
            <a:r>
              <a:rPr lang="en-GB" b="0" i="0" dirty="0">
                <a:solidFill>
                  <a:srgbClr val="37394B"/>
                </a:solidFill>
                <a:effectLst/>
                <a:latin typeface="canada-type-gibson"/>
              </a:rPr>
              <a:t> – encouraging individuals to become more involved in the design and delivery of services.</a:t>
            </a:r>
          </a:p>
          <a:p>
            <a:endParaRPr lang="en-GB" b="0" i="0" dirty="0">
              <a:solidFill>
                <a:srgbClr val="37394B"/>
              </a:solidFill>
              <a:effectLst/>
              <a:latin typeface="canada-type-gibson"/>
            </a:endParaRPr>
          </a:p>
          <a:p>
            <a:r>
              <a:rPr lang="en-GB" dirty="0"/>
              <a:t>https://www.legislation.gov.uk/anaw/2014/4/pdfs/anaw_20140004_en.pdf</a:t>
            </a:r>
          </a:p>
        </p:txBody>
      </p:sp>
      <p:sp>
        <p:nvSpPr>
          <p:cNvPr id="4" name="Slide Number Placeholder 3"/>
          <p:cNvSpPr>
            <a:spLocks noGrp="1"/>
          </p:cNvSpPr>
          <p:nvPr>
            <p:ph type="sldNum" sz="quarter" idx="5"/>
          </p:nvPr>
        </p:nvSpPr>
        <p:spPr/>
        <p:txBody>
          <a:bodyPr/>
          <a:lstStyle/>
          <a:p>
            <a:fld id="{1821AD4F-4F0F-4A71-AF65-2582CC23EF52}" type="slidenum">
              <a:rPr lang="en-GB" smtClean="0"/>
              <a:t>17</a:t>
            </a:fld>
            <a:endParaRPr lang="en-GB"/>
          </a:p>
        </p:txBody>
      </p:sp>
    </p:spTree>
    <p:extLst>
      <p:ext uri="{BB962C8B-B14F-4D97-AF65-F5344CB8AC3E}">
        <p14:creationId xmlns:p14="http://schemas.microsoft.com/office/powerpoint/2010/main" val="32151713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nSpc>
                <a:spcPct val="90000"/>
              </a:lnSpc>
              <a:spcBef>
                <a:spcPts val="1000"/>
              </a:spcBef>
              <a:buFont typeface="Arial"/>
              <a:buChar char="•"/>
            </a:pPr>
            <a:r>
              <a:rPr lang="en-US" dirty="0"/>
              <a:t>Relevant partners include local authorities, probation services, NHS Trusts, the sectary of state,  Welsh Ministers and police. </a:t>
            </a:r>
          </a:p>
          <a:p>
            <a:pPr marL="285750" indent="-285750">
              <a:lnSpc>
                <a:spcPct val="90000"/>
              </a:lnSpc>
              <a:spcBef>
                <a:spcPts val="1000"/>
              </a:spcBef>
              <a:buFont typeface="Arial"/>
              <a:buChar char="•"/>
            </a:pPr>
            <a:r>
              <a:rPr lang="en-US" dirty="0"/>
              <a:t>Serving Police officers have a duty to report to any or suspected incident involving any adults at risk regardless of where they work or their role.  The duty is to report to the local authority of that area.  </a:t>
            </a:r>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1821AD4F-4F0F-4A71-AF65-2582CC23EF52}" type="slidenum">
              <a:rPr lang="en-GB" smtClean="0"/>
              <a:t>18</a:t>
            </a:fld>
            <a:endParaRPr lang="en-GB"/>
          </a:p>
        </p:txBody>
      </p:sp>
    </p:spTree>
    <p:extLst>
      <p:ext uri="{BB962C8B-B14F-4D97-AF65-F5344CB8AC3E}">
        <p14:creationId xmlns:p14="http://schemas.microsoft.com/office/powerpoint/2010/main" val="39380268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https://www.ucl.ac.uk/news/2017/jul/fear-crime-contagious-even-low-crime-communities</a:t>
            </a:r>
            <a:endParaRPr lang="en-US" dirty="0"/>
          </a:p>
          <a:p>
            <a:r>
              <a:rPr lang="en-US" dirty="0"/>
              <a:t>https://www.ethnicity-facts-figures.service.gov.uk/crime-justice-and-the-law/crime-and-reoffending/fear-of-crime/latest</a:t>
            </a:r>
            <a:endParaRPr lang="en-US" dirty="0">
              <a:cs typeface="Calibri" panose="020F0502020204030204"/>
            </a:endParaRPr>
          </a:p>
        </p:txBody>
      </p:sp>
      <p:sp>
        <p:nvSpPr>
          <p:cNvPr id="4" name="Slide Number Placeholder 3"/>
          <p:cNvSpPr>
            <a:spLocks noGrp="1"/>
          </p:cNvSpPr>
          <p:nvPr>
            <p:ph type="sldNum" sz="quarter" idx="5"/>
          </p:nvPr>
        </p:nvSpPr>
        <p:spPr/>
        <p:txBody>
          <a:bodyPr/>
          <a:lstStyle/>
          <a:p>
            <a:fld id="{1821AD4F-4F0F-4A71-AF65-2582CC23EF52}" type="slidenum">
              <a:rPr lang="en-GB" smtClean="0"/>
              <a:t>28</a:t>
            </a:fld>
            <a:endParaRPr lang="en-GB"/>
          </a:p>
        </p:txBody>
      </p:sp>
    </p:spTree>
    <p:extLst>
      <p:ext uri="{BB962C8B-B14F-4D97-AF65-F5344CB8AC3E}">
        <p14:creationId xmlns:p14="http://schemas.microsoft.com/office/powerpoint/2010/main" val="24725686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567636-85B6-4AF6-A680-E36E5590A85C}" type="slidenum">
              <a:rPr lang="en-GB" smtClean="0"/>
              <a:pPr/>
              <a:t>31</a:t>
            </a:fld>
            <a:endParaRPr lang="en-GB"/>
          </a:p>
        </p:txBody>
      </p:sp>
    </p:spTree>
    <p:extLst>
      <p:ext uri="{BB962C8B-B14F-4D97-AF65-F5344CB8AC3E}">
        <p14:creationId xmlns:p14="http://schemas.microsoft.com/office/powerpoint/2010/main" val="31555848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567636-85B6-4AF6-A680-E36E5590A85C}" type="slidenum">
              <a:rPr lang="en-GB" smtClean="0"/>
              <a:pPr/>
              <a:t>35</a:t>
            </a:fld>
            <a:endParaRPr lang="en-GB"/>
          </a:p>
        </p:txBody>
      </p:sp>
    </p:spTree>
    <p:extLst>
      <p:ext uri="{BB962C8B-B14F-4D97-AF65-F5344CB8AC3E}">
        <p14:creationId xmlns:p14="http://schemas.microsoft.com/office/powerpoint/2010/main" val="17152302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B110F7-AFC2-4E93-84EF-40E3297AA0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64B7108-6B4B-4FE6-B36B-DB3245B250B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9752B97-B062-45CB-8EC2-1FFE01F326A2}"/>
              </a:ext>
            </a:extLst>
          </p:cNvPr>
          <p:cNvSpPr>
            <a:spLocks noGrp="1"/>
          </p:cNvSpPr>
          <p:nvPr>
            <p:ph type="dt" sz="half" idx="10"/>
          </p:nvPr>
        </p:nvSpPr>
        <p:spPr/>
        <p:txBody>
          <a:bodyPr/>
          <a:lstStyle/>
          <a:p>
            <a:fld id="{E2C75275-186D-441C-9084-D1D9B812ADA5}" type="datetimeFigureOut">
              <a:rPr lang="en-GB" smtClean="0"/>
              <a:t>26/09/2024</a:t>
            </a:fld>
            <a:endParaRPr lang="en-GB"/>
          </a:p>
        </p:txBody>
      </p:sp>
      <p:sp>
        <p:nvSpPr>
          <p:cNvPr id="5" name="Footer Placeholder 4">
            <a:extLst>
              <a:ext uri="{FF2B5EF4-FFF2-40B4-BE49-F238E27FC236}">
                <a16:creationId xmlns:a16="http://schemas.microsoft.com/office/drawing/2014/main" id="{2689FC89-43B0-4A82-A9A8-16E623AE7CF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0B2034-1513-4FE0-92CD-D0997D4B1BDA}"/>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42925972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AE12B-0F0D-4412-832B-FDEC45EB7B9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FDDC2E3-2AA3-4FFC-87B8-C455DC3E6A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90AF0FF-47E1-4CFA-8B23-BD072EB37F2D}"/>
              </a:ext>
            </a:extLst>
          </p:cNvPr>
          <p:cNvSpPr>
            <a:spLocks noGrp="1"/>
          </p:cNvSpPr>
          <p:nvPr>
            <p:ph type="dt" sz="half" idx="10"/>
          </p:nvPr>
        </p:nvSpPr>
        <p:spPr/>
        <p:txBody>
          <a:bodyPr/>
          <a:lstStyle/>
          <a:p>
            <a:fld id="{E2C75275-186D-441C-9084-D1D9B812ADA5}" type="datetimeFigureOut">
              <a:rPr lang="en-GB" smtClean="0"/>
              <a:t>26/09/2024</a:t>
            </a:fld>
            <a:endParaRPr lang="en-GB"/>
          </a:p>
        </p:txBody>
      </p:sp>
      <p:sp>
        <p:nvSpPr>
          <p:cNvPr id="5" name="Footer Placeholder 4">
            <a:extLst>
              <a:ext uri="{FF2B5EF4-FFF2-40B4-BE49-F238E27FC236}">
                <a16:creationId xmlns:a16="http://schemas.microsoft.com/office/drawing/2014/main" id="{A217E7BF-D876-450A-AB5E-955BE88B7F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40B284-8277-4D1C-9B9C-CB30CBE741BB}"/>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1246689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01DB1-A840-43D8-8091-4A59DCCE2A6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0DD09B8-57DF-4C48-8428-3CB43DD0234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624885E-4F91-4DED-AAB4-B719BB8A9875}"/>
              </a:ext>
            </a:extLst>
          </p:cNvPr>
          <p:cNvSpPr>
            <a:spLocks noGrp="1"/>
          </p:cNvSpPr>
          <p:nvPr>
            <p:ph type="dt" sz="half" idx="10"/>
          </p:nvPr>
        </p:nvSpPr>
        <p:spPr/>
        <p:txBody>
          <a:bodyPr/>
          <a:lstStyle/>
          <a:p>
            <a:fld id="{E2C75275-186D-441C-9084-D1D9B812ADA5}" type="datetimeFigureOut">
              <a:rPr lang="en-GB" smtClean="0"/>
              <a:t>26/09/2024</a:t>
            </a:fld>
            <a:endParaRPr lang="en-GB"/>
          </a:p>
        </p:txBody>
      </p:sp>
      <p:sp>
        <p:nvSpPr>
          <p:cNvPr id="5" name="Footer Placeholder 4">
            <a:extLst>
              <a:ext uri="{FF2B5EF4-FFF2-40B4-BE49-F238E27FC236}">
                <a16:creationId xmlns:a16="http://schemas.microsoft.com/office/drawing/2014/main" id="{DFE8C031-EBDE-4216-BC6D-CD0FD7CB1F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17BD8B-AE9A-4589-87FA-F04AE4B46B2D}"/>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20403232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ED08B5-F6F8-4BAB-ABD9-E9C012E3B7A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3833A3F-3682-44CE-956E-71784991195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1A45827-BE6B-4343-8777-77F3643CEBE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8E3B863-B878-4E5D-A8F7-E1206589DE0E}"/>
              </a:ext>
            </a:extLst>
          </p:cNvPr>
          <p:cNvSpPr>
            <a:spLocks noGrp="1"/>
          </p:cNvSpPr>
          <p:nvPr>
            <p:ph type="dt" sz="half" idx="10"/>
          </p:nvPr>
        </p:nvSpPr>
        <p:spPr/>
        <p:txBody>
          <a:bodyPr/>
          <a:lstStyle/>
          <a:p>
            <a:fld id="{E2C75275-186D-441C-9084-D1D9B812ADA5}" type="datetimeFigureOut">
              <a:rPr lang="en-GB" smtClean="0"/>
              <a:t>26/09/2024</a:t>
            </a:fld>
            <a:endParaRPr lang="en-GB"/>
          </a:p>
        </p:txBody>
      </p:sp>
      <p:sp>
        <p:nvSpPr>
          <p:cNvPr id="6" name="Footer Placeholder 5">
            <a:extLst>
              <a:ext uri="{FF2B5EF4-FFF2-40B4-BE49-F238E27FC236}">
                <a16:creationId xmlns:a16="http://schemas.microsoft.com/office/drawing/2014/main" id="{C9CA219F-18DD-42E5-BE7C-BB7D0CBC3B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DEA1580-568C-4B1E-867D-4983EF845BAA}"/>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2516070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59531-3E44-4FF9-9D5C-06290ABFBE1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ACE252A-C208-451A-A8C2-EA7CAFBDDA0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1BC7FBB-9E07-49D0-A78B-A11EA37FB6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B3AF68E-8500-49B2-9F5A-ECD9C202D2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40677DC-EB7A-4F63-9A91-232BE7523A1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A8203A1-2BE4-40B6-981A-B56CC78C006B}"/>
              </a:ext>
            </a:extLst>
          </p:cNvPr>
          <p:cNvSpPr>
            <a:spLocks noGrp="1"/>
          </p:cNvSpPr>
          <p:nvPr>
            <p:ph type="dt" sz="half" idx="10"/>
          </p:nvPr>
        </p:nvSpPr>
        <p:spPr/>
        <p:txBody>
          <a:bodyPr/>
          <a:lstStyle/>
          <a:p>
            <a:fld id="{E2C75275-186D-441C-9084-D1D9B812ADA5}" type="datetimeFigureOut">
              <a:rPr lang="en-GB" smtClean="0"/>
              <a:t>26/09/2024</a:t>
            </a:fld>
            <a:endParaRPr lang="en-GB"/>
          </a:p>
        </p:txBody>
      </p:sp>
      <p:sp>
        <p:nvSpPr>
          <p:cNvPr id="8" name="Footer Placeholder 7">
            <a:extLst>
              <a:ext uri="{FF2B5EF4-FFF2-40B4-BE49-F238E27FC236}">
                <a16:creationId xmlns:a16="http://schemas.microsoft.com/office/drawing/2014/main" id="{AC9E2622-8E89-4C0A-8DF3-2BB5856A8AA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85487CF-8CE5-40A4-B5E8-A6278E7D9ABF}"/>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26885752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7E9AB-71F3-4C5D-A252-3D64ACB841B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05A0FB3-57C9-4578-8577-022D7B76FDF6}"/>
              </a:ext>
            </a:extLst>
          </p:cNvPr>
          <p:cNvSpPr>
            <a:spLocks noGrp="1"/>
          </p:cNvSpPr>
          <p:nvPr>
            <p:ph type="dt" sz="half" idx="10"/>
          </p:nvPr>
        </p:nvSpPr>
        <p:spPr/>
        <p:txBody>
          <a:bodyPr/>
          <a:lstStyle/>
          <a:p>
            <a:fld id="{E2C75275-186D-441C-9084-D1D9B812ADA5}" type="datetimeFigureOut">
              <a:rPr lang="en-GB" smtClean="0"/>
              <a:t>26/09/2024</a:t>
            </a:fld>
            <a:endParaRPr lang="en-GB"/>
          </a:p>
        </p:txBody>
      </p:sp>
      <p:sp>
        <p:nvSpPr>
          <p:cNvPr id="4" name="Footer Placeholder 3">
            <a:extLst>
              <a:ext uri="{FF2B5EF4-FFF2-40B4-BE49-F238E27FC236}">
                <a16:creationId xmlns:a16="http://schemas.microsoft.com/office/drawing/2014/main" id="{7AED02A4-86C2-4833-96F6-3B8C3237131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0512875-E81F-4BC9-BD88-760F81EF067B}"/>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19025126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938F6E7-27A1-4636-B0FC-BB07BD937F5B}"/>
              </a:ext>
            </a:extLst>
          </p:cNvPr>
          <p:cNvSpPr>
            <a:spLocks noGrp="1"/>
          </p:cNvSpPr>
          <p:nvPr>
            <p:ph type="dt" sz="half" idx="10"/>
          </p:nvPr>
        </p:nvSpPr>
        <p:spPr/>
        <p:txBody>
          <a:bodyPr/>
          <a:lstStyle/>
          <a:p>
            <a:fld id="{E2C75275-186D-441C-9084-D1D9B812ADA5}" type="datetimeFigureOut">
              <a:rPr lang="en-GB" smtClean="0"/>
              <a:t>26/09/2024</a:t>
            </a:fld>
            <a:endParaRPr lang="en-GB"/>
          </a:p>
        </p:txBody>
      </p:sp>
      <p:sp>
        <p:nvSpPr>
          <p:cNvPr id="3" name="Footer Placeholder 2">
            <a:extLst>
              <a:ext uri="{FF2B5EF4-FFF2-40B4-BE49-F238E27FC236}">
                <a16:creationId xmlns:a16="http://schemas.microsoft.com/office/drawing/2014/main" id="{11964801-4995-4F4F-9F08-4C5A28FA24D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35ADE4B-8E7E-43FC-BD26-F5536F9E7FBF}"/>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42290216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00611-CDE3-42A8-A3D3-7B398D33120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08A9E64-015B-4725-B864-3226FF9D6F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09751FD-79F6-4C70-8CC9-9532F6CBE8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03D4963-C6BE-429B-B0A1-B09320F28076}"/>
              </a:ext>
            </a:extLst>
          </p:cNvPr>
          <p:cNvSpPr>
            <a:spLocks noGrp="1"/>
          </p:cNvSpPr>
          <p:nvPr>
            <p:ph type="dt" sz="half" idx="10"/>
          </p:nvPr>
        </p:nvSpPr>
        <p:spPr/>
        <p:txBody>
          <a:bodyPr/>
          <a:lstStyle/>
          <a:p>
            <a:fld id="{E2C75275-186D-441C-9084-D1D9B812ADA5}" type="datetimeFigureOut">
              <a:rPr lang="en-GB" smtClean="0"/>
              <a:t>26/09/2024</a:t>
            </a:fld>
            <a:endParaRPr lang="en-GB"/>
          </a:p>
        </p:txBody>
      </p:sp>
      <p:sp>
        <p:nvSpPr>
          <p:cNvPr id="6" name="Footer Placeholder 5">
            <a:extLst>
              <a:ext uri="{FF2B5EF4-FFF2-40B4-BE49-F238E27FC236}">
                <a16:creationId xmlns:a16="http://schemas.microsoft.com/office/drawing/2014/main" id="{C45A5C1E-63F6-4898-B354-14E672C7B36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FDC9B56-1D6F-4CDD-A8FD-E3F6CEE49F7D}"/>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39028430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46B9F-8887-400C-8BEA-F9D702E421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11A8C48-4284-4B16-8DB7-B47FA0BC4E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D4057AA-DF48-4BEF-9600-7837A8540C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D199200-AE49-4EAD-9982-A861315B9C91}"/>
              </a:ext>
            </a:extLst>
          </p:cNvPr>
          <p:cNvSpPr>
            <a:spLocks noGrp="1"/>
          </p:cNvSpPr>
          <p:nvPr>
            <p:ph type="dt" sz="half" idx="10"/>
          </p:nvPr>
        </p:nvSpPr>
        <p:spPr/>
        <p:txBody>
          <a:bodyPr/>
          <a:lstStyle/>
          <a:p>
            <a:fld id="{E2C75275-186D-441C-9084-D1D9B812ADA5}" type="datetimeFigureOut">
              <a:rPr lang="en-GB" smtClean="0"/>
              <a:t>26/09/2024</a:t>
            </a:fld>
            <a:endParaRPr lang="en-GB"/>
          </a:p>
        </p:txBody>
      </p:sp>
      <p:sp>
        <p:nvSpPr>
          <p:cNvPr id="6" name="Footer Placeholder 5">
            <a:extLst>
              <a:ext uri="{FF2B5EF4-FFF2-40B4-BE49-F238E27FC236}">
                <a16:creationId xmlns:a16="http://schemas.microsoft.com/office/drawing/2014/main" id="{00C47864-0F1A-4400-AAD4-F9D0A4CCBCD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B65A7C-E6E3-42CD-B99D-C90644B1BD99}"/>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704015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226F6D-E94D-4564-8086-CF32CD3B956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DA5AAFF-6262-45D4-BA61-8B029171207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713282-D5C9-4994-B75B-4B043131FD2F}"/>
              </a:ext>
            </a:extLst>
          </p:cNvPr>
          <p:cNvSpPr>
            <a:spLocks noGrp="1"/>
          </p:cNvSpPr>
          <p:nvPr>
            <p:ph type="dt" sz="half" idx="10"/>
          </p:nvPr>
        </p:nvSpPr>
        <p:spPr/>
        <p:txBody>
          <a:bodyPr/>
          <a:lstStyle/>
          <a:p>
            <a:fld id="{E2C75275-186D-441C-9084-D1D9B812ADA5}" type="datetimeFigureOut">
              <a:rPr lang="en-GB" smtClean="0"/>
              <a:t>26/09/2024</a:t>
            </a:fld>
            <a:endParaRPr lang="en-GB"/>
          </a:p>
        </p:txBody>
      </p:sp>
      <p:sp>
        <p:nvSpPr>
          <p:cNvPr id="5" name="Footer Placeholder 4">
            <a:extLst>
              <a:ext uri="{FF2B5EF4-FFF2-40B4-BE49-F238E27FC236}">
                <a16:creationId xmlns:a16="http://schemas.microsoft.com/office/drawing/2014/main" id="{895E2E08-BF00-4178-AA88-5209EEA9F7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BDBECB-10DD-4E8E-B8DF-5DEC6BF49B1F}"/>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36060694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486F5CC-EB6C-470A-B2D2-D966CFB1B97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CDA3A27-8FA0-47F1-B919-4D1A1A335C1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4BB1D5A-E33A-47C3-AD45-2213310B1541}"/>
              </a:ext>
            </a:extLst>
          </p:cNvPr>
          <p:cNvSpPr>
            <a:spLocks noGrp="1"/>
          </p:cNvSpPr>
          <p:nvPr>
            <p:ph type="dt" sz="half" idx="10"/>
          </p:nvPr>
        </p:nvSpPr>
        <p:spPr/>
        <p:txBody>
          <a:bodyPr/>
          <a:lstStyle/>
          <a:p>
            <a:fld id="{E2C75275-186D-441C-9084-D1D9B812ADA5}" type="datetimeFigureOut">
              <a:rPr lang="en-GB" smtClean="0"/>
              <a:t>26/09/2024</a:t>
            </a:fld>
            <a:endParaRPr lang="en-GB"/>
          </a:p>
        </p:txBody>
      </p:sp>
      <p:sp>
        <p:nvSpPr>
          <p:cNvPr id="5" name="Footer Placeholder 4">
            <a:extLst>
              <a:ext uri="{FF2B5EF4-FFF2-40B4-BE49-F238E27FC236}">
                <a16:creationId xmlns:a16="http://schemas.microsoft.com/office/drawing/2014/main" id="{17D4C5F1-8316-44C1-B010-4F1029AE40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2AEA1CC-B936-4156-A2EF-B5770A54E73B}"/>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17185020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6DA1D5A-B4DE-4495-87D7-10128F3E8567}" type="datetime1">
              <a:rPr lang="en-GB" smtClean="0"/>
              <a:t>26/09/2024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17566380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7DC4C6-A5FB-4D7F-BB56-829BB6A453CF}" type="datetime1">
              <a:rPr lang="en-GB" smtClean="0"/>
              <a:t>26/09/2024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36557687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B17B8BF-4F97-416D-806A-570BCA7F1669}" type="datetime1">
              <a:rPr lang="en-GB" smtClean="0"/>
              <a:t>26/09/2024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42749347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EE26360-56EC-4818-B65E-119984CDA527}" type="datetime1">
              <a:rPr lang="en-GB" smtClean="0"/>
              <a:t>26/09/2024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15838263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8B747EC-408B-46F1-B369-E0CAB103DF09}" type="datetime1">
              <a:rPr lang="en-GB" smtClean="0"/>
              <a:t>26/09/2024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1955751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06EC7CE-CF6C-4DD1-84ED-F569D2264EC5}" type="datetime1">
              <a:rPr lang="en-GB" smtClean="0"/>
              <a:t>26/09/2024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14790506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1E54B3-0987-4AFB-AB02-8BBB4AB5F2D4}" type="datetime1">
              <a:rPr lang="en-GB" smtClean="0"/>
              <a:t>26/09/2024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390009589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78CD009-430F-45AB-A6BB-9DE49D6E2B5D}" type="datetime1">
              <a:rPr lang="en-GB" smtClean="0"/>
              <a:t>26/09/2024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23330308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F8C2EA4-4D2E-4D1E-8FD6-1C4F94412698}" type="datetime1">
              <a:rPr lang="en-GB" smtClean="0"/>
              <a:t>26/09/2024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319941192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75E6990-058C-4533-A140-928C20BD5CEA}" type="datetime1">
              <a:rPr lang="en-GB" smtClean="0"/>
              <a:t>26/09/2024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2662445592"/>
      </p:ext>
    </p:extLst>
  </p:cSld>
  <p:clrMapOvr>
    <a:masterClrMapping/>
  </p:clrMapOvr>
  <p:hf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75E6990-058C-4533-A140-928C20BD5CEA}" type="datetime1">
              <a:rPr lang="en-GB" smtClean="0"/>
              <a:t>26/09/2024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975143821"/>
      </p:ext>
    </p:extLst>
  </p:cSld>
  <p:clrMapOvr>
    <a:masterClrMapping/>
  </p:clrMapOvr>
  <p:hf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75E6990-058C-4533-A140-928C20BD5CEA}" type="datetime1">
              <a:rPr lang="en-GB" smtClean="0"/>
              <a:t>26/09/2024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1842190952"/>
      </p:ext>
    </p:extLst>
  </p:cSld>
  <p:clrMapOvr>
    <a:masterClrMapping/>
  </p:clrMapOvr>
  <p:hf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75E6990-058C-4533-A140-928C20BD5CEA}" type="datetime1">
              <a:rPr lang="en-GB" smtClean="0"/>
              <a:t>26/09/2024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97324073"/>
      </p:ext>
    </p:extLst>
  </p:cSld>
  <p:clrMapOvr>
    <a:masterClrMapping/>
  </p:clrMapOvr>
  <p:hf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75E6990-058C-4533-A140-928C20BD5CEA}" type="datetime1">
              <a:rPr lang="en-GB" smtClean="0"/>
              <a:t>26/09/2024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592184879"/>
      </p:ext>
    </p:extLst>
  </p:cSld>
  <p:clrMapOvr>
    <a:masterClrMapping/>
  </p:clrMapOvr>
  <p:hf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75A8AB-A542-41D7-A8B0-0E92D08BFD55}" type="datetime1">
              <a:rPr lang="en-GB" smtClean="0"/>
              <a:t>26/09/2024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359234620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3C6571A-5A0B-45BB-B545-E1AE02DC7F6C}" type="datetime1">
              <a:rPr lang="en-GB" smtClean="0"/>
              <a:t>26/09/2024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178600104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7">
            <a:extLst>
              <a:ext uri="{FF2B5EF4-FFF2-40B4-BE49-F238E27FC236}">
                <a16:creationId xmlns:a16="http://schemas.microsoft.com/office/drawing/2014/main" id="{272AC697-2C8A-FED7-9D32-F6BF9FD7D532}"/>
              </a:ext>
            </a:extLst>
          </p:cNvPr>
          <p:cNvSpPr>
            <a:spLocks noChangeArrowheads="1"/>
          </p:cNvSpPr>
          <p:nvPr userDrawn="1"/>
        </p:nvSpPr>
        <p:spPr bwMode="auto">
          <a:xfrm>
            <a:off x="0" y="-171450"/>
            <a:ext cx="12192000" cy="1295400"/>
          </a:xfrm>
          <a:prstGeom prst="rect">
            <a:avLst/>
          </a:prstGeom>
          <a:solidFill>
            <a:schemeClr val="tx1"/>
          </a:solidFill>
          <a:ln w="9525">
            <a:solidFill>
              <a:schemeClr val="tx1"/>
            </a:solidFill>
            <a:miter lim="800000"/>
            <a:headEnd/>
            <a:tailEnd/>
          </a:ln>
        </p:spPr>
        <p:txBody>
          <a:bodyPr wrap="none" anchor="ct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pPr>
              <a:defRPr/>
            </a:pPr>
            <a:endParaRPr lang="en-GB" altLang="en-US" sz="2400"/>
          </a:p>
        </p:txBody>
      </p:sp>
      <p:pic>
        <p:nvPicPr>
          <p:cNvPr id="5" name="Picture 8" descr="New Badge chosen-small">
            <a:extLst>
              <a:ext uri="{FF2B5EF4-FFF2-40B4-BE49-F238E27FC236}">
                <a16:creationId xmlns:a16="http://schemas.microsoft.com/office/drawing/2014/main" id="{840F8E6D-EE99-038E-353F-DED2E8FCCE2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03200" y="-76200"/>
            <a:ext cx="3759200" cy="115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6" name="Rectangle 2"/>
          <p:cNvSpPr>
            <a:spLocks noGrp="1" noChangeArrowheads="1"/>
          </p:cNvSpPr>
          <p:nvPr>
            <p:ph type="ctrTitle"/>
          </p:nvPr>
        </p:nvSpPr>
        <p:spPr>
          <a:xfrm>
            <a:off x="914400" y="2286000"/>
            <a:ext cx="10363200" cy="1143000"/>
          </a:xfrm>
        </p:spPr>
        <p:txBody>
          <a:bodyPr/>
          <a:lstStyle>
            <a:lvl1pPr algn="ctr">
              <a:defRPr>
                <a:solidFill>
                  <a:schemeClr val="folHlink"/>
                </a:solidFill>
              </a:defRPr>
            </a:lvl1pPr>
          </a:lstStyle>
          <a:p>
            <a:pPr lvl="0"/>
            <a:r>
              <a:rPr lang="en-US" noProof="0"/>
              <a:t>PR and Marketing</a:t>
            </a:r>
          </a:p>
        </p:txBody>
      </p:sp>
      <p:sp>
        <p:nvSpPr>
          <p:cNvPr id="6147" name="Rectangle 3"/>
          <p:cNvSpPr>
            <a:spLocks noGrp="1" noChangeArrowheads="1"/>
          </p:cNvSpPr>
          <p:nvPr>
            <p:ph type="subTitle" idx="1"/>
          </p:nvPr>
        </p:nvSpPr>
        <p:spPr>
          <a:xfrm>
            <a:off x="1871133" y="3789363"/>
            <a:ext cx="8534400" cy="1752600"/>
          </a:xfrm>
        </p:spPr>
        <p:txBody>
          <a:bodyPr/>
          <a:lstStyle>
            <a:lvl1pPr marL="0" indent="0" algn="ctr">
              <a:buFontTx/>
              <a:buNone/>
              <a:defRPr/>
            </a:lvl1pPr>
          </a:lstStyle>
          <a:p>
            <a:pPr lvl="0"/>
            <a:r>
              <a:rPr lang="en-US" noProof="0"/>
              <a:t>Creating the right impression…the Dyfed Powys Police way!</a:t>
            </a:r>
          </a:p>
        </p:txBody>
      </p:sp>
      <p:sp>
        <p:nvSpPr>
          <p:cNvPr id="6" name="Rectangle 4">
            <a:extLst>
              <a:ext uri="{FF2B5EF4-FFF2-40B4-BE49-F238E27FC236}">
                <a16:creationId xmlns:a16="http://schemas.microsoft.com/office/drawing/2014/main" id="{8907A604-226B-147C-31DB-2C598C162F4A}"/>
              </a:ext>
            </a:extLst>
          </p:cNvPr>
          <p:cNvSpPr>
            <a:spLocks noGrp="1" noChangeArrowheads="1"/>
          </p:cNvSpPr>
          <p:nvPr>
            <p:ph type="dt" sz="half" idx="10"/>
          </p:nvPr>
        </p:nvSpPr>
        <p:spPr/>
        <p:txBody>
          <a:bodyPr/>
          <a:lstStyle>
            <a:lvl1pPr>
              <a:defRPr/>
            </a:lvl1pPr>
          </a:lstStyle>
          <a:p>
            <a:pPr>
              <a:defRPr/>
            </a:pPr>
            <a:endParaRPr lang="en-US"/>
          </a:p>
        </p:txBody>
      </p:sp>
      <p:sp>
        <p:nvSpPr>
          <p:cNvPr id="7" name="Rectangle 5">
            <a:extLst>
              <a:ext uri="{FF2B5EF4-FFF2-40B4-BE49-F238E27FC236}">
                <a16:creationId xmlns:a16="http://schemas.microsoft.com/office/drawing/2014/main" id="{20A4601E-8A50-AD43-6D86-48F5B990CDA3}"/>
              </a:ext>
            </a:extLst>
          </p:cNvPr>
          <p:cNvSpPr>
            <a:spLocks noGrp="1" noChangeArrowheads="1"/>
          </p:cNvSpPr>
          <p:nvPr>
            <p:ph type="ftr" sz="quarter" idx="11"/>
          </p:nvPr>
        </p:nvSpPr>
        <p:spPr/>
        <p:txBody>
          <a:bodyPr/>
          <a:lstStyle>
            <a:lvl1pPr>
              <a:defRPr/>
            </a:lvl1pPr>
          </a:lstStyle>
          <a:p>
            <a:pPr>
              <a:defRPr/>
            </a:pPr>
            <a:endParaRPr lang="en-US"/>
          </a:p>
        </p:txBody>
      </p:sp>
      <p:sp>
        <p:nvSpPr>
          <p:cNvPr id="8" name="Rectangle 6">
            <a:extLst>
              <a:ext uri="{FF2B5EF4-FFF2-40B4-BE49-F238E27FC236}">
                <a16:creationId xmlns:a16="http://schemas.microsoft.com/office/drawing/2014/main" id="{1ECEAEA7-645B-49B6-0373-66ECA8C5FE1B}"/>
              </a:ext>
            </a:extLst>
          </p:cNvPr>
          <p:cNvSpPr>
            <a:spLocks noGrp="1" noChangeArrowheads="1"/>
          </p:cNvSpPr>
          <p:nvPr>
            <p:ph type="sldNum" sz="quarter" idx="12"/>
          </p:nvPr>
        </p:nvSpPr>
        <p:spPr/>
        <p:txBody>
          <a:bodyPr/>
          <a:lstStyle>
            <a:lvl1pPr>
              <a:defRPr/>
            </a:lvl1pPr>
          </a:lstStyle>
          <a:p>
            <a:fld id="{FB65379A-749A-4996-9CEE-A8F6A4BED3E3}" type="slidenum">
              <a:rPr lang="en-US" altLang="en-US"/>
              <a:pPr/>
              <a:t>‹#›</a:t>
            </a:fld>
            <a:endParaRPr lang="en-US" altLang="en-US"/>
          </a:p>
        </p:txBody>
      </p:sp>
    </p:spTree>
    <p:extLst>
      <p:ext uri="{BB962C8B-B14F-4D97-AF65-F5344CB8AC3E}">
        <p14:creationId xmlns:p14="http://schemas.microsoft.com/office/powerpoint/2010/main" val="255656702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B059064D-BF48-7980-D560-1C21069C82E0}"/>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F6FF015C-C0D6-0BAE-B2BE-EBB81AE98909}"/>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101FEE90-D464-E683-9736-9093BCEAD4E8}"/>
              </a:ext>
            </a:extLst>
          </p:cNvPr>
          <p:cNvSpPr>
            <a:spLocks noGrp="1" noChangeArrowheads="1"/>
          </p:cNvSpPr>
          <p:nvPr>
            <p:ph type="sldNum" sz="quarter" idx="12"/>
          </p:nvPr>
        </p:nvSpPr>
        <p:spPr>
          <a:ln/>
        </p:spPr>
        <p:txBody>
          <a:bodyPr/>
          <a:lstStyle>
            <a:lvl1pPr>
              <a:defRPr/>
            </a:lvl1pPr>
          </a:lstStyle>
          <a:p>
            <a:fld id="{73BBE638-BDEF-47C6-955C-D45AC16A5512}" type="slidenum">
              <a:rPr lang="en-US" altLang="en-US"/>
              <a:pPr/>
              <a:t>‹#›</a:t>
            </a:fld>
            <a:endParaRPr lang="en-US" altLang="en-US"/>
          </a:p>
        </p:txBody>
      </p:sp>
    </p:spTree>
    <p:extLst>
      <p:ext uri="{BB962C8B-B14F-4D97-AF65-F5344CB8AC3E}">
        <p14:creationId xmlns:p14="http://schemas.microsoft.com/office/powerpoint/2010/main" val="118930156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FB88A307-9B52-D17E-A886-94675F42A3DA}"/>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7CE4F12B-A0EC-2F60-402D-552209935C15}"/>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83A29405-87FD-2453-A927-3B2EAAA0D57B}"/>
              </a:ext>
            </a:extLst>
          </p:cNvPr>
          <p:cNvSpPr>
            <a:spLocks noGrp="1" noChangeArrowheads="1"/>
          </p:cNvSpPr>
          <p:nvPr>
            <p:ph type="sldNum" sz="quarter" idx="12"/>
          </p:nvPr>
        </p:nvSpPr>
        <p:spPr>
          <a:ln/>
        </p:spPr>
        <p:txBody>
          <a:bodyPr/>
          <a:lstStyle>
            <a:lvl1pPr>
              <a:defRPr/>
            </a:lvl1pPr>
          </a:lstStyle>
          <a:p>
            <a:fld id="{EA9A4EEF-8ACD-4F7D-AF61-835E7D2A8A45}" type="slidenum">
              <a:rPr lang="en-US" altLang="en-US"/>
              <a:pPr/>
              <a:t>‹#›</a:t>
            </a:fld>
            <a:endParaRPr lang="en-US" altLang="en-US"/>
          </a:p>
        </p:txBody>
      </p:sp>
    </p:spTree>
    <p:extLst>
      <p:ext uri="{BB962C8B-B14F-4D97-AF65-F5344CB8AC3E}">
        <p14:creationId xmlns:p14="http://schemas.microsoft.com/office/powerpoint/2010/main" val="181753104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91FCBCCB-8591-32B7-4B50-769E90FD8B65}"/>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C6922029-917E-4D57-E70A-8FAD6620DBE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463196CF-6902-1324-7E9B-2F6319765D81}"/>
              </a:ext>
            </a:extLst>
          </p:cNvPr>
          <p:cNvSpPr>
            <a:spLocks noGrp="1" noChangeArrowheads="1"/>
          </p:cNvSpPr>
          <p:nvPr>
            <p:ph type="sldNum" sz="quarter" idx="12"/>
          </p:nvPr>
        </p:nvSpPr>
        <p:spPr>
          <a:ln/>
        </p:spPr>
        <p:txBody>
          <a:bodyPr/>
          <a:lstStyle>
            <a:lvl1pPr>
              <a:defRPr/>
            </a:lvl1pPr>
          </a:lstStyle>
          <a:p>
            <a:fld id="{B54BFACC-0742-4D74-A7D6-5C70E0ABD0E0}" type="slidenum">
              <a:rPr lang="en-US" altLang="en-US"/>
              <a:pPr/>
              <a:t>‹#›</a:t>
            </a:fld>
            <a:endParaRPr lang="en-US" altLang="en-US"/>
          </a:p>
        </p:txBody>
      </p:sp>
    </p:spTree>
    <p:extLst>
      <p:ext uri="{BB962C8B-B14F-4D97-AF65-F5344CB8AC3E}">
        <p14:creationId xmlns:p14="http://schemas.microsoft.com/office/powerpoint/2010/main" val="5888481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A9838B92-DD01-D45E-3BB4-57A15323FC24}"/>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5">
            <a:extLst>
              <a:ext uri="{FF2B5EF4-FFF2-40B4-BE49-F238E27FC236}">
                <a16:creationId xmlns:a16="http://schemas.microsoft.com/office/drawing/2014/main" id="{91CE2027-D3CC-ABAA-0AE2-254BD07A7313}"/>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6">
            <a:extLst>
              <a:ext uri="{FF2B5EF4-FFF2-40B4-BE49-F238E27FC236}">
                <a16:creationId xmlns:a16="http://schemas.microsoft.com/office/drawing/2014/main" id="{C424FA5D-B7C3-4997-A7E8-D0105BA7029B}"/>
              </a:ext>
            </a:extLst>
          </p:cNvPr>
          <p:cNvSpPr>
            <a:spLocks noGrp="1" noChangeArrowheads="1"/>
          </p:cNvSpPr>
          <p:nvPr>
            <p:ph type="sldNum" sz="quarter" idx="12"/>
          </p:nvPr>
        </p:nvSpPr>
        <p:spPr>
          <a:ln/>
        </p:spPr>
        <p:txBody>
          <a:bodyPr/>
          <a:lstStyle>
            <a:lvl1pPr>
              <a:defRPr/>
            </a:lvl1pPr>
          </a:lstStyle>
          <a:p>
            <a:fld id="{5E161342-9CF4-4F73-9CC8-11FEF64FD781}" type="slidenum">
              <a:rPr lang="en-US" altLang="en-US"/>
              <a:pPr/>
              <a:t>‹#›</a:t>
            </a:fld>
            <a:endParaRPr lang="en-US" altLang="en-US"/>
          </a:p>
        </p:txBody>
      </p:sp>
    </p:spTree>
    <p:extLst>
      <p:ext uri="{BB962C8B-B14F-4D97-AF65-F5344CB8AC3E}">
        <p14:creationId xmlns:p14="http://schemas.microsoft.com/office/powerpoint/2010/main" val="138140584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23A3523D-B1BC-B9DA-7726-61E1433E5A01}"/>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id="{0C35EF5F-17F7-47DF-EE75-76E390E46BD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id="{E9BEF3B4-7736-BC6A-6188-893B4AD74E4A}"/>
              </a:ext>
            </a:extLst>
          </p:cNvPr>
          <p:cNvSpPr>
            <a:spLocks noGrp="1" noChangeArrowheads="1"/>
          </p:cNvSpPr>
          <p:nvPr>
            <p:ph type="sldNum" sz="quarter" idx="12"/>
          </p:nvPr>
        </p:nvSpPr>
        <p:spPr>
          <a:ln/>
        </p:spPr>
        <p:txBody>
          <a:bodyPr/>
          <a:lstStyle>
            <a:lvl1pPr>
              <a:defRPr/>
            </a:lvl1pPr>
          </a:lstStyle>
          <a:p>
            <a:fld id="{A1FA0CB7-2CFF-4E66-B452-9197A35EB404}" type="slidenum">
              <a:rPr lang="en-US" altLang="en-US"/>
              <a:pPr/>
              <a:t>‹#›</a:t>
            </a:fld>
            <a:endParaRPr lang="en-US" altLang="en-US"/>
          </a:p>
        </p:txBody>
      </p:sp>
    </p:spTree>
    <p:extLst>
      <p:ext uri="{BB962C8B-B14F-4D97-AF65-F5344CB8AC3E}">
        <p14:creationId xmlns:p14="http://schemas.microsoft.com/office/powerpoint/2010/main" val="419195971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927E8229-FE5D-733A-C8B6-3B562B3F057F}"/>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5">
            <a:extLst>
              <a:ext uri="{FF2B5EF4-FFF2-40B4-BE49-F238E27FC236}">
                <a16:creationId xmlns:a16="http://schemas.microsoft.com/office/drawing/2014/main" id="{DC6C92C0-425B-74EF-EEBB-18C8D0A3FBD5}"/>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id="{E57D30E4-75F1-5ACD-ACAC-5DF0BF796C2C}"/>
              </a:ext>
            </a:extLst>
          </p:cNvPr>
          <p:cNvSpPr>
            <a:spLocks noGrp="1" noChangeArrowheads="1"/>
          </p:cNvSpPr>
          <p:nvPr>
            <p:ph type="sldNum" sz="quarter" idx="12"/>
          </p:nvPr>
        </p:nvSpPr>
        <p:spPr>
          <a:ln/>
        </p:spPr>
        <p:txBody>
          <a:bodyPr/>
          <a:lstStyle>
            <a:lvl1pPr>
              <a:defRPr/>
            </a:lvl1pPr>
          </a:lstStyle>
          <a:p>
            <a:fld id="{77AC0866-B468-434C-93B4-4D19E3E9D4F5}" type="slidenum">
              <a:rPr lang="en-US" altLang="en-US"/>
              <a:pPr/>
              <a:t>‹#›</a:t>
            </a:fld>
            <a:endParaRPr lang="en-US" altLang="en-US"/>
          </a:p>
        </p:txBody>
      </p:sp>
    </p:spTree>
    <p:extLst>
      <p:ext uri="{BB962C8B-B14F-4D97-AF65-F5344CB8AC3E}">
        <p14:creationId xmlns:p14="http://schemas.microsoft.com/office/powerpoint/2010/main" val="284921462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261EE470-1FCB-6BF7-5502-DE642A21D7E1}"/>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36382452-BCE8-38F4-95DE-74E4CD38EFB8}"/>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17D24159-CB47-6E2C-9ADB-A594988943A0}"/>
              </a:ext>
            </a:extLst>
          </p:cNvPr>
          <p:cNvSpPr>
            <a:spLocks noGrp="1" noChangeArrowheads="1"/>
          </p:cNvSpPr>
          <p:nvPr>
            <p:ph type="sldNum" sz="quarter" idx="12"/>
          </p:nvPr>
        </p:nvSpPr>
        <p:spPr>
          <a:ln/>
        </p:spPr>
        <p:txBody>
          <a:bodyPr/>
          <a:lstStyle>
            <a:lvl1pPr>
              <a:defRPr/>
            </a:lvl1pPr>
          </a:lstStyle>
          <a:p>
            <a:fld id="{A24B076C-87C6-46F0-86F8-91815F6CB582}" type="slidenum">
              <a:rPr lang="en-US" altLang="en-US"/>
              <a:pPr/>
              <a:t>‹#›</a:t>
            </a:fld>
            <a:endParaRPr lang="en-US" altLang="en-US"/>
          </a:p>
        </p:txBody>
      </p:sp>
    </p:spTree>
    <p:extLst>
      <p:ext uri="{BB962C8B-B14F-4D97-AF65-F5344CB8AC3E}">
        <p14:creationId xmlns:p14="http://schemas.microsoft.com/office/powerpoint/2010/main" val="269317452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3D74653A-3D3D-48B7-1AC8-FA1374157C4B}"/>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275D7B5C-93D9-A5F1-88E6-B60335D1178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CC68BD7D-0E7A-B312-3EF9-68DB79BC6081}"/>
              </a:ext>
            </a:extLst>
          </p:cNvPr>
          <p:cNvSpPr>
            <a:spLocks noGrp="1" noChangeArrowheads="1"/>
          </p:cNvSpPr>
          <p:nvPr>
            <p:ph type="sldNum" sz="quarter" idx="12"/>
          </p:nvPr>
        </p:nvSpPr>
        <p:spPr>
          <a:ln/>
        </p:spPr>
        <p:txBody>
          <a:bodyPr/>
          <a:lstStyle>
            <a:lvl1pPr>
              <a:defRPr/>
            </a:lvl1pPr>
          </a:lstStyle>
          <a:p>
            <a:fld id="{BE9D235E-30B1-4840-8D63-374BFBA919C7}" type="slidenum">
              <a:rPr lang="en-US" altLang="en-US"/>
              <a:pPr/>
              <a:t>‹#›</a:t>
            </a:fld>
            <a:endParaRPr lang="en-US" altLang="en-US"/>
          </a:p>
        </p:txBody>
      </p:sp>
    </p:spTree>
    <p:extLst>
      <p:ext uri="{BB962C8B-B14F-4D97-AF65-F5344CB8AC3E}">
        <p14:creationId xmlns:p14="http://schemas.microsoft.com/office/powerpoint/2010/main" val="30665860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70A8D231-0322-39DA-446F-EA9B67692BD8}"/>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F7D3822D-7303-9D4D-361A-D2F7B4E31E0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04111191-CF35-181F-9ADF-7D849E8DE6C5}"/>
              </a:ext>
            </a:extLst>
          </p:cNvPr>
          <p:cNvSpPr>
            <a:spLocks noGrp="1" noChangeArrowheads="1"/>
          </p:cNvSpPr>
          <p:nvPr>
            <p:ph type="sldNum" sz="quarter" idx="12"/>
          </p:nvPr>
        </p:nvSpPr>
        <p:spPr>
          <a:ln/>
        </p:spPr>
        <p:txBody>
          <a:bodyPr/>
          <a:lstStyle>
            <a:lvl1pPr>
              <a:defRPr/>
            </a:lvl1pPr>
          </a:lstStyle>
          <a:p>
            <a:fld id="{81366BF7-61EF-49F3-83E5-037459F5CC0F}" type="slidenum">
              <a:rPr lang="en-US" altLang="en-US"/>
              <a:pPr/>
              <a:t>‹#›</a:t>
            </a:fld>
            <a:endParaRPr lang="en-US" altLang="en-US"/>
          </a:p>
        </p:txBody>
      </p:sp>
    </p:spTree>
    <p:extLst>
      <p:ext uri="{BB962C8B-B14F-4D97-AF65-F5344CB8AC3E}">
        <p14:creationId xmlns:p14="http://schemas.microsoft.com/office/powerpoint/2010/main" val="73210425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2851" y="0"/>
            <a:ext cx="2637367" cy="60960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914400" y="0"/>
            <a:ext cx="7715251" cy="6096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8473802-B6F0-C4CA-AF51-7F8E07C0CA13}"/>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7E814E4F-02B1-1A5D-3B49-61140828908F}"/>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5231CB6B-6ECA-E92E-AEE6-FAAACEDA4B14}"/>
              </a:ext>
            </a:extLst>
          </p:cNvPr>
          <p:cNvSpPr>
            <a:spLocks noGrp="1" noChangeArrowheads="1"/>
          </p:cNvSpPr>
          <p:nvPr>
            <p:ph type="sldNum" sz="quarter" idx="12"/>
          </p:nvPr>
        </p:nvSpPr>
        <p:spPr>
          <a:ln/>
        </p:spPr>
        <p:txBody>
          <a:bodyPr/>
          <a:lstStyle>
            <a:lvl1pPr>
              <a:defRPr/>
            </a:lvl1pPr>
          </a:lstStyle>
          <a:p>
            <a:fld id="{FD22D46F-D633-4689-8AA1-4ED728812DA6}" type="slidenum">
              <a:rPr lang="en-US" altLang="en-US"/>
              <a:pPr/>
              <a:t>‹#›</a:t>
            </a:fld>
            <a:endParaRPr lang="en-US" altLang="en-US"/>
          </a:p>
        </p:txBody>
      </p:sp>
    </p:spTree>
    <p:extLst>
      <p:ext uri="{BB962C8B-B14F-4D97-AF65-F5344CB8AC3E}">
        <p14:creationId xmlns:p14="http://schemas.microsoft.com/office/powerpoint/2010/main" val="319147612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594784" y="1268413"/>
            <a:ext cx="10972800" cy="647700"/>
          </a:xfrm>
        </p:spPr>
        <p:txBody>
          <a:bodyPr/>
          <a:lstStyle/>
          <a:p>
            <a:r>
              <a:rPr lang="en-US"/>
              <a:t>Click to edit Master title style</a:t>
            </a:r>
            <a:endParaRPr lang="en-GB"/>
          </a:p>
        </p:txBody>
      </p:sp>
      <p:sp>
        <p:nvSpPr>
          <p:cNvPr id="3" name="ClipArt Placeholder 2"/>
          <p:cNvSpPr>
            <a:spLocks noGrp="1"/>
          </p:cNvSpPr>
          <p:nvPr>
            <p:ph type="clipArt" sz="half" idx="1"/>
          </p:nvPr>
        </p:nvSpPr>
        <p:spPr>
          <a:xfrm>
            <a:off x="609600" y="1916114"/>
            <a:ext cx="5384800" cy="4033837"/>
          </a:xfrm>
        </p:spPr>
        <p:txBody>
          <a:bodyPr/>
          <a:lstStyle/>
          <a:p>
            <a:pPr lvl="0"/>
            <a:endParaRPr lang="en-GB" noProof="0"/>
          </a:p>
        </p:txBody>
      </p:sp>
      <p:sp>
        <p:nvSpPr>
          <p:cNvPr id="4" name="Text Placeholder 3"/>
          <p:cNvSpPr>
            <a:spLocks noGrp="1"/>
          </p:cNvSpPr>
          <p:nvPr>
            <p:ph type="body" sz="half" idx="2"/>
          </p:nvPr>
        </p:nvSpPr>
        <p:spPr>
          <a:xfrm>
            <a:off x="6197600" y="1916114"/>
            <a:ext cx="5384800" cy="40338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a:extLst>
              <a:ext uri="{FF2B5EF4-FFF2-40B4-BE49-F238E27FC236}">
                <a16:creationId xmlns:a16="http://schemas.microsoft.com/office/drawing/2014/main" id="{E7A12605-9CB7-8B58-9BA1-C605AD4BC594}"/>
              </a:ext>
            </a:extLst>
          </p:cNvPr>
          <p:cNvSpPr>
            <a:spLocks noGrp="1"/>
          </p:cNvSpPr>
          <p:nvPr>
            <p:ph type="ftr" sz="quarter" idx="10"/>
          </p:nvPr>
        </p:nvSpPr>
        <p:spPr>
          <a:xfrm>
            <a:off x="9144000" y="6453189"/>
            <a:ext cx="3048000" cy="244475"/>
          </a:xfrm>
        </p:spPr>
        <p:txBody>
          <a:bodyPr/>
          <a:lstStyle>
            <a:lvl1pPr>
              <a:defRPr/>
            </a:lvl1pPr>
          </a:lstStyle>
          <a:p>
            <a:pPr>
              <a:defRPr/>
            </a:pPr>
            <a:r>
              <a:rPr lang="en-US"/>
              <a:t>Version 2.1 January 2010</a:t>
            </a:r>
            <a:endParaRPr lang="en-GB"/>
          </a:p>
        </p:txBody>
      </p:sp>
    </p:spTree>
    <p:extLst>
      <p:ext uri="{BB962C8B-B14F-4D97-AF65-F5344CB8AC3E}">
        <p14:creationId xmlns:p14="http://schemas.microsoft.com/office/powerpoint/2010/main" val="4181362931"/>
      </p:ext>
    </p:extLst>
  </p:cSld>
  <p:clrMapOvr>
    <a:masterClrMapping/>
  </p:clrMapOvr>
  <p:transition spd="med">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594784" y="1268413"/>
            <a:ext cx="10972800" cy="6477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09600" y="1916114"/>
            <a:ext cx="5384800" cy="40338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lipArt Placeholder 3"/>
          <p:cNvSpPr>
            <a:spLocks noGrp="1"/>
          </p:cNvSpPr>
          <p:nvPr>
            <p:ph type="clipArt" sz="half" idx="2"/>
          </p:nvPr>
        </p:nvSpPr>
        <p:spPr>
          <a:xfrm>
            <a:off x="6197600" y="1916114"/>
            <a:ext cx="5384800" cy="4033837"/>
          </a:xfrm>
        </p:spPr>
        <p:txBody>
          <a:bodyPr/>
          <a:lstStyle/>
          <a:p>
            <a:pPr lvl="0"/>
            <a:endParaRPr lang="en-GB" noProof="0"/>
          </a:p>
        </p:txBody>
      </p:sp>
      <p:sp>
        <p:nvSpPr>
          <p:cNvPr id="5" name="Footer Placeholder 4">
            <a:extLst>
              <a:ext uri="{FF2B5EF4-FFF2-40B4-BE49-F238E27FC236}">
                <a16:creationId xmlns:a16="http://schemas.microsoft.com/office/drawing/2014/main" id="{A9C55E78-14E3-1004-96DD-AB6E6F4C3199}"/>
              </a:ext>
            </a:extLst>
          </p:cNvPr>
          <p:cNvSpPr>
            <a:spLocks noGrp="1"/>
          </p:cNvSpPr>
          <p:nvPr>
            <p:ph type="ftr" sz="quarter" idx="10"/>
          </p:nvPr>
        </p:nvSpPr>
        <p:spPr>
          <a:xfrm>
            <a:off x="9144000" y="6453189"/>
            <a:ext cx="3048000" cy="244475"/>
          </a:xfrm>
        </p:spPr>
        <p:txBody>
          <a:bodyPr/>
          <a:lstStyle>
            <a:lvl1pPr>
              <a:defRPr/>
            </a:lvl1pPr>
          </a:lstStyle>
          <a:p>
            <a:pPr>
              <a:defRPr/>
            </a:pPr>
            <a:r>
              <a:rPr lang="en-US"/>
              <a:t>Version 2.1 January 2010</a:t>
            </a:r>
            <a:endParaRPr lang="en-GB"/>
          </a:p>
        </p:txBody>
      </p:sp>
    </p:spTree>
    <p:extLst>
      <p:ext uri="{BB962C8B-B14F-4D97-AF65-F5344CB8AC3E}">
        <p14:creationId xmlns:p14="http://schemas.microsoft.com/office/powerpoint/2010/main" val="3823302940"/>
      </p:ext>
    </p:extLst>
  </p:cSld>
  <p:clrMapOvr>
    <a:masterClrMapping/>
  </p:clrMapOvr>
  <p:transition spd="med">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4DF0523-C706-476A-B48F-9DCD64BEAC66}" type="datetimeFigureOut">
              <a:rPr lang="en-GB" smtClean="0"/>
              <a:t>26/09/2024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BBBBA9-AC66-46C9-B822-35C890F66E3D}" type="slidenum">
              <a:rPr lang="en-GB" smtClean="0"/>
              <a:t>‹#›</a:t>
            </a:fld>
            <a:endParaRPr lang="en-GB"/>
          </a:p>
        </p:txBody>
      </p:sp>
    </p:spTree>
    <p:extLst>
      <p:ext uri="{BB962C8B-B14F-4D97-AF65-F5344CB8AC3E}">
        <p14:creationId xmlns:p14="http://schemas.microsoft.com/office/powerpoint/2010/main" val="117616332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DF0523-C706-476A-B48F-9DCD64BEAC66}" type="datetimeFigureOut">
              <a:rPr lang="en-GB" smtClean="0"/>
              <a:t>26/09/2024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BBBBA9-AC66-46C9-B822-35C890F66E3D}" type="slidenum">
              <a:rPr lang="en-GB" smtClean="0"/>
              <a:t>‹#›</a:t>
            </a:fld>
            <a:endParaRPr lang="en-GB"/>
          </a:p>
        </p:txBody>
      </p:sp>
    </p:spTree>
    <p:extLst>
      <p:ext uri="{BB962C8B-B14F-4D97-AF65-F5344CB8AC3E}">
        <p14:creationId xmlns:p14="http://schemas.microsoft.com/office/powerpoint/2010/main" val="423243970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4DF0523-C706-476A-B48F-9DCD64BEAC66}" type="datetimeFigureOut">
              <a:rPr lang="en-GB" smtClean="0"/>
              <a:t>26/09/2024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BBBBA9-AC66-46C9-B822-35C890F66E3D}" type="slidenum">
              <a:rPr lang="en-GB" smtClean="0"/>
              <a:t>‹#›</a:t>
            </a:fld>
            <a:endParaRPr lang="en-GB"/>
          </a:p>
        </p:txBody>
      </p:sp>
    </p:spTree>
    <p:extLst>
      <p:ext uri="{BB962C8B-B14F-4D97-AF65-F5344CB8AC3E}">
        <p14:creationId xmlns:p14="http://schemas.microsoft.com/office/powerpoint/2010/main" val="269579481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4DF0523-C706-476A-B48F-9DCD64BEAC66}" type="datetimeFigureOut">
              <a:rPr lang="en-GB" smtClean="0"/>
              <a:t>26/09/2024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BBBBA9-AC66-46C9-B822-35C890F66E3D}" type="slidenum">
              <a:rPr lang="en-GB" smtClean="0"/>
              <a:t>‹#›</a:t>
            </a:fld>
            <a:endParaRPr lang="en-GB"/>
          </a:p>
        </p:txBody>
      </p:sp>
    </p:spTree>
    <p:extLst>
      <p:ext uri="{BB962C8B-B14F-4D97-AF65-F5344CB8AC3E}">
        <p14:creationId xmlns:p14="http://schemas.microsoft.com/office/powerpoint/2010/main" val="206668650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4DF0523-C706-476A-B48F-9DCD64BEAC66}" type="datetimeFigureOut">
              <a:rPr lang="en-GB" smtClean="0"/>
              <a:t>26/09/2024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4BBBBA9-AC66-46C9-B822-35C890F66E3D}" type="slidenum">
              <a:rPr lang="en-GB" smtClean="0"/>
              <a:t>‹#›</a:t>
            </a:fld>
            <a:endParaRPr lang="en-GB"/>
          </a:p>
        </p:txBody>
      </p:sp>
    </p:spTree>
    <p:extLst>
      <p:ext uri="{BB962C8B-B14F-4D97-AF65-F5344CB8AC3E}">
        <p14:creationId xmlns:p14="http://schemas.microsoft.com/office/powerpoint/2010/main" val="172200459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4DF0523-C706-476A-B48F-9DCD64BEAC66}" type="datetimeFigureOut">
              <a:rPr lang="en-GB" smtClean="0"/>
              <a:t>26/09/2024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4BBBBA9-AC66-46C9-B822-35C890F66E3D}" type="slidenum">
              <a:rPr lang="en-GB" smtClean="0"/>
              <a:t>‹#›</a:t>
            </a:fld>
            <a:endParaRPr lang="en-GB"/>
          </a:p>
        </p:txBody>
      </p:sp>
    </p:spTree>
    <p:extLst>
      <p:ext uri="{BB962C8B-B14F-4D97-AF65-F5344CB8AC3E}">
        <p14:creationId xmlns:p14="http://schemas.microsoft.com/office/powerpoint/2010/main" val="284702253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DF0523-C706-476A-B48F-9DCD64BEAC66}" type="datetimeFigureOut">
              <a:rPr lang="en-GB" smtClean="0"/>
              <a:t>26/09/2024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4BBBBA9-AC66-46C9-B822-35C890F66E3D}" type="slidenum">
              <a:rPr lang="en-GB" smtClean="0"/>
              <a:t>‹#›</a:t>
            </a:fld>
            <a:endParaRPr lang="en-GB"/>
          </a:p>
        </p:txBody>
      </p:sp>
    </p:spTree>
    <p:extLst>
      <p:ext uri="{BB962C8B-B14F-4D97-AF65-F5344CB8AC3E}">
        <p14:creationId xmlns:p14="http://schemas.microsoft.com/office/powerpoint/2010/main" val="312725136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4DF0523-C706-476A-B48F-9DCD64BEAC66}" type="datetimeFigureOut">
              <a:rPr lang="en-GB" smtClean="0"/>
              <a:t>26/09/2024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BBBBA9-AC66-46C9-B822-35C890F66E3D}" type="slidenum">
              <a:rPr lang="en-GB" smtClean="0"/>
              <a:t>‹#›</a:t>
            </a:fld>
            <a:endParaRPr lang="en-GB"/>
          </a:p>
        </p:txBody>
      </p:sp>
    </p:spTree>
    <p:extLst>
      <p:ext uri="{BB962C8B-B14F-4D97-AF65-F5344CB8AC3E}">
        <p14:creationId xmlns:p14="http://schemas.microsoft.com/office/powerpoint/2010/main" val="200236021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4DF0523-C706-476A-B48F-9DCD64BEAC66}" type="datetimeFigureOut">
              <a:rPr lang="en-GB" smtClean="0"/>
              <a:t>26/09/2024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BBBBA9-AC66-46C9-B822-35C890F66E3D}" type="slidenum">
              <a:rPr lang="en-GB" smtClean="0"/>
              <a:t>‹#›</a:t>
            </a:fld>
            <a:endParaRPr lang="en-GB"/>
          </a:p>
        </p:txBody>
      </p:sp>
    </p:spTree>
    <p:extLst>
      <p:ext uri="{BB962C8B-B14F-4D97-AF65-F5344CB8AC3E}">
        <p14:creationId xmlns:p14="http://schemas.microsoft.com/office/powerpoint/2010/main" val="313260777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DF0523-C706-476A-B48F-9DCD64BEAC66}" type="datetimeFigureOut">
              <a:rPr lang="en-GB" smtClean="0"/>
              <a:t>26/09/2024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BBBBA9-AC66-46C9-B822-35C890F66E3D}" type="slidenum">
              <a:rPr lang="en-GB" smtClean="0"/>
              <a:t>‹#›</a:t>
            </a:fld>
            <a:endParaRPr lang="en-GB"/>
          </a:p>
        </p:txBody>
      </p:sp>
    </p:spTree>
    <p:extLst>
      <p:ext uri="{BB962C8B-B14F-4D97-AF65-F5344CB8AC3E}">
        <p14:creationId xmlns:p14="http://schemas.microsoft.com/office/powerpoint/2010/main" val="114895133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DF0523-C706-476A-B48F-9DCD64BEAC66}" type="datetimeFigureOut">
              <a:rPr lang="en-GB" smtClean="0"/>
              <a:t>26/09/2024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BBBBA9-AC66-46C9-B822-35C890F66E3D}" type="slidenum">
              <a:rPr lang="en-GB" smtClean="0"/>
              <a:t>‹#›</a:t>
            </a:fld>
            <a:endParaRPr lang="en-GB"/>
          </a:p>
        </p:txBody>
      </p:sp>
    </p:spTree>
    <p:extLst>
      <p:ext uri="{BB962C8B-B14F-4D97-AF65-F5344CB8AC3E}">
        <p14:creationId xmlns:p14="http://schemas.microsoft.com/office/powerpoint/2010/main" val="343159857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26/09/2024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26/09/2024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26/09/2024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26/09/2024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26/09/2024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26/09/2024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26/09/2024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26/09/2024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26/09/2024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26/09/2024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26/09/2024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7DE6FC5-2DB5-4598-8471-BE4F5067D41E}" type="datetimeFigureOut">
              <a:rPr lang="en-GB" smtClean="0"/>
              <a:pPr/>
              <a:t>26/09/2024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1E3D0B-6B24-4BED-A733-6E2B43C42E41}" type="slidenum">
              <a:rPr lang="en-GB" smtClean="0"/>
              <a:pPr/>
              <a:t>‹#›</a:t>
            </a:fld>
            <a:endParaRPr lang="en-GB"/>
          </a:p>
        </p:txBody>
      </p:sp>
    </p:spTree>
    <p:extLst>
      <p:ext uri="{BB962C8B-B14F-4D97-AF65-F5344CB8AC3E}">
        <p14:creationId xmlns:p14="http://schemas.microsoft.com/office/powerpoint/2010/main" val="264011707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7DE6FC5-2DB5-4598-8471-BE4F5067D41E}" type="datetimeFigureOut">
              <a:rPr lang="en-GB" smtClean="0"/>
              <a:pPr/>
              <a:t>26/09/2024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1E3D0B-6B24-4BED-A733-6E2B43C42E41}" type="slidenum">
              <a:rPr lang="en-GB" smtClean="0"/>
              <a:pPr/>
              <a:t>‹#›</a:t>
            </a:fld>
            <a:endParaRPr lang="en-GB"/>
          </a:p>
        </p:txBody>
      </p:sp>
    </p:spTree>
    <p:extLst>
      <p:ext uri="{BB962C8B-B14F-4D97-AF65-F5344CB8AC3E}">
        <p14:creationId xmlns:p14="http://schemas.microsoft.com/office/powerpoint/2010/main" val="156890678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7DE6FC5-2DB5-4598-8471-BE4F5067D41E}" type="datetimeFigureOut">
              <a:rPr lang="en-GB" smtClean="0"/>
              <a:pPr/>
              <a:t>26/09/2024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1E3D0B-6B24-4BED-A733-6E2B43C42E41}" type="slidenum">
              <a:rPr lang="en-GB" smtClean="0"/>
              <a:pPr/>
              <a:t>‹#›</a:t>
            </a:fld>
            <a:endParaRPr lang="en-GB"/>
          </a:p>
        </p:txBody>
      </p:sp>
    </p:spTree>
    <p:extLst>
      <p:ext uri="{BB962C8B-B14F-4D97-AF65-F5344CB8AC3E}">
        <p14:creationId xmlns:p14="http://schemas.microsoft.com/office/powerpoint/2010/main" val="90964561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7DE6FC5-2DB5-4598-8471-BE4F5067D41E}" type="datetimeFigureOut">
              <a:rPr lang="en-GB" smtClean="0"/>
              <a:pPr/>
              <a:t>26/09/2024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1E3D0B-6B24-4BED-A733-6E2B43C42E41}" type="slidenum">
              <a:rPr lang="en-GB" smtClean="0"/>
              <a:pPr/>
              <a:t>‹#›</a:t>
            </a:fld>
            <a:endParaRPr lang="en-GB"/>
          </a:p>
        </p:txBody>
      </p:sp>
    </p:spTree>
    <p:extLst>
      <p:ext uri="{BB962C8B-B14F-4D97-AF65-F5344CB8AC3E}">
        <p14:creationId xmlns:p14="http://schemas.microsoft.com/office/powerpoint/2010/main" val="14306978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7DE6FC5-2DB5-4598-8471-BE4F5067D41E}" type="datetimeFigureOut">
              <a:rPr lang="en-GB" smtClean="0"/>
              <a:pPr/>
              <a:t>26/09/2024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61E3D0B-6B24-4BED-A733-6E2B43C42E41}" type="slidenum">
              <a:rPr lang="en-GB" smtClean="0"/>
              <a:pPr/>
              <a:t>‹#›</a:t>
            </a:fld>
            <a:endParaRPr lang="en-GB"/>
          </a:p>
        </p:txBody>
      </p:sp>
    </p:spTree>
    <p:extLst>
      <p:ext uri="{BB962C8B-B14F-4D97-AF65-F5344CB8AC3E}">
        <p14:creationId xmlns:p14="http://schemas.microsoft.com/office/powerpoint/2010/main" val="228379715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7DE6FC5-2DB5-4598-8471-BE4F5067D41E}" type="datetimeFigureOut">
              <a:rPr lang="en-GB" smtClean="0"/>
              <a:pPr/>
              <a:t>26/09/2024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61E3D0B-6B24-4BED-A733-6E2B43C42E41}" type="slidenum">
              <a:rPr lang="en-GB" smtClean="0"/>
              <a:pPr/>
              <a:t>‹#›</a:t>
            </a:fld>
            <a:endParaRPr lang="en-GB"/>
          </a:p>
        </p:txBody>
      </p:sp>
    </p:spTree>
    <p:extLst>
      <p:ext uri="{BB962C8B-B14F-4D97-AF65-F5344CB8AC3E}">
        <p14:creationId xmlns:p14="http://schemas.microsoft.com/office/powerpoint/2010/main" val="58099256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DE6FC5-2DB5-4598-8471-BE4F5067D41E}" type="datetimeFigureOut">
              <a:rPr lang="en-GB" smtClean="0"/>
              <a:pPr/>
              <a:t>26/09/2024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61E3D0B-6B24-4BED-A733-6E2B43C42E41}" type="slidenum">
              <a:rPr lang="en-GB" smtClean="0"/>
              <a:pPr/>
              <a:t>‹#›</a:t>
            </a:fld>
            <a:endParaRPr lang="en-GB"/>
          </a:p>
        </p:txBody>
      </p:sp>
    </p:spTree>
    <p:extLst>
      <p:ext uri="{BB962C8B-B14F-4D97-AF65-F5344CB8AC3E}">
        <p14:creationId xmlns:p14="http://schemas.microsoft.com/office/powerpoint/2010/main" val="84962392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7DE6FC5-2DB5-4598-8471-BE4F5067D41E}" type="datetimeFigureOut">
              <a:rPr lang="en-GB" smtClean="0"/>
              <a:pPr/>
              <a:t>26/09/2024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1E3D0B-6B24-4BED-A733-6E2B43C42E41}" type="slidenum">
              <a:rPr lang="en-GB" smtClean="0"/>
              <a:pPr/>
              <a:t>‹#›</a:t>
            </a:fld>
            <a:endParaRPr lang="en-GB"/>
          </a:p>
        </p:txBody>
      </p:sp>
    </p:spTree>
    <p:extLst>
      <p:ext uri="{BB962C8B-B14F-4D97-AF65-F5344CB8AC3E}">
        <p14:creationId xmlns:p14="http://schemas.microsoft.com/office/powerpoint/2010/main" val="333765970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7DE6FC5-2DB5-4598-8471-BE4F5067D41E}" type="datetimeFigureOut">
              <a:rPr lang="en-GB" smtClean="0"/>
              <a:pPr/>
              <a:t>26/09/2024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1E3D0B-6B24-4BED-A733-6E2B43C42E41}" type="slidenum">
              <a:rPr lang="en-GB" smtClean="0"/>
              <a:pPr/>
              <a:t>‹#›</a:t>
            </a:fld>
            <a:endParaRPr lang="en-GB"/>
          </a:p>
        </p:txBody>
      </p:sp>
    </p:spTree>
    <p:extLst>
      <p:ext uri="{BB962C8B-B14F-4D97-AF65-F5344CB8AC3E}">
        <p14:creationId xmlns:p14="http://schemas.microsoft.com/office/powerpoint/2010/main" val="118193776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7DE6FC5-2DB5-4598-8471-BE4F5067D41E}" type="datetimeFigureOut">
              <a:rPr lang="en-GB" smtClean="0"/>
              <a:pPr/>
              <a:t>26/09/2024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1E3D0B-6B24-4BED-A733-6E2B43C42E41}" type="slidenum">
              <a:rPr lang="en-GB" smtClean="0"/>
              <a:pPr/>
              <a:t>‹#›</a:t>
            </a:fld>
            <a:endParaRPr lang="en-GB"/>
          </a:p>
        </p:txBody>
      </p:sp>
    </p:spTree>
    <p:extLst>
      <p:ext uri="{BB962C8B-B14F-4D97-AF65-F5344CB8AC3E}">
        <p14:creationId xmlns:p14="http://schemas.microsoft.com/office/powerpoint/2010/main" val="4778431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7DE6FC5-2DB5-4598-8471-BE4F5067D41E}" type="datetimeFigureOut">
              <a:rPr lang="en-GB" smtClean="0"/>
              <a:pPr/>
              <a:t>26/09/2024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1E3D0B-6B24-4BED-A733-6E2B43C42E41}" type="slidenum">
              <a:rPr lang="en-GB" smtClean="0"/>
              <a:pPr/>
              <a:t>‹#›</a:t>
            </a:fld>
            <a:endParaRPr lang="en-GB"/>
          </a:p>
        </p:txBody>
      </p:sp>
    </p:spTree>
    <p:extLst>
      <p:ext uri="{BB962C8B-B14F-4D97-AF65-F5344CB8AC3E}">
        <p14:creationId xmlns:p14="http://schemas.microsoft.com/office/powerpoint/2010/main" val="31584071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image" Target="../media/image1.jpeg"/><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8.xml"/><Relationship Id="rId3" Type="http://schemas.openxmlformats.org/officeDocument/2006/relationships/slideLayout" Target="../slideLayouts/slideLayout43.xml"/><Relationship Id="rId7" Type="http://schemas.openxmlformats.org/officeDocument/2006/relationships/slideLayout" Target="../slideLayouts/slideLayout47.xml"/><Relationship Id="rId12" Type="http://schemas.openxmlformats.org/officeDocument/2006/relationships/theme" Target="../theme/theme4.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0" Type="http://schemas.openxmlformats.org/officeDocument/2006/relationships/slideLayout" Target="../slideLayouts/slideLayout50.xml"/><Relationship Id="rId4" Type="http://schemas.openxmlformats.org/officeDocument/2006/relationships/slideLayout" Target="../slideLayouts/slideLayout44.xml"/><Relationship Id="rId9" Type="http://schemas.openxmlformats.org/officeDocument/2006/relationships/slideLayout" Target="../slideLayouts/slideLayout49.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9.xml"/><Relationship Id="rId13" Type="http://schemas.openxmlformats.org/officeDocument/2006/relationships/image" Target="../media/image3.jpg"/><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theme" Target="../theme/theme5.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0.xml"/><Relationship Id="rId3" Type="http://schemas.openxmlformats.org/officeDocument/2006/relationships/slideLayout" Target="../slideLayouts/slideLayout65.xml"/><Relationship Id="rId7" Type="http://schemas.openxmlformats.org/officeDocument/2006/relationships/slideLayout" Target="../slideLayouts/slideLayout69.xml"/><Relationship Id="rId12" Type="http://schemas.openxmlformats.org/officeDocument/2006/relationships/theme" Target="../theme/theme6.xml"/><Relationship Id="rId2" Type="http://schemas.openxmlformats.org/officeDocument/2006/relationships/slideLayout" Target="../slideLayouts/slideLayout64.xml"/><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5" Type="http://schemas.openxmlformats.org/officeDocument/2006/relationships/slideLayout" Target="../slideLayouts/slideLayout67.xml"/><Relationship Id="rId10" Type="http://schemas.openxmlformats.org/officeDocument/2006/relationships/slideLayout" Target="../slideLayouts/slideLayout72.xml"/><Relationship Id="rId4" Type="http://schemas.openxmlformats.org/officeDocument/2006/relationships/slideLayout" Target="../slideLayouts/slideLayout66.xml"/><Relationship Id="rId9" Type="http://schemas.openxmlformats.org/officeDocument/2006/relationships/slideLayout" Target="../slideLayouts/slideLayout7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7B628E8-68A0-4CB9-A8E6-2A58AB5AEA7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EC176EC-FDDE-43B8-8FD8-655E508F61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B86F43-F951-4601-AA4D-C3A58E71797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C75275-186D-441C-9084-D1D9B812ADA5}" type="datetimeFigureOut">
              <a:rPr lang="en-GB" smtClean="0"/>
              <a:t>26/09/2024</a:t>
            </a:fld>
            <a:endParaRPr lang="en-GB"/>
          </a:p>
        </p:txBody>
      </p:sp>
      <p:sp>
        <p:nvSpPr>
          <p:cNvPr id="5" name="Footer Placeholder 4">
            <a:extLst>
              <a:ext uri="{FF2B5EF4-FFF2-40B4-BE49-F238E27FC236}">
                <a16:creationId xmlns:a16="http://schemas.microsoft.com/office/drawing/2014/main" id="{267857FF-7A4E-4228-B53E-5356D07AE0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CA09515-0FE7-4707-9AD5-196EC22B49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155F9F-3C93-4241-9145-953E17BCFC28}" type="slidenum">
              <a:rPr lang="en-GB" smtClean="0"/>
              <a:t>‹#›</a:t>
            </a:fld>
            <a:endParaRPr lang="en-GB"/>
          </a:p>
        </p:txBody>
      </p:sp>
    </p:spTree>
    <p:extLst>
      <p:ext uri="{BB962C8B-B14F-4D97-AF65-F5344CB8AC3E}">
        <p14:creationId xmlns:p14="http://schemas.microsoft.com/office/powerpoint/2010/main" val="2954827617"/>
      </p:ext>
    </p:extLst>
  </p:cSld>
  <p:clrMap bg1="lt1" tx1="dk1" bg2="lt2" tx2="dk2" accent1="accent1" accent2="accent2" accent3="accent3" accent4="accent4" accent5="accent5" accent6="accent6" hlink="hlink" folHlink="folHlink"/>
  <p:sldLayoutIdLst>
    <p:sldLayoutId id="2147483983" r:id="rId1"/>
    <p:sldLayoutId id="2147483984" r:id="rId2"/>
    <p:sldLayoutId id="2147483981" r:id="rId3"/>
    <p:sldLayoutId id="2147483986" r:id="rId4"/>
    <p:sldLayoutId id="2147483987" r:id="rId5"/>
    <p:sldLayoutId id="2147483988" r:id="rId6"/>
    <p:sldLayoutId id="2147483989" r:id="rId7"/>
    <p:sldLayoutId id="2147483990" r:id="rId8"/>
    <p:sldLayoutId id="2147483991" r:id="rId9"/>
    <p:sldLayoutId id="2147483992" r:id="rId10"/>
    <p:sldLayoutId id="214748399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75E6990-058C-4533-A140-928C20BD5CEA}" type="datetime1">
              <a:rPr lang="en-GB" smtClean="0"/>
              <a:t>26/09/2024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DFEDB64-84C3-4240-BCBA-134AE1D9082C}" type="slidenum">
              <a:rPr lang="en-GB" smtClean="0"/>
              <a:t>‹#›</a:t>
            </a:fld>
            <a:endParaRPr lang="en-GB"/>
          </a:p>
        </p:txBody>
      </p:sp>
    </p:spTree>
    <p:extLst>
      <p:ext uri="{BB962C8B-B14F-4D97-AF65-F5344CB8AC3E}">
        <p14:creationId xmlns:p14="http://schemas.microsoft.com/office/powerpoint/2010/main" val="396865632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26" name="Rectangle 7">
            <a:extLst>
              <a:ext uri="{FF2B5EF4-FFF2-40B4-BE49-F238E27FC236}">
                <a16:creationId xmlns:a16="http://schemas.microsoft.com/office/drawing/2014/main" id="{46A2481D-BBA9-417C-A8D5-C93083A4F356}"/>
              </a:ext>
            </a:extLst>
          </p:cNvPr>
          <p:cNvSpPr>
            <a:spLocks noChangeArrowheads="1"/>
          </p:cNvSpPr>
          <p:nvPr userDrawn="1"/>
        </p:nvSpPr>
        <p:spPr bwMode="auto">
          <a:xfrm>
            <a:off x="0" y="0"/>
            <a:ext cx="12192000" cy="1123950"/>
          </a:xfrm>
          <a:prstGeom prst="rect">
            <a:avLst/>
          </a:prstGeom>
          <a:solidFill>
            <a:schemeClr val="tx1"/>
          </a:solidFill>
          <a:ln w="9525">
            <a:solidFill>
              <a:schemeClr val="tx1"/>
            </a:solidFill>
            <a:miter lim="800000"/>
            <a:headEnd/>
            <a:tailEnd/>
          </a:ln>
        </p:spPr>
        <p:txBody>
          <a:bodyPr wrap="none" anchor="ct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pPr algn="ctr">
              <a:defRPr/>
            </a:pPr>
            <a:endParaRPr lang="en-GB" altLang="en-US" sz="3200" b="1">
              <a:solidFill>
                <a:schemeClr val="bg2"/>
              </a:solidFill>
              <a:latin typeface="Arial Black" pitchFamily="34" charset="0"/>
            </a:endParaRPr>
          </a:p>
        </p:txBody>
      </p:sp>
      <p:sp>
        <p:nvSpPr>
          <p:cNvPr id="1027" name="Rectangle 2">
            <a:extLst>
              <a:ext uri="{FF2B5EF4-FFF2-40B4-BE49-F238E27FC236}">
                <a16:creationId xmlns:a16="http://schemas.microsoft.com/office/drawing/2014/main" id="{BF53C71F-2D72-9EBF-210D-89854084DDC4}"/>
              </a:ext>
            </a:extLst>
          </p:cNvPr>
          <p:cNvSpPr>
            <a:spLocks noGrp="1" noChangeArrowheads="1"/>
          </p:cNvSpPr>
          <p:nvPr>
            <p:ph type="title"/>
          </p:nvPr>
        </p:nvSpPr>
        <p:spPr bwMode="auto">
          <a:xfrm>
            <a:off x="4751918" y="0"/>
            <a:ext cx="67183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endParaRPr lang="en-GB" altLang="en-US"/>
          </a:p>
        </p:txBody>
      </p:sp>
      <p:sp>
        <p:nvSpPr>
          <p:cNvPr id="1028" name="Rectangle 3">
            <a:extLst>
              <a:ext uri="{FF2B5EF4-FFF2-40B4-BE49-F238E27FC236}">
                <a16:creationId xmlns:a16="http://schemas.microsoft.com/office/drawing/2014/main" id="{3808A2F4-FAFB-256A-1B8A-2223CC0B2E65}"/>
              </a:ext>
            </a:extLst>
          </p:cNvPr>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5124" name="Rectangle 4">
            <a:extLst>
              <a:ext uri="{FF2B5EF4-FFF2-40B4-BE49-F238E27FC236}">
                <a16:creationId xmlns:a16="http://schemas.microsoft.com/office/drawing/2014/main" id="{469ED588-4C87-4BA6-96A5-1E427905C1F7}"/>
              </a:ext>
            </a:extLst>
          </p:cNvPr>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Arial" charset="0"/>
                <a:ea typeface="+mn-ea"/>
              </a:defRPr>
            </a:lvl1pPr>
          </a:lstStyle>
          <a:p>
            <a:pPr>
              <a:defRPr/>
            </a:pPr>
            <a:endParaRPr lang="en-US"/>
          </a:p>
        </p:txBody>
      </p:sp>
      <p:sp>
        <p:nvSpPr>
          <p:cNvPr id="5125" name="Rectangle 5">
            <a:extLst>
              <a:ext uri="{FF2B5EF4-FFF2-40B4-BE49-F238E27FC236}">
                <a16:creationId xmlns:a16="http://schemas.microsoft.com/office/drawing/2014/main" id="{C0A1873F-A8CE-41F0-AFB7-AD8D3C1EAF71}"/>
              </a:ext>
            </a:extLst>
          </p:cNvPr>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Arial" charset="0"/>
                <a:ea typeface="+mn-ea"/>
              </a:defRPr>
            </a:lvl1pPr>
          </a:lstStyle>
          <a:p>
            <a:pPr>
              <a:defRPr/>
            </a:pPr>
            <a:endParaRPr lang="en-US"/>
          </a:p>
        </p:txBody>
      </p:sp>
      <p:sp>
        <p:nvSpPr>
          <p:cNvPr id="5126" name="Rectangle 6">
            <a:extLst>
              <a:ext uri="{FF2B5EF4-FFF2-40B4-BE49-F238E27FC236}">
                <a16:creationId xmlns:a16="http://schemas.microsoft.com/office/drawing/2014/main" id="{6152FCDD-E3E1-4C69-8D28-A94F5F07C812}"/>
              </a:ext>
            </a:extLst>
          </p:cNvPr>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ea typeface="Osaka" pitchFamily="1" charset="-128"/>
              </a:defRPr>
            </a:lvl1pPr>
          </a:lstStyle>
          <a:p>
            <a:fld id="{2833A795-17CC-4138-9954-0DEC4BA38E70}" type="slidenum">
              <a:rPr lang="en-US" altLang="en-US"/>
              <a:pPr/>
              <a:t>‹#›</a:t>
            </a:fld>
            <a:endParaRPr lang="en-US" altLang="en-US"/>
          </a:p>
        </p:txBody>
      </p:sp>
      <p:pic>
        <p:nvPicPr>
          <p:cNvPr id="1032" name="Picture 8" descr="New Badge chosen-small">
            <a:extLst>
              <a:ext uri="{FF2B5EF4-FFF2-40B4-BE49-F238E27FC236}">
                <a16:creationId xmlns:a16="http://schemas.microsoft.com/office/drawing/2014/main" id="{EE1916FB-387C-5996-8EB6-F1C10F61508B}"/>
              </a:ext>
            </a:extLst>
          </p:cNvPr>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203200" y="49214"/>
            <a:ext cx="3352800" cy="1030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hl" descr=" ">
            <a:extLst>
              <a:ext uri="{FF2B5EF4-FFF2-40B4-BE49-F238E27FC236}">
                <a16:creationId xmlns:a16="http://schemas.microsoft.com/office/drawing/2014/main" id="{1F046050-F4B5-4E99-A035-759ECE64B0E2}"/>
              </a:ext>
            </a:extLst>
          </p:cNvPr>
          <p:cNvSpPr txBox="1"/>
          <p:nvPr userDrawn="1"/>
        </p:nvSpPr>
        <p:spPr>
          <a:xfrm>
            <a:off x="0" y="0"/>
            <a:ext cx="12192000" cy="223838"/>
          </a:xfrm>
          <a:prstGeom prst="rect">
            <a:avLst/>
          </a:prstGeom>
          <a:noFill/>
        </p:spPr>
        <p:txBody>
          <a:bodyPr>
            <a:spAutoFit/>
          </a:bodyPr>
          <a:lstStyle/>
          <a:p>
            <a:pPr>
              <a:defRPr/>
            </a:pPr>
            <a:r>
              <a:rPr lang="en-GB" sz="850">
                <a:solidFill>
                  <a:srgbClr val="000000"/>
                </a:solidFill>
                <a:latin typeface="Microsoft Sans Serif" panose="020B0604020202020204" pitchFamily="34" charset="0"/>
              </a:rPr>
              <a:t> </a:t>
            </a:r>
          </a:p>
        </p:txBody>
      </p:sp>
      <p:sp>
        <p:nvSpPr>
          <p:cNvPr id="3" name="fl" descr=" ">
            <a:extLst>
              <a:ext uri="{FF2B5EF4-FFF2-40B4-BE49-F238E27FC236}">
                <a16:creationId xmlns:a16="http://schemas.microsoft.com/office/drawing/2014/main" id="{862BBCDE-0483-4EF4-B98A-BA23EA06B624}"/>
              </a:ext>
            </a:extLst>
          </p:cNvPr>
          <p:cNvSpPr txBox="1"/>
          <p:nvPr userDrawn="1"/>
        </p:nvSpPr>
        <p:spPr>
          <a:xfrm>
            <a:off x="0" y="6537325"/>
            <a:ext cx="12192000" cy="223838"/>
          </a:xfrm>
          <a:prstGeom prst="rect">
            <a:avLst/>
          </a:prstGeom>
          <a:noFill/>
        </p:spPr>
        <p:txBody>
          <a:bodyPr>
            <a:spAutoFit/>
          </a:bodyPr>
          <a:lstStyle/>
          <a:p>
            <a:pPr>
              <a:defRPr/>
            </a:pPr>
            <a:r>
              <a:rPr lang="en-GB" sz="850">
                <a:solidFill>
                  <a:srgbClr val="000000"/>
                </a:solidFill>
                <a:latin typeface="Microsoft Sans Serif" panose="020B0604020202020204" pitchFamily="34" charset="0"/>
              </a:rPr>
              <a:t> </a:t>
            </a:r>
          </a:p>
        </p:txBody>
      </p:sp>
    </p:spTree>
  </p:cSld>
  <p:clrMap bg1="dk2" tx1="lt1" bg2="dk1" tx2="lt2" accent1="accent1" accent2="accent2" accent3="accent3" accent4="accent4" accent5="accent5" accent6="accent6" hlink="hlink" folHlink="folHlink"/>
  <p:sldLayoutIdLst>
    <p:sldLayoutId id="2147483978" r:id="rId1"/>
    <p:sldLayoutId id="2147483968" r:id="rId2"/>
    <p:sldLayoutId id="2147483969" r:id="rId3"/>
    <p:sldLayoutId id="2147483970" r:id="rId4"/>
    <p:sldLayoutId id="2147483971" r:id="rId5"/>
    <p:sldLayoutId id="2147483972" r:id="rId6"/>
    <p:sldLayoutId id="2147483973" r:id="rId7"/>
    <p:sldLayoutId id="2147483974" r:id="rId8"/>
    <p:sldLayoutId id="2147483975" r:id="rId9"/>
    <p:sldLayoutId id="2147483976" r:id="rId10"/>
    <p:sldLayoutId id="2147483977" r:id="rId11"/>
    <p:sldLayoutId id="2147483979" r:id="rId12"/>
    <p:sldLayoutId id="2147483980" r:id="rId13"/>
  </p:sldLayoutIdLst>
  <p:txStyles>
    <p:titleStyle>
      <a:lvl1pPr algn="l" rtl="0" eaLnBrk="0" fontAlgn="base" hangingPunct="0">
        <a:spcBef>
          <a:spcPct val="0"/>
        </a:spcBef>
        <a:spcAft>
          <a:spcPct val="0"/>
        </a:spcAft>
        <a:defRPr sz="3200" b="1">
          <a:solidFill>
            <a:schemeClr val="bg2"/>
          </a:solidFill>
          <a:latin typeface="+mj-lt"/>
          <a:ea typeface="+mj-ea"/>
          <a:cs typeface="+mj-cs"/>
        </a:defRPr>
      </a:lvl1pPr>
      <a:lvl2pPr algn="l" rtl="0" eaLnBrk="0" fontAlgn="base" hangingPunct="0">
        <a:spcBef>
          <a:spcPct val="0"/>
        </a:spcBef>
        <a:spcAft>
          <a:spcPct val="0"/>
        </a:spcAft>
        <a:defRPr sz="3200" b="1">
          <a:solidFill>
            <a:schemeClr val="bg2"/>
          </a:solidFill>
          <a:latin typeface="Arial Black" pitchFamily="34" charset="0"/>
          <a:ea typeface="Osaka" pitchFamily="1" charset="-128"/>
        </a:defRPr>
      </a:lvl2pPr>
      <a:lvl3pPr algn="l" rtl="0" eaLnBrk="0" fontAlgn="base" hangingPunct="0">
        <a:spcBef>
          <a:spcPct val="0"/>
        </a:spcBef>
        <a:spcAft>
          <a:spcPct val="0"/>
        </a:spcAft>
        <a:defRPr sz="3200" b="1">
          <a:solidFill>
            <a:schemeClr val="bg2"/>
          </a:solidFill>
          <a:latin typeface="Arial Black" pitchFamily="34" charset="0"/>
          <a:ea typeface="Osaka" pitchFamily="1" charset="-128"/>
        </a:defRPr>
      </a:lvl3pPr>
      <a:lvl4pPr algn="l" rtl="0" eaLnBrk="0" fontAlgn="base" hangingPunct="0">
        <a:spcBef>
          <a:spcPct val="0"/>
        </a:spcBef>
        <a:spcAft>
          <a:spcPct val="0"/>
        </a:spcAft>
        <a:defRPr sz="3200" b="1">
          <a:solidFill>
            <a:schemeClr val="bg2"/>
          </a:solidFill>
          <a:latin typeface="Arial Black" pitchFamily="34" charset="0"/>
          <a:ea typeface="Osaka" pitchFamily="1" charset="-128"/>
        </a:defRPr>
      </a:lvl4pPr>
      <a:lvl5pPr algn="l" rtl="0" eaLnBrk="0" fontAlgn="base" hangingPunct="0">
        <a:spcBef>
          <a:spcPct val="0"/>
        </a:spcBef>
        <a:spcAft>
          <a:spcPct val="0"/>
        </a:spcAft>
        <a:defRPr sz="3200" b="1">
          <a:solidFill>
            <a:schemeClr val="bg2"/>
          </a:solidFill>
          <a:latin typeface="Arial Black" pitchFamily="34" charset="0"/>
          <a:ea typeface="Osaka" pitchFamily="1" charset="-128"/>
        </a:defRPr>
      </a:lvl5pPr>
      <a:lvl6pPr marL="457200" algn="l" rtl="0" fontAlgn="base">
        <a:spcBef>
          <a:spcPct val="0"/>
        </a:spcBef>
        <a:spcAft>
          <a:spcPct val="0"/>
        </a:spcAft>
        <a:defRPr sz="3200" b="1">
          <a:solidFill>
            <a:schemeClr val="bg2"/>
          </a:solidFill>
          <a:latin typeface="Arial Black" pitchFamily="34" charset="0"/>
          <a:ea typeface="Osaka" pitchFamily="1" charset="-128"/>
        </a:defRPr>
      </a:lvl6pPr>
      <a:lvl7pPr marL="914400" algn="l" rtl="0" fontAlgn="base">
        <a:spcBef>
          <a:spcPct val="0"/>
        </a:spcBef>
        <a:spcAft>
          <a:spcPct val="0"/>
        </a:spcAft>
        <a:defRPr sz="3200" b="1">
          <a:solidFill>
            <a:schemeClr val="bg2"/>
          </a:solidFill>
          <a:latin typeface="Arial Black" pitchFamily="34" charset="0"/>
          <a:ea typeface="Osaka" pitchFamily="1" charset="-128"/>
        </a:defRPr>
      </a:lvl7pPr>
      <a:lvl8pPr marL="1371600" algn="l" rtl="0" fontAlgn="base">
        <a:spcBef>
          <a:spcPct val="0"/>
        </a:spcBef>
        <a:spcAft>
          <a:spcPct val="0"/>
        </a:spcAft>
        <a:defRPr sz="3200" b="1">
          <a:solidFill>
            <a:schemeClr val="bg2"/>
          </a:solidFill>
          <a:latin typeface="Arial Black" pitchFamily="34" charset="0"/>
          <a:ea typeface="Osaka" pitchFamily="1" charset="-128"/>
        </a:defRPr>
      </a:lvl8pPr>
      <a:lvl9pPr marL="1828800" algn="l" rtl="0" fontAlgn="base">
        <a:spcBef>
          <a:spcPct val="0"/>
        </a:spcBef>
        <a:spcAft>
          <a:spcPct val="0"/>
        </a:spcAft>
        <a:defRPr sz="3200" b="1">
          <a:solidFill>
            <a:schemeClr val="bg2"/>
          </a:solidFill>
          <a:latin typeface="Arial Black" pitchFamily="34" charset="0"/>
          <a:ea typeface="Osaka" pitchFamily="1" charset="-128"/>
        </a:defRPr>
      </a:lvl9pPr>
    </p:titleStyle>
    <p:bodyStyle>
      <a:lvl1pPr marL="342900" indent="-342900" algn="l" rtl="0" eaLnBrk="0" fontAlgn="base" hangingPunct="0">
        <a:spcBef>
          <a:spcPct val="20000"/>
        </a:spcBef>
        <a:spcAft>
          <a:spcPct val="0"/>
        </a:spcAft>
        <a:buChar char="•"/>
        <a:defRPr sz="2400" b="1">
          <a:solidFill>
            <a:schemeClr val="folHlink"/>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1"/>
          </a:solidFill>
          <a:latin typeface="Arial" charset="0"/>
          <a:ea typeface="+mn-ea"/>
        </a:defRPr>
      </a:lvl2pPr>
      <a:lvl3pPr marL="1143000" indent="-228600" algn="l" rtl="0" eaLnBrk="0" fontAlgn="base" hangingPunct="0">
        <a:spcBef>
          <a:spcPct val="20000"/>
        </a:spcBef>
        <a:spcAft>
          <a:spcPct val="0"/>
        </a:spcAft>
        <a:buChar char="•"/>
        <a:defRPr sz="2000">
          <a:solidFill>
            <a:schemeClr val="tx1"/>
          </a:solidFill>
          <a:latin typeface="Arial" charset="0"/>
          <a:ea typeface="+mn-ea"/>
        </a:defRPr>
      </a:lvl3pPr>
      <a:lvl4pPr marL="1600200" indent="-228600" algn="l" rtl="0" eaLnBrk="0" fontAlgn="base" hangingPunct="0">
        <a:spcBef>
          <a:spcPct val="20000"/>
        </a:spcBef>
        <a:spcAft>
          <a:spcPct val="0"/>
        </a:spcAft>
        <a:buChar char="–"/>
        <a:defRPr sz="2000">
          <a:solidFill>
            <a:schemeClr val="tx1"/>
          </a:solidFill>
          <a:latin typeface="Arial" charset="0"/>
          <a:ea typeface="+mn-ea"/>
        </a:defRPr>
      </a:lvl4pPr>
      <a:lvl5pPr marL="2057400" indent="-228600" algn="l" rtl="0" eaLnBrk="0" fontAlgn="base" hangingPunct="0">
        <a:spcBef>
          <a:spcPct val="20000"/>
        </a:spcBef>
        <a:spcAft>
          <a:spcPct val="0"/>
        </a:spcAft>
        <a:buChar char="»"/>
        <a:defRPr sz="2000">
          <a:solidFill>
            <a:schemeClr val="tx1"/>
          </a:solidFill>
          <a:latin typeface="Arial" charset="0"/>
          <a:ea typeface="+mn-ea"/>
        </a:defRPr>
      </a:lvl5pPr>
      <a:lvl6pPr marL="2514600" indent="-228600" algn="l" rtl="0" fontAlgn="base">
        <a:spcBef>
          <a:spcPct val="20000"/>
        </a:spcBef>
        <a:spcAft>
          <a:spcPct val="0"/>
        </a:spcAft>
        <a:buChar char="»"/>
        <a:defRPr sz="2000">
          <a:solidFill>
            <a:schemeClr val="tx1"/>
          </a:solidFill>
          <a:latin typeface="Arial" charset="0"/>
          <a:ea typeface="+mn-ea"/>
        </a:defRPr>
      </a:lvl6pPr>
      <a:lvl7pPr marL="2971800" indent="-228600" algn="l" rtl="0" fontAlgn="base">
        <a:spcBef>
          <a:spcPct val="20000"/>
        </a:spcBef>
        <a:spcAft>
          <a:spcPct val="0"/>
        </a:spcAft>
        <a:buChar char="»"/>
        <a:defRPr sz="2000">
          <a:solidFill>
            <a:schemeClr val="tx1"/>
          </a:solidFill>
          <a:latin typeface="Arial" charset="0"/>
          <a:ea typeface="+mn-ea"/>
        </a:defRPr>
      </a:lvl7pPr>
      <a:lvl8pPr marL="3429000" indent="-228600" algn="l" rtl="0" fontAlgn="base">
        <a:spcBef>
          <a:spcPct val="20000"/>
        </a:spcBef>
        <a:spcAft>
          <a:spcPct val="0"/>
        </a:spcAft>
        <a:buChar char="»"/>
        <a:defRPr sz="2000">
          <a:solidFill>
            <a:schemeClr val="tx1"/>
          </a:solidFill>
          <a:latin typeface="Arial" charset="0"/>
          <a:ea typeface="+mn-ea"/>
        </a:defRPr>
      </a:lvl8pPr>
      <a:lvl9pPr marL="3886200" indent="-228600" algn="l" rtl="0" fontAlgn="base">
        <a:spcBef>
          <a:spcPct val="20000"/>
        </a:spcBef>
        <a:spcAft>
          <a:spcPct val="0"/>
        </a:spcAft>
        <a:buChar char="»"/>
        <a:defRPr sz="2000">
          <a:solidFill>
            <a:schemeClr val="tx1"/>
          </a:solidFill>
          <a:latin typeface="Arial" charset="0"/>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DF0523-C706-476A-B48F-9DCD64BEAC66}" type="datetimeFigureOut">
              <a:rPr lang="en-GB" smtClean="0"/>
              <a:t>26/09/2024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BBBBA9-AC66-46C9-B822-35C890F66E3D}" type="slidenum">
              <a:rPr lang="en-GB" smtClean="0"/>
              <a:t>‹#›</a:t>
            </a:fld>
            <a:endParaRPr lang="en-GB"/>
          </a:p>
        </p:txBody>
      </p:sp>
    </p:spTree>
    <p:extLst>
      <p:ext uri="{BB962C8B-B14F-4D97-AF65-F5344CB8AC3E}">
        <p14:creationId xmlns:p14="http://schemas.microsoft.com/office/powerpoint/2010/main" val="289590680"/>
      </p:ext>
    </p:extLst>
  </p:cSld>
  <p:clrMap bg1="lt1" tx1="dk1" bg2="lt2" tx2="dk2" accent1="accent1" accent2="accent2" accent3="accent3" accent4="accent4" accent5="accent5" accent6="accent6" hlink="hlink" folHlink="folHlink"/>
  <p:sldLayoutIdLst>
    <p:sldLayoutId id="2147483995" r:id="rId1"/>
    <p:sldLayoutId id="2147483996" r:id="rId2"/>
    <p:sldLayoutId id="2147483997" r:id="rId3"/>
    <p:sldLayoutId id="2147483998" r:id="rId4"/>
    <p:sldLayoutId id="2147483999" r:id="rId5"/>
    <p:sldLayoutId id="2147484000" r:id="rId6"/>
    <p:sldLayoutId id="2147484001" r:id="rId7"/>
    <p:sldLayoutId id="2147484002" r:id="rId8"/>
    <p:sldLayoutId id="2147484003" r:id="rId9"/>
    <p:sldLayoutId id="2147484004" r:id="rId10"/>
    <p:sldLayoutId id="214748400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26/09/2024</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4007" r:id="rId1"/>
    <p:sldLayoutId id="2147484008" r:id="rId2"/>
    <p:sldLayoutId id="2147484009" r:id="rId3"/>
    <p:sldLayoutId id="2147484010" r:id="rId4"/>
    <p:sldLayoutId id="2147484011" r:id="rId5"/>
    <p:sldLayoutId id="2147484012" r:id="rId6"/>
    <p:sldLayoutId id="2147484013" r:id="rId7"/>
    <p:sldLayoutId id="2147484014" r:id="rId8"/>
    <p:sldLayoutId id="2147484015" r:id="rId9"/>
    <p:sldLayoutId id="2147484016" r:id="rId10"/>
    <p:sldLayoutId id="214748401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DE6FC5-2DB5-4598-8471-BE4F5067D41E}" type="datetimeFigureOut">
              <a:rPr lang="en-GB" smtClean="0"/>
              <a:pPr/>
              <a:t>26/09/2024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1E3D0B-6B24-4BED-A733-6E2B43C42E41}" type="slidenum">
              <a:rPr lang="en-GB" smtClean="0"/>
              <a:pPr/>
              <a:t>‹#›</a:t>
            </a:fld>
            <a:endParaRPr lang="en-GB"/>
          </a:p>
        </p:txBody>
      </p:sp>
    </p:spTree>
    <p:extLst>
      <p:ext uri="{BB962C8B-B14F-4D97-AF65-F5344CB8AC3E}">
        <p14:creationId xmlns:p14="http://schemas.microsoft.com/office/powerpoint/2010/main" val="42280270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5" Type="http://schemas.openxmlformats.org/officeDocument/2006/relationships/image" Target="../media/image5.png"/><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5.png"/><Relationship Id="rId5" Type="http://schemas.openxmlformats.org/officeDocument/2006/relationships/image" Target="../media/image7.sv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notesSlide" Target="../notesSlides/notesSlide1.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5.png"/><Relationship Id="rId4" Type="http://schemas.openxmlformats.org/officeDocument/2006/relationships/hyperlink" Target="https://www.gov.uk/guidance/support-for-family-members-of-british-nationals-in-ukraine-and-ukrainian-nationals-in-ukraine-and-the-uk" TargetMode="Externa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5.pn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5.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slideLayout" Target="../slideLayouts/slideLayout2.xml"/><Relationship Id="rId7" Type="http://schemas.openxmlformats.org/officeDocument/2006/relationships/diagramLayout" Target="../diagrams/layout1.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diagramData" Target="../diagrams/data1.xml"/><Relationship Id="rId11" Type="http://schemas.openxmlformats.org/officeDocument/2006/relationships/image" Target="../media/image5.png"/><Relationship Id="rId5" Type="http://schemas.openxmlformats.org/officeDocument/2006/relationships/image" Target="../media/image13.jpeg"/><Relationship Id="rId10" Type="http://schemas.microsoft.com/office/2007/relationships/diagramDrawing" Target="../diagrams/drawing1.xml"/><Relationship Id="rId4" Type="http://schemas.openxmlformats.org/officeDocument/2006/relationships/notesSlide" Target="../notesSlides/notesSlide2.xml"/><Relationship Id="rId9" Type="http://schemas.openxmlformats.org/officeDocument/2006/relationships/diagramColors" Target="../diagrams/colors1.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5.png"/><Relationship Id="rId5" Type="http://schemas.openxmlformats.org/officeDocument/2006/relationships/image" Target="../media/image15.sv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5.png"/><Relationship Id="rId5" Type="http://schemas.openxmlformats.org/officeDocument/2006/relationships/image" Target="../media/image15.svg"/><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64.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5.png"/><Relationship Id="rId5" Type="http://schemas.openxmlformats.org/officeDocument/2006/relationships/image" Target="../media/image16.jpeg"/><Relationship Id="rId4" Type="http://schemas.openxmlformats.org/officeDocument/2006/relationships/notesSlide" Target="../notesSlides/notesSlide3.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64.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5.pn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64.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5.png"/><Relationship Id="rId5" Type="http://schemas.openxmlformats.org/officeDocument/2006/relationships/hyperlink" Target="https://www.youtube.com/watch?v=PJAgPF5FNTQ" TargetMode="External"/><Relationship Id="rId4" Type="http://schemas.openxmlformats.org/officeDocument/2006/relationships/notesSlide" Target="../notesSlides/notesSlide4.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5.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hyperlink" Target="https://www.youtube.com/watch?v=lALupHU5A-0" TargetMode="Externa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5" Type="http://schemas.openxmlformats.org/officeDocument/2006/relationships/image" Target="../media/image5.png"/><Relationship Id="rId4" Type="http://schemas.openxmlformats.org/officeDocument/2006/relationships/notesSlide" Target="../notesSlides/notesSlide5.xml"/></Relationships>
</file>

<file path=ppt/slides/_rels/slide1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2.xml"/><Relationship Id="rId7" Type="http://schemas.openxmlformats.org/officeDocument/2006/relationships/image" Target="../media/image18.png"/><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notesSlide" Target="../notesSlides/notesSlide6.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5" Type="http://schemas.openxmlformats.org/officeDocument/2006/relationships/image" Target="../media/image5.png"/><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1.m4a"/><Relationship Id="rId1" Type="http://schemas.microsoft.com/office/2007/relationships/media" Target="../media/media21.m4a"/><Relationship Id="rId5" Type="http://schemas.openxmlformats.org/officeDocument/2006/relationships/image" Target="../media/image5.png"/><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2.m4a"/><Relationship Id="rId1" Type="http://schemas.microsoft.com/office/2007/relationships/media" Target="../media/media22.m4a"/><Relationship Id="rId5" Type="http://schemas.openxmlformats.org/officeDocument/2006/relationships/image" Target="../media/image5.png"/><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3.m4a"/><Relationship Id="rId1" Type="http://schemas.microsoft.com/office/2007/relationships/media" Target="../media/media23.m4a"/><Relationship Id="rId5" Type="http://schemas.openxmlformats.org/officeDocument/2006/relationships/image" Target="../media/image5.png"/><Relationship Id="rId4" Type="http://schemas.openxmlformats.org/officeDocument/2006/relationships/hyperlink" Target="https://www.college.police.uk/app/risk/risk" TargetMode="Externa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4.m4a"/><Relationship Id="rId1" Type="http://schemas.microsoft.com/office/2007/relationships/media" Target="../media/media24.m4a"/><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64.xml"/><Relationship Id="rId7" Type="http://schemas.openxmlformats.org/officeDocument/2006/relationships/image" Target="../media/image22.jpeg"/><Relationship Id="rId2" Type="http://schemas.openxmlformats.org/officeDocument/2006/relationships/audio" Target="../media/media25.m4a"/><Relationship Id="rId1" Type="http://schemas.microsoft.com/office/2007/relationships/media" Target="../media/media25.m4a"/><Relationship Id="rId6" Type="http://schemas.openxmlformats.org/officeDocument/2006/relationships/hyperlink" Target="https://www.youtube.com/watch?v=2eP6fL0M2BE&amp;list=PLiC_gpE7y050oJx53a6Fdga_3G6waROEK&amp;index=6" TargetMode="External"/><Relationship Id="rId5" Type="http://schemas.openxmlformats.org/officeDocument/2006/relationships/image" Target="../media/image15.svg"/><Relationship Id="rId4" Type="http://schemas.openxmlformats.org/officeDocument/2006/relationships/image" Target="../media/image14.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5.png"/><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hyperlink" Target="https://www.college.police.uk/article/identifying-vulnerability-new-guidelines-support-police" TargetMode="External"/><Relationship Id="rId5" Type="http://schemas.openxmlformats.org/officeDocument/2006/relationships/image" Target="../media/image15.svg"/><Relationship Id="rId4" Type="http://schemas.openxmlformats.org/officeDocument/2006/relationships/image" Target="../media/image14.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59.xml"/><Relationship Id="rId2" Type="http://schemas.openxmlformats.org/officeDocument/2006/relationships/audio" Target="../media/media27.m4a"/><Relationship Id="rId1" Type="http://schemas.microsoft.com/office/2007/relationships/media" Target="../media/media27.m4a"/><Relationship Id="rId5" Type="http://schemas.openxmlformats.org/officeDocument/2006/relationships/image" Target="../media/image5.png"/><Relationship Id="rId4" Type="http://schemas.openxmlformats.org/officeDocument/2006/relationships/image" Target="../media/image23.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64.xml"/><Relationship Id="rId2" Type="http://schemas.openxmlformats.org/officeDocument/2006/relationships/audio" Target="../media/media28.m4a"/><Relationship Id="rId1" Type="http://schemas.microsoft.com/office/2007/relationships/media" Target="../media/media28.m4a"/><Relationship Id="rId5" Type="http://schemas.openxmlformats.org/officeDocument/2006/relationships/image" Target="../media/image5.png"/><Relationship Id="rId4" Type="http://schemas.openxmlformats.org/officeDocument/2006/relationships/notesSlide" Target="../notesSlides/notesSlide7.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64.xml"/><Relationship Id="rId2" Type="http://schemas.openxmlformats.org/officeDocument/2006/relationships/audio" Target="../media/media29.m4a"/><Relationship Id="rId1" Type="http://schemas.microsoft.com/office/2007/relationships/media" Target="../media/media29.m4a"/><Relationship Id="rId5" Type="http://schemas.openxmlformats.org/officeDocument/2006/relationships/image" Target="../media/image5.png"/><Relationship Id="rId4" Type="http://schemas.openxmlformats.org/officeDocument/2006/relationships/hyperlink" Target="https://www.bbc.co.uk/news/uk-49923129" TargetMode="Externa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64.xml"/><Relationship Id="rId2" Type="http://schemas.openxmlformats.org/officeDocument/2006/relationships/audio" Target="../media/media30.m4a"/><Relationship Id="rId1" Type="http://schemas.microsoft.com/office/2007/relationships/media" Target="../media/media30.m4a"/><Relationship Id="rId5" Type="http://schemas.openxmlformats.org/officeDocument/2006/relationships/image" Target="../media/image5.png"/><Relationship Id="rId4" Type="http://schemas.openxmlformats.org/officeDocument/2006/relationships/hyperlink" Target="https://www.bbc.co.uk/news/uk-63139443" TargetMode="Externa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64.xml"/><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image" Target="../media/image5.png"/><Relationship Id="rId5" Type="http://schemas.openxmlformats.org/officeDocument/2006/relationships/hyperlink" Target="https://www.independent.co.uk/news/uk/home-news/uk-terror-concerns-higher-other-countries-isis-terrorism-attacks-study-ipsos-mori-britain-a8147691.html" TargetMode="External"/><Relationship Id="rId4" Type="http://schemas.openxmlformats.org/officeDocument/2006/relationships/notesSlide" Target="../notesSlides/notesSlide8.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64.xml"/><Relationship Id="rId2" Type="http://schemas.openxmlformats.org/officeDocument/2006/relationships/audio" Target="../media/media32.m4a"/><Relationship Id="rId1" Type="http://schemas.microsoft.com/office/2007/relationships/media" Target="../media/media32.m4a"/><Relationship Id="rId5" Type="http://schemas.openxmlformats.org/officeDocument/2006/relationships/image" Target="../media/image5.png"/><Relationship Id="rId4" Type="http://schemas.openxmlformats.org/officeDocument/2006/relationships/image" Target="../media/image24.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64.xml"/><Relationship Id="rId2" Type="http://schemas.openxmlformats.org/officeDocument/2006/relationships/audio" Target="../media/media33.m4a"/><Relationship Id="rId1" Type="http://schemas.microsoft.com/office/2007/relationships/media" Target="../media/media33.m4a"/><Relationship Id="rId5" Type="http://schemas.openxmlformats.org/officeDocument/2006/relationships/image" Target="../media/image5.png"/><Relationship Id="rId4" Type="http://schemas.openxmlformats.org/officeDocument/2006/relationships/hyperlink" Target="https://www.theguardian.com/commentisfree/2015/jan/13/distorted-fears-cost-lives-terrorism-murders" TargetMode="Externa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64.xml"/><Relationship Id="rId2" Type="http://schemas.openxmlformats.org/officeDocument/2006/relationships/audio" Target="../media/media34.m4a"/><Relationship Id="rId1" Type="http://schemas.microsoft.com/office/2007/relationships/media" Target="../media/media34.m4a"/><Relationship Id="rId6" Type="http://schemas.openxmlformats.org/officeDocument/2006/relationships/image" Target="../media/image5.png"/><Relationship Id="rId5" Type="http://schemas.openxmlformats.org/officeDocument/2006/relationships/hyperlink" Target="https://www.ons.gov.uk/peoplepopulationandcommunity/crimeandjustice/articles/publicperceptionsofcrimeinenglandandwales/yearendingmarch2016#worry-about-crime" TargetMode="External"/><Relationship Id="rId4" Type="http://schemas.openxmlformats.org/officeDocument/2006/relationships/hyperlink" Target="http://www.ons.gov.uk/" TargetMode="External"/></Relationships>
</file>

<file path=ppt/slides/_rels/slide35.xml.rels><?xml version="1.0" encoding="UTF-8" standalone="yes"?>
<Relationships xmlns="http://schemas.openxmlformats.org/package/2006/relationships"><Relationship Id="rId8" Type="http://schemas.openxmlformats.org/officeDocument/2006/relationships/hyperlink" Target="http://clok.uclan.ac.uk/19620/1/Defining%20Vulnerability%20-%20From%20the%20Conceptual%20to%20the%20Operational%20-%20Clok%20version%20Aug%202017.pdf" TargetMode="External"/><Relationship Id="rId3" Type="http://schemas.openxmlformats.org/officeDocument/2006/relationships/slideLayout" Target="../slideLayouts/slideLayout64.xml"/><Relationship Id="rId7" Type="http://schemas.openxmlformats.org/officeDocument/2006/relationships/hyperlink" Target="https://assets.publishing.service.gov.uk/government/uploads/system/uploads/attachment_data/file/405397/6.379_Supporting_guidance_web_doc_v3.pdf" TargetMode="External"/><Relationship Id="rId2" Type="http://schemas.openxmlformats.org/officeDocument/2006/relationships/audio" Target="../media/media35.m4a"/><Relationship Id="rId1" Type="http://schemas.microsoft.com/office/2007/relationships/media" Target="../media/media35.m4a"/><Relationship Id="rId6" Type="http://schemas.openxmlformats.org/officeDocument/2006/relationships/hyperlink" Target="https://www.victimsupport.org.uk/help-and-support/get-help/support-near-you/wales/south-wales" TargetMode="External"/><Relationship Id="rId5" Type="http://schemas.openxmlformats.org/officeDocument/2006/relationships/hyperlink" Target="https://www.cps.gov.uk/legal-guidance/victims-crime-code-practice-cps-legal-guidance" TargetMode="External"/><Relationship Id="rId4" Type="http://schemas.openxmlformats.org/officeDocument/2006/relationships/notesSlide" Target="../notesSlides/notesSlide9.xml"/><Relationship Id="rId9" Type="http://schemas.openxmlformats.org/officeDocument/2006/relationships/image" Target="../media/image5.png"/></Relationships>
</file>

<file path=ppt/slides/_rels/slide36.xml.rels><?xml version="1.0" encoding="UTF-8" standalone="yes"?>
<Relationships xmlns="http://schemas.openxmlformats.org/package/2006/relationships"><Relationship Id="rId8" Type="http://schemas.openxmlformats.org/officeDocument/2006/relationships/hyperlink" Target="https://www.bbc.co.uk/news/uk-wales-41248567" TargetMode="External"/><Relationship Id="rId3" Type="http://schemas.openxmlformats.org/officeDocument/2006/relationships/hyperlink" Target="https://www.ons.gov.uk/peoplepopulationandcommunity/birthsdeathsandmarriages/lifeexpectancies/bulletins/nationallifetablesunitedkingdom/2016to2018" TargetMode="External"/><Relationship Id="rId7" Type="http://schemas.openxmlformats.org/officeDocument/2006/relationships/hyperlink" Target="https://www.cps.gov.uk/legal-guidance/older-people-prosecuting-crimes-against" TargetMode="External"/><Relationship Id="rId2" Type="http://schemas.openxmlformats.org/officeDocument/2006/relationships/hyperlink" Target="https://journals.sagepub.com/doi/abs/10.1177/073346480001900206" TargetMode="External"/><Relationship Id="rId1" Type="http://schemas.openxmlformats.org/officeDocument/2006/relationships/slideLayout" Target="../slideLayouts/slideLayout64.xml"/><Relationship Id="rId6" Type="http://schemas.openxmlformats.org/officeDocument/2006/relationships/hyperlink" Target="https://www.ageuk.org.uk/globalassets/age-cymru/documents/information-guides-and-factsheets/fs78w.pdf" TargetMode="External"/><Relationship Id="rId5" Type="http://schemas.openxmlformats.org/officeDocument/2006/relationships/hyperlink" Target="https://jmlevinemd.com/elder-neglect-and-abuse-a-primer-for-primary-care-physicians/" TargetMode="External"/><Relationship Id="rId10" Type="http://schemas.openxmlformats.org/officeDocument/2006/relationships/hyperlink" Target="http://www.cpa.org.uk/information/reviews/financialabuse240408%5b1%5d.pdf" TargetMode="External"/><Relationship Id="rId4" Type="http://schemas.openxmlformats.org/officeDocument/2006/relationships/hyperlink" Target="https://www.ons.gov.uk/peoplepopulationandcommunity/birthsdeathsandmarriages/ageing/articles/livinglongerisage70thenewage65/2019-11-19" TargetMode="External"/><Relationship Id="rId9" Type="http://schemas.openxmlformats.org/officeDocument/2006/relationships/hyperlink" Target="https://www.theguardian.com/uk-news/2019/jul/17/police-letting-down-older-victims-of-say-inspector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34F1179-B481-4F9E-BCA3-AFB972070F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285241" y="1008993"/>
            <a:ext cx="9231410" cy="3542045"/>
          </a:xfrm>
        </p:spPr>
        <p:txBody>
          <a:bodyPr anchor="b">
            <a:normAutofit/>
          </a:bodyPr>
          <a:lstStyle/>
          <a:p>
            <a:pPr algn="l"/>
            <a:r>
              <a:rPr lang="en-GB" sz="7200" dirty="0"/>
              <a:t>Policing Vulnerability and Risk</a:t>
            </a:r>
          </a:p>
        </p:txBody>
      </p:sp>
      <p:sp>
        <p:nvSpPr>
          <p:cNvPr id="3" name="Subtitle 2"/>
          <p:cNvSpPr>
            <a:spLocks noGrp="1"/>
          </p:cNvSpPr>
          <p:nvPr>
            <p:ph type="subTitle" idx="1"/>
          </p:nvPr>
        </p:nvSpPr>
        <p:spPr>
          <a:xfrm>
            <a:off x="1285241" y="4582814"/>
            <a:ext cx="7132335" cy="1312657"/>
          </a:xfrm>
        </p:spPr>
        <p:txBody>
          <a:bodyPr anchor="t">
            <a:normAutofit lnSpcReduction="10000"/>
          </a:bodyPr>
          <a:lstStyle/>
          <a:p>
            <a:pPr algn="l"/>
            <a:r>
              <a:rPr lang="en-GB" dirty="0"/>
              <a:t>BMPL5015 CARDIFF STUDENTS </a:t>
            </a:r>
          </a:p>
          <a:p>
            <a:pPr algn="l"/>
            <a:r>
              <a:rPr lang="en-GB" dirty="0"/>
              <a:t>RECORDING WEEK 1 </a:t>
            </a:r>
          </a:p>
          <a:p>
            <a:pPr algn="l"/>
            <a:r>
              <a:rPr lang="en-GB" dirty="0">
                <a:cs typeface="Calibri"/>
              </a:rPr>
              <a:t>2024/2025</a:t>
            </a:r>
          </a:p>
        </p:txBody>
      </p:sp>
      <p:pic>
        <p:nvPicPr>
          <p:cNvPr id="11" name="Audio 10">
            <a:hlinkClick r:id="" action="ppaction://media"/>
            <a:extLst>
              <a:ext uri="{FF2B5EF4-FFF2-40B4-BE49-F238E27FC236}">
                <a16:creationId xmlns:a16="http://schemas.microsoft.com/office/drawing/2014/main" id="{C44B7B16-9A19-5417-DBD7-1D519DC0FF5A}"/>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118750" t="-118750" r="-118750" b="-118750"/>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2915515444"/>
      </p:ext>
    </p:extLst>
  </p:cSld>
  <p:clrMapOvr>
    <a:masterClrMapping/>
  </p:clrMapOvr>
  <mc:AlternateContent xmlns:mc="http://schemas.openxmlformats.org/markup-compatibility/2006">
    <mc:Choice xmlns:p14="http://schemas.microsoft.com/office/powerpoint/2010/main" Requires="p14">
      <p:transition spd="slow" p14:dur="2000" advTm="21428"/>
    </mc:Choice>
    <mc:Fallback>
      <p:transition spd="slow" advTm="214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par>
                                <p:cTn id="7" presetID="10" presetClass="entr" presetSubtype="0" fill="hold" grpId="0" nodeType="withEffect">
                                  <p:stCondLst>
                                    <p:cond delay="2000"/>
                                  </p:stCondLst>
                                  <p:iterate type="lt">
                                    <p:tmPct val="10000"/>
                                  </p:iterate>
                                  <p:childTnLst>
                                    <p:set>
                                      <p:cBhvr>
                                        <p:cTn id="8" dur="1" fill="hold">
                                          <p:stCondLst>
                                            <p:cond delay="0"/>
                                          </p:stCondLst>
                                        </p:cTn>
                                        <p:tgtEl>
                                          <p:spTgt spid="3">
                                            <p:txEl>
                                              <p:pRg st="0" end="0"/>
                                            </p:txEl>
                                          </p:spTgt>
                                        </p:tgtEl>
                                        <p:attrNameLst>
                                          <p:attrName>style.visibility</p:attrName>
                                        </p:attrNameLst>
                                      </p:cBhvr>
                                      <p:to>
                                        <p:strVal val="visible"/>
                                      </p:to>
                                    </p:set>
                                    <p:animEffect transition="in" filter="fade">
                                      <p:cBhvr>
                                        <p:cTn id="9" dur="400"/>
                                        <p:tgtEl>
                                          <p:spTgt spid="3">
                                            <p:txEl>
                                              <p:pRg st="0" end="0"/>
                                            </p:txEl>
                                          </p:spTgt>
                                        </p:tgtEl>
                                      </p:cBhvr>
                                    </p:animEffect>
                                  </p:childTnLst>
                                </p:cTn>
                              </p:par>
                              <p:par>
                                <p:cTn id="10" presetID="10" presetClass="entr" presetSubtype="0" fill="hold" grpId="0" nodeType="withEffect">
                                  <p:stCondLst>
                                    <p:cond delay="2000"/>
                                  </p:stCondLst>
                                  <p:iterate type="lt">
                                    <p:tmPct val="10000"/>
                                  </p:iterate>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4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2000"/>
                                  </p:stCondLst>
                                  <p:iterate type="lt">
                                    <p:tmPct val="10000"/>
                                  </p:iterate>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400"/>
                                        <p:tgtEl>
                                          <p:spTgt spid="3">
                                            <p:txEl>
                                              <p:pRg st="2" end="2"/>
                                            </p:txEl>
                                          </p:spTgt>
                                        </p:tgtEl>
                                      </p:cBhvr>
                                    </p:animEffect>
                                  </p:childTnLst>
                                </p:cTn>
                              </p:par>
                              <p:par>
                                <p:cTn id="18" presetID="10" presetClass="entr" presetSubtype="0" fill="hold" grpId="0" nodeType="withEffect">
                                  <p:stCondLst>
                                    <p:cond delay="500"/>
                                  </p:stCondLst>
                                  <p:iterate type="lt">
                                    <p:tmPct val="10000"/>
                                  </p:iterate>
                                  <p:childTnLst>
                                    <p:set>
                                      <p:cBhvr>
                                        <p:cTn id="19" dur="1" fill="hold">
                                          <p:stCondLst>
                                            <p:cond delay="0"/>
                                          </p:stCondLst>
                                        </p:cTn>
                                        <p:tgtEl>
                                          <p:spTgt spid="2"/>
                                        </p:tgtEl>
                                        <p:attrNameLst>
                                          <p:attrName>style.visibility</p:attrName>
                                        </p:attrNameLst>
                                      </p:cBhvr>
                                      <p:to>
                                        <p:strVal val="visible"/>
                                      </p:to>
                                    </p:set>
                                    <p:animEffect transition="in" filter="fade">
                                      <p:cBhvr>
                                        <p:cTn id="2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1" fill="hold" display="0">
                  <p:stCondLst>
                    <p:cond delay="indefinite"/>
                  </p:stCondLst>
                  <p:endCondLst>
                    <p:cond evt="onStopAudio" delay="0">
                      <p:tgtEl>
                        <p:sldTgt/>
                      </p:tgtEl>
                    </p:cond>
                  </p:endCondLst>
                </p:cTn>
                <p:tgtEl>
                  <p:spTgt spid="11"/>
                </p:tgtEl>
              </p:cMediaNode>
            </p:audio>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63877"/>
            <a:ext cx="1898476" cy="4930246"/>
          </a:xfrm>
        </p:spPr>
        <p:txBody>
          <a:bodyPr>
            <a:normAutofit/>
          </a:bodyPr>
          <a:lstStyle/>
          <a:p>
            <a:pPr algn="r"/>
            <a:r>
              <a:rPr lang="en-GB" sz="2400" b="1" dirty="0">
                <a:solidFill>
                  <a:schemeClr val="accent1"/>
                </a:solidFill>
              </a:rPr>
              <a:t>What is your Module all about?</a:t>
            </a:r>
            <a:endParaRPr lang="en-GB" sz="2400" dirty="0">
              <a:solidFill>
                <a:schemeClr val="accent1"/>
              </a:solidFill>
            </a:endParaRPr>
          </a:p>
        </p:txBody>
      </p:sp>
      <p:sp>
        <p:nvSpPr>
          <p:cNvPr id="15" name="Content Placeholder 2"/>
          <p:cNvSpPr>
            <a:spLocks noGrp="1"/>
          </p:cNvSpPr>
          <p:nvPr>
            <p:ph idx="1"/>
          </p:nvPr>
        </p:nvSpPr>
        <p:spPr>
          <a:xfrm>
            <a:off x="3207617" y="323012"/>
            <a:ext cx="8146183" cy="6218092"/>
          </a:xfrm>
        </p:spPr>
        <p:txBody>
          <a:bodyPr vert="horz" lIns="91440" tIns="45720" rIns="91440" bIns="45720" rtlCol="0" anchor="ctr">
            <a:noAutofit/>
          </a:bodyPr>
          <a:lstStyle/>
          <a:p>
            <a:endParaRPr lang="en-GB" b="1" dirty="0"/>
          </a:p>
          <a:p>
            <a:pPr algn="just"/>
            <a:endParaRPr lang="en-GB" sz="1600" dirty="0">
              <a:ea typeface="+mn-lt"/>
              <a:cs typeface="+mn-lt"/>
            </a:endParaRPr>
          </a:p>
          <a:p>
            <a:pPr algn="just"/>
            <a:r>
              <a:rPr lang="en-GB" sz="2400" dirty="0">
                <a:ea typeface="+mn-lt"/>
                <a:cs typeface="+mn-lt"/>
              </a:rPr>
              <a:t>Defining and identifying vulnerability in the context of operational policing </a:t>
            </a:r>
            <a:endParaRPr lang="en-GB" sz="1000" dirty="0">
              <a:latin typeface="Arial"/>
              <a:ea typeface="+mn-lt"/>
              <a:cs typeface="Arial"/>
            </a:endParaRPr>
          </a:p>
          <a:p>
            <a:pPr algn="just"/>
            <a:r>
              <a:rPr lang="en-GB" sz="2400" dirty="0">
                <a:ea typeface="+mn-lt"/>
                <a:cs typeface="+mn-lt"/>
              </a:rPr>
              <a:t>National drivers from professional and ethical services</a:t>
            </a:r>
            <a:endParaRPr lang="en-GB" sz="1000" dirty="0">
              <a:latin typeface="Arial"/>
              <a:ea typeface="+mn-lt"/>
              <a:cs typeface="Arial"/>
            </a:endParaRPr>
          </a:p>
          <a:p>
            <a:pPr algn="just"/>
            <a:r>
              <a:rPr lang="en-GB" sz="2400" dirty="0">
                <a:ea typeface="+mn-lt"/>
                <a:cs typeface="+mn-lt"/>
              </a:rPr>
              <a:t>Understand personal aspects of vulnerability and trauma</a:t>
            </a:r>
          </a:p>
          <a:p>
            <a:pPr algn="just"/>
            <a:r>
              <a:rPr lang="en-GB" sz="2400" dirty="0">
                <a:ea typeface="+mn-lt"/>
                <a:cs typeface="+mn-lt"/>
              </a:rPr>
              <a:t>Understand factors can result in harm, vulnerability or victims</a:t>
            </a:r>
          </a:p>
          <a:p>
            <a:pPr algn="just"/>
            <a:r>
              <a:rPr lang="en-GB" sz="2400" dirty="0">
                <a:ea typeface="+mn-lt"/>
                <a:cs typeface="+mn-lt"/>
              </a:rPr>
              <a:t>Support by the police for vulnerable people / how vulnerability people respond</a:t>
            </a:r>
          </a:p>
          <a:p>
            <a:pPr algn="just"/>
            <a:r>
              <a:rPr lang="en-GB" sz="2400" dirty="0">
                <a:ea typeface="+mn-lt"/>
                <a:cs typeface="+mn-lt"/>
              </a:rPr>
              <a:t>Understand theories about the onset of offending</a:t>
            </a:r>
          </a:p>
          <a:p>
            <a:pPr algn="just"/>
            <a:r>
              <a:rPr lang="en-GB" sz="2400" dirty="0">
                <a:ea typeface="+mn-lt"/>
                <a:cs typeface="+mn-lt"/>
              </a:rPr>
              <a:t>Understand the impact upon the offending curve of early intervention</a:t>
            </a:r>
            <a:endParaRPr lang="en-GB" sz="2400" dirty="0">
              <a:cs typeface="Calibri"/>
            </a:endParaRPr>
          </a:p>
          <a:p>
            <a:pPr algn="just"/>
            <a:r>
              <a:rPr lang="en-GB" sz="2400" dirty="0">
                <a:ea typeface="+mn-lt"/>
                <a:cs typeface="+mn-lt"/>
              </a:rPr>
              <a:t>Analyse the issue of youth gangs targeting vulnerable people</a:t>
            </a:r>
          </a:p>
          <a:p>
            <a:pPr algn="just"/>
            <a:r>
              <a:rPr lang="en-GB" sz="2400" dirty="0">
                <a:ea typeface="+mn-lt"/>
                <a:cs typeface="+mn-lt"/>
              </a:rPr>
              <a:t>Evaluate what works in relation to tackling repeat victimisation and repeat offending</a:t>
            </a:r>
            <a:endParaRPr lang="en-GB" sz="2400" dirty="0">
              <a:cs typeface="Calibri"/>
            </a:endParaRPr>
          </a:p>
          <a:p>
            <a:endParaRPr lang="en-GB" sz="2000" b="1" dirty="0">
              <a:cs typeface="Calibri"/>
            </a:endParaRPr>
          </a:p>
          <a:p>
            <a:endParaRPr lang="en-GB" sz="2400" b="1" dirty="0"/>
          </a:p>
          <a:p>
            <a:endParaRPr lang="en-GB" sz="2400" dirty="0"/>
          </a:p>
        </p:txBody>
      </p:sp>
      <p:pic>
        <p:nvPicPr>
          <p:cNvPr id="8" name="Audio 7">
            <a:hlinkClick r:id="" action="ppaction://media"/>
            <a:extLst>
              <a:ext uri="{FF2B5EF4-FFF2-40B4-BE49-F238E27FC236}">
                <a16:creationId xmlns:a16="http://schemas.microsoft.com/office/drawing/2014/main" id="{E91E7BC8-A3D9-2E21-AAE0-01FBF8DBA161}"/>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54809187"/>
      </p:ext>
    </p:extLst>
  </p:cSld>
  <p:clrMapOvr>
    <a:masterClrMapping/>
  </p:clrMapOvr>
  <mc:AlternateContent xmlns:mc="http://schemas.openxmlformats.org/markup-compatibility/2006">
    <mc:Choice xmlns:p14="http://schemas.microsoft.com/office/powerpoint/2010/main" Requires="p14">
      <p:transition spd="slow" p14:dur="2000" advTm="43807"/>
    </mc:Choice>
    <mc:Fallback>
      <p:transition spd="slow" advTm="438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678908-65F8-CA9D-9F24-DB857AA28DD0}"/>
              </a:ext>
            </a:extLst>
          </p:cNvPr>
          <p:cNvSpPr>
            <a:spLocks noGrp="1"/>
          </p:cNvSpPr>
          <p:nvPr>
            <p:ph type="title"/>
          </p:nvPr>
        </p:nvSpPr>
        <p:spPr>
          <a:xfrm>
            <a:off x="838200" y="365125"/>
            <a:ext cx="10515600" cy="958675"/>
          </a:xfrm>
        </p:spPr>
        <p:txBody>
          <a:bodyPr/>
          <a:lstStyle/>
          <a:p>
            <a:r>
              <a:rPr lang="en-GB" dirty="0">
                <a:cs typeface="Calibri Light"/>
              </a:rPr>
              <a:t>Welcome</a:t>
            </a:r>
            <a:endParaRPr lang="en-GB" dirty="0"/>
          </a:p>
        </p:txBody>
      </p:sp>
      <p:sp>
        <p:nvSpPr>
          <p:cNvPr id="3" name="Content Placeholder 2">
            <a:extLst>
              <a:ext uri="{FF2B5EF4-FFF2-40B4-BE49-F238E27FC236}">
                <a16:creationId xmlns:a16="http://schemas.microsoft.com/office/drawing/2014/main" id="{88B8E5ED-3E7A-14BA-0395-512EC3A3B954}"/>
              </a:ext>
            </a:extLst>
          </p:cNvPr>
          <p:cNvSpPr>
            <a:spLocks noGrp="1"/>
          </p:cNvSpPr>
          <p:nvPr>
            <p:ph idx="1"/>
          </p:nvPr>
        </p:nvSpPr>
        <p:spPr>
          <a:xfrm>
            <a:off x="838200" y="1456267"/>
            <a:ext cx="10515600" cy="4720696"/>
          </a:xfrm>
        </p:spPr>
        <p:txBody>
          <a:bodyPr vert="horz" lIns="91440" tIns="45720" rIns="91440" bIns="45720" rtlCol="0" anchor="t">
            <a:normAutofit/>
          </a:bodyPr>
          <a:lstStyle/>
          <a:p>
            <a:pPr marL="0" indent="0">
              <a:buNone/>
            </a:pPr>
            <a:r>
              <a:rPr lang="en-GB" dirty="0">
                <a:cs typeface="Calibri"/>
              </a:rPr>
              <a:t>Expectations </a:t>
            </a:r>
            <a:endParaRPr lang="en-US" dirty="0"/>
          </a:p>
          <a:p>
            <a:r>
              <a:rPr lang="en-GB" dirty="0">
                <a:cs typeface="Calibri"/>
              </a:rPr>
              <a:t>Attendance</a:t>
            </a:r>
          </a:p>
          <a:p>
            <a:r>
              <a:rPr lang="en-GB" dirty="0">
                <a:cs typeface="Calibri"/>
              </a:rPr>
              <a:t>Schedule on Moodle</a:t>
            </a:r>
          </a:p>
          <a:p>
            <a:r>
              <a:rPr lang="en-GB" dirty="0">
                <a:cs typeface="Calibri"/>
              </a:rPr>
              <a:t>Participation</a:t>
            </a:r>
          </a:p>
          <a:p>
            <a:pPr lvl="1"/>
            <a:r>
              <a:rPr lang="en-GB" dirty="0">
                <a:cs typeface="Calibri"/>
              </a:rPr>
              <a:t>Class hours on timetable</a:t>
            </a:r>
            <a:endParaRPr lang="en-GB" dirty="0">
              <a:ea typeface="Calibri"/>
              <a:cs typeface="Calibri"/>
            </a:endParaRPr>
          </a:p>
          <a:p>
            <a:r>
              <a:rPr lang="en-GB" dirty="0">
                <a:cs typeface="Calibri"/>
              </a:rPr>
              <a:t>Email if you can’t attend</a:t>
            </a:r>
          </a:p>
          <a:p>
            <a:r>
              <a:rPr lang="en-GB" dirty="0">
                <a:cs typeface="Calibri"/>
              </a:rPr>
              <a:t>Pre-recordings – will have some activities to do</a:t>
            </a:r>
          </a:p>
          <a:p>
            <a:r>
              <a:rPr lang="en-GB" dirty="0">
                <a:cs typeface="Calibri"/>
              </a:rPr>
              <a:t>Library – Use it!</a:t>
            </a:r>
            <a:endParaRPr lang="en-GB" dirty="0"/>
          </a:p>
          <a:p>
            <a:r>
              <a:rPr lang="en-GB" dirty="0">
                <a:cs typeface="Calibri"/>
              </a:rPr>
              <a:t>Consider what year you are</a:t>
            </a:r>
          </a:p>
          <a:p>
            <a:endParaRPr lang="en-GB" dirty="0">
              <a:cs typeface="Calibri"/>
            </a:endParaRPr>
          </a:p>
          <a:p>
            <a:endParaRPr lang="en-GB" dirty="0">
              <a:cs typeface="Calibri"/>
            </a:endParaRPr>
          </a:p>
          <a:p>
            <a:endParaRPr lang="en-GB" dirty="0">
              <a:cs typeface="Calibri"/>
            </a:endParaRPr>
          </a:p>
        </p:txBody>
      </p:sp>
      <p:pic>
        <p:nvPicPr>
          <p:cNvPr id="4" name="Graphic 8" descr="Award ribbon with star">
            <a:extLst>
              <a:ext uri="{FF2B5EF4-FFF2-40B4-BE49-F238E27FC236}">
                <a16:creationId xmlns:a16="http://schemas.microsoft.com/office/drawing/2014/main" id="{A7BD68DE-83E8-2BAA-0774-14B3B7A51020}"/>
              </a:ext>
            </a:extLst>
          </p:cNvPr>
          <p:cNvPicPr>
            <a:picLocks noGrp="1" noChangeAspect="1"/>
          </p:cNvPicPr>
          <p:nvPr/>
        </p:nvPicPr>
        <p:blipFill>
          <a:blip r:embed="rId4">
            <a:extLst>
              <a:ext uri="{96DAC541-7B7A-43D3-8B79-37D633B846F1}">
                <asvg:svgBlip xmlns:asvg="http://schemas.microsoft.com/office/drawing/2016/SVG/main" r:embed="rId5"/>
              </a:ext>
            </a:extLst>
          </a:blip>
          <a:stretch>
            <a:fillRect/>
          </a:stretch>
        </p:blipFill>
        <p:spPr>
          <a:xfrm>
            <a:off x="7721599" y="1098903"/>
            <a:ext cx="3632201" cy="4176889"/>
          </a:xfrm>
          <a:prstGeom prst="rect">
            <a:avLst/>
          </a:prstGeom>
        </p:spPr>
      </p:pic>
      <p:pic>
        <p:nvPicPr>
          <p:cNvPr id="8" name="Audio 7">
            <a:hlinkClick r:id="" action="ppaction://media"/>
            <a:extLst>
              <a:ext uri="{FF2B5EF4-FFF2-40B4-BE49-F238E27FC236}">
                <a16:creationId xmlns:a16="http://schemas.microsoft.com/office/drawing/2014/main" id="{3DEB3986-270B-BFE9-1E7E-C5A8D40B4D69}"/>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005156109"/>
      </p:ext>
    </p:extLst>
  </p:cSld>
  <p:clrMapOvr>
    <a:masterClrMapping/>
  </p:clrMapOvr>
  <mc:AlternateContent xmlns:mc="http://schemas.openxmlformats.org/markup-compatibility/2006">
    <mc:Choice xmlns:p14="http://schemas.microsoft.com/office/powerpoint/2010/main" Requires="p14">
      <p:transition spd="slow" p14:dur="2000" advTm="26762"/>
    </mc:Choice>
    <mc:Fallback>
      <p:transition spd="slow" advTm="267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FB6E83-D3A6-E1CB-A303-B9F197754759}"/>
              </a:ext>
            </a:extLst>
          </p:cNvPr>
          <p:cNvSpPr>
            <a:spLocks noGrp="1"/>
          </p:cNvSpPr>
          <p:nvPr>
            <p:ph type="title"/>
          </p:nvPr>
        </p:nvSpPr>
        <p:spPr>
          <a:xfrm>
            <a:off x="838200" y="365125"/>
            <a:ext cx="10515600" cy="915035"/>
          </a:xfrm>
        </p:spPr>
        <p:txBody>
          <a:bodyPr/>
          <a:lstStyle/>
          <a:p>
            <a:r>
              <a:rPr lang="en-GB" dirty="0"/>
              <a:t>Referencing Help</a:t>
            </a:r>
          </a:p>
        </p:txBody>
      </p:sp>
      <p:sp>
        <p:nvSpPr>
          <p:cNvPr id="3" name="Content Placeholder 2">
            <a:extLst>
              <a:ext uri="{FF2B5EF4-FFF2-40B4-BE49-F238E27FC236}">
                <a16:creationId xmlns:a16="http://schemas.microsoft.com/office/drawing/2014/main" id="{C64D86AE-0C10-42C3-36DC-0F7445688A80}"/>
              </a:ext>
            </a:extLst>
          </p:cNvPr>
          <p:cNvSpPr>
            <a:spLocks noGrp="1"/>
          </p:cNvSpPr>
          <p:nvPr>
            <p:ph idx="1"/>
          </p:nvPr>
        </p:nvSpPr>
        <p:spPr/>
        <p:txBody>
          <a:bodyPr/>
          <a:lstStyle/>
          <a:p>
            <a:r>
              <a:rPr lang="en-GB" dirty="0"/>
              <a:t>Harvard Referencing Handbook </a:t>
            </a:r>
          </a:p>
          <a:p>
            <a:endParaRPr lang="en-GB" dirty="0"/>
          </a:p>
          <a:p>
            <a:r>
              <a:rPr lang="en-GB" dirty="0"/>
              <a:t>Cite them Right – via library </a:t>
            </a:r>
          </a:p>
          <a:p>
            <a:endParaRPr lang="en-GB" dirty="0"/>
          </a:p>
        </p:txBody>
      </p:sp>
      <p:pic>
        <p:nvPicPr>
          <p:cNvPr id="5" name="Picture 4">
            <a:extLst>
              <a:ext uri="{FF2B5EF4-FFF2-40B4-BE49-F238E27FC236}">
                <a16:creationId xmlns:a16="http://schemas.microsoft.com/office/drawing/2014/main" id="{DCC8C8A2-F7EB-1BFA-3759-F96BD9D70ACE}"/>
              </a:ext>
            </a:extLst>
          </p:cNvPr>
          <p:cNvPicPr>
            <a:picLocks noChangeAspect="1"/>
          </p:cNvPicPr>
          <p:nvPr/>
        </p:nvPicPr>
        <p:blipFill>
          <a:blip r:embed="rId5"/>
          <a:stretch>
            <a:fillRect/>
          </a:stretch>
        </p:blipFill>
        <p:spPr>
          <a:xfrm>
            <a:off x="1868372" y="3429000"/>
            <a:ext cx="5729461" cy="2455483"/>
          </a:xfrm>
          <a:prstGeom prst="rect">
            <a:avLst/>
          </a:prstGeom>
        </p:spPr>
      </p:pic>
      <p:pic>
        <p:nvPicPr>
          <p:cNvPr id="10" name="Audio 9">
            <a:hlinkClick r:id="" action="ppaction://media"/>
            <a:extLst>
              <a:ext uri="{FF2B5EF4-FFF2-40B4-BE49-F238E27FC236}">
                <a16:creationId xmlns:a16="http://schemas.microsoft.com/office/drawing/2014/main" id="{C9E0E52A-34DF-E5F7-B4DA-8E6D8E98B7EA}"/>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161207513"/>
      </p:ext>
    </p:extLst>
  </p:cSld>
  <p:clrMapOvr>
    <a:masterClrMapping/>
  </p:clrMapOvr>
  <mc:AlternateContent xmlns:mc="http://schemas.openxmlformats.org/markup-compatibility/2006">
    <mc:Choice xmlns:p14="http://schemas.microsoft.com/office/powerpoint/2010/main" Requires="p14">
      <p:transition spd="slow" p14:dur="2000" advTm="31816"/>
    </mc:Choice>
    <mc:Fallback>
      <p:transition spd="slow" advTm="318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C16872-0CD2-710A-133A-6BF63E15910B}"/>
              </a:ext>
            </a:extLst>
          </p:cNvPr>
          <p:cNvSpPr>
            <a:spLocks noGrp="1"/>
          </p:cNvSpPr>
          <p:nvPr>
            <p:ph type="title"/>
          </p:nvPr>
        </p:nvSpPr>
        <p:spPr>
          <a:xfrm>
            <a:off x="838200" y="365125"/>
            <a:ext cx="10515600" cy="674589"/>
          </a:xfrm>
        </p:spPr>
        <p:txBody>
          <a:bodyPr>
            <a:normAutofit/>
          </a:bodyPr>
          <a:lstStyle/>
          <a:p>
            <a:r>
              <a:rPr lang="en-GB" sz="3200" dirty="0">
                <a:cs typeface="Calibri Light"/>
              </a:rPr>
              <a:t>Sources for assignments </a:t>
            </a:r>
            <a:endParaRPr lang="en-GB" sz="3200" dirty="0"/>
          </a:p>
        </p:txBody>
      </p:sp>
      <p:sp>
        <p:nvSpPr>
          <p:cNvPr id="3" name="Content Placeholder 2">
            <a:extLst>
              <a:ext uri="{FF2B5EF4-FFF2-40B4-BE49-F238E27FC236}">
                <a16:creationId xmlns:a16="http://schemas.microsoft.com/office/drawing/2014/main" id="{6F0D2618-A7D7-77E7-ED80-B5055595BA5B}"/>
              </a:ext>
            </a:extLst>
          </p:cNvPr>
          <p:cNvSpPr>
            <a:spLocks noGrp="1"/>
          </p:cNvSpPr>
          <p:nvPr>
            <p:ph idx="1"/>
          </p:nvPr>
        </p:nvSpPr>
        <p:spPr>
          <a:xfrm>
            <a:off x="838200" y="1049248"/>
            <a:ext cx="10515600" cy="5127715"/>
          </a:xfrm>
        </p:spPr>
        <p:txBody>
          <a:bodyPr vert="horz" lIns="91440" tIns="45720" rIns="91440" bIns="45720" rtlCol="0" anchor="t">
            <a:normAutofit fontScale="70000" lnSpcReduction="20000"/>
          </a:bodyPr>
          <a:lstStyle/>
          <a:p>
            <a:r>
              <a:rPr lang="en-GB" dirty="0">
                <a:cs typeface="Calibri"/>
              </a:rPr>
              <a:t>Library – Books and Journals (British Journal Criminology/Police journals)</a:t>
            </a:r>
          </a:p>
          <a:p>
            <a:r>
              <a:rPr lang="en-GB" dirty="0">
                <a:ea typeface="+mn-lt"/>
                <a:cs typeface="+mn-lt"/>
              </a:rPr>
              <a:t>Webpages</a:t>
            </a:r>
            <a:endParaRPr lang="en-US" dirty="0">
              <a:ea typeface="+mn-lt"/>
              <a:cs typeface="+mn-lt"/>
            </a:endParaRPr>
          </a:p>
          <a:p>
            <a:r>
              <a:rPr lang="en-GB" dirty="0">
                <a:cs typeface="Calibri"/>
              </a:rPr>
              <a:t>College of Policing</a:t>
            </a:r>
            <a:endParaRPr lang="en-GB" dirty="0">
              <a:ea typeface="Calibri"/>
              <a:cs typeface="Calibri"/>
            </a:endParaRPr>
          </a:p>
          <a:p>
            <a:r>
              <a:rPr lang="en-GB" dirty="0">
                <a:cs typeface="Calibri"/>
              </a:rPr>
              <a:t>Police Crime Commissioner</a:t>
            </a:r>
            <a:endParaRPr lang="en-GB" dirty="0">
              <a:ea typeface="Calibri"/>
              <a:cs typeface="Calibri"/>
            </a:endParaRPr>
          </a:p>
          <a:p>
            <a:r>
              <a:rPr lang="en-GB">
                <a:cs typeface="Calibri"/>
              </a:rPr>
              <a:t>Local Authorities </a:t>
            </a:r>
            <a:endParaRPr lang="en-GB">
              <a:ea typeface="+mn-lt"/>
              <a:cs typeface="+mn-lt"/>
            </a:endParaRPr>
          </a:p>
          <a:p>
            <a:r>
              <a:rPr lang="en-GB" dirty="0">
                <a:ea typeface="+mn-lt"/>
                <a:cs typeface="+mn-lt"/>
              </a:rPr>
              <a:t>Policing Insight – register via library </a:t>
            </a:r>
            <a:endParaRPr lang="en-GB" dirty="0"/>
          </a:p>
          <a:p>
            <a:pPr>
              <a:lnSpc>
                <a:spcPct val="114999"/>
              </a:lnSpc>
              <a:spcAft>
                <a:spcPts val="600"/>
              </a:spcAft>
            </a:pPr>
            <a:r>
              <a:rPr lang="en-GB" dirty="0">
                <a:ea typeface="+mn-lt"/>
                <a:cs typeface="+mn-lt"/>
              </a:rPr>
              <a:t>Independent Office for Police Conduct - IOPC</a:t>
            </a:r>
          </a:p>
          <a:p>
            <a:pPr>
              <a:lnSpc>
                <a:spcPct val="114999"/>
              </a:lnSpc>
              <a:spcAft>
                <a:spcPts val="600"/>
              </a:spcAft>
            </a:pPr>
            <a:r>
              <a:rPr lang="en-GB" dirty="0">
                <a:ea typeface="+mn-lt"/>
                <a:cs typeface="+mn-lt"/>
              </a:rPr>
              <a:t>National Police Chiefs Council- NPCC</a:t>
            </a:r>
          </a:p>
          <a:p>
            <a:pPr>
              <a:lnSpc>
                <a:spcPct val="114999"/>
              </a:lnSpc>
              <a:spcAft>
                <a:spcPts val="600"/>
              </a:spcAft>
            </a:pPr>
            <a:r>
              <a:rPr lang="en-GB" dirty="0">
                <a:ea typeface="+mn-lt"/>
                <a:cs typeface="+mn-lt"/>
              </a:rPr>
              <a:t>Police Federation of England &amp; Wales – PF</a:t>
            </a:r>
          </a:p>
          <a:p>
            <a:r>
              <a:rPr lang="en-GB" dirty="0">
                <a:cs typeface="Calibri"/>
              </a:rPr>
              <a:t>Government webpages/documents – Gov.uk (referencing error)</a:t>
            </a:r>
          </a:p>
          <a:p>
            <a:pPr lvl="1"/>
            <a:r>
              <a:rPr lang="en-GB" dirty="0">
                <a:cs typeface="Calibri"/>
              </a:rPr>
              <a:t>Gov.uk (2019) </a:t>
            </a:r>
          </a:p>
          <a:p>
            <a:pPr lvl="1"/>
            <a:r>
              <a:rPr lang="en-GB" dirty="0">
                <a:ea typeface="+mn-lt"/>
                <a:cs typeface="+mn-lt"/>
                <a:hlinkClick r:id="rId4"/>
              </a:rPr>
              <a:t>https://www.gov.uk/guidance/support-for-family-members-of-british-nationals-in-ukraine-and-ukrainian-nationals-in-ukraine-and-the-uk</a:t>
            </a:r>
            <a:endParaRPr lang="en-GB" dirty="0">
              <a:cs typeface="Calibri"/>
            </a:endParaRPr>
          </a:p>
          <a:p>
            <a:pPr lvl="1"/>
            <a:r>
              <a:rPr lang="en-GB" dirty="0">
                <a:cs typeface="Calibri"/>
              </a:rPr>
              <a:t>Home Office (2022) </a:t>
            </a:r>
            <a:r>
              <a:rPr lang="en-GB" b="1" dirty="0"/>
              <a:t>UK visa support for Ukrainian nationals. Not </a:t>
            </a:r>
            <a:r>
              <a:rPr lang="en-GB" dirty="0"/>
              <a:t>Gov.uk (2022)…........</a:t>
            </a:r>
            <a:br>
              <a:rPr lang="en-GB" dirty="0">
                <a:ea typeface="+mn-lt"/>
                <a:cs typeface="+mn-lt"/>
              </a:rPr>
            </a:br>
            <a:endParaRPr lang="en-GB" dirty="0">
              <a:cs typeface="Calibri"/>
            </a:endParaRPr>
          </a:p>
        </p:txBody>
      </p:sp>
      <p:pic>
        <p:nvPicPr>
          <p:cNvPr id="5" name="Audio 4">
            <a:hlinkClick r:id="" action="ppaction://media"/>
            <a:extLst>
              <a:ext uri="{FF2B5EF4-FFF2-40B4-BE49-F238E27FC236}">
                <a16:creationId xmlns:a16="http://schemas.microsoft.com/office/drawing/2014/main" id="{B1D5041F-CA57-FFA9-7DCB-928B73521D65}"/>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071156519"/>
      </p:ext>
    </p:extLst>
  </p:cSld>
  <p:clrMapOvr>
    <a:masterClrMapping/>
  </p:clrMapOvr>
  <mc:AlternateContent xmlns:mc="http://schemas.openxmlformats.org/markup-compatibility/2006">
    <mc:Choice xmlns:p14="http://schemas.microsoft.com/office/powerpoint/2010/main" Requires="p14">
      <p:transition spd="slow" p14:dur="2000" advTm="89735"/>
    </mc:Choice>
    <mc:Fallback>
      <p:transition spd="slow" advTm="897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0080" y="325369"/>
            <a:ext cx="4368602" cy="1956841"/>
          </a:xfrm>
        </p:spPr>
        <p:txBody>
          <a:bodyPr anchor="b">
            <a:normAutofit/>
          </a:bodyPr>
          <a:lstStyle/>
          <a:p>
            <a:r>
              <a:rPr lang="en-GB" sz="5400"/>
              <a:t>Assignment 1</a:t>
            </a:r>
            <a:endParaRPr lang="en-GB" sz="5400">
              <a:ea typeface="Calibri Light"/>
              <a:cs typeface="Calibri Light"/>
            </a:endParaRPr>
          </a:p>
        </p:txBody>
      </p:sp>
      <p:sp>
        <p:nvSpPr>
          <p:cNvPr id="16"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40080" y="2807911"/>
            <a:ext cx="4545513" cy="3385656"/>
          </a:xfrm>
        </p:spPr>
        <p:txBody>
          <a:bodyPr vert="horz" lIns="91440" tIns="45720" rIns="91440" bIns="45720" rtlCol="0" anchor="t">
            <a:normAutofit fontScale="92500"/>
          </a:bodyPr>
          <a:lstStyle/>
          <a:p>
            <a:r>
              <a:rPr lang="en-GB" sz="3200" dirty="0"/>
              <a:t> 2,000-word essay  (50%)</a:t>
            </a:r>
          </a:p>
          <a:p>
            <a:r>
              <a:rPr lang="en-GB" sz="3200" dirty="0"/>
              <a:t>Submission date : 8</a:t>
            </a:r>
            <a:r>
              <a:rPr lang="en-GB" sz="3200" baseline="30000" dirty="0"/>
              <a:t>th</a:t>
            </a:r>
            <a:r>
              <a:rPr lang="en-GB" sz="3200" dirty="0"/>
              <a:t> November 2024 by 23:59hrs</a:t>
            </a:r>
            <a:endParaRPr lang="en-GB" sz="3200" b="1" dirty="0"/>
          </a:p>
          <a:p>
            <a:r>
              <a:rPr lang="en-GB" sz="3200" b="1" dirty="0"/>
              <a:t>Choice of questions – One choose 1 See assignment specification</a:t>
            </a:r>
            <a:endParaRPr lang="en-GB" sz="3200" b="1" dirty="0">
              <a:ea typeface="Calibri"/>
              <a:cs typeface="Calibri"/>
            </a:endParaRPr>
          </a:p>
          <a:p>
            <a:endParaRPr lang="en-GB" sz="2200" b="1" dirty="0">
              <a:ea typeface="Calibri"/>
              <a:cs typeface="Calibri"/>
            </a:endParaRPr>
          </a:p>
          <a:p>
            <a:endParaRPr lang="en-GB" sz="2200" dirty="0"/>
          </a:p>
          <a:p>
            <a:endParaRPr lang="en-GB" sz="2200" dirty="0"/>
          </a:p>
          <a:p>
            <a:endParaRPr lang="en-GB" sz="2200" dirty="0"/>
          </a:p>
          <a:p>
            <a:endParaRPr lang="en-GB" sz="2200" dirty="0"/>
          </a:p>
        </p:txBody>
      </p:sp>
      <p:pic>
        <p:nvPicPr>
          <p:cNvPr id="5" name="Picture 4" descr="Pen placed on top of a signature line">
            <a:extLst>
              <a:ext uri="{FF2B5EF4-FFF2-40B4-BE49-F238E27FC236}">
                <a16:creationId xmlns:a16="http://schemas.microsoft.com/office/drawing/2014/main" id="{C61341B7-BD08-9867-E5BE-C10F8C125D6A}"/>
              </a:ext>
            </a:extLst>
          </p:cNvPr>
          <p:cNvPicPr>
            <a:picLocks noChangeAspect="1"/>
          </p:cNvPicPr>
          <p:nvPr/>
        </p:nvPicPr>
        <p:blipFill rotWithShape="1">
          <a:blip r:embed="rId4"/>
          <a:srcRect l="33048" r="-1"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6" name="Audio 5">
            <a:hlinkClick r:id="" action="ppaction://media"/>
            <a:extLst>
              <a:ext uri="{FF2B5EF4-FFF2-40B4-BE49-F238E27FC236}">
                <a16:creationId xmlns:a16="http://schemas.microsoft.com/office/drawing/2014/main" id="{DF8E0B39-C8D2-B832-A1E9-73CE73DD077D}"/>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28255166"/>
      </p:ext>
    </p:extLst>
  </p:cSld>
  <p:clrMapOvr>
    <a:masterClrMapping/>
  </p:clrMapOvr>
  <mc:AlternateContent xmlns:mc="http://schemas.openxmlformats.org/markup-compatibility/2006">
    <mc:Choice xmlns:p14="http://schemas.microsoft.com/office/powerpoint/2010/main" Requires="p14">
      <p:transition spd="slow" p14:dur="2000" advTm="36659"/>
    </mc:Choice>
    <mc:Fallback>
      <p:transition spd="slow" advTm="366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2C02F6C-0EF2-EAD7-0857-1CADEA1E2637}"/>
              </a:ext>
            </a:extLst>
          </p:cNvPr>
          <p:cNvSpPr>
            <a:spLocks noGrp="1"/>
          </p:cNvSpPr>
          <p:nvPr>
            <p:ph type="title"/>
          </p:nvPr>
        </p:nvSpPr>
        <p:spPr>
          <a:xfrm>
            <a:off x="838200" y="365125"/>
            <a:ext cx="10515600" cy="1325563"/>
          </a:xfrm>
        </p:spPr>
        <p:txBody>
          <a:bodyPr>
            <a:normAutofit/>
          </a:bodyPr>
          <a:lstStyle/>
          <a:p>
            <a:br>
              <a:rPr lang="en-GB" sz="2800">
                <a:ea typeface="+mj-lt"/>
                <a:cs typeface="+mj-lt"/>
              </a:rPr>
            </a:br>
            <a:r>
              <a:rPr lang="en-GB" sz="2800" b="1">
                <a:ea typeface="+mj-lt"/>
                <a:cs typeface="+mj-lt"/>
              </a:rPr>
              <a:t>Assignment 2:</a:t>
            </a:r>
            <a:br>
              <a:rPr lang="en-GB" sz="2800" b="1">
                <a:ea typeface="+mj-lt"/>
                <a:cs typeface="+mj-lt"/>
              </a:rPr>
            </a:br>
            <a:endParaRPr lang="en-GB" sz="2800" b="1">
              <a:ea typeface="+mj-lt"/>
              <a:cs typeface="+mj-lt"/>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E627EDB-4AF4-4F41-A72F-338DE8438076}"/>
              </a:ext>
            </a:extLst>
          </p:cNvPr>
          <p:cNvSpPr>
            <a:spLocks noGrp="1"/>
          </p:cNvSpPr>
          <p:nvPr>
            <p:ph idx="1"/>
          </p:nvPr>
        </p:nvSpPr>
        <p:spPr>
          <a:xfrm>
            <a:off x="838200" y="1825625"/>
            <a:ext cx="10515600" cy="4351338"/>
          </a:xfrm>
        </p:spPr>
        <p:txBody>
          <a:bodyPr vert="horz" lIns="91440" tIns="45720" rIns="91440" bIns="45720" rtlCol="0" anchor="t">
            <a:normAutofit/>
          </a:bodyPr>
          <a:lstStyle/>
          <a:p>
            <a:r>
              <a:rPr lang="en-GB" sz="2000" b="1" dirty="0">
                <a:ea typeface="+mn-lt"/>
                <a:cs typeface="+mn-lt"/>
              </a:rPr>
              <a:t>Presentation Assessment - Individual / Dates to be confirmed for January 2025</a:t>
            </a:r>
            <a:endParaRPr lang="en-US" dirty="0"/>
          </a:p>
          <a:p>
            <a:r>
              <a:rPr lang="en-GB" sz="2000" b="1" dirty="0">
                <a:ea typeface="+mn-lt"/>
                <a:cs typeface="+mn-lt"/>
              </a:rPr>
              <a:t>To be arranged and discussed </a:t>
            </a:r>
          </a:p>
          <a:p>
            <a:r>
              <a:rPr lang="en-GB" sz="2000" b="1">
                <a:ea typeface="+mn-lt"/>
                <a:cs typeface="+mn-lt"/>
              </a:rPr>
              <a:t>Choice of questions you Choose one</a:t>
            </a:r>
            <a:endParaRPr lang="en-GB" sz="2000" b="1" dirty="0">
              <a:ea typeface="+mn-lt"/>
              <a:cs typeface="+mn-lt"/>
            </a:endParaRPr>
          </a:p>
          <a:p>
            <a:endParaRPr lang="en-GB" sz="2000" b="1" dirty="0">
              <a:ea typeface="Calibri"/>
              <a:cs typeface="Calibri"/>
            </a:endParaRPr>
          </a:p>
        </p:txBody>
      </p:sp>
      <p:pic>
        <p:nvPicPr>
          <p:cNvPr id="5" name="Audio 4">
            <a:hlinkClick r:id="" action="ppaction://media"/>
            <a:extLst>
              <a:ext uri="{FF2B5EF4-FFF2-40B4-BE49-F238E27FC236}">
                <a16:creationId xmlns:a16="http://schemas.microsoft.com/office/drawing/2014/main" id="{35A5639D-5139-72E3-325F-2C9F29C9E9CA}"/>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538543859"/>
      </p:ext>
    </p:extLst>
  </p:cSld>
  <p:clrMapOvr>
    <a:masterClrMapping/>
  </p:clrMapOvr>
  <mc:AlternateContent xmlns:mc="http://schemas.openxmlformats.org/markup-compatibility/2006">
    <mc:Choice xmlns:p14="http://schemas.microsoft.com/office/powerpoint/2010/main" Requires="p14">
      <p:transition spd="slow" p14:dur="2000" advTm="27526"/>
    </mc:Choice>
    <mc:Fallback>
      <p:transition spd="slow" advTm="275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C4DBF7-7196-D9E4-E97E-491871681F37}"/>
              </a:ext>
            </a:extLst>
          </p:cNvPr>
          <p:cNvSpPr>
            <a:spLocks noGrp="1"/>
          </p:cNvSpPr>
          <p:nvPr>
            <p:ph type="title"/>
          </p:nvPr>
        </p:nvSpPr>
        <p:spPr>
          <a:xfrm>
            <a:off x="1803662" y="5118754"/>
            <a:ext cx="8584676" cy="1044301"/>
          </a:xfrm>
        </p:spPr>
        <p:txBody>
          <a:bodyPr vert="horz" lIns="91440" tIns="45720" rIns="91440" bIns="45720" rtlCol="0" anchor="t">
            <a:normAutofit/>
          </a:bodyPr>
          <a:lstStyle/>
          <a:p>
            <a:pPr algn="ctr"/>
            <a:r>
              <a:rPr lang="en-US" sz="4800" kern="1200">
                <a:solidFill>
                  <a:schemeClr val="tx1"/>
                </a:solidFill>
                <a:latin typeface="+mj-lt"/>
                <a:ea typeface="+mj-ea"/>
                <a:cs typeface="+mj-cs"/>
              </a:rPr>
              <a:t>Warnings and Feelings</a:t>
            </a:r>
          </a:p>
        </p:txBody>
      </p:sp>
      <p:sp>
        <p:nvSpPr>
          <p:cNvPr id="11" name="Oval 10">
            <a:extLst>
              <a:ext uri="{FF2B5EF4-FFF2-40B4-BE49-F238E27FC236}">
                <a16:creationId xmlns:a16="http://schemas.microsoft.com/office/drawing/2014/main" id="{0C45045A-6083-4B3E-956A-675823375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0744" y="832894"/>
            <a:ext cx="3300984" cy="330098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6">
            <a:extLst>
              <a:ext uri="{FF2B5EF4-FFF2-40B4-BE49-F238E27FC236}">
                <a16:creationId xmlns:a16="http://schemas.microsoft.com/office/drawing/2014/main" id="{A12E3CDF-EC22-FE92-8FBF-04798B7BF7E7}"/>
              </a:ext>
            </a:extLst>
          </p:cNvPr>
          <p:cNvPicPr>
            <a:picLocks noChangeAspect="1"/>
          </p:cNvPicPr>
          <p:nvPr/>
        </p:nvPicPr>
        <p:blipFill rotWithShape="1">
          <a:blip r:embed="rId4"/>
          <a:srcRect r="-3" b="12497"/>
          <a:stretch/>
        </p:blipFill>
        <p:spPr>
          <a:xfrm>
            <a:off x="895336" y="997486"/>
            <a:ext cx="2971800" cy="2971800"/>
          </a:xfrm>
          <a:custGeom>
            <a:avLst/>
            <a:gdLst/>
            <a:ahLst/>
            <a:cxnLst/>
            <a:rect l="l" t="t" r="r" b="b"/>
            <a:pathLst>
              <a:path w="2971800" h="2971800">
                <a:moveTo>
                  <a:pt x="1485900" y="0"/>
                </a:moveTo>
                <a:cubicBezTo>
                  <a:pt x="2306540" y="0"/>
                  <a:pt x="2971800" y="665260"/>
                  <a:pt x="2971800" y="1485900"/>
                </a:cubicBezTo>
                <a:cubicBezTo>
                  <a:pt x="2971800" y="2306540"/>
                  <a:pt x="2306540" y="2971800"/>
                  <a:pt x="1485900" y="2971800"/>
                </a:cubicBezTo>
                <a:cubicBezTo>
                  <a:pt x="665260" y="2971800"/>
                  <a:pt x="0" y="2306540"/>
                  <a:pt x="0" y="1485900"/>
                </a:cubicBezTo>
                <a:cubicBezTo>
                  <a:pt x="0" y="665260"/>
                  <a:pt x="665260" y="0"/>
                  <a:pt x="1485900" y="0"/>
                </a:cubicBezTo>
                <a:close/>
              </a:path>
            </a:pathLst>
          </a:custGeom>
        </p:spPr>
      </p:pic>
      <p:sp>
        <p:nvSpPr>
          <p:cNvPr id="13" name="Oval 12">
            <a:extLst>
              <a:ext uri="{FF2B5EF4-FFF2-40B4-BE49-F238E27FC236}">
                <a16:creationId xmlns:a16="http://schemas.microsoft.com/office/drawing/2014/main" id="{42875DDC-0225-45F8-B745-78688F2D1A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45509" y="832894"/>
            <a:ext cx="3300984" cy="330098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5">
            <a:extLst>
              <a:ext uri="{FF2B5EF4-FFF2-40B4-BE49-F238E27FC236}">
                <a16:creationId xmlns:a16="http://schemas.microsoft.com/office/drawing/2014/main" id="{CF6F5C0B-331B-3788-151A-980A5327A598}"/>
              </a:ext>
            </a:extLst>
          </p:cNvPr>
          <p:cNvPicPr>
            <a:picLocks noChangeAspect="1"/>
          </p:cNvPicPr>
          <p:nvPr/>
        </p:nvPicPr>
        <p:blipFill rotWithShape="1">
          <a:blip r:embed="rId5"/>
          <a:srcRect l="9375" r="26339"/>
          <a:stretch/>
        </p:blipFill>
        <p:spPr>
          <a:xfrm>
            <a:off x="4610101" y="997486"/>
            <a:ext cx="2971800" cy="2971800"/>
          </a:xfrm>
          <a:custGeom>
            <a:avLst/>
            <a:gdLst/>
            <a:ahLst/>
            <a:cxnLst/>
            <a:rect l="l" t="t" r="r" b="b"/>
            <a:pathLst>
              <a:path w="2971800" h="2971800">
                <a:moveTo>
                  <a:pt x="1485900" y="0"/>
                </a:moveTo>
                <a:cubicBezTo>
                  <a:pt x="2306540" y="0"/>
                  <a:pt x="2971800" y="665260"/>
                  <a:pt x="2971800" y="1485900"/>
                </a:cubicBezTo>
                <a:cubicBezTo>
                  <a:pt x="2971800" y="2306540"/>
                  <a:pt x="2306540" y="2971800"/>
                  <a:pt x="1485900" y="2971800"/>
                </a:cubicBezTo>
                <a:cubicBezTo>
                  <a:pt x="665260" y="2971800"/>
                  <a:pt x="0" y="2306540"/>
                  <a:pt x="0" y="1485900"/>
                </a:cubicBezTo>
                <a:cubicBezTo>
                  <a:pt x="0" y="665260"/>
                  <a:pt x="665260" y="0"/>
                  <a:pt x="1485900" y="0"/>
                </a:cubicBezTo>
                <a:close/>
              </a:path>
            </a:pathLst>
          </a:custGeom>
        </p:spPr>
      </p:pic>
      <p:sp>
        <p:nvSpPr>
          <p:cNvPr id="15" name="Oval 14">
            <a:extLst>
              <a:ext uri="{FF2B5EF4-FFF2-40B4-BE49-F238E27FC236}">
                <a16:creationId xmlns:a16="http://schemas.microsoft.com/office/drawing/2014/main" id="{12617755-D451-4BAF-9B55-518297BFF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60273" y="832894"/>
            <a:ext cx="3300984" cy="330098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descr="A picture containing rain, nature&#10;&#10;Description automatically generated">
            <a:extLst>
              <a:ext uri="{FF2B5EF4-FFF2-40B4-BE49-F238E27FC236}">
                <a16:creationId xmlns:a16="http://schemas.microsoft.com/office/drawing/2014/main" id="{6F27C7C9-275A-5BE1-F685-DD75F0BD5400}"/>
              </a:ext>
            </a:extLst>
          </p:cNvPr>
          <p:cNvPicPr>
            <a:picLocks noGrp="1" noChangeAspect="1"/>
          </p:cNvPicPr>
          <p:nvPr>
            <p:ph idx="1"/>
          </p:nvPr>
        </p:nvPicPr>
        <p:blipFill rotWithShape="1">
          <a:blip r:embed="rId6"/>
          <a:srcRect r="33248" b="-3"/>
          <a:stretch/>
        </p:blipFill>
        <p:spPr>
          <a:xfrm>
            <a:off x="8324865" y="997486"/>
            <a:ext cx="2971800" cy="2971800"/>
          </a:xfrm>
          <a:custGeom>
            <a:avLst/>
            <a:gdLst/>
            <a:ahLst/>
            <a:cxnLst/>
            <a:rect l="l" t="t" r="r" b="b"/>
            <a:pathLst>
              <a:path w="2971800" h="2971800">
                <a:moveTo>
                  <a:pt x="1485900" y="0"/>
                </a:moveTo>
                <a:cubicBezTo>
                  <a:pt x="2306540" y="0"/>
                  <a:pt x="2971800" y="665260"/>
                  <a:pt x="2971800" y="1485900"/>
                </a:cubicBezTo>
                <a:cubicBezTo>
                  <a:pt x="2971800" y="2306540"/>
                  <a:pt x="2306540" y="2971800"/>
                  <a:pt x="1485900" y="2971800"/>
                </a:cubicBezTo>
                <a:cubicBezTo>
                  <a:pt x="665260" y="2971800"/>
                  <a:pt x="0" y="2306540"/>
                  <a:pt x="0" y="1485900"/>
                </a:cubicBezTo>
                <a:cubicBezTo>
                  <a:pt x="0" y="665260"/>
                  <a:pt x="665260" y="0"/>
                  <a:pt x="1485900" y="0"/>
                </a:cubicBezTo>
                <a:close/>
              </a:path>
            </a:pathLst>
          </a:custGeom>
        </p:spPr>
      </p:pic>
      <p:pic>
        <p:nvPicPr>
          <p:cNvPr id="7" name="Audio 6">
            <a:hlinkClick r:id="" action="ppaction://media"/>
            <a:extLst>
              <a:ext uri="{FF2B5EF4-FFF2-40B4-BE49-F238E27FC236}">
                <a16:creationId xmlns:a16="http://schemas.microsoft.com/office/drawing/2014/main" id="{E35363B0-592E-212A-F1BE-C8400FA70C58}"/>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98694639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40133"/>
    </mc:Choice>
    <mc:Fallback>
      <p:transition spd="slow" advTm="401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79123B6-13C3-4435-A5AA-6F5D4FD1818A}"/>
              </a:ext>
            </a:extLst>
          </p:cNvPr>
          <p:cNvPicPr>
            <a:picLocks noChangeAspect="1"/>
          </p:cNvPicPr>
          <p:nvPr/>
        </p:nvPicPr>
        <p:blipFill rotWithShape="1">
          <a:blip r:embed="rId5">
            <a:duotone>
              <a:schemeClr val="bg2">
                <a:shade val="45000"/>
                <a:satMod val="135000"/>
              </a:schemeClr>
              <a:prstClr val="white"/>
            </a:duotone>
          </a:blip>
          <a:srcRect t="11756" b="3975"/>
          <a:stretch/>
        </p:blipFill>
        <p:spPr>
          <a:xfrm>
            <a:off x="20" y="10"/>
            <a:ext cx="12191980" cy="6857990"/>
          </a:xfrm>
          <a:prstGeom prst="rect">
            <a:avLst/>
          </a:prstGeom>
        </p:spPr>
      </p:pic>
      <p:sp>
        <p:nvSpPr>
          <p:cNvPr id="2" name="Title 1"/>
          <p:cNvSpPr>
            <a:spLocks noGrp="1"/>
          </p:cNvSpPr>
          <p:nvPr>
            <p:ph type="title"/>
          </p:nvPr>
        </p:nvSpPr>
        <p:spPr>
          <a:xfrm>
            <a:off x="838200" y="365125"/>
            <a:ext cx="10515600" cy="1325563"/>
          </a:xfrm>
        </p:spPr>
        <p:txBody>
          <a:bodyPr>
            <a:normAutofit/>
          </a:bodyPr>
          <a:lstStyle/>
          <a:p>
            <a:r>
              <a:rPr lang="en-GB" dirty="0"/>
              <a:t>Criminal Justice System</a:t>
            </a:r>
          </a:p>
        </p:txBody>
      </p:sp>
      <p:graphicFrame>
        <p:nvGraphicFramePr>
          <p:cNvPr id="5" name="Content Placeholder 2">
            <a:extLst>
              <a:ext uri="{FF2B5EF4-FFF2-40B4-BE49-F238E27FC236}">
                <a16:creationId xmlns:a16="http://schemas.microsoft.com/office/drawing/2014/main" id="{7146636B-19B4-4041-BE53-B1D9A380D24E}"/>
              </a:ext>
            </a:extLst>
          </p:cNvPr>
          <p:cNvGraphicFramePr>
            <a:graphicFrameLocks noGrp="1"/>
          </p:cNvGraphicFramePr>
          <p:nvPr>
            <p:ph idx="1"/>
            <p:extLst>
              <p:ext uri="{D42A27DB-BD31-4B8C-83A1-F6EECF244321}">
                <p14:modId xmlns:p14="http://schemas.microsoft.com/office/powerpoint/2010/main" val="33318511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4" name="Audio 3">
            <a:hlinkClick r:id="" action="ppaction://media"/>
            <a:extLst>
              <a:ext uri="{FF2B5EF4-FFF2-40B4-BE49-F238E27FC236}">
                <a16:creationId xmlns:a16="http://schemas.microsoft.com/office/drawing/2014/main" id="{9CDF0FE6-9DAC-52D7-6A62-50C58317F483}"/>
              </a:ext>
            </a:extLst>
          </p:cNvPr>
          <p:cNvPicPr>
            <a:picLocks noChangeAspect="1"/>
          </p:cNvPicPr>
          <p:nvPr>
            <a:audioFile r:link="rId2"/>
            <p:extLst>
              <p:ext uri="{DAA4B4D4-6D71-4841-9C94-3DE7FCFB9230}">
                <p14:media xmlns:p14="http://schemas.microsoft.com/office/powerpoint/2010/main" r:embed="rId1"/>
              </p:ext>
            </p:extLst>
          </p:nvPr>
        </p:nvPicPr>
        <p:blipFill>
          <a:blip r:embed="rId11"/>
          <a:srcRect l="-118750" t="-118750" r="-118750" b="-118750"/>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119176"/>
    </mc:Choice>
    <mc:Fallback>
      <p:transition spd="slow" advTm="1191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1F32EBA-ED97-466E-8CFA-8382584155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0383B6-405E-9637-5A8E-0084DD3B56AD}"/>
              </a:ext>
            </a:extLst>
          </p:cNvPr>
          <p:cNvSpPr>
            <a:spLocks noGrp="1"/>
          </p:cNvSpPr>
          <p:nvPr>
            <p:ph type="title"/>
          </p:nvPr>
        </p:nvSpPr>
        <p:spPr>
          <a:xfrm>
            <a:off x="965199" y="851517"/>
            <a:ext cx="5130795" cy="426609"/>
          </a:xfrm>
        </p:spPr>
        <p:txBody>
          <a:bodyPr>
            <a:normAutofit/>
          </a:bodyPr>
          <a:lstStyle/>
          <a:p>
            <a:r>
              <a:rPr lang="en-GB" sz="1600" dirty="0">
                <a:cs typeface="Calibri Light"/>
              </a:rPr>
              <a:t>Task</a:t>
            </a:r>
            <a:endParaRPr lang="en-GB" sz="4000" dirty="0"/>
          </a:p>
        </p:txBody>
      </p:sp>
      <p:sp>
        <p:nvSpPr>
          <p:cNvPr id="3" name="Content Placeholder 2">
            <a:extLst>
              <a:ext uri="{FF2B5EF4-FFF2-40B4-BE49-F238E27FC236}">
                <a16:creationId xmlns:a16="http://schemas.microsoft.com/office/drawing/2014/main" id="{65066D0F-FD47-86CB-09F7-4797C72DE832}"/>
              </a:ext>
            </a:extLst>
          </p:cNvPr>
          <p:cNvSpPr>
            <a:spLocks noGrp="1"/>
          </p:cNvSpPr>
          <p:nvPr>
            <p:ph idx="1"/>
          </p:nvPr>
        </p:nvSpPr>
        <p:spPr>
          <a:xfrm>
            <a:off x="965200" y="1601900"/>
            <a:ext cx="4048344" cy="4432806"/>
          </a:xfrm>
        </p:spPr>
        <p:txBody>
          <a:bodyPr vert="horz" lIns="91440" tIns="45720" rIns="91440" bIns="45720" rtlCol="0" anchor="t">
            <a:normAutofit fontScale="85000" lnSpcReduction="20000"/>
          </a:bodyPr>
          <a:lstStyle/>
          <a:p>
            <a:r>
              <a:rPr lang="en-GB" sz="4000" dirty="0">
                <a:cs typeface="Calibri"/>
              </a:rPr>
              <a:t>What does </a:t>
            </a:r>
            <a:r>
              <a:rPr lang="en-GB" sz="4000" b="1" dirty="0">
                <a:cs typeface="Calibri"/>
              </a:rPr>
              <a:t>Vulnerability</a:t>
            </a:r>
            <a:r>
              <a:rPr lang="en-GB" sz="4000" dirty="0">
                <a:cs typeface="Calibri"/>
              </a:rPr>
              <a:t> mean to you?</a:t>
            </a:r>
            <a:endParaRPr lang="en-US" dirty="0"/>
          </a:p>
          <a:p>
            <a:endParaRPr lang="en-GB" sz="4000" dirty="0">
              <a:ea typeface="+mn-lt"/>
              <a:cs typeface="+mn-lt"/>
            </a:endParaRPr>
          </a:p>
          <a:p>
            <a:r>
              <a:rPr lang="en-GB" sz="4000" dirty="0">
                <a:ea typeface="+mn-lt"/>
                <a:cs typeface="+mn-lt"/>
              </a:rPr>
              <a:t>Who has ever felt vulnerable?</a:t>
            </a:r>
          </a:p>
          <a:p>
            <a:r>
              <a:rPr lang="en-US" sz="4000" dirty="0">
                <a:ea typeface="+mn-lt"/>
                <a:cs typeface="+mn-lt"/>
              </a:rPr>
              <a:t>Been a victim of crime?</a:t>
            </a:r>
          </a:p>
          <a:p>
            <a:pPr marL="0" indent="0">
              <a:buNone/>
            </a:pPr>
            <a:endParaRPr lang="en-GB" sz="4000" dirty="0">
              <a:cs typeface="Calibri"/>
            </a:endParaRPr>
          </a:p>
          <a:p>
            <a:r>
              <a:rPr lang="en-GB" sz="4000" dirty="0">
                <a:cs typeface="Calibri"/>
              </a:rPr>
              <a:t>Discuss</a:t>
            </a:r>
          </a:p>
        </p:txBody>
      </p:sp>
      <p:sp>
        <p:nvSpPr>
          <p:cNvPr id="12" name="Freeform: Shape 11">
            <a:extLst>
              <a:ext uri="{FF2B5EF4-FFF2-40B4-BE49-F238E27FC236}">
                <a16:creationId xmlns:a16="http://schemas.microsoft.com/office/drawing/2014/main" id="{62A38935-BB53-4DF7-A56E-48DD25B685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Graphic 4" descr="Clipboard Mixed with solid fill">
            <a:extLst>
              <a:ext uri="{FF2B5EF4-FFF2-40B4-BE49-F238E27FC236}">
                <a16:creationId xmlns:a16="http://schemas.microsoft.com/office/drawing/2014/main" id="{AFCC101B-12E8-E36A-B285-F3D3E91B3CD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535330" y="2105470"/>
            <a:ext cx="3217333" cy="3217333"/>
          </a:xfrm>
          <a:prstGeom prst="rect">
            <a:avLst/>
          </a:prstGeom>
        </p:spPr>
      </p:pic>
      <p:pic>
        <p:nvPicPr>
          <p:cNvPr id="6" name="Audio 5">
            <a:hlinkClick r:id="" action="ppaction://media"/>
            <a:extLst>
              <a:ext uri="{FF2B5EF4-FFF2-40B4-BE49-F238E27FC236}">
                <a16:creationId xmlns:a16="http://schemas.microsoft.com/office/drawing/2014/main" id="{D1205A09-E47A-E8DE-4A29-76EA95C4B3E4}"/>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897363713"/>
      </p:ext>
    </p:extLst>
  </p:cSld>
  <p:clrMapOvr>
    <a:masterClrMapping/>
  </p:clrMapOvr>
  <mc:AlternateContent xmlns:mc="http://schemas.openxmlformats.org/markup-compatibility/2006">
    <mc:Choice xmlns:p14="http://schemas.microsoft.com/office/powerpoint/2010/main" Requires="p14">
      <p:transition spd="slow" p14:dur="2000" advTm="27995"/>
    </mc:Choice>
    <mc:Fallback>
      <p:transition spd="slow" advTm="279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9E5E3-840A-BABF-965F-8FFAF3890EE1}"/>
              </a:ext>
            </a:extLst>
          </p:cNvPr>
          <p:cNvSpPr>
            <a:spLocks noGrp="1"/>
          </p:cNvSpPr>
          <p:nvPr>
            <p:ph type="title"/>
          </p:nvPr>
        </p:nvSpPr>
        <p:spPr>
          <a:xfrm>
            <a:off x="960100" y="978102"/>
            <a:ext cx="10588434" cy="1062644"/>
          </a:xfrm>
        </p:spPr>
        <p:txBody>
          <a:bodyPr anchor="b">
            <a:normAutofit/>
          </a:bodyPr>
          <a:lstStyle/>
          <a:p>
            <a:r>
              <a:rPr lang="en-GB" dirty="0"/>
              <a:t>Vulnerability </a:t>
            </a:r>
          </a:p>
        </p:txBody>
      </p:sp>
      <p:cxnSp>
        <p:nvCxnSpPr>
          <p:cNvPr id="10" name="Straight Connector 9">
            <a:extLst>
              <a:ext uri="{FF2B5EF4-FFF2-40B4-BE49-F238E27FC236}">
                <a16:creationId xmlns:a16="http://schemas.microsoft.com/office/drawing/2014/main" id="{39B7FDC9-F0CE-43A7-9F2A-83DD09DC345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47624" y="2265037"/>
            <a:ext cx="10125012" cy="0"/>
          </a:xfrm>
          <a:prstGeom prst="line">
            <a:avLst/>
          </a:prstGeom>
          <a:ln w="158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5" name="Graphic 4" descr="Clipboard Mixed with solid fill">
            <a:extLst>
              <a:ext uri="{FF2B5EF4-FFF2-40B4-BE49-F238E27FC236}">
                <a16:creationId xmlns:a16="http://schemas.microsoft.com/office/drawing/2014/main" id="{08CC7CDE-342C-A7C1-BC35-26A73E062A6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33206" y="2811104"/>
            <a:ext cx="2928114" cy="2928114"/>
          </a:xfrm>
          <a:prstGeom prst="rect">
            <a:avLst/>
          </a:prstGeom>
        </p:spPr>
      </p:pic>
      <p:sp>
        <p:nvSpPr>
          <p:cNvPr id="3" name="Content Placeholder 2">
            <a:extLst>
              <a:ext uri="{FF2B5EF4-FFF2-40B4-BE49-F238E27FC236}">
                <a16:creationId xmlns:a16="http://schemas.microsoft.com/office/drawing/2014/main" id="{EE5D82C5-AFFF-3E2D-C2BA-81DCD3D7E6DA}"/>
              </a:ext>
            </a:extLst>
          </p:cNvPr>
          <p:cNvSpPr>
            <a:spLocks noGrp="1"/>
          </p:cNvSpPr>
          <p:nvPr>
            <p:ph idx="1"/>
          </p:nvPr>
        </p:nvSpPr>
        <p:spPr>
          <a:xfrm>
            <a:off x="4955354" y="2682433"/>
            <a:ext cx="6282169" cy="3215749"/>
          </a:xfrm>
        </p:spPr>
        <p:txBody>
          <a:bodyPr vert="horz" lIns="91440" tIns="45720" rIns="91440" bIns="45720" rtlCol="0">
            <a:normAutofit/>
          </a:bodyPr>
          <a:lstStyle/>
          <a:p>
            <a:endParaRPr lang="en-GB" sz="2400" dirty="0"/>
          </a:p>
          <a:p>
            <a:pPr lvl="2"/>
            <a:r>
              <a:rPr lang="en-GB" sz="2400" dirty="0"/>
              <a:t>Discuss who can be a vulnerable person?</a:t>
            </a:r>
          </a:p>
          <a:p>
            <a:pPr lvl="2"/>
            <a:r>
              <a:rPr lang="en-GB" sz="2400" dirty="0"/>
              <a:t>Any particular kind of people?</a:t>
            </a:r>
            <a:endParaRPr lang="en-GB" sz="2400" dirty="0">
              <a:cs typeface="Calibri"/>
            </a:endParaRPr>
          </a:p>
          <a:p>
            <a:pPr lvl="2"/>
            <a:r>
              <a:rPr lang="en-GB" sz="2400" dirty="0"/>
              <a:t>Any particular crime?</a:t>
            </a:r>
          </a:p>
          <a:p>
            <a:endParaRPr lang="en-GB" sz="2400" dirty="0"/>
          </a:p>
        </p:txBody>
      </p:sp>
      <p:pic>
        <p:nvPicPr>
          <p:cNvPr id="6" name="Audio 5">
            <a:hlinkClick r:id="" action="ppaction://media"/>
            <a:extLst>
              <a:ext uri="{FF2B5EF4-FFF2-40B4-BE49-F238E27FC236}">
                <a16:creationId xmlns:a16="http://schemas.microsoft.com/office/drawing/2014/main" id="{3F936412-E194-0094-0C49-A59DCFC4F96F}"/>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308979512"/>
      </p:ext>
    </p:extLst>
  </p:cSld>
  <p:clrMapOvr>
    <a:masterClrMapping/>
  </p:clrMapOvr>
  <mc:AlternateContent xmlns:mc="http://schemas.openxmlformats.org/markup-compatibility/2006">
    <mc:Choice xmlns:p14="http://schemas.microsoft.com/office/powerpoint/2010/main" Requires="p14">
      <p:transition spd="slow" p14:dur="2000" advTm="33792"/>
    </mc:Choice>
    <mc:Fallback>
      <p:transition spd="slow" advTm="337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442271"/>
          </a:xfrm>
        </p:spPr>
        <p:txBody>
          <a:bodyPr>
            <a:normAutofit fontScale="90000"/>
          </a:bodyPr>
          <a:lstStyle/>
          <a:p>
            <a:endParaRPr lang="en-GB" dirty="0"/>
          </a:p>
        </p:txBody>
      </p:sp>
      <p:pic>
        <p:nvPicPr>
          <p:cNvPr id="4" name="Content Placeholder 3"/>
          <p:cNvPicPr>
            <a:picLocks noGrp="1" noChangeAspect="1"/>
          </p:cNvPicPr>
          <p:nvPr>
            <p:ph idx="1"/>
          </p:nvPr>
        </p:nvPicPr>
        <p:blipFill>
          <a:blip r:embed="rId5" cstate="print">
            <a:extLst>
              <a:ext uri="{28A0092B-C50C-407E-A947-70E740481C1C}">
                <a14:useLocalDpi xmlns:a14="http://schemas.microsoft.com/office/drawing/2010/main" val="0"/>
              </a:ext>
            </a:extLst>
          </a:blip>
          <a:stretch>
            <a:fillRect/>
          </a:stretch>
        </p:blipFill>
        <p:spPr>
          <a:xfrm>
            <a:off x="163959" y="365126"/>
            <a:ext cx="11864081" cy="6288594"/>
          </a:xfrm>
        </p:spPr>
      </p:pic>
      <p:pic>
        <p:nvPicPr>
          <p:cNvPr id="5" name="Audio 4">
            <a:hlinkClick r:id="" action="ppaction://media"/>
            <a:extLst>
              <a:ext uri="{FF2B5EF4-FFF2-40B4-BE49-F238E27FC236}">
                <a16:creationId xmlns:a16="http://schemas.microsoft.com/office/drawing/2014/main" id="{CF7D2FD4-8FBA-D278-AD9B-BB5357E67A86}"/>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681852404"/>
      </p:ext>
    </p:extLst>
  </p:cSld>
  <p:clrMapOvr>
    <a:masterClrMapping/>
  </p:clrMapOvr>
  <mc:AlternateContent xmlns:mc="http://schemas.openxmlformats.org/markup-compatibility/2006">
    <mc:Choice xmlns:p14="http://schemas.microsoft.com/office/powerpoint/2010/main" Requires="p14">
      <p:transition spd="slow" p14:dur="2000" advTm="92391"/>
    </mc:Choice>
    <mc:Fallback>
      <p:transition spd="slow" advTm="923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008301A-D572-1E75-821E-2846A73E1BA9}"/>
              </a:ext>
            </a:extLst>
          </p:cNvPr>
          <p:cNvSpPr>
            <a:spLocks noGrp="1"/>
          </p:cNvSpPr>
          <p:nvPr>
            <p:ph type="title"/>
          </p:nvPr>
        </p:nvSpPr>
        <p:spPr>
          <a:xfrm>
            <a:off x="761800" y="762001"/>
            <a:ext cx="5334197" cy="1708242"/>
          </a:xfrm>
        </p:spPr>
        <p:txBody>
          <a:bodyPr anchor="ctr">
            <a:normAutofit/>
          </a:bodyPr>
          <a:lstStyle/>
          <a:p>
            <a:r>
              <a:rPr lang="en-GB" sz="4000"/>
              <a:t>Police approach to Vulnerability</a:t>
            </a:r>
          </a:p>
        </p:txBody>
      </p:sp>
      <p:sp>
        <p:nvSpPr>
          <p:cNvPr id="3" name="Content Placeholder 2">
            <a:extLst>
              <a:ext uri="{FF2B5EF4-FFF2-40B4-BE49-F238E27FC236}">
                <a16:creationId xmlns:a16="http://schemas.microsoft.com/office/drawing/2014/main" id="{1A101800-871A-D571-2289-7FC3C37A64DA}"/>
              </a:ext>
            </a:extLst>
          </p:cNvPr>
          <p:cNvSpPr>
            <a:spLocks noGrp="1"/>
          </p:cNvSpPr>
          <p:nvPr>
            <p:ph idx="1"/>
          </p:nvPr>
        </p:nvSpPr>
        <p:spPr>
          <a:xfrm>
            <a:off x="891196" y="2470244"/>
            <a:ext cx="5334197" cy="3769835"/>
          </a:xfrm>
        </p:spPr>
        <p:txBody>
          <a:bodyPr anchor="ctr">
            <a:normAutofit/>
          </a:bodyPr>
          <a:lstStyle/>
          <a:p>
            <a:r>
              <a:rPr lang="en-GB" sz="2000" b="0" i="0" dirty="0">
                <a:effectLst/>
                <a:latin typeface="Calibri"/>
                <a:ea typeface="Calibri"/>
                <a:cs typeface="Calibri"/>
              </a:rPr>
              <a:t>College of Policing approach to recognising vulnerability-related risk is:</a:t>
            </a:r>
          </a:p>
          <a:p>
            <a:r>
              <a:rPr lang="en-GB" sz="2000" b="0" i="0" dirty="0">
                <a:effectLst/>
                <a:latin typeface="Calibri"/>
                <a:ea typeface="Calibri"/>
                <a:cs typeface="Calibri"/>
              </a:rPr>
              <a:t>vulnerabilities are features of individuals</a:t>
            </a:r>
          </a:p>
          <a:p>
            <a:r>
              <a:rPr lang="en-GB" sz="2000" dirty="0">
                <a:latin typeface="Calibri"/>
                <a:ea typeface="Calibri"/>
                <a:cs typeface="Calibri"/>
              </a:rPr>
              <a:t>T</a:t>
            </a:r>
            <a:r>
              <a:rPr lang="en-GB" sz="2000" b="0" i="0" dirty="0">
                <a:effectLst/>
                <a:latin typeface="Calibri"/>
                <a:ea typeface="Calibri"/>
                <a:cs typeface="Calibri"/>
              </a:rPr>
              <a:t>hat harm – or the risk of harm – occurs when relevant vulnerabilities interact with the individual’s situation.</a:t>
            </a:r>
            <a:r>
              <a:rPr lang="en-GB" sz="2000" dirty="0">
                <a:latin typeface="Calibri"/>
                <a:ea typeface="Calibri"/>
                <a:cs typeface="Calibri"/>
              </a:rPr>
              <a:t> </a:t>
            </a:r>
            <a:endParaRPr lang="en-GB" sz="2000" b="0" i="0" dirty="0">
              <a:effectLst/>
              <a:latin typeface="Calibri"/>
              <a:ea typeface="Calibri"/>
              <a:cs typeface="Calibri"/>
            </a:endParaRPr>
          </a:p>
          <a:p>
            <a:r>
              <a:rPr lang="en-GB" sz="2000" b="0" i="0" dirty="0">
                <a:effectLst/>
                <a:latin typeface="Calibri"/>
                <a:ea typeface="Calibri"/>
                <a:cs typeface="Calibri"/>
              </a:rPr>
              <a:t>For example, an individual with a learning disability may not be at risk of harm if they receive suitable support and protection that helps to prevent them from being exploited or abused.</a:t>
            </a:r>
            <a:endParaRPr lang="en-GB" sz="2000" dirty="0">
              <a:latin typeface="Calibri"/>
              <a:ea typeface="Calibri"/>
              <a:cs typeface="Calibri"/>
            </a:endParaRPr>
          </a:p>
        </p:txBody>
      </p:sp>
      <p:pic>
        <p:nvPicPr>
          <p:cNvPr id="5" name="Picture 4">
            <a:extLst>
              <a:ext uri="{FF2B5EF4-FFF2-40B4-BE49-F238E27FC236}">
                <a16:creationId xmlns:a16="http://schemas.microsoft.com/office/drawing/2014/main" id="{DC3BB434-EDEF-AD42-A958-3BE65F778C17}"/>
              </a:ext>
            </a:extLst>
          </p:cNvPr>
          <p:cNvPicPr>
            <a:picLocks noChangeAspect="1"/>
          </p:cNvPicPr>
          <p:nvPr/>
        </p:nvPicPr>
        <p:blipFill rotWithShape="1">
          <a:blip r:embed="rId4"/>
          <a:srcRect l="3683" r="10030"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pic>
        <p:nvPicPr>
          <p:cNvPr id="6" name="Audio 5">
            <a:hlinkClick r:id="" action="ppaction://media"/>
            <a:extLst>
              <a:ext uri="{FF2B5EF4-FFF2-40B4-BE49-F238E27FC236}">
                <a16:creationId xmlns:a16="http://schemas.microsoft.com/office/drawing/2014/main" id="{38E7091A-DCAC-C217-57FC-DAF51CA5EF21}"/>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71118508"/>
      </p:ext>
    </p:extLst>
  </p:cSld>
  <p:clrMapOvr>
    <a:masterClrMapping/>
  </p:clrMapOvr>
  <mc:AlternateContent xmlns:mc="http://schemas.openxmlformats.org/markup-compatibility/2006">
    <mc:Choice xmlns:p14="http://schemas.microsoft.com/office/powerpoint/2010/main" Requires="p14">
      <p:transition spd="slow" p14:dur="2000" advTm="88800"/>
    </mc:Choice>
    <mc:Fallback>
      <p:transition spd="slow" advTm="888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F54050D-3289-2696-6AA3-4757FF21794F}"/>
              </a:ext>
            </a:extLst>
          </p:cNvPr>
          <p:cNvSpPr>
            <a:spLocks noGrp="1"/>
          </p:cNvSpPr>
          <p:nvPr>
            <p:ph type="title"/>
          </p:nvPr>
        </p:nvSpPr>
        <p:spPr>
          <a:xfrm>
            <a:off x="838200" y="365125"/>
            <a:ext cx="10515600" cy="1325563"/>
          </a:xfrm>
        </p:spPr>
        <p:txBody>
          <a:bodyPr>
            <a:normAutofit/>
          </a:bodyPr>
          <a:lstStyle/>
          <a:p>
            <a:r>
              <a:rPr lang="en-GB" dirty="0"/>
              <a:t>Blackstone’s Policing Handbook (2020)</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49D64F36-BE9C-58CB-52AD-8D9EB33FC43D}"/>
              </a:ext>
            </a:extLst>
          </p:cNvPr>
          <p:cNvSpPr>
            <a:spLocks noGrp="1"/>
          </p:cNvSpPr>
          <p:nvPr>
            <p:ph idx="1"/>
          </p:nvPr>
        </p:nvSpPr>
        <p:spPr>
          <a:xfrm>
            <a:off x="838200" y="1825625"/>
            <a:ext cx="10515600" cy="4351338"/>
          </a:xfrm>
        </p:spPr>
        <p:txBody>
          <a:bodyPr>
            <a:normAutofit/>
          </a:bodyPr>
          <a:lstStyle/>
          <a:p>
            <a:r>
              <a:rPr lang="en-GB" dirty="0"/>
              <a:t>…women and individuals from ethnic minorities are over-represented in the mental health system and may require specific forms of intervention when displaying unusual forms of behaviour</a:t>
            </a:r>
          </a:p>
        </p:txBody>
      </p:sp>
      <p:pic>
        <p:nvPicPr>
          <p:cNvPr id="5" name="Audio 4">
            <a:hlinkClick r:id="" action="ppaction://media"/>
            <a:extLst>
              <a:ext uri="{FF2B5EF4-FFF2-40B4-BE49-F238E27FC236}">
                <a16:creationId xmlns:a16="http://schemas.microsoft.com/office/drawing/2014/main" id="{5FA244C1-4D0D-A4DC-86C0-EB263590F73B}"/>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172482412"/>
      </p:ext>
    </p:extLst>
  </p:cSld>
  <p:clrMapOvr>
    <a:masterClrMapping/>
  </p:clrMapOvr>
  <mc:AlternateContent xmlns:mc="http://schemas.openxmlformats.org/markup-compatibility/2006">
    <mc:Choice xmlns:p14="http://schemas.microsoft.com/office/powerpoint/2010/main" Requires="p14">
      <p:transition spd="slow" p14:dur="2000" advTm="67801"/>
    </mc:Choice>
    <mc:Fallback>
      <p:transition spd="slow" advTm="678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315CD-4285-C2C1-28B3-E313C8438BF4}"/>
              </a:ext>
            </a:extLst>
          </p:cNvPr>
          <p:cNvSpPr>
            <a:spLocks noGrp="1"/>
          </p:cNvSpPr>
          <p:nvPr>
            <p:ph type="title"/>
          </p:nvPr>
        </p:nvSpPr>
        <p:spPr>
          <a:xfrm>
            <a:off x="838200" y="365125"/>
            <a:ext cx="10515600" cy="836733"/>
          </a:xfrm>
        </p:spPr>
        <p:txBody>
          <a:bodyPr>
            <a:normAutofit/>
          </a:bodyPr>
          <a:lstStyle/>
          <a:p>
            <a:r>
              <a:rPr lang="en-GB" dirty="0">
                <a:ea typeface="Calibri Light"/>
                <a:cs typeface="Calibri Light"/>
              </a:rPr>
              <a:t>Factors of vulnerability </a:t>
            </a:r>
          </a:p>
        </p:txBody>
      </p:sp>
      <p:sp>
        <p:nvSpPr>
          <p:cNvPr id="3" name="Content Placeholder 2">
            <a:extLst>
              <a:ext uri="{FF2B5EF4-FFF2-40B4-BE49-F238E27FC236}">
                <a16:creationId xmlns:a16="http://schemas.microsoft.com/office/drawing/2014/main" id="{8EB1C723-56F1-560C-F380-69FA044500D9}"/>
              </a:ext>
            </a:extLst>
          </p:cNvPr>
          <p:cNvSpPr>
            <a:spLocks noGrp="1"/>
          </p:cNvSpPr>
          <p:nvPr>
            <p:ph idx="1"/>
          </p:nvPr>
        </p:nvSpPr>
        <p:spPr>
          <a:xfrm>
            <a:off x="838200" y="1710607"/>
            <a:ext cx="10515600" cy="4466356"/>
          </a:xfrm>
        </p:spPr>
        <p:txBody>
          <a:bodyPr vert="horz" lIns="91440" tIns="45720" rIns="91440" bIns="45720" rtlCol="0" anchor="t">
            <a:normAutofit/>
          </a:bodyPr>
          <a:lstStyle/>
          <a:p>
            <a:pPr marL="0" indent="0">
              <a:buNone/>
            </a:pPr>
            <a:r>
              <a:rPr lang="en-GB" sz="3200" dirty="0">
                <a:ea typeface="+mn-lt"/>
                <a:cs typeface="+mn-lt"/>
              </a:rPr>
              <a:t>Health</a:t>
            </a:r>
          </a:p>
          <a:p>
            <a:pPr marL="0" indent="0">
              <a:buNone/>
            </a:pPr>
            <a:r>
              <a:rPr lang="en-GB" sz="3200" dirty="0">
                <a:ea typeface="+mn-lt"/>
                <a:cs typeface="+mn-lt"/>
              </a:rPr>
              <a:t>Equality</a:t>
            </a:r>
          </a:p>
          <a:p>
            <a:pPr marL="0" indent="0">
              <a:buNone/>
            </a:pPr>
            <a:r>
              <a:rPr lang="en-GB" sz="3200" dirty="0">
                <a:ea typeface="+mn-lt"/>
                <a:cs typeface="+mn-lt"/>
              </a:rPr>
              <a:t>Economic</a:t>
            </a:r>
          </a:p>
          <a:p>
            <a:pPr marL="0" indent="0">
              <a:buNone/>
            </a:pPr>
            <a:r>
              <a:rPr lang="en-GB" sz="3200" dirty="0">
                <a:ea typeface="+mn-lt"/>
                <a:cs typeface="+mn-lt"/>
              </a:rPr>
              <a:t>Personal </a:t>
            </a:r>
          </a:p>
          <a:p>
            <a:pPr marL="0" indent="0">
              <a:buNone/>
            </a:pPr>
            <a:r>
              <a:rPr lang="en-GB" sz="3200" dirty="0">
                <a:ea typeface="+mn-lt"/>
                <a:cs typeface="+mn-lt"/>
              </a:rPr>
              <a:t>Families </a:t>
            </a:r>
          </a:p>
          <a:p>
            <a:pPr>
              <a:buNone/>
            </a:pPr>
            <a:r>
              <a:rPr lang="en-GB" sz="2200" dirty="0">
                <a:ea typeface="+mn-lt"/>
                <a:cs typeface="+mn-lt"/>
              </a:rPr>
              <a:t>Equality Act 2010 - legally protects people from discrimination</a:t>
            </a:r>
          </a:p>
          <a:p>
            <a:pPr>
              <a:buFont typeface="Arial"/>
              <a:buChar char="•"/>
            </a:pPr>
            <a:r>
              <a:rPr lang="en-GB" dirty="0">
                <a:ea typeface="+mn-lt"/>
                <a:cs typeface="+mn-lt"/>
                <a:hlinkClick r:id="rId5"/>
              </a:rPr>
              <a:t>https://www.youtube.com/watch?v=PJAgPF5FNTQ</a:t>
            </a:r>
            <a:r>
              <a:rPr lang="en-GB" dirty="0">
                <a:ea typeface="+mn-lt"/>
                <a:cs typeface="+mn-lt"/>
              </a:rPr>
              <a:t> - USA young people and challenges they faced. </a:t>
            </a:r>
          </a:p>
          <a:p>
            <a:pPr>
              <a:buFont typeface="Arial"/>
              <a:buChar char="•"/>
            </a:pPr>
            <a:endParaRPr lang="en-GB" dirty="0">
              <a:ea typeface="+mn-lt"/>
              <a:cs typeface="+mn-lt"/>
            </a:endParaRPr>
          </a:p>
          <a:p>
            <a:pPr>
              <a:buFont typeface="Arial"/>
              <a:buChar char="•"/>
            </a:pPr>
            <a:endParaRPr lang="en-GB" dirty="0">
              <a:ea typeface="+mn-lt"/>
              <a:cs typeface="+mn-lt"/>
            </a:endParaRPr>
          </a:p>
          <a:p>
            <a:pPr>
              <a:buFont typeface="Arial"/>
              <a:buChar char="•"/>
            </a:pPr>
            <a:endParaRPr lang="en-GB" dirty="0">
              <a:ea typeface="+mn-lt"/>
              <a:cs typeface="+mn-lt"/>
            </a:endParaRPr>
          </a:p>
          <a:p>
            <a:pPr marL="0" indent="0">
              <a:buNone/>
            </a:pPr>
            <a:endParaRPr lang="en-GB" sz="3200" dirty="0">
              <a:ea typeface="+mn-lt"/>
              <a:cs typeface="+mn-lt"/>
            </a:endParaRPr>
          </a:p>
          <a:p>
            <a:endParaRPr lang="en-GB" sz="3200" dirty="0">
              <a:ea typeface="+mn-lt"/>
              <a:cs typeface="+mn-lt"/>
            </a:endParaRPr>
          </a:p>
        </p:txBody>
      </p:sp>
      <p:pic>
        <p:nvPicPr>
          <p:cNvPr id="5" name="Audio 4">
            <a:hlinkClick r:id="" action="ppaction://media"/>
            <a:extLst>
              <a:ext uri="{FF2B5EF4-FFF2-40B4-BE49-F238E27FC236}">
                <a16:creationId xmlns:a16="http://schemas.microsoft.com/office/drawing/2014/main" id="{335ECBBC-A8B6-07A6-A083-AB2AAB0B77DE}"/>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878673606"/>
      </p:ext>
    </p:extLst>
  </p:cSld>
  <p:clrMapOvr>
    <a:masterClrMapping/>
  </p:clrMapOvr>
  <mc:AlternateContent xmlns:mc="http://schemas.openxmlformats.org/markup-compatibility/2006">
    <mc:Choice xmlns:p14="http://schemas.microsoft.com/office/powerpoint/2010/main" Requires="p14">
      <p:transition spd="slow" p14:dur="2000" advTm="161462"/>
    </mc:Choice>
    <mc:Fallback>
      <p:transition spd="slow" advTm="1614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80198A4-6B3F-5890-B0FD-069B9EFAD54D}"/>
              </a:ext>
            </a:extLst>
          </p:cNvPr>
          <p:cNvSpPr>
            <a:spLocks noGrp="1"/>
          </p:cNvSpPr>
          <p:nvPr>
            <p:ph type="title"/>
          </p:nvPr>
        </p:nvSpPr>
        <p:spPr>
          <a:xfrm>
            <a:off x="643467" y="321734"/>
            <a:ext cx="10905066" cy="1135737"/>
          </a:xfrm>
        </p:spPr>
        <p:txBody>
          <a:bodyPr>
            <a:normAutofit/>
          </a:bodyPr>
          <a:lstStyle/>
          <a:p>
            <a:r>
              <a:rPr lang="en-GB" sz="3600">
                <a:ea typeface="+mj-lt"/>
                <a:cs typeface="+mj-lt"/>
              </a:rPr>
              <a:t>Police and vulnerability awareness video</a:t>
            </a:r>
            <a:endParaRPr lang="en-US" sz="3600"/>
          </a:p>
        </p:txBody>
      </p:sp>
      <p:sp>
        <p:nvSpPr>
          <p:cNvPr id="3" name="Content Placeholder 2">
            <a:extLst>
              <a:ext uri="{FF2B5EF4-FFF2-40B4-BE49-F238E27FC236}">
                <a16:creationId xmlns:a16="http://schemas.microsoft.com/office/drawing/2014/main" id="{9C182797-4DF1-DB0A-3D6D-89D820AFCA56}"/>
              </a:ext>
            </a:extLst>
          </p:cNvPr>
          <p:cNvSpPr>
            <a:spLocks noGrp="1"/>
          </p:cNvSpPr>
          <p:nvPr>
            <p:ph idx="1"/>
          </p:nvPr>
        </p:nvSpPr>
        <p:spPr>
          <a:xfrm>
            <a:off x="643467" y="1782981"/>
            <a:ext cx="10905066" cy="4393982"/>
          </a:xfrm>
        </p:spPr>
        <p:txBody>
          <a:bodyPr vert="horz" lIns="91440" tIns="45720" rIns="91440" bIns="45720" rtlCol="0" anchor="t">
            <a:normAutofit/>
          </a:bodyPr>
          <a:lstStyle/>
          <a:p>
            <a:r>
              <a:rPr lang="en-GB" sz="2400" dirty="0">
                <a:ea typeface="+mn-lt"/>
                <a:cs typeface="+mn-lt"/>
                <a:hlinkClick r:id="rId4"/>
              </a:rPr>
              <a:t>Police &amp; Vulnerability Awareness - YouTube</a:t>
            </a:r>
            <a:endParaRPr lang="en-GB" sz="2400" dirty="0">
              <a:ea typeface="+mn-lt"/>
              <a:cs typeface="+mn-lt"/>
            </a:endParaRPr>
          </a:p>
          <a:p>
            <a:endParaRPr lang="en-GB" sz="2400" dirty="0">
              <a:ea typeface="+mn-lt"/>
              <a:cs typeface="+mn-lt"/>
            </a:endParaRPr>
          </a:p>
          <a:p>
            <a:r>
              <a:rPr lang="en-GB" sz="2400" dirty="0">
                <a:ea typeface="+mn-lt"/>
                <a:cs typeface="+mn-lt"/>
              </a:rPr>
              <a:t>Created by Warwickshire Police and West Mercia police</a:t>
            </a:r>
          </a:p>
          <a:p>
            <a:endParaRPr lang="en-GB" sz="2400" dirty="0">
              <a:ea typeface="+mn-lt"/>
              <a:cs typeface="+mn-lt"/>
            </a:endParaRPr>
          </a:p>
          <a:p>
            <a:r>
              <a:rPr lang="en-GB" sz="2400" dirty="0">
                <a:ea typeface="+mn-lt"/>
                <a:cs typeface="+mn-lt"/>
              </a:rPr>
              <a:t>Who has ever felt vulnerable?</a:t>
            </a:r>
            <a:endParaRPr lang="en-US" sz="2400" dirty="0">
              <a:ea typeface="+mn-lt"/>
              <a:cs typeface="+mn-lt"/>
            </a:endParaRPr>
          </a:p>
          <a:p>
            <a:endParaRPr lang="en-GB" sz="2400" dirty="0">
              <a:ea typeface="+mn-lt"/>
              <a:cs typeface="+mn-lt"/>
            </a:endParaRPr>
          </a:p>
          <a:p>
            <a:endParaRPr lang="en-GB" sz="2400" dirty="0">
              <a:ea typeface="+mn-lt"/>
              <a:cs typeface="+mn-lt"/>
            </a:endParaRPr>
          </a:p>
          <a:p>
            <a:endParaRPr lang="en-GB" sz="2400" dirty="0">
              <a:ea typeface="+mn-lt"/>
              <a:cs typeface="+mn-lt"/>
            </a:endParaRPr>
          </a:p>
          <a:p>
            <a:endParaRPr lang="en-GB" sz="2400" dirty="0">
              <a:ea typeface="+mn-lt"/>
              <a:cs typeface="+mn-lt"/>
            </a:endParaRPr>
          </a:p>
          <a:p>
            <a:endParaRPr lang="en-GB" sz="2400" dirty="0">
              <a:ea typeface="+mn-lt"/>
              <a:cs typeface="+mn-lt"/>
            </a:endParaRP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Graphic 4" descr="Clipboard Mixed with solid fill">
            <a:extLst>
              <a:ext uri="{FF2B5EF4-FFF2-40B4-BE49-F238E27FC236}">
                <a16:creationId xmlns:a16="http://schemas.microsoft.com/office/drawing/2014/main" id="{5A2090C6-E4EC-4B46-9CC8-60092B30421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942671" y="3341397"/>
            <a:ext cx="1405260" cy="1405260"/>
          </a:xfrm>
          <a:prstGeom prst="rect">
            <a:avLst/>
          </a:prstGeom>
        </p:spPr>
      </p:pic>
      <p:pic>
        <p:nvPicPr>
          <p:cNvPr id="6" name="Audio 5">
            <a:hlinkClick r:id="" action="ppaction://media"/>
            <a:extLst>
              <a:ext uri="{FF2B5EF4-FFF2-40B4-BE49-F238E27FC236}">
                <a16:creationId xmlns:a16="http://schemas.microsoft.com/office/drawing/2014/main" id="{A19021C2-BD06-7852-7B41-1215EF735FEF}"/>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110704238"/>
      </p:ext>
    </p:extLst>
  </p:cSld>
  <p:clrMapOvr>
    <a:masterClrMapping/>
  </p:clrMapOvr>
  <mc:AlternateContent xmlns:mc="http://schemas.openxmlformats.org/markup-compatibility/2006">
    <mc:Choice xmlns:p14="http://schemas.microsoft.com/office/powerpoint/2010/main" Requires="p14">
      <p:transition spd="slow" p14:dur="2000" advTm="28801"/>
    </mc:Choice>
    <mc:Fallback>
      <p:transition spd="slow" advTm="288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EF78E9-CA6A-C573-D049-0C7611F216F9}"/>
              </a:ext>
            </a:extLst>
          </p:cNvPr>
          <p:cNvSpPr>
            <a:spLocks noGrp="1"/>
          </p:cNvSpPr>
          <p:nvPr>
            <p:ph type="title"/>
          </p:nvPr>
        </p:nvSpPr>
        <p:spPr>
          <a:xfrm>
            <a:off x="1171074" y="1396686"/>
            <a:ext cx="3240506" cy="4064628"/>
          </a:xfrm>
        </p:spPr>
        <p:txBody>
          <a:bodyPr>
            <a:normAutofit/>
          </a:bodyPr>
          <a:lstStyle/>
          <a:p>
            <a:r>
              <a:rPr lang="en-US" dirty="0">
                <a:solidFill>
                  <a:srgbClr val="FFFFFF"/>
                </a:solidFill>
                <a:cs typeface="Calibri Light"/>
              </a:rPr>
              <a:t>Social Services and Wellbeing Act 2014</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A52427C7-EEEF-3D35-A7BB-2AE1BC03E4E1}"/>
              </a:ext>
            </a:extLst>
          </p:cNvPr>
          <p:cNvSpPr>
            <a:spLocks noGrp="1"/>
          </p:cNvSpPr>
          <p:nvPr>
            <p:ph idx="1"/>
          </p:nvPr>
        </p:nvSpPr>
        <p:spPr>
          <a:xfrm>
            <a:off x="5370153" y="1526033"/>
            <a:ext cx="5536397" cy="4936187"/>
          </a:xfrm>
        </p:spPr>
        <p:txBody>
          <a:bodyPr vert="horz" lIns="91440" tIns="45720" rIns="91440" bIns="45720" rtlCol="0">
            <a:normAutofit lnSpcReduction="10000"/>
          </a:bodyPr>
          <a:lstStyle/>
          <a:p>
            <a:r>
              <a:rPr lang="en-US" sz="2400" dirty="0">
                <a:cs typeface="Calibri"/>
              </a:rPr>
              <a:t>Adult at Risk</a:t>
            </a:r>
          </a:p>
          <a:p>
            <a:r>
              <a:rPr lang="en-US" sz="2400" dirty="0">
                <a:cs typeface="Calibri"/>
              </a:rPr>
              <a:t>Over the age of 18 years old</a:t>
            </a:r>
          </a:p>
          <a:p>
            <a:r>
              <a:rPr lang="en-US" sz="2400" dirty="0">
                <a:cs typeface="Calibri"/>
              </a:rPr>
              <a:t>Is experiencing or at risk of abuse or neglect</a:t>
            </a:r>
          </a:p>
          <a:p>
            <a:r>
              <a:rPr lang="en-US" sz="2400" dirty="0">
                <a:cs typeface="Calibri"/>
              </a:rPr>
              <a:t>Has the needs to care and support (whether or not the authority is meeting any of those needs) and,</a:t>
            </a:r>
          </a:p>
          <a:p>
            <a:r>
              <a:rPr lang="en-US" sz="2400" dirty="0">
                <a:cs typeface="Calibri"/>
              </a:rPr>
              <a:t>As a result of those needs is unable to protect self against the abuse or neglect, or the risk of it.  </a:t>
            </a:r>
          </a:p>
          <a:p>
            <a:r>
              <a:rPr lang="en-US" sz="2400" dirty="0">
                <a:cs typeface="Calibri"/>
              </a:rPr>
              <a:t>Gives – Voice &amp; Control; Early intervention; Well-being; involved in services</a:t>
            </a:r>
          </a:p>
          <a:p>
            <a:endParaRPr lang="en-US" sz="2400" dirty="0">
              <a:cs typeface="Calibri"/>
            </a:endParaRPr>
          </a:p>
        </p:txBody>
      </p:sp>
      <p:pic>
        <p:nvPicPr>
          <p:cNvPr id="5" name="Audio 4">
            <a:hlinkClick r:id="" action="ppaction://media"/>
            <a:extLst>
              <a:ext uri="{FF2B5EF4-FFF2-40B4-BE49-F238E27FC236}">
                <a16:creationId xmlns:a16="http://schemas.microsoft.com/office/drawing/2014/main" id="{C14E6135-C0FE-121F-BB7B-9A8A2E46AF89}"/>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68827656"/>
      </p:ext>
    </p:extLst>
  </p:cSld>
  <p:clrMapOvr>
    <a:masterClrMapping/>
  </p:clrMapOvr>
  <mc:AlternateContent xmlns:mc="http://schemas.openxmlformats.org/markup-compatibility/2006">
    <mc:Choice xmlns:p14="http://schemas.microsoft.com/office/powerpoint/2010/main" Requires="p14">
      <p:transition spd="slow" p14:dur="2000" advTm="122223"/>
    </mc:Choice>
    <mc:Fallback>
      <p:transition spd="slow" advTm="1222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158D1-4396-2FBD-9C84-BD23927E2DFB}"/>
              </a:ext>
            </a:extLst>
          </p:cNvPr>
          <p:cNvSpPr>
            <a:spLocks noGrp="1"/>
          </p:cNvSpPr>
          <p:nvPr>
            <p:ph type="title"/>
          </p:nvPr>
        </p:nvSpPr>
        <p:spPr>
          <a:xfrm>
            <a:off x="838200" y="365125"/>
            <a:ext cx="10515600" cy="606859"/>
          </a:xfrm>
        </p:spPr>
        <p:txBody>
          <a:bodyPr>
            <a:normAutofit fontScale="90000"/>
          </a:bodyPr>
          <a:lstStyle/>
          <a:p>
            <a:br>
              <a:rPr lang="en-US" dirty="0">
                <a:cs typeface="Calibri Light"/>
              </a:rPr>
            </a:br>
            <a:r>
              <a:rPr lang="en-US" sz="3200" dirty="0">
                <a:cs typeface="Calibri Light"/>
              </a:rPr>
              <a:t>Social Services and Wellbeing Act 2014</a:t>
            </a:r>
            <a:br>
              <a:rPr lang="en-US" sz="3200" dirty="0">
                <a:cs typeface="Calibri Light"/>
              </a:rPr>
            </a:br>
            <a:endParaRPr lang="en-US"/>
          </a:p>
        </p:txBody>
      </p:sp>
      <p:sp>
        <p:nvSpPr>
          <p:cNvPr id="3" name="Content Placeholder 2">
            <a:extLst>
              <a:ext uri="{FF2B5EF4-FFF2-40B4-BE49-F238E27FC236}">
                <a16:creationId xmlns:a16="http://schemas.microsoft.com/office/drawing/2014/main" id="{05420671-07DC-49CD-2965-05AFAF08C6FF}"/>
              </a:ext>
            </a:extLst>
          </p:cNvPr>
          <p:cNvSpPr>
            <a:spLocks noGrp="1"/>
          </p:cNvSpPr>
          <p:nvPr>
            <p:ph idx="1"/>
          </p:nvPr>
        </p:nvSpPr>
        <p:spPr>
          <a:xfrm>
            <a:off x="838200" y="1150216"/>
            <a:ext cx="10515600" cy="5026747"/>
          </a:xfrm>
        </p:spPr>
        <p:txBody>
          <a:bodyPr vert="horz" lIns="91440" tIns="45720" rIns="91440" bIns="45720" rtlCol="0" anchor="t">
            <a:normAutofit/>
          </a:bodyPr>
          <a:lstStyle/>
          <a:p>
            <a:r>
              <a:rPr lang="en-US" dirty="0">
                <a:cs typeface="Calibri"/>
              </a:rPr>
              <a:t>Section 128  Duty to report adults at risk</a:t>
            </a:r>
          </a:p>
          <a:p>
            <a:r>
              <a:rPr lang="en-US" dirty="0">
                <a:cs typeface="Calibri"/>
              </a:rPr>
              <a:t>Relevant partners have a duty to report any incidents involving an Adult at Risk</a:t>
            </a:r>
            <a:endParaRPr lang="en-US" dirty="0">
              <a:ea typeface="+mn-lt"/>
              <a:cs typeface="+mn-lt"/>
            </a:endParaRPr>
          </a:p>
          <a:p>
            <a:pPr lvl="1"/>
            <a:r>
              <a:rPr lang="en-US" dirty="0">
                <a:ea typeface="+mn-lt"/>
                <a:cs typeface="+mn-lt"/>
              </a:rPr>
              <a:t>What agencies do you think fall under relevant partners?   </a:t>
            </a:r>
            <a:endParaRPr lang="en-US" dirty="0">
              <a:cs typeface="Calibri"/>
            </a:endParaRPr>
          </a:p>
          <a:p>
            <a:pPr lvl="1"/>
            <a:r>
              <a:rPr lang="en-US" dirty="0">
                <a:ea typeface="+mn-lt"/>
                <a:cs typeface="+mn-lt"/>
              </a:rPr>
              <a:t>Section 128  - </a:t>
            </a:r>
            <a:endParaRPr lang="en-US" dirty="0">
              <a:cs typeface="Calibri"/>
            </a:endParaRPr>
          </a:p>
        </p:txBody>
      </p:sp>
      <p:pic>
        <p:nvPicPr>
          <p:cNvPr id="6" name="Graphic 5" descr="Clipboard Mixed with solid fill">
            <a:extLst>
              <a:ext uri="{FF2B5EF4-FFF2-40B4-BE49-F238E27FC236}">
                <a16:creationId xmlns:a16="http://schemas.microsoft.com/office/drawing/2014/main" id="{3A7A85AE-2063-3F80-832F-E52BE7A297A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069044" y="2301884"/>
            <a:ext cx="624675" cy="624675"/>
          </a:xfrm>
          <a:prstGeom prst="rect">
            <a:avLst/>
          </a:prstGeom>
        </p:spPr>
      </p:pic>
      <p:pic>
        <p:nvPicPr>
          <p:cNvPr id="4" name="Picture 4" descr="Text, letter&#10;&#10;Description automatically generated">
            <a:extLst>
              <a:ext uri="{FF2B5EF4-FFF2-40B4-BE49-F238E27FC236}">
                <a16:creationId xmlns:a16="http://schemas.microsoft.com/office/drawing/2014/main" id="{6AE6C4CC-D054-9430-C3B9-68614C2C75C7}"/>
              </a:ext>
            </a:extLst>
          </p:cNvPr>
          <p:cNvPicPr>
            <a:picLocks noChangeAspect="1"/>
          </p:cNvPicPr>
          <p:nvPr/>
        </p:nvPicPr>
        <p:blipFill>
          <a:blip r:embed="rId7"/>
          <a:stretch>
            <a:fillRect/>
          </a:stretch>
        </p:blipFill>
        <p:spPr>
          <a:xfrm>
            <a:off x="454926" y="3562597"/>
            <a:ext cx="11099765" cy="2915329"/>
          </a:xfrm>
          <a:prstGeom prst="rect">
            <a:avLst/>
          </a:prstGeom>
        </p:spPr>
      </p:pic>
      <p:pic>
        <p:nvPicPr>
          <p:cNvPr id="7" name="Audio 6">
            <a:hlinkClick r:id="" action="ppaction://media"/>
            <a:extLst>
              <a:ext uri="{FF2B5EF4-FFF2-40B4-BE49-F238E27FC236}">
                <a16:creationId xmlns:a16="http://schemas.microsoft.com/office/drawing/2014/main" id="{13E78963-F06E-4950-5357-19C28D4FB086}"/>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12212494"/>
      </p:ext>
    </p:extLst>
  </p:cSld>
  <p:clrMapOvr>
    <a:masterClrMapping/>
  </p:clrMapOvr>
  <mc:AlternateContent xmlns:mc="http://schemas.openxmlformats.org/markup-compatibility/2006">
    <mc:Choice xmlns:p14="http://schemas.microsoft.com/office/powerpoint/2010/main" Requires="p14">
      <p:transition spd="slow" p14:dur="2000" advTm="39914"/>
    </mc:Choice>
    <mc:Fallback>
      <p:transition spd="slow" advTm="399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11FB4D-37F9-36BD-19B3-8E0CBA6A2164}"/>
              </a:ext>
            </a:extLst>
          </p:cNvPr>
          <p:cNvSpPr>
            <a:spLocks noGrp="1"/>
          </p:cNvSpPr>
          <p:nvPr>
            <p:ph type="title"/>
          </p:nvPr>
        </p:nvSpPr>
        <p:spPr>
          <a:xfrm>
            <a:off x="838201" y="407963"/>
            <a:ext cx="5251316" cy="773723"/>
          </a:xfrm>
        </p:spPr>
        <p:txBody>
          <a:bodyPr>
            <a:normAutofit fontScale="90000"/>
          </a:bodyPr>
          <a:lstStyle/>
          <a:p>
            <a:r>
              <a:rPr lang="en-US" sz="2800" dirty="0">
                <a:ea typeface="+mj-lt"/>
                <a:cs typeface="+mj-lt"/>
              </a:rPr>
              <a:t>Social Services and Wellbeing Act 2014</a:t>
            </a:r>
            <a:endParaRPr lang="en-GB" sz="2800" dirty="0">
              <a:ea typeface="+mj-lt"/>
              <a:cs typeface="+mj-lt"/>
            </a:endParaRPr>
          </a:p>
          <a:p>
            <a:endParaRPr lang="en-GB" sz="3100" dirty="0">
              <a:cs typeface="Calibri Light"/>
            </a:endParaRPr>
          </a:p>
        </p:txBody>
      </p:sp>
      <p:sp>
        <p:nvSpPr>
          <p:cNvPr id="3" name="Content Placeholder 2">
            <a:extLst>
              <a:ext uri="{FF2B5EF4-FFF2-40B4-BE49-F238E27FC236}">
                <a16:creationId xmlns:a16="http://schemas.microsoft.com/office/drawing/2014/main" id="{16D23EC0-617E-E5AD-157F-DE801EBDD263}"/>
              </a:ext>
            </a:extLst>
          </p:cNvPr>
          <p:cNvSpPr>
            <a:spLocks noGrp="1"/>
          </p:cNvSpPr>
          <p:nvPr>
            <p:ph idx="1"/>
          </p:nvPr>
        </p:nvSpPr>
        <p:spPr>
          <a:xfrm>
            <a:off x="838200" y="1463040"/>
            <a:ext cx="4619621" cy="4713923"/>
          </a:xfrm>
        </p:spPr>
        <p:txBody>
          <a:bodyPr vert="horz" lIns="91440" tIns="45720" rIns="91440" bIns="45720" rtlCol="0">
            <a:noAutofit/>
          </a:bodyPr>
          <a:lstStyle/>
          <a:p>
            <a:r>
              <a:rPr lang="en-GB" sz="2200" dirty="0">
                <a:ea typeface="+mn-lt"/>
                <a:cs typeface="+mn-lt"/>
              </a:rPr>
              <a:t>The Social Services and Well-being (Wales) Act 2014 give more say in the care and support vulnerable people need.</a:t>
            </a:r>
          </a:p>
          <a:p>
            <a:r>
              <a:rPr lang="en-GB" sz="2200" dirty="0">
                <a:cs typeface="Calibri"/>
              </a:rPr>
              <a:t>Good outcomes for adults </a:t>
            </a:r>
          </a:p>
          <a:p>
            <a:r>
              <a:rPr lang="en-GB" sz="2200" dirty="0">
                <a:cs typeface="Calibri"/>
              </a:rPr>
              <a:t>Sets out how organisations should work together</a:t>
            </a:r>
          </a:p>
          <a:p>
            <a:r>
              <a:rPr lang="en-GB" sz="2200" dirty="0">
                <a:cs typeface="Calibri"/>
              </a:rPr>
              <a:t>Share information </a:t>
            </a:r>
            <a:endParaRPr lang="en-GB" sz="2200" dirty="0"/>
          </a:p>
          <a:p>
            <a:r>
              <a:rPr lang="en-GB" sz="2200" dirty="0">
                <a:ea typeface="+mn-lt"/>
                <a:cs typeface="+mn-lt"/>
              </a:rPr>
              <a:t>Section 126(2) reasonable cause to suspect that a person is at risk – enquiries should be made.  </a:t>
            </a:r>
          </a:p>
          <a:p>
            <a:r>
              <a:rPr lang="en-GB" sz="2200" dirty="0">
                <a:ea typeface="+mn-lt"/>
                <a:cs typeface="+mn-lt"/>
              </a:rPr>
              <a:t>safeguarding is everyone’s responsibility</a:t>
            </a:r>
            <a:endParaRPr lang="en-GB" sz="2200" dirty="0">
              <a:cs typeface="Calibri"/>
            </a:endParaRPr>
          </a:p>
        </p:txBody>
      </p:sp>
      <p:pic>
        <p:nvPicPr>
          <p:cNvPr id="5" name="Picture 4" descr="Exclamation mark on a yellow background">
            <a:extLst>
              <a:ext uri="{FF2B5EF4-FFF2-40B4-BE49-F238E27FC236}">
                <a16:creationId xmlns:a16="http://schemas.microsoft.com/office/drawing/2014/main" id="{607E439F-CBAB-7E5E-1744-6690301AB1FE}"/>
              </a:ext>
            </a:extLst>
          </p:cNvPr>
          <p:cNvPicPr>
            <a:picLocks noChangeAspect="1"/>
          </p:cNvPicPr>
          <p:nvPr/>
        </p:nvPicPr>
        <p:blipFill rotWithShape="1">
          <a:blip r:embed="rId4"/>
          <a:srcRect l="23854" r="10937"/>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pic>
        <p:nvPicPr>
          <p:cNvPr id="6" name="Audio 5">
            <a:hlinkClick r:id="" action="ppaction://media"/>
            <a:extLst>
              <a:ext uri="{FF2B5EF4-FFF2-40B4-BE49-F238E27FC236}">
                <a16:creationId xmlns:a16="http://schemas.microsoft.com/office/drawing/2014/main" id="{1DCACED7-1DCF-ABA7-BCA7-0F17095C7F2F}"/>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256560557"/>
      </p:ext>
    </p:extLst>
  </p:cSld>
  <p:clrMapOvr>
    <a:masterClrMapping/>
  </p:clrMapOvr>
  <mc:AlternateContent xmlns:mc="http://schemas.openxmlformats.org/markup-compatibility/2006">
    <mc:Choice xmlns:p14="http://schemas.microsoft.com/office/powerpoint/2010/main" Requires="p14">
      <p:transition spd="slow" p14:dur="2000" advTm="35202"/>
    </mc:Choice>
    <mc:Fallback>
      <p:transition spd="slow" advTm="352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F7F62F-9D94-C11C-FB25-78EB13EF22C3}"/>
              </a:ext>
            </a:extLst>
          </p:cNvPr>
          <p:cNvSpPr>
            <a:spLocks noGrp="1"/>
          </p:cNvSpPr>
          <p:nvPr>
            <p:ph type="title"/>
          </p:nvPr>
        </p:nvSpPr>
        <p:spPr/>
        <p:txBody>
          <a:bodyPr/>
          <a:lstStyle/>
          <a:p>
            <a:r>
              <a:rPr lang="en-GB" dirty="0"/>
              <a:t>THRIVE</a:t>
            </a:r>
          </a:p>
        </p:txBody>
      </p:sp>
      <p:sp>
        <p:nvSpPr>
          <p:cNvPr id="3" name="Content Placeholder 2">
            <a:extLst>
              <a:ext uri="{FF2B5EF4-FFF2-40B4-BE49-F238E27FC236}">
                <a16:creationId xmlns:a16="http://schemas.microsoft.com/office/drawing/2014/main" id="{97282F0B-AD2D-F721-4246-BB9AAC175C04}"/>
              </a:ext>
            </a:extLst>
          </p:cNvPr>
          <p:cNvSpPr>
            <a:spLocks noGrp="1"/>
          </p:cNvSpPr>
          <p:nvPr>
            <p:ph idx="1"/>
          </p:nvPr>
        </p:nvSpPr>
        <p:spPr/>
        <p:txBody>
          <a:bodyPr vert="horz" lIns="91440" tIns="45720" rIns="91440" bIns="45720" rtlCol="0" anchor="t">
            <a:normAutofit/>
          </a:bodyPr>
          <a:lstStyle/>
          <a:p>
            <a:r>
              <a:rPr lang="en-GB" sz="2400" b="0" i="0" dirty="0">
                <a:solidFill>
                  <a:srgbClr val="000000"/>
                </a:solidFill>
                <a:effectLst/>
                <a:latin typeface="Calibri"/>
                <a:ea typeface="Calibri"/>
                <a:cs typeface="Calibri"/>
              </a:rPr>
              <a:t>THRIVE (threat, harm, risk, investigation, vulnerability and engagement) </a:t>
            </a:r>
            <a:r>
              <a:rPr lang="en-GB" sz="2400" dirty="0">
                <a:solidFill>
                  <a:srgbClr val="000000"/>
                </a:solidFill>
                <a:latin typeface="Calibri"/>
                <a:ea typeface="Calibri"/>
                <a:cs typeface="Calibri"/>
              </a:rPr>
              <a:t>to help define </a:t>
            </a:r>
            <a:r>
              <a:rPr lang="en-GB" sz="2400" b="0" i="0" dirty="0">
                <a:solidFill>
                  <a:srgbClr val="000000"/>
                </a:solidFill>
                <a:effectLst/>
                <a:latin typeface="Calibri"/>
                <a:ea typeface="Calibri"/>
                <a:cs typeface="Calibri"/>
              </a:rPr>
              <a:t>vulnerability.</a:t>
            </a:r>
            <a:r>
              <a:rPr lang="en-GB" sz="2400" dirty="0">
                <a:solidFill>
                  <a:srgbClr val="000000"/>
                </a:solidFill>
                <a:latin typeface="Calibri"/>
                <a:ea typeface="Calibri"/>
                <a:cs typeface="Calibri"/>
              </a:rPr>
              <a:t> </a:t>
            </a:r>
            <a:endParaRPr lang="en-GB" sz="2400" b="0" i="0" dirty="0">
              <a:solidFill>
                <a:srgbClr val="000000"/>
              </a:solidFill>
              <a:effectLst/>
              <a:latin typeface="Calibri"/>
              <a:ea typeface="Calibri"/>
              <a:cs typeface="Calibri"/>
            </a:endParaRPr>
          </a:p>
          <a:p>
            <a:r>
              <a:rPr lang="en-GB" sz="2400" b="0" i="0" dirty="0">
                <a:solidFill>
                  <a:srgbClr val="000000"/>
                </a:solidFill>
                <a:effectLst/>
                <a:latin typeface="Calibri"/>
                <a:ea typeface="Calibri"/>
                <a:cs typeface="Calibri"/>
              </a:rPr>
              <a:t>This states that a person is vulnerable if, as a result of their situation or circumstances, they are unable to take care of or protect themselves or others from harm or exploitation.</a:t>
            </a:r>
            <a:endParaRPr lang="en-GB" sz="2400">
              <a:latin typeface="Calibri"/>
              <a:ea typeface="Calibri"/>
              <a:cs typeface="Calibri"/>
            </a:endParaRPr>
          </a:p>
          <a:p>
            <a:r>
              <a:rPr lang="en-GB" sz="2400" b="1" dirty="0">
                <a:solidFill>
                  <a:srgbClr val="000000"/>
                </a:solidFill>
                <a:latin typeface="Calibri"/>
                <a:ea typeface="Calibri"/>
                <a:cs typeface="Calibri"/>
              </a:rPr>
              <a:t>U</a:t>
            </a:r>
            <a:r>
              <a:rPr lang="en-GB" sz="2400" b="1" i="0" dirty="0">
                <a:solidFill>
                  <a:srgbClr val="000000"/>
                </a:solidFill>
                <a:effectLst/>
                <a:latin typeface="Calibri"/>
                <a:ea typeface="Calibri"/>
                <a:cs typeface="Calibri"/>
              </a:rPr>
              <a:t>se professional judgement</a:t>
            </a:r>
          </a:p>
          <a:p>
            <a:r>
              <a:rPr lang="en-GB" sz="2400" dirty="0">
                <a:solidFill>
                  <a:srgbClr val="000000"/>
                </a:solidFill>
                <a:latin typeface="Calibri"/>
                <a:ea typeface="Calibri"/>
                <a:cs typeface="Calibri"/>
              </a:rPr>
              <a:t>Checklists are good but not always effective in identifying level of risk</a:t>
            </a:r>
          </a:p>
          <a:p>
            <a:pPr lvl="1"/>
            <a:r>
              <a:rPr lang="en-GB" dirty="0">
                <a:solidFill>
                  <a:srgbClr val="000000"/>
                </a:solidFill>
                <a:latin typeface="Calibri"/>
                <a:ea typeface="Calibri"/>
                <a:cs typeface="Calibri"/>
              </a:rPr>
              <a:t>Some people who need help will be vulnerable in more than than one way </a:t>
            </a:r>
            <a:endParaRPr lang="en-GB" b="0" i="0" dirty="0">
              <a:solidFill>
                <a:srgbClr val="000000"/>
              </a:solidFill>
              <a:effectLst/>
              <a:latin typeface="Calibri"/>
              <a:ea typeface="Calibri"/>
              <a:cs typeface="Calibri"/>
            </a:endParaRPr>
          </a:p>
        </p:txBody>
      </p:sp>
      <p:pic>
        <p:nvPicPr>
          <p:cNvPr id="5" name="Audio 4">
            <a:hlinkClick r:id="" action="ppaction://media"/>
            <a:extLst>
              <a:ext uri="{FF2B5EF4-FFF2-40B4-BE49-F238E27FC236}">
                <a16:creationId xmlns:a16="http://schemas.microsoft.com/office/drawing/2014/main" id="{6218B8B7-D3C8-27F1-38FB-06A840DFB401}"/>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36179797"/>
      </p:ext>
    </p:extLst>
  </p:cSld>
  <p:clrMapOvr>
    <a:masterClrMapping/>
  </p:clrMapOvr>
  <mc:AlternateContent xmlns:mc="http://schemas.openxmlformats.org/markup-compatibility/2006">
    <mc:Choice xmlns:p14="http://schemas.microsoft.com/office/powerpoint/2010/main" Requires="p14">
      <p:transition spd="slow" p14:dur="2000" advTm="60151"/>
    </mc:Choice>
    <mc:Fallback>
      <p:transition spd="slow" advTm="601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E394B2-7541-64CF-BC8C-5E509ED4C3F3}"/>
              </a:ext>
            </a:extLst>
          </p:cNvPr>
          <p:cNvSpPr>
            <a:spLocks noGrp="1"/>
          </p:cNvSpPr>
          <p:nvPr>
            <p:ph type="title"/>
          </p:nvPr>
        </p:nvSpPr>
        <p:spPr>
          <a:xfrm>
            <a:off x="838200" y="365125"/>
            <a:ext cx="10515600" cy="1350785"/>
          </a:xfrm>
        </p:spPr>
        <p:txBody>
          <a:bodyPr>
            <a:normAutofit/>
          </a:bodyPr>
          <a:lstStyle/>
          <a:p>
            <a:r>
              <a:rPr lang="en-GB" sz="2400" dirty="0"/>
              <a:t>College of Policing</a:t>
            </a:r>
            <a:br>
              <a:rPr lang="en-GB" sz="2400" dirty="0"/>
            </a:br>
            <a:r>
              <a:rPr lang="en-GB" sz="2400" dirty="0"/>
              <a:t>Needed at each police intervention </a:t>
            </a:r>
          </a:p>
        </p:txBody>
      </p:sp>
      <p:pic>
        <p:nvPicPr>
          <p:cNvPr id="5" name="Content Placeholder 4">
            <a:extLst>
              <a:ext uri="{FF2B5EF4-FFF2-40B4-BE49-F238E27FC236}">
                <a16:creationId xmlns:a16="http://schemas.microsoft.com/office/drawing/2014/main" id="{2992D277-59DC-E947-2C42-2BB63B801198}"/>
              </a:ext>
            </a:extLst>
          </p:cNvPr>
          <p:cNvPicPr>
            <a:picLocks noGrp="1" noChangeAspect="1"/>
          </p:cNvPicPr>
          <p:nvPr>
            <p:ph idx="1"/>
          </p:nvPr>
        </p:nvPicPr>
        <p:blipFill>
          <a:blip r:embed="rId4"/>
          <a:stretch>
            <a:fillRect/>
          </a:stretch>
        </p:blipFill>
        <p:spPr>
          <a:xfrm>
            <a:off x="699911" y="1320800"/>
            <a:ext cx="10792178" cy="5036062"/>
          </a:xfrm>
        </p:spPr>
      </p:pic>
      <p:pic>
        <p:nvPicPr>
          <p:cNvPr id="4" name="Audio 3">
            <a:hlinkClick r:id="" action="ppaction://media"/>
            <a:extLst>
              <a:ext uri="{FF2B5EF4-FFF2-40B4-BE49-F238E27FC236}">
                <a16:creationId xmlns:a16="http://schemas.microsoft.com/office/drawing/2014/main" id="{937667B1-7965-5244-B5CF-B9FBB849D790}"/>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40335131"/>
      </p:ext>
    </p:extLst>
  </p:cSld>
  <p:clrMapOvr>
    <a:masterClrMapping/>
  </p:clrMapOvr>
  <mc:AlternateContent xmlns:mc="http://schemas.openxmlformats.org/markup-compatibility/2006">
    <mc:Choice xmlns:p14="http://schemas.microsoft.com/office/powerpoint/2010/main" Requires="p14">
      <p:transition spd="slow" p14:dur="2000" advTm="30384"/>
    </mc:Choice>
    <mc:Fallback>
      <p:transition spd="slow" advTm="303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lowchart: Document 9">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0"/>
            <a:ext cx="3248025" cy="3400426"/>
          </a:xfrm>
          <a:prstGeom prst="flowChartDocumen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155F06-6101-0C4B-5471-859C150D83FF}"/>
              </a:ext>
            </a:extLst>
          </p:cNvPr>
          <p:cNvSpPr>
            <a:spLocks noGrp="1"/>
          </p:cNvSpPr>
          <p:nvPr>
            <p:ph type="title"/>
          </p:nvPr>
        </p:nvSpPr>
        <p:spPr>
          <a:xfrm>
            <a:off x="838200" y="171162"/>
            <a:ext cx="2840182" cy="2371148"/>
          </a:xfrm>
        </p:spPr>
        <p:txBody>
          <a:bodyPr vert="horz" lIns="91440" tIns="45720" rIns="91440" bIns="45720" rtlCol="0" anchor="ctr">
            <a:normAutofit/>
          </a:bodyPr>
          <a:lstStyle/>
          <a:p>
            <a:r>
              <a:rPr lang="en-US" sz="3200" kern="1200" dirty="0">
                <a:latin typeface="+mj-lt"/>
                <a:ea typeface="+mj-ea"/>
                <a:cs typeface="+mj-cs"/>
              </a:rPr>
              <a:t>Evidence Based Reflection </a:t>
            </a:r>
          </a:p>
        </p:txBody>
      </p:sp>
      <p:pic>
        <p:nvPicPr>
          <p:cNvPr id="5" name="Content Placeholder 4" descr="A diagram of a variety of blue circles&#10;&#10;Description automatically generated">
            <a:extLst>
              <a:ext uri="{FF2B5EF4-FFF2-40B4-BE49-F238E27FC236}">
                <a16:creationId xmlns:a16="http://schemas.microsoft.com/office/drawing/2014/main" id="{EF83F474-D920-7574-1AAF-536EA275589A}"/>
              </a:ext>
            </a:extLst>
          </p:cNvPr>
          <p:cNvPicPr>
            <a:picLocks noGrp="1" noChangeAspect="1"/>
          </p:cNvPicPr>
          <p:nvPr>
            <p:ph idx="1"/>
          </p:nvPr>
        </p:nvPicPr>
        <p:blipFill>
          <a:blip r:embed="rId4"/>
          <a:stretch>
            <a:fillRect/>
          </a:stretch>
        </p:blipFill>
        <p:spPr>
          <a:xfrm>
            <a:off x="4752406" y="944880"/>
            <a:ext cx="6394058" cy="5578816"/>
          </a:xfrm>
          <a:prstGeom prst="rect">
            <a:avLst/>
          </a:prstGeom>
        </p:spPr>
      </p:pic>
      <p:pic>
        <p:nvPicPr>
          <p:cNvPr id="19" name="Audio 18">
            <a:hlinkClick r:id="" action="ppaction://media"/>
            <a:extLst>
              <a:ext uri="{FF2B5EF4-FFF2-40B4-BE49-F238E27FC236}">
                <a16:creationId xmlns:a16="http://schemas.microsoft.com/office/drawing/2014/main" id="{890FC1DA-FA5F-E55F-04F4-475B4E2BCBA8}"/>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493405140"/>
      </p:ext>
    </p:extLst>
  </p:cSld>
  <p:clrMapOvr>
    <a:masterClrMapping/>
  </p:clrMapOvr>
  <mc:AlternateContent xmlns:mc="http://schemas.openxmlformats.org/markup-compatibility/2006">
    <mc:Choice xmlns:p14="http://schemas.microsoft.com/office/powerpoint/2010/main" Requires="p14">
      <p:transition spd="slow" p14:dur="2000" advTm="61773"/>
    </mc:Choice>
    <mc:Fallback>
      <p:transition spd="slow" advTm="617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9"/>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5A9AB-E96F-2E0F-A8A9-23DE33AA8F06}"/>
              </a:ext>
            </a:extLst>
          </p:cNvPr>
          <p:cNvSpPr>
            <a:spLocks noGrp="1"/>
          </p:cNvSpPr>
          <p:nvPr>
            <p:ph type="title"/>
          </p:nvPr>
        </p:nvSpPr>
        <p:spPr>
          <a:xfrm>
            <a:off x="838200" y="365126"/>
            <a:ext cx="10515600" cy="842786"/>
          </a:xfrm>
        </p:spPr>
        <p:txBody>
          <a:bodyPr>
            <a:normAutofit/>
          </a:bodyPr>
          <a:lstStyle/>
          <a:p>
            <a:r>
              <a:rPr lang="en-US" sz="3600" kern="1200" dirty="0">
                <a:latin typeface="+mj-lt"/>
                <a:ea typeface="+mj-ea"/>
                <a:cs typeface="+mj-cs"/>
              </a:rPr>
              <a:t>Evidence Based Reflection </a:t>
            </a:r>
            <a:endParaRPr lang="en-GB" sz="3600" dirty="0"/>
          </a:p>
        </p:txBody>
      </p:sp>
      <p:sp>
        <p:nvSpPr>
          <p:cNvPr id="3" name="Content Placeholder 2">
            <a:extLst>
              <a:ext uri="{FF2B5EF4-FFF2-40B4-BE49-F238E27FC236}">
                <a16:creationId xmlns:a16="http://schemas.microsoft.com/office/drawing/2014/main" id="{1EFD84BD-E99C-B824-4B9E-3E31962E1AF8}"/>
              </a:ext>
            </a:extLst>
          </p:cNvPr>
          <p:cNvSpPr>
            <a:spLocks noGrp="1"/>
          </p:cNvSpPr>
          <p:nvPr>
            <p:ph idx="1"/>
          </p:nvPr>
        </p:nvSpPr>
        <p:spPr>
          <a:xfrm>
            <a:off x="838200" y="1354667"/>
            <a:ext cx="10515600" cy="4822296"/>
          </a:xfrm>
        </p:spPr>
        <p:txBody>
          <a:bodyPr vert="horz" lIns="91440" tIns="45720" rIns="91440" bIns="45720" rtlCol="0" anchor="t">
            <a:normAutofit/>
          </a:bodyPr>
          <a:lstStyle/>
          <a:p>
            <a:pPr algn="l"/>
            <a:r>
              <a:rPr lang="en-GB" b="0" i="0" dirty="0">
                <a:solidFill>
                  <a:srgbClr val="000000"/>
                </a:solidFill>
                <a:effectLst/>
                <a:latin typeface="Calibri"/>
                <a:ea typeface="Calibri"/>
                <a:cs typeface="Calibri"/>
              </a:rPr>
              <a:t>The 3 guidelines should be applied in combination, not in isolation - one is not more important than any other.</a:t>
            </a:r>
          </a:p>
          <a:p>
            <a:pPr algn="l"/>
            <a:r>
              <a:rPr lang="en-GB" b="0" i="0" dirty="0">
                <a:solidFill>
                  <a:srgbClr val="000000"/>
                </a:solidFill>
                <a:effectLst/>
                <a:latin typeface="Calibri"/>
                <a:ea typeface="Calibri"/>
                <a:cs typeface="Calibri"/>
              </a:rPr>
              <a:t>professional judgement</a:t>
            </a:r>
          </a:p>
          <a:p>
            <a:pPr algn="l"/>
            <a:r>
              <a:rPr lang="en-GB" b="0" i="0" dirty="0">
                <a:solidFill>
                  <a:srgbClr val="000000"/>
                </a:solidFill>
                <a:effectLst/>
                <a:latin typeface="Calibri"/>
                <a:ea typeface="Calibri"/>
                <a:cs typeface="Calibri"/>
              </a:rPr>
              <a:t>The three guidelines are also potentially self-reinforcing. For example, good communication can reveal more clues, which may open up more avenues for investigation (curiosity). This can then lead to more focused communication, and so on.</a:t>
            </a:r>
          </a:p>
          <a:p>
            <a:r>
              <a:rPr lang="en-GB" dirty="0">
                <a:solidFill>
                  <a:srgbClr val="000000"/>
                </a:solidFill>
                <a:latin typeface="Calibri"/>
                <a:ea typeface="Calibri"/>
                <a:cs typeface="Calibri"/>
              </a:rPr>
              <a:t>‘L</a:t>
            </a:r>
            <a:r>
              <a:rPr lang="en-GB" b="0" i="0" dirty="0">
                <a:solidFill>
                  <a:srgbClr val="000000"/>
                </a:solidFill>
                <a:effectLst/>
                <a:latin typeface="Calibri"/>
                <a:ea typeface="Calibri"/>
                <a:cs typeface="Calibri"/>
              </a:rPr>
              <a:t>isten to people’-</a:t>
            </a:r>
            <a:r>
              <a:rPr lang="en-GB" dirty="0">
                <a:solidFill>
                  <a:srgbClr val="000000"/>
                </a:solidFill>
                <a:latin typeface="Calibri"/>
                <a:ea typeface="Calibri"/>
                <a:cs typeface="Calibri"/>
              </a:rPr>
              <a:t> </a:t>
            </a:r>
            <a:r>
              <a:rPr lang="en-GB" b="0" i="0" dirty="0">
                <a:solidFill>
                  <a:srgbClr val="000000"/>
                </a:solidFill>
                <a:effectLst/>
                <a:latin typeface="Calibri"/>
                <a:ea typeface="Calibri"/>
                <a:cs typeface="Calibri"/>
              </a:rPr>
              <a:t> spot potential indicators of risk which can identify individuals who require higher levels of intervention and support</a:t>
            </a:r>
          </a:p>
          <a:p>
            <a:pPr algn="l"/>
            <a:r>
              <a:rPr lang="en-GB" b="0" i="0" dirty="0">
                <a:solidFill>
                  <a:srgbClr val="000000"/>
                </a:solidFill>
                <a:effectLst/>
                <a:latin typeface="Calibri"/>
                <a:ea typeface="Calibri"/>
                <a:cs typeface="Calibri"/>
              </a:rPr>
              <a:t>10 Principles of Risk - </a:t>
            </a:r>
            <a:r>
              <a:rPr lang="en-GB" dirty="0">
                <a:hlinkClick r:id="rId4"/>
              </a:rPr>
              <a:t>Risk | College of Policing</a:t>
            </a:r>
            <a:endParaRPr lang="en-GB" b="0" i="0">
              <a:solidFill>
                <a:srgbClr val="000000"/>
              </a:solidFill>
              <a:effectLst/>
              <a:latin typeface="Calibri"/>
              <a:ea typeface="Calibri"/>
              <a:cs typeface="Calibri"/>
            </a:endParaRPr>
          </a:p>
          <a:p>
            <a:pPr algn="l"/>
            <a:endParaRPr lang="en-GB" dirty="0">
              <a:solidFill>
                <a:srgbClr val="000000"/>
              </a:solidFill>
              <a:latin typeface="Gotham"/>
            </a:endParaRPr>
          </a:p>
          <a:p>
            <a:endParaRPr lang="en-GB" dirty="0"/>
          </a:p>
        </p:txBody>
      </p:sp>
      <p:pic>
        <p:nvPicPr>
          <p:cNvPr id="10" name="Audio 9">
            <a:hlinkClick r:id="" action="ppaction://media"/>
            <a:extLst>
              <a:ext uri="{FF2B5EF4-FFF2-40B4-BE49-F238E27FC236}">
                <a16:creationId xmlns:a16="http://schemas.microsoft.com/office/drawing/2014/main" id="{EB415813-1F9F-2E39-AA63-A71CB4135911}"/>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56135574"/>
      </p:ext>
    </p:extLst>
  </p:cSld>
  <p:clrMapOvr>
    <a:masterClrMapping/>
  </p:clrMapOvr>
  <mc:AlternateContent xmlns:mc="http://schemas.openxmlformats.org/markup-compatibility/2006">
    <mc:Choice xmlns:p14="http://schemas.microsoft.com/office/powerpoint/2010/main" Requires="p14">
      <p:transition spd="slow" p14:dur="2000" advTm="55117"/>
    </mc:Choice>
    <mc:Fallback>
      <p:transition spd="slow" advTm="551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E16EE-7052-7781-4FF6-44C8BA861E10}"/>
              </a:ext>
            </a:extLst>
          </p:cNvPr>
          <p:cNvSpPr>
            <a:spLocks noGrp="1"/>
          </p:cNvSpPr>
          <p:nvPr>
            <p:ph type="title"/>
          </p:nvPr>
        </p:nvSpPr>
        <p:spPr>
          <a:xfrm>
            <a:off x="838200" y="365125"/>
            <a:ext cx="10515600" cy="621073"/>
          </a:xfrm>
        </p:spPr>
        <p:txBody>
          <a:bodyPr>
            <a:normAutofit fontScale="90000"/>
          </a:bodyPr>
          <a:lstStyle/>
          <a:p>
            <a:r>
              <a:rPr lang="en-US" dirty="0">
                <a:cs typeface="Calibri Light"/>
              </a:rPr>
              <a:t>Task</a:t>
            </a:r>
            <a:endParaRPr lang="en-US" dirty="0"/>
          </a:p>
        </p:txBody>
      </p:sp>
      <p:sp>
        <p:nvSpPr>
          <p:cNvPr id="3" name="Content Placeholder 2">
            <a:extLst>
              <a:ext uri="{FF2B5EF4-FFF2-40B4-BE49-F238E27FC236}">
                <a16:creationId xmlns:a16="http://schemas.microsoft.com/office/drawing/2014/main" id="{DE67D666-BDEF-4613-608B-069636F1BD13}"/>
              </a:ext>
            </a:extLst>
          </p:cNvPr>
          <p:cNvSpPr>
            <a:spLocks noGrp="1"/>
          </p:cNvSpPr>
          <p:nvPr>
            <p:ph idx="1"/>
          </p:nvPr>
        </p:nvSpPr>
        <p:spPr>
          <a:xfrm>
            <a:off x="838200" y="1006116"/>
            <a:ext cx="10515600" cy="5170847"/>
          </a:xfrm>
        </p:spPr>
        <p:txBody>
          <a:bodyPr vert="horz" lIns="91440" tIns="45720" rIns="91440" bIns="45720" rtlCol="0" anchor="t">
            <a:normAutofit/>
          </a:bodyPr>
          <a:lstStyle/>
          <a:p>
            <a:r>
              <a:rPr lang="en-US">
                <a:cs typeface="Calibri"/>
              </a:rPr>
              <a:t>Consider</a:t>
            </a:r>
            <a:r>
              <a:rPr lang="en-US" dirty="0">
                <a:cs typeface="Calibri"/>
              </a:rPr>
              <a:t> a </a:t>
            </a:r>
            <a:r>
              <a:rPr lang="en-US" dirty="0">
                <a:solidFill>
                  <a:srgbClr val="111111"/>
                </a:solidFill>
                <a:ea typeface="+mn-lt"/>
                <a:cs typeface="+mn-lt"/>
              </a:rPr>
              <a:t>detailed scenario involving a vulnerable individual (real cases can be used)</a:t>
            </a:r>
            <a:endParaRPr lang="en-US" dirty="0">
              <a:cs typeface="Calibri" panose="020F0502020204030204"/>
            </a:endParaRPr>
          </a:p>
          <a:p>
            <a:r>
              <a:rPr lang="en-US">
                <a:solidFill>
                  <a:srgbClr val="111111"/>
                </a:solidFill>
                <a:ea typeface="+mn-lt"/>
                <a:cs typeface="+mn-lt"/>
              </a:rPr>
              <a:t>a</a:t>
            </a:r>
            <a:r>
              <a:rPr lang="en-US" dirty="0">
                <a:solidFill>
                  <a:srgbClr val="111111"/>
                </a:solidFill>
                <a:ea typeface="+mn-lt"/>
                <a:cs typeface="+mn-lt"/>
              </a:rPr>
              <a:t> person experiencing mental health issues, a victim of domestic violence, a refuge, child, older person, has a disability, </a:t>
            </a:r>
            <a:endParaRPr lang="en-US" dirty="0"/>
          </a:p>
          <a:p>
            <a:r>
              <a:rPr lang="en-US">
                <a:solidFill>
                  <a:srgbClr val="111111"/>
                </a:solidFill>
                <a:ea typeface="+mn-lt"/>
                <a:cs typeface="+mn-lt"/>
              </a:rPr>
              <a:t>Develop</a:t>
            </a:r>
            <a:r>
              <a:rPr lang="en-US" dirty="0">
                <a:solidFill>
                  <a:srgbClr val="111111"/>
                </a:solidFill>
                <a:ea typeface="+mn-lt"/>
                <a:cs typeface="+mn-lt"/>
              </a:rPr>
              <a:t> a response plan for the scenario. Consider the following:</a:t>
            </a:r>
            <a:endParaRPr lang="en-US" dirty="0"/>
          </a:p>
          <a:p>
            <a:r>
              <a:rPr lang="en-US" sz="2000">
                <a:ea typeface="+mn-lt"/>
                <a:cs typeface="+mn-lt"/>
              </a:rPr>
              <a:t>1.</a:t>
            </a:r>
            <a:r>
              <a:rPr lang="en-US" sz="2000">
                <a:solidFill>
                  <a:srgbClr val="111111"/>
                </a:solidFill>
                <a:ea typeface="+mn-lt"/>
                <a:cs typeface="+mn-lt"/>
              </a:rPr>
              <a:t>Explain the situation/case</a:t>
            </a:r>
            <a:endParaRPr lang="en-US"/>
          </a:p>
          <a:p>
            <a:r>
              <a:rPr lang="en-US" sz="2000" dirty="0">
                <a:ea typeface="+mn-lt"/>
                <a:cs typeface="+mn-lt"/>
              </a:rPr>
              <a:t>2.</a:t>
            </a:r>
            <a:r>
              <a:rPr lang="en-US" sz="2000" dirty="0">
                <a:solidFill>
                  <a:srgbClr val="111111"/>
                </a:solidFill>
                <a:ea typeface="+mn-lt"/>
                <a:cs typeface="+mn-lt"/>
              </a:rPr>
              <a:t>How would you assess the situation using the THRIVE approach (Threat, Harm, Risk, Investigation, Vulnerability, and Engagement)?</a:t>
            </a:r>
            <a:endParaRPr lang="en-US" dirty="0"/>
          </a:p>
          <a:p>
            <a:r>
              <a:rPr lang="en-US" sz="2000" dirty="0">
                <a:ea typeface="+mn-lt"/>
                <a:cs typeface="+mn-lt"/>
              </a:rPr>
              <a:t>3.</a:t>
            </a:r>
            <a:r>
              <a:rPr lang="en-US" sz="2000" dirty="0">
                <a:solidFill>
                  <a:srgbClr val="111111"/>
                </a:solidFill>
                <a:ea typeface="+mn-lt"/>
                <a:cs typeface="+mn-lt"/>
              </a:rPr>
              <a:t>What immediate actions would you take to ensure the safety and well-being of the vulnerable individual?</a:t>
            </a:r>
            <a:endParaRPr lang="en-US" dirty="0"/>
          </a:p>
          <a:p>
            <a:r>
              <a:rPr lang="en-US" sz="2000" dirty="0">
                <a:ea typeface="+mn-lt"/>
                <a:cs typeface="+mn-lt"/>
              </a:rPr>
              <a:t>4.</a:t>
            </a:r>
            <a:r>
              <a:rPr lang="en-US" sz="2000" dirty="0">
                <a:solidFill>
                  <a:srgbClr val="111111"/>
                </a:solidFill>
                <a:ea typeface="+mn-lt"/>
                <a:cs typeface="+mn-lt"/>
              </a:rPr>
              <a:t>How would you communicate with the individual to build trust and provide support?</a:t>
            </a:r>
            <a:endParaRPr lang="en-US" dirty="0"/>
          </a:p>
          <a:p>
            <a:r>
              <a:rPr lang="en-US" sz="2000" dirty="0">
                <a:ea typeface="+mn-lt"/>
                <a:cs typeface="+mn-lt"/>
              </a:rPr>
              <a:t>5.</a:t>
            </a:r>
            <a:r>
              <a:rPr lang="en-US" sz="2000" dirty="0">
                <a:solidFill>
                  <a:srgbClr val="111111"/>
                </a:solidFill>
                <a:ea typeface="+mn-lt"/>
                <a:cs typeface="+mn-lt"/>
              </a:rPr>
              <a:t>What long-term support or resources would you connect the individual with?</a:t>
            </a:r>
            <a:endParaRPr lang="en-US" dirty="0"/>
          </a:p>
          <a:p>
            <a:endParaRPr lang="en-US" dirty="0">
              <a:cs typeface="Calibri"/>
            </a:endParaRPr>
          </a:p>
        </p:txBody>
      </p:sp>
      <p:pic>
        <p:nvPicPr>
          <p:cNvPr id="6" name="Audio 5">
            <a:hlinkClick r:id="" action="ppaction://media"/>
            <a:extLst>
              <a:ext uri="{FF2B5EF4-FFF2-40B4-BE49-F238E27FC236}">
                <a16:creationId xmlns:a16="http://schemas.microsoft.com/office/drawing/2014/main" id="{566211B4-6AE5-6274-ED9C-A0F04CF47244}"/>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532133481"/>
      </p:ext>
    </p:extLst>
  </p:cSld>
  <p:clrMapOvr>
    <a:masterClrMapping/>
  </p:clrMapOvr>
  <mc:AlternateContent xmlns:mc="http://schemas.openxmlformats.org/markup-compatibility/2006">
    <mc:Choice xmlns:p14="http://schemas.microsoft.com/office/powerpoint/2010/main" Requires="p14">
      <p:transition spd="slow" p14:dur="2000" advTm="60932"/>
    </mc:Choice>
    <mc:Fallback>
      <p:transition spd="slow" advTm="609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2123AF3-FF21-3B78-137A-250C744C66F6}"/>
              </a:ext>
            </a:extLst>
          </p:cNvPr>
          <p:cNvSpPr>
            <a:spLocks noGrp="1"/>
          </p:cNvSpPr>
          <p:nvPr>
            <p:ph type="title"/>
          </p:nvPr>
        </p:nvSpPr>
        <p:spPr>
          <a:xfrm>
            <a:off x="6657716" y="467271"/>
            <a:ext cx="4195674" cy="2052522"/>
          </a:xfrm>
        </p:spPr>
        <p:txBody>
          <a:bodyPr anchor="b">
            <a:normAutofit/>
          </a:bodyPr>
          <a:lstStyle/>
          <a:p>
            <a:r>
              <a:rPr lang="en-GB" sz="4300"/>
              <a:t>Catch a Copper</a:t>
            </a:r>
            <a:br>
              <a:rPr lang="en-GB" sz="4300"/>
            </a:br>
            <a:br>
              <a:rPr lang="en-GB" sz="4300"/>
            </a:br>
            <a:endParaRPr lang="en-GB" sz="4300"/>
          </a:p>
        </p:txBody>
      </p:sp>
      <p:grpSp>
        <p:nvGrpSpPr>
          <p:cNvPr id="18" name="Group 17">
            <a:extLst>
              <a:ext uri="{FF2B5EF4-FFF2-40B4-BE49-F238E27FC236}">
                <a16:creationId xmlns:a16="http://schemas.microsoft.com/office/drawing/2014/main" id="{05BBA018-FA75-43BF-99E6-1F5245727D2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2753" y="703679"/>
            <a:ext cx="753718" cy="1016562"/>
            <a:chOff x="422753" y="703679"/>
            <a:chExt cx="753718" cy="1016562"/>
          </a:xfrm>
        </p:grpSpPr>
        <p:sp>
          <p:nvSpPr>
            <p:cNvPr id="19"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1"/>
            </a:solidFill>
            <a:ln w="776" cap="flat">
              <a:noFill/>
              <a:prstDash val="solid"/>
              <a:miter/>
            </a:ln>
          </p:spPr>
          <p:txBody>
            <a:bodyPr rtlCol="0" anchor="ctr"/>
            <a:lstStyle/>
            <a:p>
              <a:endParaRPr lang="en-US"/>
            </a:p>
          </p:txBody>
        </p:sp>
        <p:sp>
          <p:nvSpPr>
            <p:cNvPr id="20"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1"/>
            </a:solidFill>
            <a:ln w="751" cap="flat">
              <a:noFill/>
              <a:prstDash val="solid"/>
              <a:miter/>
            </a:ln>
          </p:spPr>
          <p:txBody>
            <a:bodyPr rtlCol="0" anchor="ctr"/>
            <a:lstStyle/>
            <a:p>
              <a:endParaRPr lang="en-US"/>
            </a:p>
          </p:txBody>
        </p:sp>
      </p:grpSp>
      <p:sp>
        <p:nvSpPr>
          <p:cNvPr id="22" name="Freeform: Shape 21">
            <a:extLst>
              <a:ext uri="{FF2B5EF4-FFF2-40B4-BE49-F238E27FC236}">
                <a16:creationId xmlns:a16="http://schemas.microsoft.com/office/drawing/2014/main" id="{AB673405-BF85-493E-8558-0DCBEDB2BB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779610"/>
            <a:ext cx="4831130" cy="4078390"/>
          </a:xfrm>
          <a:custGeom>
            <a:avLst/>
            <a:gdLst>
              <a:gd name="connsiteX0" fmla="*/ 1960035 w 4831130"/>
              <a:gd name="connsiteY0" fmla="*/ 0 h 4078390"/>
              <a:gd name="connsiteX1" fmla="*/ 4831130 w 4831130"/>
              <a:gd name="connsiteY1" fmla="*/ 2871095 h 4078390"/>
              <a:gd name="connsiteX2" fmla="*/ 4605505 w 4831130"/>
              <a:gd name="connsiteY2" fmla="*/ 3988655 h 4078390"/>
              <a:gd name="connsiteX3" fmla="*/ 4562278 w 4831130"/>
              <a:gd name="connsiteY3" fmla="*/ 4078390 h 4078390"/>
              <a:gd name="connsiteX4" fmla="*/ 0 w 4831130"/>
              <a:gd name="connsiteY4" fmla="*/ 4078390 h 4078390"/>
              <a:gd name="connsiteX5" fmla="*/ 0 w 4831130"/>
              <a:gd name="connsiteY5" fmla="*/ 777181 h 4078390"/>
              <a:gd name="connsiteX6" fmla="*/ 133752 w 4831130"/>
              <a:gd name="connsiteY6" fmla="*/ 655619 h 4078390"/>
              <a:gd name="connsiteX7" fmla="*/ 1960035 w 4831130"/>
              <a:gd name="connsiteY7" fmla="*/ 0 h 40783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1130" h="4078390">
                <a:moveTo>
                  <a:pt x="1960035" y="0"/>
                </a:moveTo>
                <a:cubicBezTo>
                  <a:pt x="3545697" y="0"/>
                  <a:pt x="4831130" y="1285433"/>
                  <a:pt x="4831130" y="2871095"/>
                </a:cubicBezTo>
                <a:cubicBezTo>
                  <a:pt x="4831130" y="3267511"/>
                  <a:pt x="4750791" y="3645162"/>
                  <a:pt x="4605505" y="3988655"/>
                </a:cubicBezTo>
                <a:lnTo>
                  <a:pt x="4562278" y="4078390"/>
                </a:lnTo>
                <a:lnTo>
                  <a:pt x="0" y="4078390"/>
                </a:lnTo>
                <a:lnTo>
                  <a:pt x="0" y="777181"/>
                </a:lnTo>
                <a:lnTo>
                  <a:pt x="133752" y="655619"/>
                </a:lnTo>
                <a:cubicBezTo>
                  <a:pt x="630047" y="246040"/>
                  <a:pt x="1266308" y="0"/>
                  <a:pt x="1960035" y="0"/>
                </a:cubicBezTo>
                <a:close/>
              </a:path>
            </a:pathLst>
          </a:cu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4" name="Freeform: Shape 23">
            <a:extLst>
              <a:ext uri="{FF2B5EF4-FFF2-40B4-BE49-F238E27FC236}">
                <a16:creationId xmlns:a16="http://schemas.microsoft.com/office/drawing/2014/main" id="{C64EAE84-A813-4501-BC71-DBD14BA026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59782" y="1"/>
            <a:ext cx="4195674" cy="3095741"/>
          </a:xfrm>
          <a:custGeom>
            <a:avLst/>
            <a:gdLst>
              <a:gd name="connsiteX0" fmla="*/ 252211 w 4195674"/>
              <a:gd name="connsiteY0" fmla="*/ 0 h 3095741"/>
              <a:gd name="connsiteX1" fmla="*/ 3943464 w 4195674"/>
              <a:gd name="connsiteY1" fmla="*/ 0 h 3095741"/>
              <a:gd name="connsiteX2" fmla="*/ 4030816 w 4195674"/>
              <a:gd name="connsiteY2" fmla="*/ 181331 h 3095741"/>
              <a:gd name="connsiteX3" fmla="*/ 4195674 w 4195674"/>
              <a:gd name="connsiteY3" fmla="*/ 997904 h 3095741"/>
              <a:gd name="connsiteX4" fmla="*/ 2097837 w 4195674"/>
              <a:gd name="connsiteY4" fmla="*/ 3095741 h 3095741"/>
              <a:gd name="connsiteX5" fmla="*/ 0 w 4195674"/>
              <a:gd name="connsiteY5" fmla="*/ 997904 h 3095741"/>
              <a:gd name="connsiteX6" fmla="*/ 164859 w 4195674"/>
              <a:gd name="connsiteY6" fmla="*/ 181331 h 3095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95674" h="3095741">
                <a:moveTo>
                  <a:pt x="252211" y="0"/>
                </a:moveTo>
                <a:lnTo>
                  <a:pt x="3943464" y="0"/>
                </a:lnTo>
                <a:lnTo>
                  <a:pt x="4030816" y="181331"/>
                </a:lnTo>
                <a:cubicBezTo>
                  <a:pt x="4136972" y="432313"/>
                  <a:pt x="4195674" y="708253"/>
                  <a:pt x="4195674" y="997904"/>
                </a:cubicBezTo>
                <a:cubicBezTo>
                  <a:pt x="4195674" y="2156507"/>
                  <a:pt x="3256440" y="3095741"/>
                  <a:pt x="2097837" y="3095741"/>
                </a:cubicBezTo>
                <a:cubicBezTo>
                  <a:pt x="939234" y="3095741"/>
                  <a:pt x="0" y="2156507"/>
                  <a:pt x="0" y="997904"/>
                </a:cubicBezTo>
                <a:cubicBezTo>
                  <a:pt x="0" y="708253"/>
                  <a:pt x="58702" y="432313"/>
                  <a:pt x="164859" y="181331"/>
                </a:cubicBezTo>
                <a:close/>
              </a:path>
            </a:pathLst>
          </a:cu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4" name="Graphic 3" descr="Clipboard Mixed with solid fill">
            <a:extLst>
              <a:ext uri="{FF2B5EF4-FFF2-40B4-BE49-F238E27FC236}">
                <a16:creationId xmlns:a16="http://schemas.microsoft.com/office/drawing/2014/main" id="{D7266F25-DD50-E137-2247-611C796BF40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036211" y="165871"/>
            <a:ext cx="2353922" cy="2353922"/>
          </a:xfrm>
          <a:prstGeom prst="rect">
            <a:avLst/>
          </a:prstGeom>
        </p:spPr>
      </p:pic>
      <p:sp>
        <p:nvSpPr>
          <p:cNvPr id="3" name="Content Placeholder 2">
            <a:extLst>
              <a:ext uri="{FF2B5EF4-FFF2-40B4-BE49-F238E27FC236}">
                <a16:creationId xmlns:a16="http://schemas.microsoft.com/office/drawing/2014/main" id="{87720C85-F272-9175-99A0-280DA5BBF3B2}"/>
              </a:ext>
            </a:extLst>
          </p:cNvPr>
          <p:cNvSpPr>
            <a:spLocks noGrp="1"/>
          </p:cNvSpPr>
          <p:nvPr>
            <p:ph idx="1"/>
          </p:nvPr>
        </p:nvSpPr>
        <p:spPr>
          <a:xfrm>
            <a:off x="6657715" y="2990818"/>
            <a:ext cx="4195675" cy="2913872"/>
          </a:xfrm>
        </p:spPr>
        <p:txBody>
          <a:bodyPr anchor="t">
            <a:normAutofit/>
          </a:bodyPr>
          <a:lstStyle/>
          <a:p>
            <a:r>
              <a:rPr lang="en-GB" sz="2000" dirty="0"/>
              <a:t>TV link: </a:t>
            </a:r>
            <a:r>
              <a:rPr lang="en-GB" sz="2000" dirty="0">
                <a:hlinkClick r:id="rId6"/>
              </a:rPr>
              <a:t>I Was Assaulted By A Police Officer | To Catch A Copper | Channel 4 Documentaries (youtube.com)</a:t>
            </a:r>
            <a:r>
              <a:rPr lang="en-GB" sz="2000" dirty="0"/>
              <a:t> </a:t>
            </a:r>
          </a:p>
        </p:txBody>
      </p:sp>
      <p:pic>
        <p:nvPicPr>
          <p:cNvPr id="5" name="Picture 4" descr="Camera lens">
            <a:extLst>
              <a:ext uri="{FF2B5EF4-FFF2-40B4-BE49-F238E27FC236}">
                <a16:creationId xmlns:a16="http://schemas.microsoft.com/office/drawing/2014/main" id="{45BDF6F1-8953-7F30-FDC6-FE4A797EB3CA}"/>
              </a:ext>
            </a:extLst>
          </p:cNvPr>
          <p:cNvPicPr>
            <a:picLocks noChangeAspect="1"/>
          </p:cNvPicPr>
          <p:nvPr/>
        </p:nvPicPr>
        <p:blipFill>
          <a:blip r:embed="rId7"/>
          <a:srcRect l="11115" r="36226" b="-2"/>
          <a:stretch/>
        </p:blipFill>
        <p:spPr>
          <a:xfrm>
            <a:off x="995730" y="3684772"/>
            <a:ext cx="2171599" cy="2752751"/>
          </a:xfrm>
          <a:prstGeom prst="rect">
            <a:avLst/>
          </a:prstGeom>
        </p:spPr>
      </p:pic>
      <p:sp>
        <p:nvSpPr>
          <p:cNvPr id="2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1"/>
          </a:solidFill>
          <a:ln w="516" cap="flat">
            <a:noFill/>
            <a:prstDash val="solid"/>
            <a:miter/>
          </a:ln>
        </p:spPr>
        <p:txBody>
          <a:bodyPr rtlCol="0" anchor="ctr"/>
          <a:lstStyle/>
          <a:p>
            <a:endParaRPr lang="en-US">
              <a:solidFill>
                <a:srgbClr val="FFFFFF"/>
              </a:solidFill>
            </a:endParaRPr>
          </a:p>
        </p:txBody>
      </p:sp>
      <p:cxnSp>
        <p:nvCxnSpPr>
          <p:cNvPr id="28" name="Straight Connector 2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pic>
        <p:nvPicPr>
          <p:cNvPr id="7" name="Audio 6">
            <a:hlinkClick r:id="" action="ppaction://media"/>
            <a:extLst>
              <a:ext uri="{FF2B5EF4-FFF2-40B4-BE49-F238E27FC236}">
                <a16:creationId xmlns:a16="http://schemas.microsoft.com/office/drawing/2014/main" id="{83ADBBFC-0728-A52B-9EF9-0E0505BB7DA2}"/>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919283066"/>
      </p:ext>
    </p:extLst>
  </p:cSld>
  <p:clrMapOvr>
    <a:masterClrMapping/>
  </p:clrMapOvr>
  <mc:AlternateContent xmlns:mc="http://schemas.openxmlformats.org/markup-compatibility/2006">
    <mc:Choice xmlns:p14="http://schemas.microsoft.com/office/powerpoint/2010/main" Requires="p14">
      <p:transition spd="slow" p14:dur="2000" advTm="28908"/>
    </mc:Choice>
    <mc:Fallback>
      <p:transition spd="slow" advTm="289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Arc 11">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B0CED77-8542-045E-89EC-BEDFA180EF92}"/>
              </a:ext>
            </a:extLst>
          </p:cNvPr>
          <p:cNvSpPr>
            <a:spLocks noGrp="1"/>
          </p:cNvSpPr>
          <p:nvPr>
            <p:ph type="title"/>
          </p:nvPr>
        </p:nvSpPr>
        <p:spPr>
          <a:xfrm>
            <a:off x="5894962" y="479493"/>
            <a:ext cx="5458838" cy="1325563"/>
          </a:xfrm>
        </p:spPr>
        <p:txBody>
          <a:bodyPr>
            <a:normAutofit/>
          </a:bodyPr>
          <a:lstStyle/>
          <a:p>
            <a:r>
              <a:rPr lang="en-US" dirty="0">
                <a:cs typeface="Calibri Light"/>
              </a:rPr>
              <a:t>Task - CoP</a:t>
            </a:r>
            <a:endParaRPr lang="en-US" dirty="0"/>
          </a:p>
        </p:txBody>
      </p:sp>
      <p:sp>
        <p:nvSpPr>
          <p:cNvPr id="14" name="Freeform: Shape 13">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Graphic 4" descr="Clipboard Mixed with solid fill">
            <a:extLst>
              <a:ext uri="{FF2B5EF4-FFF2-40B4-BE49-F238E27FC236}">
                <a16:creationId xmlns:a16="http://schemas.microsoft.com/office/drawing/2014/main" id="{80678431-841A-6FC8-6196-ED6A7E64CDA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03182" y="955437"/>
            <a:ext cx="4777381" cy="4777381"/>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C27612C1-C296-0A3C-8CC5-5A520602ED0A}"/>
              </a:ext>
            </a:extLst>
          </p:cNvPr>
          <p:cNvSpPr>
            <a:spLocks noGrp="1"/>
          </p:cNvSpPr>
          <p:nvPr>
            <p:ph idx="1"/>
          </p:nvPr>
        </p:nvSpPr>
        <p:spPr>
          <a:xfrm>
            <a:off x="5894962" y="1984443"/>
            <a:ext cx="5458838" cy="4192520"/>
          </a:xfrm>
        </p:spPr>
        <p:txBody>
          <a:bodyPr vert="horz" lIns="91440" tIns="45720" rIns="91440" bIns="45720" rtlCol="0" anchor="t">
            <a:normAutofit/>
          </a:bodyPr>
          <a:lstStyle/>
          <a:p>
            <a:r>
              <a:rPr lang="en-US" dirty="0">
                <a:ea typeface="+mn-lt"/>
                <a:cs typeface="+mn-lt"/>
                <a:hlinkClick r:id="rId6"/>
              </a:rPr>
              <a:t>https://www.college.police.uk/article/identifying-vulnerability-new-guidelines-support-police</a:t>
            </a:r>
            <a:endParaRPr lang="en-US" dirty="0">
              <a:ea typeface="+mn-lt"/>
              <a:cs typeface="+mn-lt"/>
            </a:endParaRPr>
          </a:p>
          <a:p>
            <a:endParaRPr lang="en-US" dirty="0">
              <a:cs typeface="Calibri"/>
            </a:endParaRPr>
          </a:p>
          <a:p>
            <a:r>
              <a:rPr lang="en-US" b="1" dirty="0"/>
              <a:t>Identifying vulnerability – new guidelines to support police</a:t>
            </a:r>
            <a:endParaRPr lang="en-US" dirty="0">
              <a:cs typeface="Calibri"/>
            </a:endParaRPr>
          </a:p>
          <a:p>
            <a:endParaRPr lang="en-US" dirty="0">
              <a:cs typeface="Calibri"/>
            </a:endParaRPr>
          </a:p>
        </p:txBody>
      </p:sp>
      <p:pic>
        <p:nvPicPr>
          <p:cNvPr id="6" name="Audio 5">
            <a:hlinkClick r:id="" action="ppaction://media"/>
            <a:extLst>
              <a:ext uri="{FF2B5EF4-FFF2-40B4-BE49-F238E27FC236}">
                <a16:creationId xmlns:a16="http://schemas.microsoft.com/office/drawing/2014/main" id="{8F38FA96-2AF1-7A86-C6A7-06AEF0847D10}"/>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531885619"/>
      </p:ext>
    </p:extLst>
  </p:cSld>
  <p:clrMapOvr>
    <a:masterClrMapping/>
  </p:clrMapOvr>
  <mc:AlternateContent xmlns:mc="http://schemas.openxmlformats.org/markup-compatibility/2006">
    <mc:Choice xmlns:p14="http://schemas.microsoft.com/office/powerpoint/2010/main" Requires="p14">
      <p:transition spd="slow" p14:dur="2000" advTm="11413"/>
    </mc:Choice>
    <mc:Fallback>
      <p:transition spd="slow" advTm="114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E34FC4-9FA8-82A4-B8D2-E538EA045A9C}"/>
              </a:ext>
            </a:extLst>
          </p:cNvPr>
          <p:cNvSpPr>
            <a:spLocks noGrp="1"/>
          </p:cNvSpPr>
          <p:nvPr>
            <p:ph type="title"/>
          </p:nvPr>
        </p:nvSpPr>
        <p:spPr>
          <a:xfrm>
            <a:off x="609601" y="273050"/>
            <a:ext cx="4011084" cy="1708150"/>
          </a:xfrm>
        </p:spPr>
        <p:txBody>
          <a:bodyPr anchor="b">
            <a:normAutofit/>
          </a:bodyPr>
          <a:lstStyle/>
          <a:p>
            <a:r>
              <a:rPr lang="en-GB" dirty="0"/>
              <a:t>Fear of Crime</a:t>
            </a:r>
          </a:p>
        </p:txBody>
      </p:sp>
      <p:pic>
        <p:nvPicPr>
          <p:cNvPr id="5" name="Picture 4">
            <a:extLst>
              <a:ext uri="{FF2B5EF4-FFF2-40B4-BE49-F238E27FC236}">
                <a16:creationId xmlns:a16="http://schemas.microsoft.com/office/drawing/2014/main" id="{729EC4A1-CC02-3F86-41B7-17D0467F307D}"/>
              </a:ext>
            </a:extLst>
          </p:cNvPr>
          <p:cNvPicPr>
            <a:picLocks noChangeAspect="1"/>
          </p:cNvPicPr>
          <p:nvPr/>
        </p:nvPicPr>
        <p:blipFill>
          <a:blip r:embed="rId4"/>
          <a:stretch>
            <a:fillRect/>
          </a:stretch>
        </p:blipFill>
        <p:spPr>
          <a:xfrm>
            <a:off x="4766733" y="273884"/>
            <a:ext cx="6815667" cy="5170506"/>
          </a:xfrm>
          <a:prstGeom prst="rect">
            <a:avLst/>
          </a:prstGeom>
          <a:noFill/>
        </p:spPr>
      </p:pic>
      <p:sp>
        <p:nvSpPr>
          <p:cNvPr id="12" name="Text Placeholder 3">
            <a:extLst>
              <a:ext uri="{FF2B5EF4-FFF2-40B4-BE49-F238E27FC236}">
                <a16:creationId xmlns:a16="http://schemas.microsoft.com/office/drawing/2014/main" id="{5F113045-CE3F-1E9E-B348-63D3C1C5607E}"/>
              </a:ext>
            </a:extLst>
          </p:cNvPr>
          <p:cNvSpPr>
            <a:spLocks noGrp="1"/>
          </p:cNvSpPr>
          <p:nvPr>
            <p:ph type="body" sz="half" idx="2"/>
          </p:nvPr>
        </p:nvSpPr>
        <p:spPr>
          <a:xfrm>
            <a:off x="609601" y="4765965"/>
            <a:ext cx="4011084" cy="699028"/>
          </a:xfrm>
        </p:spPr>
        <p:txBody>
          <a:bodyPr vert="horz" lIns="91440" tIns="45720" rIns="91440" bIns="45720" rtlCol="0" anchor="t">
            <a:normAutofit/>
          </a:bodyPr>
          <a:lstStyle/>
          <a:p>
            <a:r>
              <a:rPr lang="en-US" sz="3200" dirty="0">
                <a:latin typeface="Calibri Light"/>
                <a:cs typeface="Calibri Light"/>
              </a:rPr>
              <a:t>Vulnerabilities?</a:t>
            </a:r>
          </a:p>
        </p:txBody>
      </p:sp>
      <p:pic>
        <p:nvPicPr>
          <p:cNvPr id="4" name="Audio 3">
            <a:hlinkClick r:id="" action="ppaction://media"/>
            <a:extLst>
              <a:ext uri="{FF2B5EF4-FFF2-40B4-BE49-F238E27FC236}">
                <a16:creationId xmlns:a16="http://schemas.microsoft.com/office/drawing/2014/main" id="{4D131D50-5F54-5254-F4A6-B754F61FDAA7}"/>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566219954"/>
      </p:ext>
    </p:extLst>
  </p:cSld>
  <p:clrMapOvr>
    <a:masterClrMapping/>
  </p:clrMapOvr>
  <mc:AlternateContent xmlns:mc="http://schemas.openxmlformats.org/markup-compatibility/2006">
    <mc:Choice xmlns:p14="http://schemas.microsoft.com/office/powerpoint/2010/main" Requires="p14">
      <p:transition spd="slow" p14:dur="2000" advTm="25361"/>
    </mc:Choice>
    <mc:Fallback>
      <p:transition spd="slow" advTm="253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F105CE-EE30-4366-815F-DBEC035B82EE}"/>
              </a:ext>
            </a:extLst>
          </p:cNvPr>
          <p:cNvSpPr>
            <a:spLocks noGrp="1"/>
          </p:cNvSpPr>
          <p:nvPr>
            <p:ph type="title"/>
          </p:nvPr>
        </p:nvSpPr>
        <p:spPr>
          <a:xfrm>
            <a:off x="838200" y="304165"/>
            <a:ext cx="10515600" cy="904875"/>
          </a:xfrm>
        </p:spPr>
        <p:txBody>
          <a:bodyPr/>
          <a:lstStyle/>
          <a:p>
            <a:r>
              <a:rPr lang="en-GB" dirty="0">
                <a:solidFill>
                  <a:schemeClr val="accent1"/>
                </a:solidFill>
              </a:rPr>
              <a:t>The Fear of Crime</a:t>
            </a:r>
            <a:endParaRPr lang="en-GB" dirty="0"/>
          </a:p>
        </p:txBody>
      </p:sp>
      <p:sp>
        <p:nvSpPr>
          <p:cNvPr id="3" name="Content Placeholder 2">
            <a:extLst>
              <a:ext uri="{FF2B5EF4-FFF2-40B4-BE49-F238E27FC236}">
                <a16:creationId xmlns:a16="http://schemas.microsoft.com/office/drawing/2014/main" id="{72B35982-5CC3-42E4-9969-E2F64E4EFBF8}"/>
              </a:ext>
            </a:extLst>
          </p:cNvPr>
          <p:cNvSpPr>
            <a:spLocks noGrp="1"/>
          </p:cNvSpPr>
          <p:nvPr>
            <p:ph idx="1"/>
          </p:nvPr>
        </p:nvSpPr>
        <p:spPr>
          <a:xfrm>
            <a:off x="838200" y="1422400"/>
            <a:ext cx="10515600" cy="4754563"/>
          </a:xfrm>
        </p:spPr>
        <p:txBody>
          <a:bodyPr vert="horz" lIns="91440" tIns="45720" rIns="91440" bIns="45720" rtlCol="0" anchor="t">
            <a:normAutofit/>
          </a:bodyPr>
          <a:lstStyle/>
          <a:p>
            <a:r>
              <a:rPr lang="en-GB" dirty="0"/>
              <a:t>Words made by Tony Blair in election campaign.</a:t>
            </a:r>
          </a:p>
          <a:p>
            <a:r>
              <a:rPr lang="en-GB" dirty="0"/>
              <a:t>"</a:t>
            </a:r>
            <a:r>
              <a:rPr lang="en-GB" i="1" dirty="0"/>
              <a:t>we should be tough on crime and tough on the underlying causes of crime,</a:t>
            </a:r>
            <a:r>
              <a:rPr lang="en-GB" dirty="0"/>
              <a:t>" </a:t>
            </a:r>
          </a:p>
          <a:p>
            <a:r>
              <a:rPr lang="en-GB" dirty="0"/>
              <a:t>1997 speech  - ‘</a:t>
            </a:r>
            <a:r>
              <a:rPr lang="en-GB" i="1" dirty="0"/>
              <a:t>the UK streets would be made safe again for the poor, elderly, women and those from ethic minorities’.</a:t>
            </a:r>
            <a:endParaRPr lang="en-GB" i="1" dirty="0">
              <a:cs typeface="Calibri"/>
            </a:endParaRPr>
          </a:p>
          <a:p>
            <a:r>
              <a:rPr lang="en-GB" dirty="0"/>
              <a:t>Growing political &amp; public interest in reducing crime &amp; the fear.</a:t>
            </a:r>
          </a:p>
          <a:p>
            <a:r>
              <a:rPr lang="en-GB" dirty="0"/>
              <a:t>1984 Crime Watch UK – ‘sleep safe &amp; don’t have nightmares’</a:t>
            </a:r>
          </a:p>
          <a:p>
            <a:r>
              <a:rPr lang="en-GB" dirty="0"/>
              <a:t>1994 Crime Survey  - new questions on crime &amp; criminal worries </a:t>
            </a:r>
          </a:p>
          <a:p>
            <a:r>
              <a:rPr lang="en-GB" dirty="0"/>
              <a:t>Fear surpassed unemployment &amp; health  </a:t>
            </a:r>
          </a:p>
          <a:p>
            <a:endParaRPr lang="en-GB" dirty="0"/>
          </a:p>
        </p:txBody>
      </p:sp>
      <p:pic>
        <p:nvPicPr>
          <p:cNvPr id="5" name="Audio 4">
            <a:hlinkClick r:id="" action="ppaction://media"/>
            <a:extLst>
              <a:ext uri="{FF2B5EF4-FFF2-40B4-BE49-F238E27FC236}">
                <a16:creationId xmlns:a16="http://schemas.microsoft.com/office/drawing/2014/main" id="{CB71208D-E7DB-A2C2-67A5-8B8D94D531CD}"/>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02940873"/>
      </p:ext>
    </p:extLst>
  </p:cSld>
  <p:clrMapOvr>
    <a:masterClrMapping/>
  </p:clrMapOvr>
  <mc:AlternateContent xmlns:mc="http://schemas.openxmlformats.org/markup-compatibility/2006">
    <mc:Choice xmlns:p14="http://schemas.microsoft.com/office/powerpoint/2010/main" Requires="p14">
      <p:transition spd="slow" p14:dur="2000" advTm="112232"/>
    </mc:Choice>
    <mc:Fallback>
      <p:transition spd="slow" advTm="1122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17765"/>
          </a:xfrm>
        </p:spPr>
        <p:txBody>
          <a:bodyPr/>
          <a:lstStyle/>
          <a:p>
            <a:r>
              <a:rPr lang="en-GB" dirty="0"/>
              <a:t>Fear of Crime</a:t>
            </a:r>
          </a:p>
        </p:txBody>
      </p:sp>
      <p:sp>
        <p:nvSpPr>
          <p:cNvPr id="3" name="Content Placeholder 2"/>
          <p:cNvSpPr>
            <a:spLocks noGrp="1"/>
          </p:cNvSpPr>
          <p:nvPr>
            <p:ph idx="1"/>
          </p:nvPr>
        </p:nvSpPr>
        <p:spPr>
          <a:xfrm>
            <a:off x="838200" y="1296537"/>
            <a:ext cx="10515600" cy="4880426"/>
          </a:xfrm>
        </p:spPr>
        <p:txBody>
          <a:bodyPr vert="horz" lIns="91440" tIns="45720" rIns="91440" bIns="45720" rtlCol="0" anchor="t">
            <a:normAutofit fontScale="92500" lnSpcReduction="10000"/>
          </a:bodyPr>
          <a:lstStyle/>
          <a:p>
            <a:r>
              <a:rPr lang="en-GB" sz="2100" dirty="0"/>
              <a:t>People’s fear of crime is a reflection of social issues</a:t>
            </a:r>
            <a:endParaRPr lang="en-GB" sz="2100" dirty="0">
              <a:ea typeface="Calibri"/>
              <a:cs typeface="Calibri"/>
            </a:endParaRPr>
          </a:p>
          <a:p>
            <a:r>
              <a:rPr lang="en-GB" sz="2100" dirty="0"/>
              <a:t>The fear of crime is a problem</a:t>
            </a:r>
            <a:endParaRPr lang="en-GB" sz="2100" dirty="0">
              <a:ea typeface="Calibri"/>
              <a:cs typeface="Calibri"/>
            </a:endParaRPr>
          </a:p>
          <a:p>
            <a:r>
              <a:rPr lang="en-GB" sz="2100" dirty="0"/>
              <a:t>People’s fear exceeds their risk of crime</a:t>
            </a:r>
            <a:endParaRPr lang="en-GB" sz="2100" dirty="0">
              <a:ea typeface="Calibri"/>
              <a:cs typeface="Calibri"/>
            </a:endParaRPr>
          </a:p>
          <a:p>
            <a:r>
              <a:rPr lang="en-GB" sz="2100" dirty="0"/>
              <a:t>People’s fears are irrational –</a:t>
            </a:r>
            <a:endParaRPr lang="en-GB" sz="2100" dirty="0">
              <a:ea typeface="Calibri"/>
              <a:cs typeface="Calibri"/>
            </a:endParaRPr>
          </a:p>
          <a:p>
            <a:pPr lvl="1"/>
            <a:r>
              <a:rPr lang="en-GB" sz="2100" dirty="0"/>
              <a:t>Example  -being assaulted -  young men are less like to worry compared to the elderly</a:t>
            </a:r>
            <a:endParaRPr lang="en-GB" sz="2100" dirty="0">
              <a:ea typeface="Calibri"/>
              <a:cs typeface="Calibri"/>
            </a:endParaRPr>
          </a:p>
          <a:p>
            <a:pPr lvl="1"/>
            <a:endParaRPr lang="en-GB" sz="2100" dirty="0">
              <a:ea typeface="Calibri"/>
              <a:cs typeface="Calibri"/>
            </a:endParaRPr>
          </a:p>
          <a:p>
            <a:pPr lvl="1"/>
            <a:r>
              <a:rPr lang="en-GB" sz="2100" dirty="0">
                <a:cs typeface="Calibri"/>
              </a:rPr>
              <a:t>UK Recorded fear of crime</a:t>
            </a:r>
            <a:endParaRPr lang="en-GB" sz="2100" dirty="0">
              <a:ea typeface="Calibri"/>
              <a:cs typeface="Calibri"/>
            </a:endParaRPr>
          </a:p>
          <a:p>
            <a:pPr lvl="1"/>
            <a:r>
              <a:rPr lang="en-GB" sz="2100" dirty="0">
                <a:ea typeface="+mn-lt"/>
                <a:cs typeface="+mn-lt"/>
              </a:rPr>
              <a:t>https://www.ethnicity-facts-figures.service.gov.uk/crime-justice-and-the-law/crime-and-reoffending/fear-of-crime/latest</a:t>
            </a:r>
            <a:endParaRPr lang="en-GB" sz="2100" dirty="0">
              <a:ea typeface="Calibri"/>
              <a:cs typeface="Calibri"/>
            </a:endParaRPr>
          </a:p>
          <a:p>
            <a:pPr marL="457200" lvl="1" indent="0">
              <a:buNone/>
            </a:pPr>
            <a:endParaRPr lang="en-GB" sz="2100" dirty="0">
              <a:ea typeface="Calibri"/>
              <a:cs typeface="Calibri"/>
            </a:endParaRPr>
          </a:p>
          <a:p>
            <a:pPr marL="457200" lvl="1" indent="0">
              <a:buNone/>
            </a:pPr>
            <a:r>
              <a:rPr lang="en-GB" sz="2100" dirty="0"/>
              <a:t>BBC news 7/10/19 Blackpool young people &amp; knife crime</a:t>
            </a:r>
            <a:endParaRPr lang="en-GB" sz="2100" dirty="0">
              <a:ea typeface="Calibri"/>
              <a:cs typeface="Calibri"/>
            </a:endParaRPr>
          </a:p>
          <a:p>
            <a:pPr lvl="2"/>
            <a:r>
              <a:rPr lang="en-GB" sz="2100" dirty="0"/>
              <a:t>‘protection from each other’ </a:t>
            </a:r>
            <a:endParaRPr lang="en-GB" sz="2100" dirty="0">
              <a:ea typeface="Calibri"/>
              <a:cs typeface="Calibri"/>
            </a:endParaRPr>
          </a:p>
          <a:p>
            <a:pPr lvl="2"/>
            <a:endParaRPr lang="en-GB" sz="2100" dirty="0">
              <a:ea typeface="Calibri"/>
              <a:cs typeface="Calibri"/>
            </a:endParaRPr>
          </a:p>
          <a:p>
            <a:pPr lvl="1"/>
            <a:r>
              <a:rPr lang="en-GB" sz="2100" dirty="0">
                <a:hlinkClick r:id="rId4"/>
              </a:rPr>
              <a:t>https://www.bbc.co.uk/news/uk-49923129</a:t>
            </a:r>
            <a:endParaRPr lang="en-GB" sz="2100" dirty="0">
              <a:ea typeface="Calibri"/>
              <a:cs typeface="Calibri"/>
            </a:endParaRPr>
          </a:p>
          <a:p>
            <a:pPr lvl="1"/>
            <a:endParaRPr lang="en-GB" sz="1600" dirty="0">
              <a:cs typeface="Calibri"/>
            </a:endParaRPr>
          </a:p>
          <a:p>
            <a:pPr lvl="1">
              <a:buNone/>
            </a:pPr>
            <a:r>
              <a:rPr lang="en-GB" dirty="0"/>
              <a:t>	</a:t>
            </a:r>
          </a:p>
          <a:p>
            <a:pPr lvl="1">
              <a:buNone/>
            </a:pPr>
            <a:endParaRPr lang="en-GB" dirty="0"/>
          </a:p>
          <a:p>
            <a:pPr lvl="1">
              <a:buNone/>
            </a:pPr>
            <a:endParaRPr lang="en-GB" dirty="0"/>
          </a:p>
        </p:txBody>
      </p:sp>
      <p:pic>
        <p:nvPicPr>
          <p:cNvPr id="5" name="Audio 4">
            <a:hlinkClick r:id="" action="ppaction://media"/>
            <a:extLst>
              <a:ext uri="{FF2B5EF4-FFF2-40B4-BE49-F238E27FC236}">
                <a16:creationId xmlns:a16="http://schemas.microsoft.com/office/drawing/2014/main" id="{769DE733-AF9C-ADC7-9303-CC80D0DD06F0}"/>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084879409"/>
      </p:ext>
    </p:extLst>
  </p:cSld>
  <p:clrMapOvr>
    <a:masterClrMapping/>
  </p:clrMapOvr>
  <mc:AlternateContent xmlns:mc="http://schemas.openxmlformats.org/markup-compatibility/2006">
    <mc:Choice xmlns:p14="http://schemas.microsoft.com/office/powerpoint/2010/main" Requires="p14">
      <p:transition spd="slow" p14:dur="2000" advTm="53799"/>
    </mc:Choice>
    <mc:Fallback>
      <p:transition spd="slow" advTm="537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5E51B-9BFC-A05B-866C-9F3CAB4CFD81}"/>
              </a:ext>
            </a:extLst>
          </p:cNvPr>
          <p:cNvSpPr>
            <a:spLocks noGrp="1"/>
          </p:cNvSpPr>
          <p:nvPr>
            <p:ph type="title"/>
          </p:nvPr>
        </p:nvSpPr>
        <p:spPr/>
        <p:txBody>
          <a:bodyPr>
            <a:normAutofit fontScale="90000"/>
          </a:bodyPr>
          <a:lstStyle/>
          <a:p>
            <a:br>
              <a:rPr lang="en-GB" sz="3200" dirty="0"/>
            </a:br>
            <a:r>
              <a:rPr lang="en-GB" sz="3200" b="1" dirty="0"/>
              <a:t>Police in England and Wales pledge to attend every home burglary</a:t>
            </a:r>
            <a:endParaRPr lang="en-US" sz="3200" b="1">
              <a:cs typeface="Calibri Light"/>
            </a:endParaRPr>
          </a:p>
          <a:p>
            <a:endParaRPr lang="en-GB" sz="3200" b="1" dirty="0">
              <a:cs typeface="Calibri Light"/>
            </a:endParaRPr>
          </a:p>
        </p:txBody>
      </p:sp>
      <p:sp>
        <p:nvSpPr>
          <p:cNvPr id="3" name="Content Placeholder 2">
            <a:extLst>
              <a:ext uri="{FF2B5EF4-FFF2-40B4-BE49-F238E27FC236}">
                <a16:creationId xmlns:a16="http://schemas.microsoft.com/office/drawing/2014/main" id="{A99AA1F3-ACE6-BAAF-BE4A-764EE92B1DF3}"/>
              </a:ext>
            </a:extLst>
          </p:cNvPr>
          <p:cNvSpPr>
            <a:spLocks noGrp="1"/>
          </p:cNvSpPr>
          <p:nvPr>
            <p:ph idx="1"/>
          </p:nvPr>
        </p:nvSpPr>
        <p:spPr/>
        <p:txBody>
          <a:bodyPr vert="horz" lIns="91440" tIns="45720" rIns="91440" bIns="45720" rtlCol="0" anchor="t">
            <a:normAutofit fontScale="92500" lnSpcReduction="10000"/>
          </a:bodyPr>
          <a:lstStyle/>
          <a:p>
            <a:r>
              <a:rPr lang="en-GB" dirty="0">
                <a:ea typeface="+mn-lt"/>
                <a:cs typeface="+mn-lt"/>
                <a:hlinkClick r:id="rId4"/>
              </a:rPr>
              <a:t>https://www.bbc.co.uk/news/uk-63139443</a:t>
            </a:r>
            <a:endParaRPr lang="en-GB">
              <a:ea typeface="+mn-lt"/>
              <a:cs typeface="+mn-lt"/>
            </a:endParaRPr>
          </a:p>
          <a:p>
            <a:endParaRPr lang="en-GB" dirty="0">
              <a:cs typeface="Calibri"/>
            </a:endParaRPr>
          </a:p>
          <a:p>
            <a:r>
              <a:rPr lang="en-GB" b="1" dirty="0">
                <a:ea typeface="+mn-lt"/>
                <a:cs typeface="+mn-lt"/>
              </a:rPr>
              <a:t>Police chiefs in England and Wales have pledged to send an officer to every single burgled home.</a:t>
            </a:r>
          </a:p>
          <a:p>
            <a:r>
              <a:rPr lang="en-GB" dirty="0">
                <a:ea typeface="+mn-lt"/>
                <a:cs typeface="+mn-lt"/>
              </a:rPr>
              <a:t>All 43 forces agreed to the commitment   WHY?</a:t>
            </a:r>
          </a:p>
          <a:p>
            <a:r>
              <a:rPr lang="en-GB" dirty="0">
                <a:ea typeface="+mn-lt"/>
                <a:cs typeface="+mn-lt"/>
              </a:rPr>
              <a:t>giving people "peace of mind"</a:t>
            </a:r>
          </a:p>
          <a:p>
            <a:r>
              <a:rPr lang="en-GB" dirty="0">
                <a:cs typeface="Calibri"/>
              </a:rPr>
              <a:t>Victims of burglary not given the right justice they deserve. </a:t>
            </a:r>
          </a:p>
          <a:p>
            <a:r>
              <a:rPr lang="en-GB" dirty="0">
                <a:ea typeface="+mn-lt"/>
                <a:cs typeface="+mn-lt"/>
              </a:rPr>
              <a:t>April 21/March 22 Home Office showed just 6.3% of robbery offences and 4.1% of thefts in England and Wales resulted in charges.</a:t>
            </a:r>
          </a:p>
          <a:p>
            <a:r>
              <a:rPr lang="en-GB" dirty="0">
                <a:ea typeface="+mn-lt"/>
                <a:cs typeface="+mn-lt"/>
              </a:rPr>
              <a:t>Police attendance at burglaries in London had fallen to 50%.</a:t>
            </a:r>
            <a:endParaRPr lang="en-GB"/>
          </a:p>
        </p:txBody>
      </p:sp>
      <p:pic>
        <p:nvPicPr>
          <p:cNvPr id="5" name="Audio 4">
            <a:hlinkClick r:id="" action="ppaction://media"/>
            <a:extLst>
              <a:ext uri="{FF2B5EF4-FFF2-40B4-BE49-F238E27FC236}">
                <a16:creationId xmlns:a16="http://schemas.microsoft.com/office/drawing/2014/main" id="{CA353927-E713-C534-5908-BF572A9207B8}"/>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594662212"/>
      </p:ext>
    </p:extLst>
  </p:cSld>
  <p:clrMapOvr>
    <a:masterClrMapping/>
  </p:clrMapOvr>
  <mc:AlternateContent xmlns:mc="http://schemas.openxmlformats.org/markup-compatibility/2006">
    <mc:Choice xmlns:p14="http://schemas.microsoft.com/office/powerpoint/2010/main" Requires="p14">
      <p:transition spd="slow" p14:dur="2000" advTm="57183"/>
    </mc:Choice>
    <mc:Fallback>
      <p:transition spd="slow" advTm="571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86003"/>
          </a:xfrm>
        </p:spPr>
        <p:txBody>
          <a:bodyPr/>
          <a:lstStyle/>
          <a:p>
            <a:r>
              <a:rPr lang="en-GB" dirty="0"/>
              <a:t>Fear of Terrorist Acts</a:t>
            </a:r>
          </a:p>
        </p:txBody>
      </p:sp>
      <p:sp>
        <p:nvSpPr>
          <p:cNvPr id="3" name="Content Placeholder 2"/>
          <p:cNvSpPr>
            <a:spLocks noGrp="1"/>
          </p:cNvSpPr>
          <p:nvPr>
            <p:ph idx="1"/>
          </p:nvPr>
        </p:nvSpPr>
        <p:spPr>
          <a:xfrm>
            <a:off x="838200" y="1405719"/>
            <a:ext cx="10515600" cy="4771244"/>
          </a:xfrm>
        </p:spPr>
        <p:txBody>
          <a:bodyPr>
            <a:normAutofit/>
          </a:bodyPr>
          <a:lstStyle/>
          <a:p>
            <a:r>
              <a:rPr lang="en-GB" dirty="0"/>
              <a:t>Media portray of shocking terrorist acts</a:t>
            </a:r>
          </a:p>
          <a:p>
            <a:r>
              <a:rPr lang="en-GB" dirty="0"/>
              <a:t>A fear of it happening on a regular basis, in public places = a adjustment in our lives</a:t>
            </a:r>
          </a:p>
          <a:p>
            <a:r>
              <a:rPr lang="en-GB" dirty="0"/>
              <a:t>https://www.statista.com/statistics/488048/worry-about-terror-attacks-in-britain-uk/</a:t>
            </a:r>
          </a:p>
          <a:p>
            <a:r>
              <a:rPr lang="en-GB" dirty="0"/>
              <a:t>Independent Newspaper May Bullman reported that UK is more concerned about terror than any other country.</a:t>
            </a:r>
          </a:p>
          <a:p>
            <a:r>
              <a:rPr lang="en-GB" dirty="0">
                <a:hlinkClick r:id="rId5"/>
              </a:rPr>
              <a:t>https://www.independent.co.uk/news/uk/home-news/uk-terror-concerns-higher-other-countries-isis-terrorism-attacks-study-ipsos-mori-britain-a8147691.html</a:t>
            </a:r>
            <a:endParaRPr lang="en-GB" dirty="0"/>
          </a:p>
          <a:p>
            <a:endParaRPr lang="en-GB" dirty="0"/>
          </a:p>
        </p:txBody>
      </p:sp>
      <p:pic>
        <p:nvPicPr>
          <p:cNvPr id="5" name="Audio 4">
            <a:hlinkClick r:id="" action="ppaction://media"/>
            <a:extLst>
              <a:ext uri="{FF2B5EF4-FFF2-40B4-BE49-F238E27FC236}">
                <a16:creationId xmlns:a16="http://schemas.microsoft.com/office/drawing/2014/main" id="{A2EC6F0B-B498-6C4F-FA88-D8AFA0086259}"/>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561640870"/>
      </p:ext>
    </p:extLst>
  </p:cSld>
  <p:clrMapOvr>
    <a:masterClrMapping/>
  </p:clrMapOvr>
  <mc:AlternateContent xmlns:mc="http://schemas.openxmlformats.org/markup-compatibility/2006">
    <mc:Choice xmlns:p14="http://schemas.microsoft.com/office/powerpoint/2010/main" Requires="p14">
      <p:transition spd="slow" p14:dur="2000" advTm="52675"/>
    </mc:Choice>
    <mc:Fallback>
      <p:transition spd="slow" advTm="526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AA6E92-0EE4-4B6C-A004-72388B8CCA34}"/>
              </a:ext>
            </a:extLst>
          </p:cNvPr>
          <p:cNvSpPr>
            <a:spLocks noGrp="1"/>
          </p:cNvSpPr>
          <p:nvPr>
            <p:ph type="title"/>
          </p:nvPr>
        </p:nvSpPr>
        <p:spPr>
          <a:xfrm>
            <a:off x="838200" y="365126"/>
            <a:ext cx="10515600" cy="315912"/>
          </a:xfrm>
        </p:spPr>
        <p:txBody>
          <a:bodyPr>
            <a:normAutofit fontScale="90000"/>
          </a:bodyPr>
          <a:lstStyle/>
          <a:p>
            <a:endParaRPr lang="en-GB"/>
          </a:p>
        </p:txBody>
      </p:sp>
      <p:pic>
        <p:nvPicPr>
          <p:cNvPr id="5" name="Content Placeholder 4" descr="A screenshot of a social media post&#10;&#10;Description automatically generated">
            <a:extLst>
              <a:ext uri="{FF2B5EF4-FFF2-40B4-BE49-F238E27FC236}">
                <a16:creationId xmlns:a16="http://schemas.microsoft.com/office/drawing/2014/main" id="{FC491CFC-F299-4EA9-A944-119AB53809C3}"/>
              </a:ext>
            </a:extLst>
          </p:cNvPr>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897048" y="216050"/>
            <a:ext cx="10319592" cy="5960913"/>
          </a:xfrm>
        </p:spPr>
      </p:pic>
      <p:pic>
        <p:nvPicPr>
          <p:cNvPr id="4" name="Audio 3">
            <a:hlinkClick r:id="" action="ppaction://media"/>
            <a:extLst>
              <a:ext uri="{FF2B5EF4-FFF2-40B4-BE49-F238E27FC236}">
                <a16:creationId xmlns:a16="http://schemas.microsoft.com/office/drawing/2014/main" id="{A04109FD-94DB-06DF-9910-6160AC337F11}"/>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169807862"/>
      </p:ext>
    </p:extLst>
  </p:cSld>
  <p:clrMapOvr>
    <a:masterClrMapping/>
  </p:clrMapOvr>
  <mc:AlternateContent xmlns:mc="http://schemas.openxmlformats.org/markup-compatibility/2006">
    <mc:Choice xmlns:p14="http://schemas.microsoft.com/office/powerpoint/2010/main" Requires="p14">
      <p:transition spd="slow" p14:dur="2000" advTm="19435"/>
    </mc:Choice>
    <mc:Fallback>
      <p:transition spd="slow" advTm="194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17718681-A12E-49D6-9925-DD7C68176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chemeClr val="bg2">
              <a:alpha val="5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8F42954D-D4C2-437D-9C6B-EEF1F5A98868}"/>
              </a:ext>
            </a:extLst>
          </p:cNvPr>
          <p:cNvSpPr>
            <a:spLocks noGrp="1"/>
          </p:cNvSpPr>
          <p:nvPr>
            <p:ph type="title"/>
          </p:nvPr>
        </p:nvSpPr>
        <p:spPr>
          <a:xfrm>
            <a:off x="838200" y="713312"/>
            <a:ext cx="4038600" cy="5431376"/>
          </a:xfrm>
        </p:spPr>
        <p:txBody>
          <a:bodyPr>
            <a:normAutofit/>
          </a:bodyPr>
          <a:lstStyle/>
          <a:p>
            <a:r>
              <a:rPr lang="en-GB"/>
              <a:t>Terror Attacks Fear</a:t>
            </a:r>
            <a:endParaRPr lang="en-GB" dirty="0"/>
          </a:p>
        </p:txBody>
      </p:sp>
      <p:sp>
        <p:nvSpPr>
          <p:cNvPr id="3" name="Content Placeholder 2">
            <a:extLst>
              <a:ext uri="{FF2B5EF4-FFF2-40B4-BE49-F238E27FC236}">
                <a16:creationId xmlns:a16="http://schemas.microsoft.com/office/drawing/2014/main" id="{3855B244-E951-4A13-910C-3BAB50DD679D}"/>
              </a:ext>
            </a:extLst>
          </p:cNvPr>
          <p:cNvSpPr>
            <a:spLocks noGrp="1"/>
          </p:cNvSpPr>
          <p:nvPr>
            <p:ph idx="1"/>
          </p:nvPr>
        </p:nvSpPr>
        <p:spPr>
          <a:xfrm>
            <a:off x="6095999" y="713313"/>
            <a:ext cx="5257801" cy="5431376"/>
          </a:xfrm>
        </p:spPr>
        <p:txBody>
          <a:bodyPr anchor="ctr">
            <a:normAutofit/>
          </a:bodyPr>
          <a:lstStyle/>
          <a:p>
            <a:r>
              <a:rPr lang="en-GB" sz="2000" dirty="0">
                <a:hlinkClick r:id="rId4"/>
              </a:rPr>
              <a:t>https://www.theguardian.com/commentisfree/2015/jan/13/distorted-fears-cost-lives-terrorism-murders</a:t>
            </a:r>
            <a:endParaRPr lang="en-GB" sz="2000" dirty="0"/>
          </a:p>
          <a:p>
            <a:r>
              <a:rPr lang="en-GB" sz="2000" dirty="0"/>
              <a:t>Guardian Newspaper - Polly Toynbee</a:t>
            </a:r>
          </a:p>
          <a:p>
            <a:r>
              <a:rPr lang="en-GB" sz="2000" dirty="0"/>
              <a:t>‘Why our distorted fears cost more lives than terrorism’</a:t>
            </a:r>
          </a:p>
          <a:p>
            <a:endParaRPr lang="en-GB" sz="2000" dirty="0"/>
          </a:p>
        </p:txBody>
      </p:sp>
      <p:pic>
        <p:nvPicPr>
          <p:cNvPr id="5" name="Audio 4">
            <a:hlinkClick r:id="" action="ppaction://media"/>
            <a:extLst>
              <a:ext uri="{FF2B5EF4-FFF2-40B4-BE49-F238E27FC236}">
                <a16:creationId xmlns:a16="http://schemas.microsoft.com/office/drawing/2014/main" id="{EFD60CE2-89DA-966B-3B5C-B380F8C13ACB}"/>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20496885"/>
      </p:ext>
    </p:extLst>
  </p:cSld>
  <p:clrMapOvr>
    <a:masterClrMapping/>
  </p:clrMapOvr>
  <mc:AlternateContent xmlns:mc="http://schemas.openxmlformats.org/markup-compatibility/2006">
    <mc:Choice xmlns:p14="http://schemas.microsoft.com/office/powerpoint/2010/main" Requires="p14">
      <p:transition spd="slow" p14:dur="2000" advTm="54665"/>
    </mc:Choice>
    <mc:Fallback>
      <p:transition spd="slow" advTm="546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58708"/>
          </a:xfrm>
        </p:spPr>
        <p:txBody>
          <a:bodyPr>
            <a:normAutofit/>
          </a:bodyPr>
          <a:lstStyle/>
          <a:p>
            <a:r>
              <a:rPr lang="en-GB" dirty="0"/>
              <a:t>Fear of Crime</a:t>
            </a:r>
          </a:p>
        </p:txBody>
      </p:sp>
      <p:sp>
        <p:nvSpPr>
          <p:cNvPr id="3" name="Content Placeholder 2"/>
          <p:cNvSpPr>
            <a:spLocks noGrp="1"/>
          </p:cNvSpPr>
          <p:nvPr>
            <p:ph idx="1"/>
          </p:nvPr>
        </p:nvSpPr>
        <p:spPr/>
        <p:txBody>
          <a:bodyPr/>
          <a:lstStyle/>
          <a:p>
            <a:r>
              <a:rPr lang="en-GB" dirty="0"/>
              <a:t>How vulnerable do you feel?</a:t>
            </a:r>
          </a:p>
          <a:p>
            <a:r>
              <a:rPr lang="en-GB" dirty="0"/>
              <a:t>What if we have never experienced being vulnerable</a:t>
            </a:r>
          </a:p>
          <a:p>
            <a:r>
              <a:rPr lang="en-GB" dirty="0">
                <a:hlinkClick r:id="rId4"/>
              </a:rPr>
              <a:t>www.ons.gov.uk/</a:t>
            </a:r>
            <a:endParaRPr lang="en-GB" dirty="0"/>
          </a:p>
          <a:p>
            <a:r>
              <a:rPr lang="en-GB" dirty="0">
                <a:hlinkClick r:id="rId5"/>
              </a:rPr>
              <a:t>https://www.ons.gov.uk/peoplepopulationandcommunity/crimeandjustice/articles/publicperceptionsofcrimeinenglandandwales/yearendingmarch2016#worry-about-crime</a:t>
            </a:r>
            <a:endParaRPr lang="en-GB" dirty="0"/>
          </a:p>
          <a:p>
            <a:r>
              <a:rPr lang="en-GB" dirty="0"/>
              <a:t>Public perception of crime</a:t>
            </a:r>
          </a:p>
        </p:txBody>
      </p:sp>
      <p:pic>
        <p:nvPicPr>
          <p:cNvPr id="5" name="Audio 4">
            <a:hlinkClick r:id="" action="ppaction://media"/>
            <a:extLst>
              <a:ext uri="{FF2B5EF4-FFF2-40B4-BE49-F238E27FC236}">
                <a16:creationId xmlns:a16="http://schemas.microsoft.com/office/drawing/2014/main" id="{836E837E-7C5C-461F-9716-D80E6B94A6E4}"/>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160676041"/>
      </p:ext>
    </p:extLst>
  </p:cSld>
  <p:clrMapOvr>
    <a:masterClrMapping/>
  </p:clrMapOvr>
  <mc:AlternateContent xmlns:mc="http://schemas.openxmlformats.org/markup-compatibility/2006">
    <mc:Choice xmlns:p14="http://schemas.microsoft.com/office/powerpoint/2010/main" Requires="p14">
      <p:transition spd="slow" p14:dur="2000" advTm="13725"/>
    </mc:Choice>
    <mc:Fallback>
      <p:transition spd="slow" advTm="137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8954A1-D399-4D78-84A2-052684EA5F3F}"/>
              </a:ext>
            </a:extLst>
          </p:cNvPr>
          <p:cNvSpPr>
            <a:spLocks noGrp="1"/>
          </p:cNvSpPr>
          <p:nvPr>
            <p:ph type="title"/>
          </p:nvPr>
        </p:nvSpPr>
        <p:spPr>
          <a:xfrm>
            <a:off x="1115568" y="548640"/>
            <a:ext cx="10168128" cy="1179576"/>
          </a:xfrm>
        </p:spPr>
        <p:txBody>
          <a:bodyPr>
            <a:normAutofit/>
          </a:bodyPr>
          <a:lstStyle/>
          <a:p>
            <a:r>
              <a:rPr lang="en-GB" sz="4000"/>
              <a:t>Sources:</a:t>
            </a:r>
          </a:p>
        </p:txBody>
      </p:sp>
      <p:sp>
        <p:nvSpPr>
          <p:cNvPr id="3" name="Content Placeholder 2">
            <a:extLst>
              <a:ext uri="{FF2B5EF4-FFF2-40B4-BE49-F238E27FC236}">
                <a16:creationId xmlns:a16="http://schemas.microsoft.com/office/drawing/2014/main" id="{51A387B7-0FDC-428D-B72A-3A36081E6F1A}"/>
              </a:ext>
            </a:extLst>
          </p:cNvPr>
          <p:cNvSpPr>
            <a:spLocks noGrp="1"/>
          </p:cNvSpPr>
          <p:nvPr>
            <p:ph idx="1"/>
          </p:nvPr>
        </p:nvSpPr>
        <p:spPr>
          <a:xfrm>
            <a:off x="1115568" y="1621166"/>
            <a:ext cx="10168128" cy="4555797"/>
          </a:xfrm>
        </p:spPr>
        <p:txBody>
          <a:bodyPr vert="horz" lIns="91440" tIns="45720" rIns="91440" bIns="45720" rtlCol="0" anchor="t">
            <a:normAutofit fontScale="92500"/>
          </a:bodyPr>
          <a:lstStyle/>
          <a:p>
            <a:r>
              <a:rPr lang="en-GB" sz="2200" dirty="0">
                <a:ea typeface="+mn-lt"/>
                <a:cs typeface="+mn-lt"/>
              </a:rPr>
              <a:t>Spalek, B. (2017) </a:t>
            </a:r>
            <a:r>
              <a:rPr lang="en-GB" sz="2200" i="1" dirty="0">
                <a:ea typeface="+mn-lt"/>
                <a:cs typeface="+mn-lt"/>
              </a:rPr>
              <a:t>Crime Victims : Theory, Policy and Practice</a:t>
            </a:r>
            <a:r>
              <a:rPr lang="en-GB" sz="2200" dirty="0">
                <a:ea typeface="+mn-lt"/>
                <a:cs typeface="+mn-lt"/>
              </a:rPr>
              <a:t>. London: Palgrave</a:t>
            </a:r>
          </a:p>
          <a:p>
            <a:r>
              <a:rPr lang="en-GB" sz="2200" dirty="0">
                <a:hlinkClick r:id="rId5"/>
              </a:rPr>
              <a:t>https://www.cps.gov.uk/legal-guidance/victims-crime-code-practice-cps-legal-guidance</a:t>
            </a:r>
            <a:endParaRPr lang="en-GB" sz="2200" dirty="0"/>
          </a:p>
          <a:p>
            <a:r>
              <a:rPr lang="en-GB" sz="2200" dirty="0">
                <a:hlinkClick r:id="rId6"/>
              </a:rPr>
              <a:t>https://www.victimsupport.org.uk/help-and-support/get-help/support-near-you/wales/south-wales</a:t>
            </a:r>
            <a:endParaRPr lang="en-GB" sz="2200" dirty="0"/>
          </a:p>
          <a:p>
            <a:r>
              <a:rPr lang="en-GB" sz="2200" dirty="0"/>
              <a:t>Victims commissioner</a:t>
            </a:r>
            <a:endParaRPr lang="en-GB" sz="2200" dirty="0">
              <a:ea typeface="Calibri"/>
              <a:cs typeface="Calibri"/>
            </a:endParaRPr>
          </a:p>
          <a:p>
            <a:r>
              <a:rPr lang="en-GB" sz="2200" dirty="0"/>
              <a:t>UN Handbook for victims</a:t>
            </a:r>
            <a:endParaRPr lang="en-GB" sz="2200" dirty="0">
              <a:ea typeface="Calibri"/>
              <a:cs typeface="Calibri"/>
            </a:endParaRPr>
          </a:p>
          <a:p>
            <a:r>
              <a:rPr lang="en-GB" sz="2200" dirty="0">
                <a:ea typeface="+mn-lt"/>
                <a:cs typeface="+mn-lt"/>
                <a:hlinkClick r:id="rId7"/>
              </a:rPr>
              <a:t>https://assets.publishing.service.gov.uk/government/uploads/system/uploads/attachment_data/file/405397/6.379_Supporting_guidance_web_doc_v3.pdf</a:t>
            </a:r>
            <a:endParaRPr lang="en-GB" sz="2200" dirty="0">
              <a:ea typeface="Calibri"/>
              <a:cs typeface="Calibri"/>
            </a:endParaRPr>
          </a:p>
          <a:p>
            <a:r>
              <a:rPr lang="en-GB" sz="2200" dirty="0">
                <a:ea typeface="+mn-lt"/>
                <a:cs typeface="+mn-lt"/>
                <a:hlinkClick r:id="rId8"/>
              </a:rPr>
              <a:t>http://clok.uclan.ac.uk/19620/1/Defining%20Vulnerability%20-%20From%20the%20Conceptual%20to%20the%20Operational%20-%20Clok%20version%20Aug%202017.pdf</a:t>
            </a:r>
            <a:endParaRPr lang="en-GB" sz="2200" dirty="0">
              <a:cs typeface="Calibri"/>
            </a:endParaRPr>
          </a:p>
          <a:p>
            <a:r>
              <a:rPr lang="en-GB" sz="2200" dirty="0">
                <a:ea typeface="+mn-lt"/>
                <a:cs typeface="+mn-lt"/>
              </a:rPr>
              <a:t>https://www.justiceinspectorates.gov.uk/hmicfrs/wp-content/uploads/the-welfare-of-vulnerable-people-in-police-custody.pdf</a:t>
            </a:r>
            <a:endParaRPr lang="en-GB" sz="2200" dirty="0">
              <a:cs typeface="Calibri"/>
            </a:endParaRPr>
          </a:p>
          <a:p>
            <a:endParaRPr lang="en-GB" sz="2200">
              <a:ea typeface="Calibri" panose="020F0502020204030204"/>
              <a:cs typeface="Calibri" panose="020F0502020204030204"/>
            </a:endParaRPr>
          </a:p>
          <a:p>
            <a:endParaRPr lang="en-GB" sz="2200">
              <a:ea typeface="Calibri" panose="020F0502020204030204"/>
              <a:cs typeface="Calibri" panose="020F0502020204030204"/>
            </a:endParaRPr>
          </a:p>
          <a:p>
            <a:endParaRPr lang="en-GB" sz="2200">
              <a:ea typeface="Calibri" panose="020F0502020204030204"/>
              <a:cs typeface="Calibri" panose="020F0502020204030204"/>
            </a:endParaRPr>
          </a:p>
        </p:txBody>
      </p:sp>
      <p:pic>
        <p:nvPicPr>
          <p:cNvPr id="5" name="Audio 4">
            <a:hlinkClick r:id="" action="ppaction://media"/>
            <a:extLst>
              <a:ext uri="{FF2B5EF4-FFF2-40B4-BE49-F238E27FC236}">
                <a16:creationId xmlns:a16="http://schemas.microsoft.com/office/drawing/2014/main" id="{A9338C16-CB2B-62C1-C8EF-8D31F6AE913D}"/>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864494397"/>
      </p:ext>
    </p:extLst>
  </p:cSld>
  <p:clrMapOvr>
    <a:masterClrMapping/>
  </p:clrMapOvr>
  <mc:AlternateContent xmlns:mc="http://schemas.openxmlformats.org/markup-compatibility/2006">
    <mc:Choice xmlns:p14="http://schemas.microsoft.com/office/powerpoint/2010/main" Requires="p14">
      <p:transition spd="slow" p14:dur="2000" advTm="8881"/>
    </mc:Choice>
    <mc:Fallback>
      <p:transition spd="slow" advTm="88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491AE-1A8A-4E66-B864-58717AAA862F}"/>
              </a:ext>
            </a:extLst>
          </p:cNvPr>
          <p:cNvSpPr>
            <a:spLocks noGrp="1"/>
          </p:cNvSpPr>
          <p:nvPr>
            <p:ph type="title"/>
          </p:nvPr>
        </p:nvSpPr>
        <p:spPr>
          <a:xfrm>
            <a:off x="1981200" y="274639"/>
            <a:ext cx="8229600" cy="673013"/>
          </a:xfrm>
        </p:spPr>
        <p:txBody>
          <a:bodyPr>
            <a:normAutofit/>
          </a:bodyPr>
          <a:lstStyle/>
          <a:p>
            <a:r>
              <a:rPr lang="en-GB" sz="2000" dirty="0"/>
              <a:t>sources</a:t>
            </a:r>
          </a:p>
        </p:txBody>
      </p:sp>
      <p:sp>
        <p:nvSpPr>
          <p:cNvPr id="3" name="Content Placeholder 2">
            <a:extLst>
              <a:ext uri="{FF2B5EF4-FFF2-40B4-BE49-F238E27FC236}">
                <a16:creationId xmlns:a16="http://schemas.microsoft.com/office/drawing/2014/main" id="{36BD782D-C048-4543-9974-132050892D3F}"/>
              </a:ext>
            </a:extLst>
          </p:cNvPr>
          <p:cNvSpPr>
            <a:spLocks noGrp="1"/>
          </p:cNvSpPr>
          <p:nvPr>
            <p:ph idx="1"/>
          </p:nvPr>
        </p:nvSpPr>
        <p:spPr/>
        <p:txBody>
          <a:bodyPr>
            <a:normAutofit/>
          </a:bodyPr>
          <a:lstStyle/>
          <a:p>
            <a:r>
              <a:rPr lang="en-GB" sz="1400" dirty="0">
                <a:hlinkClick r:id="rId2"/>
              </a:rPr>
              <a:t>https://journals.sagepub.com/doi/abs/10.1177/073346480001900206</a:t>
            </a:r>
            <a:endParaRPr lang="en-GB" sz="1400" dirty="0"/>
          </a:p>
          <a:p>
            <a:r>
              <a:rPr lang="en-GB" sz="1400" dirty="0">
                <a:hlinkClick r:id="rId3"/>
              </a:rPr>
              <a:t>https://www.ons.gov.uk/peoplepopulationandcommunity/birthsdeathsandmarriages/lifeexpectancies/bulletins/nationallifetablesunitedkingdom/2016to2018</a:t>
            </a:r>
            <a:endParaRPr lang="en-GB" sz="1400" dirty="0"/>
          </a:p>
          <a:p>
            <a:r>
              <a:rPr lang="en-GB" sz="1400" dirty="0">
                <a:hlinkClick r:id="rId4"/>
              </a:rPr>
              <a:t>https://www.ons.gov.uk/peoplepopulationandcommunity/birthsdeathsandmarriages/ageing/articles/livinglongerisage70thenewage65/2019-11-19</a:t>
            </a:r>
            <a:endParaRPr lang="en-GB" sz="1400" dirty="0"/>
          </a:p>
          <a:p>
            <a:r>
              <a:rPr lang="en-GB" sz="1400" dirty="0">
                <a:hlinkClick r:id="rId5"/>
              </a:rPr>
              <a:t>https://jmlevinemd.com/elder-neglect-and-abuse-a-primer-for-primary-care-physicians/</a:t>
            </a:r>
            <a:endParaRPr lang="en-GB" sz="1400" dirty="0"/>
          </a:p>
          <a:p>
            <a:r>
              <a:rPr lang="en-GB" sz="1400" dirty="0">
                <a:hlinkClick r:id="rId6"/>
              </a:rPr>
              <a:t>https://www.ageuk.org.uk/globalassets/age-cymru/documents/information-guides-and-factsheets/fs78w.pdf</a:t>
            </a:r>
            <a:endParaRPr lang="en-GB" sz="1400" dirty="0"/>
          </a:p>
          <a:p>
            <a:r>
              <a:rPr lang="en-GB" sz="1400" dirty="0">
                <a:hlinkClick r:id="rId7"/>
              </a:rPr>
              <a:t>https://www.cps.gov.uk/legal-guidance/older-people-prosecuting-crimes-against</a:t>
            </a:r>
            <a:endParaRPr lang="en-GB" sz="1400" dirty="0"/>
          </a:p>
          <a:p>
            <a:r>
              <a:rPr lang="en-GB" sz="1400" dirty="0">
                <a:hlinkClick r:id="rId8"/>
              </a:rPr>
              <a:t>https://www.bbc.co.uk/news/uk-wales-41248567</a:t>
            </a:r>
            <a:endParaRPr lang="en-GB" sz="1400" dirty="0"/>
          </a:p>
          <a:p>
            <a:r>
              <a:rPr lang="en-GB" sz="1400" dirty="0">
                <a:hlinkClick r:id="rId9"/>
              </a:rPr>
              <a:t>https://www.theguardian.com/uk-news/2019/jul/17/police-letting-down-older-victims-of-say-inspectors</a:t>
            </a:r>
            <a:endParaRPr lang="en-GB" sz="1400" dirty="0"/>
          </a:p>
          <a:p>
            <a:r>
              <a:rPr lang="en-GB" sz="1400" dirty="0">
                <a:hlinkClick r:id="rId10"/>
              </a:rPr>
              <a:t>http://www.cpa.org.uk/information/reviews/financialabuse240408[1].pdf</a:t>
            </a:r>
            <a:endParaRPr lang="en-GB" sz="1400" dirty="0"/>
          </a:p>
        </p:txBody>
      </p:sp>
    </p:spTree>
    <p:extLst>
      <p:ext uri="{BB962C8B-B14F-4D97-AF65-F5344CB8AC3E}">
        <p14:creationId xmlns:p14="http://schemas.microsoft.com/office/powerpoint/2010/main" val="9575641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7.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Facet">
  <a:themeElements>
    <a:clrScheme name="UWTSD CFNE">
      <a:dk1>
        <a:sysClr val="windowText" lastClr="000000"/>
      </a:dk1>
      <a:lt1>
        <a:sysClr val="window" lastClr="FFFFFF"/>
      </a:lt1>
      <a:dk2>
        <a:srgbClr val="44546A"/>
      </a:dk2>
      <a:lt2>
        <a:srgbClr val="E7E6E6"/>
      </a:lt2>
      <a:accent1>
        <a:srgbClr val="1F3864"/>
      </a:accent1>
      <a:accent2>
        <a:srgbClr val="D9E2F3"/>
      </a:accent2>
      <a:accent3>
        <a:srgbClr val="A5A5A5"/>
      </a:accent3>
      <a:accent4>
        <a:srgbClr val="4472C4"/>
      </a:accent4>
      <a:accent5>
        <a:srgbClr val="8496B0"/>
      </a:accent5>
      <a:accent6>
        <a:srgbClr val="2F5496"/>
      </a:accent6>
      <a:hlink>
        <a:srgbClr val="FFC000"/>
      </a:hlink>
      <a:folHlink>
        <a:srgbClr val="954F72"/>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3.xml><?xml version="1.0" encoding="utf-8"?>
<a:theme xmlns:a="http://schemas.openxmlformats.org/drawingml/2006/main" name="Blank Presentation">
  <a:themeElements>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fontScheme name="Blank Presentation">
      <a:majorFont>
        <a:latin typeface="Arial Black"/>
        <a:ea typeface="Osaka"/>
        <a:cs typeface=""/>
      </a:majorFont>
      <a:minorFont>
        <a:latin typeface="Arial Black"/>
        <a:ea typeface="Osaka"/>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Blank Presentation 13">
        <a:dk1>
          <a:srgbClr val="C1C4C3"/>
        </a:dk1>
        <a:lt1>
          <a:srgbClr val="FFFFFF"/>
        </a:lt1>
        <a:dk2>
          <a:srgbClr val="002B52"/>
        </a:dk2>
        <a:lt2>
          <a:srgbClr val="FFF20D"/>
        </a:lt2>
        <a:accent1>
          <a:srgbClr val="3366CC"/>
        </a:accent1>
        <a:accent2>
          <a:srgbClr val="00B000"/>
        </a:accent2>
        <a:accent3>
          <a:srgbClr val="AAACB3"/>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FC77CB91DBE3047884ABBD40BFC76FC" ma:contentTypeVersion="14" ma:contentTypeDescription="Create a new document." ma:contentTypeScope="" ma:versionID="ac310a0913e56bb2cc3248181c85b4db">
  <xsd:schema xmlns:xsd="http://www.w3.org/2001/XMLSchema" xmlns:xs="http://www.w3.org/2001/XMLSchema" xmlns:p="http://schemas.microsoft.com/office/2006/metadata/properties" xmlns:ns3="ed25a739-d205-4a8f-b117-2566f909cb60" xmlns:ns4="58f7e881-cc1d-4294-8008-c54da3573a5f" targetNamespace="http://schemas.microsoft.com/office/2006/metadata/properties" ma:root="true" ma:fieldsID="5106241fcac60b029daadc5c29764005" ns3:_="" ns4:_="">
    <xsd:import namespace="ed25a739-d205-4a8f-b117-2566f909cb60"/>
    <xsd:import namespace="58f7e881-cc1d-4294-8008-c54da3573a5f"/>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OCR" minOccurs="0"/>
                <xsd:element ref="ns3:MediaServiceAutoKeyPoints" minOccurs="0"/>
                <xsd:element ref="ns3:MediaServiceKeyPoints" minOccurs="0"/>
                <xsd:element ref="ns3:MediaServiceDateTaken" minOccurs="0"/>
                <xsd:element ref="ns3:MediaServiceLocatio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d25a739-d205-4a8f-b117-2566f909cb6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58f7e881-cc1d-4294-8008-c54da3573a5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65839B4-35C8-4649-B036-2DD5B81ECB1D}">
  <ds:schemaRefs>
    <ds:schemaRef ds:uri="http://schemas.microsoft.com/sharepoint/v3/contenttype/forms"/>
  </ds:schemaRefs>
</ds:datastoreItem>
</file>

<file path=customXml/itemProps2.xml><?xml version="1.0" encoding="utf-8"?>
<ds:datastoreItem xmlns:ds="http://schemas.openxmlformats.org/officeDocument/2006/customXml" ds:itemID="{95E8EFF9-4E98-4CC0-938A-550511FE672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d25a739-d205-4a8f-b117-2566f909cb60"/>
    <ds:schemaRef ds:uri="58f7e881-cc1d-4294-8008-c54da3573a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34FEE7A-60F3-49CD-A724-8DAD74B3036E}">
  <ds:schemaRefs>
    <ds:schemaRef ds:uri="58f7e881-cc1d-4294-8008-c54da3573a5f"/>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ed25a739-d205-4a8f-b117-2566f909cb60"/>
    <ds:schemaRef ds:uri="http://purl.org/dc/elements/1.1/"/>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1195</TotalTime>
  <Words>2702</Words>
  <Application>Microsoft Office PowerPoint</Application>
  <PresentationFormat>Widescreen</PresentationFormat>
  <Paragraphs>264</Paragraphs>
  <Slides>36</Slides>
  <Notes>9</Notes>
  <HiddenSlides>0</HiddenSlides>
  <MMClips>35</MMClips>
  <ScaleCrop>false</ScaleCrop>
  <HeadingPairs>
    <vt:vector size="6" baseType="variant">
      <vt:variant>
        <vt:lpstr>Fonts Used</vt:lpstr>
      </vt:variant>
      <vt:variant>
        <vt:i4>10</vt:i4>
      </vt:variant>
      <vt:variant>
        <vt:lpstr>Theme</vt:lpstr>
      </vt:variant>
      <vt:variant>
        <vt:i4>6</vt:i4>
      </vt:variant>
      <vt:variant>
        <vt:lpstr>Slide Titles</vt:lpstr>
      </vt:variant>
      <vt:variant>
        <vt:i4>36</vt:i4>
      </vt:variant>
    </vt:vector>
  </HeadingPairs>
  <TitlesOfParts>
    <vt:vector size="52" baseType="lpstr">
      <vt:lpstr>canada-type-gibson</vt:lpstr>
      <vt:lpstr>Gotham</vt:lpstr>
      <vt:lpstr>Myriad Pro</vt:lpstr>
      <vt:lpstr>Arial</vt:lpstr>
      <vt:lpstr>Arial Black</vt:lpstr>
      <vt:lpstr>Calibri</vt:lpstr>
      <vt:lpstr>Calibri Light</vt:lpstr>
      <vt:lpstr>Microsoft Sans Serif</vt:lpstr>
      <vt:lpstr>Trebuchet MS</vt:lpstr>
      <vt:lpstr>Wingdings 3</vt:lpstr>
      <vt:lpstr>Office Theme</vt:lpstr>
      <vt:lpstr>Facet</vt:lpstr>
      <vt:lpstr>Blank Presentation</vt:lpstr>
      <vt:lpstr>Office Theme</vt:lpstr>
      <vt:lpstr>Theme1.thmx first page pp</vt:lpstr>
      <vt:lpstr>Office Theme</vt:lpstr>
      <vt:lpstr>Policing Vulnerability and Risk</vt:lpstr>
      <vt:lpstr>What is your Module all about?</vt:lpstr>
      <vt:lpstr>Welcome</vt:lpstr>
      <vt:lpstr>Referencing Help</vt:lpstr>
      <vt:lpstr>Sources for assignments </vt:lpstr>
      <vt:lpstr>Assignment 1</vt:lpstr>
      <vt:lpstr> Assignment 2: </vt:lpstr>
      <vt:lpstr>Warnings and Feelings</vt:lpstr>
      <vt:lpstr>Criminal Justice System</vt:lpstr>
      <vt:lpstr>Task</vt:lpstr>
      <vt:lpstr>Vulnerability </vt:lpstr>
      <vt:lpstr>PowerPoint Presentation</vt:lpstr>
      <vt:lpstr>Police approach to Vulnerability</vt:lpstr>
      <vt:lpstr>Blackstone’s Policing Handbook (2020)</vt:lpstr>
      <vt:lpstr>Factors of vulnerability </vt:lpstr>
      <vt:lpstr>Police and vulnerability awareness video</vt:lpstr>
      <vt:lpstr>Social Services and Wellbeing Act 2014</vt:lpstr>
      <vt:lpstr> Social Services and Wellbeing Act 2014 </vt:lpstr>
      <vt:lpstr>Social Services and Wellbeing Act 2014 </vt:lpstr>
      <vt:lpstr>THRIVE</vt:lpstr>
      <vt:lpstr>College of Policing Needed at each police intervention </vt:lpstr>
      <vt:lpstr>Evidence Based Reflection </vt:lpstr>
      <vt:lpstr>Evidence Based Reflection </vt:lpstr>
      <vt:lpstr>Task</vt:lpstr>
      <vt:lpstr>Catch a Copper  </vt:lpstr>
      <vt:lpstr>Task - CoP</vt:lpstr>
      <vt:lpstr>Fear of Crime</vt:lpstr>
      <vt:lpstr>The Fear of Crime</vt:lpstr>
      <vt:lpstr>Fear of Crime</vt:lpstr>
      <vt:lpstr> Police in England and Wales pledge to attend every home burglary </vt:lpstr>
      <vt:lpstr>Fear of Terrorist Acts</vt:lpstr>
      <vt:lpstr>PowerPoint Presentation</vt:lpstr>
      <vt:lpstr>Terror Attacks Fear</vt:lpstr>
      <vt:lpstr>Fear of Crime</vt:lpstr>
      <vt:lpstr>Sources:</vt:lpstr>
      <vt:lpstr>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Vulnerability, Welfare and Risk</dc:title>
  <dc:creator>Jane Thomas</dc:creator>
  <cp:lastModifiedBy>Jane Davies</cp:lastModifiedBy>
  <cp:revision>1302</cp:revision>
  <dcterms:created xsi:type="dcterms:W3CDTF">2021-09-21T20:30:32Z</dcterms:created>
  <dcterms:modified xsi:type="dcterms:W3CDTF">2024-09-26T09:15:05Z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0x010100AFC77CB91DBE3047884ABBD40BFC76FC</vt:lpwstr>
  </property>
</Properties>
</file>