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134" r:id="rId1"/>
  </p:sldMasterIdLst>
  <p:notesMasterIdLst>
    <p:notesMasterId r:id="rId23"/>
  </p:notesMasterIdLst>
  <p:handoutMasterIdLst>
    <p:handoutMasterId r:id="rId24"/>
  </p:handoutMasterIdLst>
  <p:sldIdLst>
    <p:sldId id="373" r:id="rId2"/>
    <p:sldId id="387" r:id="rId3"/>
    <p:sldId id="388" r:id="rId4"/>
    <p:sldId id="384" r:id="rId5"/>
    <p:sldId id="389" r:id="rId6"/>
    <p:sldId id="374" r:id="rId7"/>
    <p:sldId id="383" r:id="rId8"/>
    <p:sldId id="375" r:id="rId9"/>
    <p:sldId id="377" r:id="rId10"/>
    <p:sldId id="378" r:id="rId11"/>
    <p:sldId id="379" r:id="rId12"/>
    <p:sldId id="380" r:id="rId13"/>
    <p:sldId id="382" r:id="rId14"/>
    <p:sldId id="393" r:id="rId15"/>
    <p:sldId id="394" r:id="rId16"/>
    <p:sldId id="396" r:id="rId17"/>
    <p:sldId id="395" r:id="rId18"/>
    <p:sldId id="385" r:id="rId19"/>
    <p:sldId id="386" r:id="rId20"/>
    <p:sldId id="381" r:id="rId21"/>
    <p:sldId id="391" r:id="rId22"/>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62167" autoAdjust="0"/>
  </p:normalViewPr>
  <p:slideViewPr>
    <p:cSldViewPr>
      <p:cViewPr varScale="1">
        <p:scale>
          <a:sx n="74" d="100"/>
          <a:sy n="74" d="100"/>
        </p:scale>
        <p:origin x="128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xmlns=""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xmlns=""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xmlns=""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xmlns=""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extLst>
      <p:ext uri="{BB962C8B-B14F-4D97-AF65-F5344CB8AC3E}">
        <p14:creationId xmlns:p14="http://schemas.microsoft.com/office/powerpoint/2010/main" val="37267163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xmlns=""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xmlns=""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xmlns=""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xmlns=""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xmlns=""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xmlns=""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extLst>
      <p:ext uri="{BB962C8B-B14F-4D97-AF65-F5344CB8AC3E}">
        <p14:creationId xmlns:p14="http://schemas.microsoft.com/office/powerpoint/2010/main" val="259697301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3B1CD3A0-050D-407A-AAC0-CD7E70A5B4C4}"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3F41B2E-78C8-4B8A-B67B-37D9150BC61E}" type="slidenum">
              <a:rPr lang="en-GB" altLang="en-US" smtClean="0"/>
              <a:pPr>
                <a:defRPr/>
              </a:pPr>
              <a:t>‹#›</a:t>
            </a:fld>
            <a:endParaRPr lang="en-GB" alt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5804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D6471B11-6530-4E78-BF06-EDF2C3B701EB}"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52D99E5-FDB3-4144-9A67-0DF7A1092C6B}" type="slidenum">
              <a:rPr lang="en-GB" altLang="en-US" smtClean="0"/>
              <a:pPr>
                <a:defRPr/>
              </a:pPr>
              <a:t>‹#›</a:t>
            </a:fld>
            <a:endParaRPr lang="en-GB" altLang="en-US"/>
          </a:p>
        </p:txBody>
      </p:sp>
    </p:spTree>
    <p:extLst>
      <p:ext uri="{BB962C8B-B14F-4D97-AF65-F5344CB8AC3E}">
        <p14:creationId xmlns:p14="http://schemas.microsoft.com/office/powerpoint/2010/main" val="2263926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DC52F87C-49E7-4369-9718-BA29103876AA}"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2F322D5-937C-42E5-9CE2-7932E36E37DD}" type="slidenum">
              <a:rPr lang="en-GB" altLang="en-US" smtClean="0"/>
              <a:pPr>
                <a:defRPr/>
              </a:pPr>
              <a:t>‹#›</a:t>
            </a:fld>
            <a:endParaRPr lang="en-GB" alt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5742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90D24051-A723-4CAB-AEA0-DF11D89AE46A}" type="datetimeFigureOut">
              <a:rPr lang="en-GB" smtClean="0"/>
              <a:pPr>
                <a:defRPr/>
              </a:pPr>
              <a:t>27/09/2019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B27C47F5-54B8-43BC-84D2-347FC0508BA4}" type="slidenum">
              <a:rPr lang="en-GB" altLang="en-US" smtClean="0"/>
              <a:pPr>
                <a:defRPr/>
              </a:pPr>
              <a:t>‹#›</a:t>
            </a:fld>
            <a:endParaRPr lang="en-GB" altLang="en-US"/>
          </a:p>
        </p:txBody>
      </p:sp>
    </p:spTree>
    <p:extLst>
      <p:ext uri="{BB962C8B-B14F-4D97-AF65-F5344CB8AC3E}">
        <p14:creationId xmlns:p14="http://schemas.microsoft.com/office/powerpoint/2010/main" val="4174826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FBF54716-E02E-45CC-8753-C8D9E8639E34}" type="datetimeFigureOut">
              <a:rPr lang="en-GB" smtClean="0"/>
              <a:pPr>
                <a:defRPr/>
              </a:pPr>
              <a:t>27/09/2019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F8D7AF9C-2D71-430D-977D-3B3B96653E91}" type="slidenum">
              <a:rPr lang="en-GB" altLang="en-US" smtClean="0"/>
              <a:pPr>
                <a:defRPr/>
              </a:pPr>
              <a:t>‹#›</a:t>
            </a:fld>
            <a:endParaRPr lang="en-GB" altLang="en-US"/>
          </a:p>
        </p:txBody>
      </p:sp>
    </p:spTree>
    <p:extLst>
      <p:ext uri="{BB962C8B-B14F-4D97-AF65-F5344CB8AC3E}">
        <p14:creationId xmlns:p14="http://schemas.microsoft.com/office/powerpoint/2010/main" val="168747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356206E-1367-49D3-A94F-A86D930F3B89}" type="datetimeFigureOut">
              <a:rPr lang="en-GB" smtClean="0"/>
              <a:pPr>
                <a:defRPr/>
              </a:pPr>
              <a:t>27/09/2019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10A6D740-4B7D-4B70-8CAA-893A0E623AB3}" type="slidenum">
              <a:rPr lang="en-GB" altLang="en-US" smtClean="0"/>
              <a:pPr>
                <a:defRPr/>
              </a:pPr>
              <a:t>‹#›</a:t>
            </a:fld>
            <a:endParaRPr lang="en-GB" altLang="en-US"/>
          </a:p>
        </p:txBody>
      </p:sp>
    </p:spTree>
    <p:extLst>
      <p:ext uri="{BB962C8B-B14F-4D97-AF65-F5344CB8AC3E}">
        <p14:creationId xmlns:p14="http://schemas.microsoft.com/office/powerpoint/2010/main" val="3808874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E7D3963C-D3F2-484B-A4AA-EDAAD6FE3749}" type="datetimeFigureOut">
              <a:rPr lang="en-GB" smtClean="0"/>
              <a:pPr>
                <a:defRPr/>
              </a:pPr>
              <a:t>27/09/2019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pPr>
              <a:defRPr/>
            </a:pPr>
            <a:fld id="{46ACB9D4-1302-4357-B124-ADD26341CE76}" type="slidenum">
              <a:rPr lang="en-GB" altLang="en-US" smtClean="0"/>
              <a:pPr>
                <a:defRPr/>
              </a:pPr>
              <a:t>‹#›</a:t>
            </a:fld>
            <a:endParaRPr lang="en-GB" altLang="en-US"/>
          </a:p>
        </p:txBody>
      </p:sp>
    </p:spTree>
    <p:extLst>
      <p:ext uri="{BB962C8B-B14F-4D97-AF65-F5344CB8AC3E}">
        <p14:creationId xmlns:p14="http://schemas.microsoft.com/office/powerpoint/2010/main" val="105713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21A6ACE4-5E0B-4C81-A354-A16A032FDC27}" type="datetimeFigureOut">
              <a:rPr lang="en-GB" smtClean="0"/>
              <a:pPr>
                <a:defRPr/>
              </a:pPr>
              <a:t>27/09/2019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E16CDB78-3C80-4992-87EB-C458FBE0294B}" type="slidenum">
              <a:rPr lang="en-GB" altLang="en-US" smtClean="0"/>
              <a:pPr>
                <a:defRPr/>
              </a:pPr>
              <a:t>‹#›</a:t>
            </a:fld>
            <a:endParaRPr lang="en-GB" altLang="en-US"/>
          </a:p>
        </p:txBody>
      </p:sp>
    </p:spTree>
    <p:extLst>
      <p:ext uri="{BB962C8B-B14F-4D97-AF65-F5344CB8AC3E}">
        <p14:creationId xmlns:p14="http://schemas.microsoft.com/office/powerpoint/2010/main" val="1617385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F5A4779F-1DBE-42EB-82C7-CECF31C97C6D}" type="datetimeFigureOut">
              <a:rPr lang="en-GB" smtClean="0"/>
              <a:pPr>
                <a:defRPr/>
              </a:pPr>
              <a:t>27/09/2019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BDF4CE13-269E-4361-ACE6-3EDE570D43CC}" type="slidenum">
              <a:rPr lang="en-GB" altLang="en-US" smtClean="0"/>
              <a:pPr>
                <a:defRPr/>
              </a:pPr>
              <a:t>‹#›</a:t>
            </a:fld>
            <a:endParaRPr lang="en-GB" altLang="en-US"/>
          </a:p>
        </p:txBody>
      </p:sp>
    </p:spTree>
    <p:extLst>
      <p:ext uri="{BB962C8B-B14F-4D97-AF65-F5344CB8AC3E}">
        <p14:creationId xmlns:p14="http://schemas.microsoft.com/office/powerpoint/2010/main" val="3543844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08862AC9-37A5-49EB-8D7B-9EB835A516B2}"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86F790B-CD64-4DC1-BFE8-286FAE9AB1CC}" type="slidenum">
              <a:rPr lang="en-GB" altLang="en-US" smtClean="0"/>
              <a:pPr>
                <a:defRPr/>
              </a:pPr>
              <a:t>‹#›</a:t>
            </a:fld>
            <a:endParaRPr lang="en-GB" altLang="en-US"/>
          </a:p>
        </p:txBody>
      </p:sp>
    </p:spTree>
    <p:extLst>
      <p:ext uri="{BB962C8B-B14F-4D97-AF65-F5344CB8AC3E}">
        <p14:creationId xmlns:p14="http://schemas.microsoft.com/office/powerpoint/2010/main" val="3105406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D782D51F-DAD0-4FEC-A0A7-42929DC8715A}"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160E00FE-BC3D-422D-815F-CFE0EE1BFBBE}" type="slidenum">
              <a:rPr lang="en-GB" altLang="en-US" smtClean="0"/>
              <a:pPr>
                <a:defRPr/>
              </a:pPr>
              <a:t>‹#›</a:t>
            </a:fld>
            <a:endParaRPr lang="en-GB" altLang="en-US"/>
          </a:p>
        </p:txBody>
      </p:sp>
    </p:spTree>
    <p:extLst>
      <p:ext uri="{BB962C8B-B14F-4D97-AF65-F5344CB8AC3E}">
        <p14:creationId xmlns:p14="http://schemas.microsoft.com/office/powerpoint/2010/main" val="1907553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5FD97A5F-F906-4591-B50A-05DD79084E12}" type="datetimeFigureOut">
              <a:rPr lang="en-GB" smtClean="0"/>
              <a:pPr>
                <a:defRPr/>
              </a:pPr>
              <a:t>27/09/2019</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721AEB27-0483-4D7F-BAA5-F2666D1A0BF2}" type="slidenum">
              <a:rPr lang="en-GB" altLang="en-US" smtClean="0"/>
              <a:pPr>
                <a:defRPr/>
              </a:pPr>
              <a:t>‹#›</a:t>
            </a:fld>
            <a:endParaRPr lang="en-GB" alt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6672468"/>
      </p:ext>
    </p:extLst>
  </p:cSld>
  <p:clrMap bg1="lt1" tx1="dk1" bg2="lt2" tx2="dk2" accent1="accent1" accent2="accent2" accent3="accent3" accent4="accent4" accent5="accent5" accent6="accent6" hlink="hlink" folHlink="folHlink"/>
  <p:sldLayoutIdLst>
    <p:sldLayoutId id="2147484135" r:id="rId1"/>
    <p:sldLayoutId id="2147484136" r:id="rId2"/>
    <p:sldLayoutId id="2147484137" r:id="rId3"/>
    <p:sldLayoutId id="2147484138" r:id="rId4"/>
    <p:sldLayoutId id="2147484139" r:id="rId5"/>
    <p:sldLayoutId id="2147484140" r:id="rId6"/>
    <p:sldLayoutId id="2147484141" r:id="rId7"/>
    <p:sldLayoutId id="2147484142" r:id="rId8"/>
    <p:sldLayoutId id="2147484143" r:id="rId9"/>
    <p:sldLayoutId id="2147484144" r:id="rId10"/>
    <p:sldLayoutId id="214748414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2.le.ac.uk/departments/criminology/documents/Final_report_Nov_2011%20-17%20Nov%202011.pdf" TargetMode="External"/><Relationship Id="rId2" Type="http://schemas.openxmlformats.org/officeDocument/2006/relationships/hyperlink" Target="https://www.ncbi.nlm.nih.gov/books/NBK64295/"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theguardian.com/social-care-network/2013/jul/01/social-workers-convicted-sex-offenders" TargetMode="External"/><Relationship Id="rId2" Type="http://schemas.openxmlformats.org/officeDocument/2006/relationships/hyperlink" Target="https://www.england.nhs.uk/commissioning/wp-content/uploads/sites/12/2015/10/work-offndrs-persnlty-disorder-oct15.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xmlns="" id="{B3E1BD40-6C07-4E70-BE95-4CA4197CD6A3}"/>
              </a:ext>
            </a:extLst>
          </p:cNvPr>
          <p:cNvSpPr>
            <a:spLocks noGrp="1"/>
          </p:cNvSpPr>
          <p:nvPr>
            <p:ph type="ctrTitle"/>
          </p:nvPr>
        </p:nvSpPr>
        <p:spPr/>
        <p:txBody>
          <a:bodyPr/>
          <a:lstStyle/>
          <a:p>
            <a:pPr algn="ctr"/>
            <a:r>
              <a:rPr lang="en-GB" altLang="en-US" dirty="0"/>
              <a:t>Personal  </a:t>
            </a:r>
            <a:r>
              <a:rPr lang="en-GB" altLang="en-US" dirty="0" smtClean="0"/>
              <a:t>B</a:t>
            </a:r>
            <a:r>
              <a:rPr lang="en-GB" altLang="en-US" dirty="0" smtClean="0"/>
              <a:t>arriers: Working </a:t>
            </a:r>
            <a:r>
              <a:rPr lang="en-GB" altLang="en-US" dirty="0"/>
              <a:t>with </a:t>
            </a:r>
            <a:r>
              <a:rPr lang="en-GB" altLang="en-US" dirty="0" smtClean="0"/>
              <a:t>Offenders</a:t>
            </a:r>
            <a:endParaRPr lang="en-GB" altLang="en-US" dirty="0"/>
          </a:p>
        </p:txBody>
      </p:sp>
      <p:sp>
        <p:nvSpPr>
          <p:cNvPr id="6" name="Subtitle 5">
            <a:extLst>
              <a:ext uri="{FF2B5EF4-FFF2-40B4-BE49-F238E27FC236}">
                <a16:creationId xmlns:a16="http://schemas.microsoft.com/office/drawing/2014/main" xmlns="" id="{4F0D2B0C-3DDE-44A4-93F7-977EC61C5A1F}"/>
              </a:ext>
            </a:extLst>
          </p:cNvPr>
          <p:cNvSpPr>
            <a:spLocks noGrp="1"/>
          </p:cNvSpPr>
          <p:nvPr>
            <p:ph type="subTitle" idx="1"/>
          </p:nvPr>
        </p:nvSpPr>
        <p:spPr/>
        <p:txBody>
          <a:bodyPr>
            <a:normAutofit/>
          </a:bodyPr>
          <a:lstStyle/>
          <a:p>
            <a:pPr>
              <a:defRPr/>
            </a:pPr>
            <a:r>
              <a:rPr lang="en-GB" dirty="0" smtClean="0"/>
              <a:t>Dr Caroline Lohmann-</a:t>
            </a:r>
            <a:r>
              <a:rPr lang="en-GB" dirty="0" err="1" smtClean="0"/>
              <a:t>hancock</a:t>
            </a:r>
            <a:endParaRPr lang="en-GB" dirty="0" smtClean="0"/>
          </a:p>
          <a:p>
            <a:pPr>
              <a:defRPr/>
            </a:pPr>
            <a:r>
              <a:rPr lang="en-GB" dirty="0" smtClean="0"/>
              <a:t> &amp; </a:t>
            </a:r>
            <a:r>
              <a:rPr lang="en-GB" dirty="0" smtClean="0"/>
              <a:t>Phillip </a:t>
            </a:r>
            <a:r>
              <a:rPr lang="en-GB" dirty="0" err="1" smtClean="0"/>
              <a:t>morgan</a:t>
            </a:r>
            <a:r>
              <a:rPr lang="en-GB" dirty="0" smtClean="0"/>
              <a:t>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3B27AB-0F22-4176-9F8E-8A83B10AE0F6}"/>
              </a:ext>
            </a:extLst>
          </p:cNvPr>
          <p:cNvSpPr>
            <a:spLocks noGrp="1"/>
          </p:cNvSpPr>
          <p:nvPr>
            <p:ph type="title"/>
          </p:nvPr>
        </p:nvSpPr>
        <p:spPr/>
        <p:txBody>
          <a:bodyPr/>
          <a:lstStyle/>
          <a:p>
            <a:r>
              <a:rPr lang="en-GB" dirty="0"/>
              <a:t>Barriers to relationships:</a:t>
            </a:r>
          </a:p>
        </p:txBody>
      </p:sp>
      <p:sp>
        <p:nvSpPr>
          <p:cNvPr id="3" name="Content Placeholder 2">
            <a:extLst>
              <a:ext uri="{FF2B5EF4-FFF2-40B4-BE49-F238E27FC236}">
                <a16:creationId xmlns:a16="http://schemas.microsoft.com/office/drawing/2014/main" xmlns="" id="{E93A2940-B2F4-4BBB-A58D-A83899114B9E}"/>
              </a:ext>
            </a:extLst>
          </p:cNvPr>
          <p:cNvSpPr>
            <a:spLocks noGrp="1"/>
          </p:cNvSpPr>
          <p:nvPr>
            <p:ph idx="1"/>
          </p:nvPr>
        </p:nvSpPr>
        <p:spPr/>
        <p:txBody>
          <a:bodyPr/>
          <a:lstStyle/>
          <a:p>
            <a:r>
              <a:rPr lang="en-GB" dirty="0"/>
              <a:t>Explore the personal barriers that may effect the advocate-client relationship</a:t>
            </a:r>
          </a:p>
          <a:p>
            <a:endParaRPr lang="en-GB" dirty="0"/>
          </a:p>
          <a:p>
            <a:r>
              <a:rPr lang="en-GB" dirty="0"/>
              <a:t>Consider the type of issues that effect the relationship in a CJA context</a:t>
            </a:r>
          </a:p>
        </p:txBody>
      </p:sp>
    </p:spTree>
    <p:extLst>
      <p:ext uri="{BB962C8B-B14F-4D97-AF65-F5344CB8AC3E}">
        <p14:creationId xmlns:p14="http://schemas.microsoft.com/office/powerpoint/2010/main" val="3313209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DE0AEBBF-7B74-4292-94CD-DFC3F4DEC3FA}"/>
              </a:ext>
            </a:extLst>
          </p:cNvPr>
          <p:cNvSpPr>
            <a:spLocks noGrp="1"/>
          </p:cNvSpPr>
          <p:nvPr>
            <p:ph idx="1"/>
          </p:nvPr>
        </p:nvSpPr>
        <p:spPr/>
        <p:txBody>
          <a:bodyPr/>
          <a:lstStyle/>
          <a:p>
            <a:r>
              <a:rPr lang="en-GB" sz="2400" i="1" dirty="0"/>
              <a:t>any positive impact which correctional measures can have upon offenders will rely heavily upon the personal relationships they experience with the various staff with whom they interact</a:t>
            </a:r>
          </a:p>
          <a:p>
            <a:endParaRPr lang="en-GB" sz="2400" i="1" dirty="0"/>
          </a:p>
          <a:p>
            <a:endParaRPr lang="en-GB" sz="2400" i="1" dirty="0"/>
          </a:p>
          <a:p>
            <a:endParaRPr lang="en-GB" sz="2400" i="1" dirty="0"/>
          </a:p>
        </p:txBody>
      </p:sp>
    </p:spTree>
    <p:extLst>
      <p:ext uri="{BB962C8B-B14F-4D97-AF65-F5344CB8AC3E}">
        <p14:creationId xmlns:p14="http://schemas.microsoft.com/office/powerpoint/2010/main" val="528472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5C5135F1-14A0-4348-85B0-C33988C0569C}"/>
              </a:ext>
            </a:extLst>
          </p:cNvPr>
          <p:cNvSpPr>
            <a:spLocks noGrp="1"/>
          </p:cNvSpPr>
          <p:nvPr>
            <p:ph idx="1"/>
          </p:nvPr>
        </p:nvSpPr>
        <p:spPr/>
        <p:txBody>
          <a:bodyPr/>
          <a:lstStyle/>
          <a:p>
            <a:r>
              <a:rPr lang="en-GB" sz="2400" dirty="0"/>
              <a:t>For some this belief stemmed from a past or present religious conviction; for others it was rooted in personal experiences and humanitarian or political concerns.</a:t>
            </a:r>
          </a:p>
          <a:p>
            <a:endParaRPr lang="en-GB" sz="2400" dirty="0"/>
          </a:p>
          <a:p>
            <a:endParaRPr lang="en-GB" sz="2400" dirty="0"/>
          </a:p>
          <a:p>
            <a:r>
              <a:rPr lang="en-GB" sz="2400" dirty="0" err="1"/>
              <a:t>Mawbry</a:t>
            </a:r>
            <a:r>
              <a:rPr lang="en-GB" sz="2400" dirty="0"/>
              <a:t> and </a:t>
            </a:r>
            <a:r>
              <a:rPr lang="en-GB" sz="2400" dirty="0" err="1"/>
              <a:t>Warrall</a:t>
            </a:r>
            <a:r>
              <a:rPr lang="en-GB" sz="2400" dirty="0"/>
              <a:t> (2011)</a:t>
            </a:r>
          </a:p>
          <a:p>
            <a:endParaRPr lang="en-GB" sz="2400" dirty="0"/>
          </a:p>
          <a:p>
            <a:pPr marL="0" indent="0">
              <a:buNone/>
            </a:pPr>
            <a:endParaRPr lang="en-GB" sz="2400" dirty="0"/>
          </a:p>
        </p:txBody>
      </p:sp>
    </p:spTree>
    <p:extLst>
      <p:ext uri="{BB962C8B-B14F-4D97-AF65-F5344CB8AC3E}">
        <p14:creationId xmlns:p14="http://schemas.microsoft.com/office/powerpoint/2010/main" val="257774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A81531-F05D-4367-A3D7-F8067DB1B627}"/>
              </a:ext>
            </a:extLst>
          </p:cNvPr>
          <p:cNvSpPr>
            <a:spLocks noGrp="1"/>
          </p:cNvSpPr>
          <p:nvPr>
            <p:ph type="title"/>
          </p:nvPr>
        </p:nvSpPr>
        <p:spPr/>
        <p:txBody>
          <a:bodyPr/>
          <a:lstStyle/>
          <a:p>
            <a:r>
              <a:rPr lang="en-GB" dirty="0"/>
              <a:t>In probation…</a:t>
            </a:r>
          </a:p>
        </p:txBody>
      </p:sp>
      <p:sp>
        <p:nvSpPr>
          <p:cNvPr id="3" name="Content Placeholder 2">
            <a:extLst>
              <a:ext uri="{FF2B5EF4-FFF2-40B4-BE49-F238E27FC236}">
                <a16:creationId xmlns:a16="http://schemas.microsoft.com/office/drawing/2014/main" xmlns="" id="{F8465796-797E-455B-B22C-F7F0786500E4}"/>
              </a:ext>
            </a:extLst>
          </p:cNvPr>
          <p:cNvSpPr>
            <a:spLocks noGrp="1"/>
          </p:cNvSpPr>
          <p:nvPr>
            <p:ph idx="1"/>
          </p:nvPr>
        </p:nvSpPr>
        <p:spPr/>
        <p:txBody>
          <a:bodyPr/>
          <a:lstStyle/>
          <a:p>
            <a:r>
              <a:rPr lang="en-GB" sz="2400" dirty="0"/>
              <a:t>practitioners to be able to develop a relationship (s), whilst also being supportive and empathic in order to facilitate change (Burnett, 2004)</a:t>
            </a:r>
          </a:p>
          <a:p>
            <a:endParaRPr lang="en-GB" sz="2400" dirty="0"/>
          </a:p>
          <a:p>
            <a:r>
              <a:rPr lang="en-GB" sz="2400" dirty="0"/>
              <a:t>Trotter (1996) emphasised a caring approach which focuses on problem-solving. </a:t>
            </a:r>
          </a:p>
        </p:txBody>
      </p:sp>
    </p:spTree>
    <p:extLst>
      <p:ext uri="{BB962C8B-B14F-4D97-AF65-F5344CB8AC3E}">
        <p14:creationId xmlns:p14="http://schemas.microsoft.com/office/powerpoint/2010/main" val="456847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F4D4C886-E301-43DA-874B-35719F45A874}"/>
              </a:ext>
            </a:extLst>
          </p:cNvPr>
          <p:cNvSpPr>
            <a:spLocks noGrp="1"/>
          </p:cNvSpPr>
          <p:nvPr>
            <p:ph idx="1"/>
          </p:nvPr>
        </p:nvSpPr>
        <p:spPr/>
        <p:txBody>
          <a:bodyPr/>
          <a:lstStyle/>
          <a:p>
            <a:r>
              <a:rPr lang="en-GB" dirty="0"/>
              <a:t>Do (ex) offenders deserve empathy and compassion?</a:t>
            </a:r>
          </a:p>
        </p:txBody>
      </p:sp>
    </p:spTree>
    <p:extLst>
      <p:ext uri="{BB962C8B-B14F-4D97-AF65-F5344CB8AC3E}">
        <p14:creationId xmlns:p14="http://schemas.microsoft.com/office/powerpoint/2010/main" val="2653619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991C85A-FF76-401C-BF42-A3B007318A1E}"/>
              </a:ext>
            </a:extLst>
          </p:cNvPr>
          <p:cNvSpPr>
            <a:spLocks noGrp="1"/>
          </p:cNvSpPr>
          <p:nvPr>
            <p:ph type="title"/>
          </p:nvPr>
        </p:nvSpPr>
        <p:spPr/>
        <p:txBody>
          <a:bodyPr/>
          <a:lstStyle/>
          <a:p>
            <a:r>
              <a:rPr lang="en-GB" sz="2400" dirty="0"/>
              <a:t>Experiences of working with offenders</a:t>
            </a:r>
          </a:p>
        </p:txBody>
      </p:sp>
      <p:sp>
        <p:nvSpPr>
          <p:cNvPr id="3" name="Content Placeholder 2">
            <a:extLst>
              <a:ext uri="{FF2B5EF4-FFF2-40B4-BE49-F238E27FC236}">
                <a16:creationId xmlns:a16="http://schemas.microsoft.com/office/drawing/2014/main" xmlns="" id="{7A7DFF3B-EEBF-494F-8F08-253667712B6F}"/>
              </a:ext>
            </a:extLst>
          </p:cNvPr>
          <p:cNvSpPr>
            <a:spLocks noGrp="1"/>
          </p:cNvSpPr>
          <p:nvPr>
            <p:ph idx="1"/>
          </p:nvPr>
        </p:nvSpPr>
        <p:spPr/>
        <p:txBody>
          <a:bodyPr/>
          <a:lstStyle/>
          <a:p>
            <a:r>
              <a:rPr lang="en-GB" sz="2400" dirty="0"/>
              <a:t>Regardless of age or experience, our interviewees shared a belief in the worthwhileness of working with offenders in the community. </a:t>
            </a:r>
          </a:p>
          <a:p>
            <a:pPr marL="0" indent="0">
              <a:buNone/>
            </a:pPr>
            <a:endParaRPr lang="en-GB" sz="2400" dirty="0"/>
          </a:p>
          <a:p>
            <a:r>
              <a:rPr lang="en-GB" sz="2400" dirty="0"/>
              <a:t>This central tenet was expressed in a variety of ways but always included a belief in the capacity of the individual to change for the better under the right guidance, supervision and monitoring. </a:t>
            </a:r>
          </a:p>
        </p:txBody>
      </p:sp>
    </p:spTree>
    <p:extLst>
      <p:ext uri="{BB962C8B-B14F-4D97-AF65-F5344CB8AC3E}">
        <p14:creationId xmlns:p14="http://schemas.microsoft.com/office/powerpoint/2010/main" val="1078359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C6782DC-A872-4568-91FB-9320CDA4398F}"/>
              </a:ext>
            </a:extLst>
          </p:cNvPr>
          <p:cNvSpPr>
            <a:spLocks noGrp="1"/>
          </p:cNvSpPr>
          <p:nvPr>
            <p:ph type="title"/>
          </p:nvPr>
        </p:nvSpPr>
        <p:spPr/>
        <p:txBody>
          <a:bodyPr/>
          <a:lstStyle/>
          <a:p>
            <a:r>
              <a:rPr lang="en-GB" dirty="0"/>
              <a:t>Empathy</a:t>
            </a:r>
          </a:p>
        </p:txBody>
      </p:sp>
      <p:sp>
        <p:nvSpPr>
          <p:cNvPr id="3" name="Content Placeholder 2">
            <a:extLst>
              <a:ext uri="{FF2B5EF4-FFF2-40B4-BE49-F238E27FC236}">
                <a16:creationId xmlns:a16="http://schemas.microsoft.com/office/drawing/2014/main" xmlns="" id="{061E2B1A-5B38-40B9-ACAC-4EB546FA8F26}"/>
              </a:ext>
            </a:extLst>
          </p:cNvPr>
          <p:cNvSpPr>
            <a:spLocks noGrp="1"/>
          </p:cNvSpPr>
          <p:nvPr>
            <p:ph idx="1"/>
          </p:nvPr>
        </p:nvSpPr>
        <p:spPr/>
        <p:txBody>
          <a:bodyPr/>
          <a:lstStyle/>
          <a:p>
            <a:r>
              <a:rPr lang="en-GB" dirty="0"/>
              <a:t>See video</a:t>
            </a:r>
          </a:p>
        </p:txBody>
      </p:sp>
    </p:spTree>
    <p:extLst>
      <p:ext uri="{BB962C8B-B14F-4D97-AF65-F5344CB8AC3E}">
        <p14:creationId xmlns:p14="http://schemas.microsoft.com/office/powerpoint/2010/main" val="2037455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C331-F32C-4AF8-A3C7-01658D29EC3C}"/>
              </a:ext>
            </a:extLst>
          </p:cNvPr>
          <p:cNvSpPr>
            <a:spLocks noGrp="1"/>
          </p:cNvSpPr>
          <p:nvPr>
            <p:ph type="title"/>
          </p:nvPr>
        </p:nvSpPr>
        <p:spPr/>
        <p:txBody>
          <a:bodyPr/>
          <a:lstStyle/>
          <a:p>
            <a:r>
              <a:rPr lang="en-GB" dirty="0"/>
              <a:t>Sex offenders</a:t>
            </a:r>
          </a:p>
        </p:txBody>
      </p:sp>
      <p:sp>
        <p:nvSpPr>
          <p:cNvPr id="3" name="Content Placeholder 2">
            <a:extLst>
              <a:ext uri="{FF2B5EF4-FFF2-40B4-BE49-F238E27FC236}">
                <a16:creationId xmlns:a16="http://schemas.microsoft.com/office/drawing/2014/main" xmlns="" id="{7B5AFC2C-72CF-4A3B-A0CE-4FD144FA9646}"/>
              </a:ext>
            </a:extLst>
          </p:cNvPr>
          <p:cNvSpPr>
            <a:spLocks noGrp="1"/>
          </p:cNvSpPr>
          <p:nvPr>
            <p:ph idx="1"/>
          </p:nvPr>
        </p:nvSpPr>
        <p:spPr/>
        <p:txBody>
          <a:bodyPr/>
          <a:lstStyle/>
          <a:p>
            <a:r>
              <a:rPr lang="en-GB" sz="2400" dirty="0"/>
              <a:t>Both prison staff and inmates may see sex offenders as outcasts within the prison system (</a:t>
            </a:r>
            <a:r>
              <a:rPr lang="en-GB" sz="2400" dirty="0" err="1"/>
              <a:t>Akerstrom</a:t>
            </a:r>
            <a:r>
              <a:rPr lang="en-GB" sz="2400" dirty="0"/>
              <a:t>, 1986)</a:t>
            </a:r>
          </a:p>
          <a:p>
            <a:endParaRPr lang="en-GB" sz="2400" dirty="0"/>
          </a:p>
          <a:p>
            <a:r>
              <a:rPr lang="en-GB" sz="2400" dirty="0"/>
              <a:t>Hogue’s (1993) personnel who work closely with sex offenders tend to hold more positive views toward them than those personnel whose involvement is limited or indirect</a:t>
            </a:r>
          </a:p>
        </p:txBody>
      </p:sp>
    </p:spTree>
    <p:extLst>
      <p:ext uri="{BB962C8B-B14F-4D97-AF65-F5344CB8AC3E}">
        <p14:creationId xmlns:p14="http://schemas.microsoft.com/office/powerpoint/2010/main" val="2065786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FFA08B2F-FEAB-4C54-92A9-923837728216}"/>
              </a:ext>
            </a:extLst>
          </p:cNvPr>
          <p:cNvSpPr>
            <a:spLocks noGrp="1"/>
          </p:cNvSpPr>
          <p:nvPr>
            <p:ph idx="1"/>
          </p:nvPr>
        </p:nvSpPr>
        <p:spPr>
          <a:xfrm>
            <a:off x="457200" y="836712"/>
            <a:ext cx="8229600" cy="3917032"/>
          </a:xfrm>
        </p:spPr>
        <p:txBody>
          <a:bodyPr/>
          <a:lstStyle/>
          <a:p>
            <a:r>
              <a:rPr lang="en-GB" sz="2400" dirty="0"/>
              <a:t>Attitudes toward both groups of sex offenders  (children and women) were more negative than were attitudes toward non–sex offenders. Specifically, sex offenders were viewed as more dangerous, harmful, violent, tense, bad, unpredictable, mysterious, unchangeable, aggressive, weak, irrational, and afraid than were non–sex offenders</a:t>
            </a:r>
          </a:p>
          <a:p>
            <a:endParaRPr lang="en-GB" sz="2400" dirty="0"/>
          </a:p>
          <a:p>
            <a:endParaRPr lang="en-GB" sz="2400" dirty="0"/>
          </a:p>
          <a:p>
            <a:r>
              <a:rPr lang="en-GB" sz="2400" dirty="0"/>
              <a:t>Weekes, Pelletier, and </a:t>
            </a:r>
            <a:r>
              <a:rPr lang="en-GB" sz="2400" dirty="0" err="1"/>
              <a:t>Beaudette</a:t>
            </a:r>
            <a:r>
              <a:rPr lang="en-GB" sz="2400" dirty="0"/>
              <a:t> (1995)</a:t>
            </a:r>
          </a:p>
        </p:txBody>
      </p:sp>
    </p:spTree>
    <p:extLst>
      <p:ext uri="{BB962C8B-B14F-4D97-AF65-F5344CB8AC3E}">
        <p14:creationId xmlns:p14="http://schemas.microsoft.com/office/powerpoint/2010/main" val="3009363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146594-2C08-42C1-8B81-3960DB07FD9F}"/>
              </a:ext>
            </a:extLst>
          </p:cNvPr>
          <p:cNvSpPr>
            <a:spLocks noGrp="1"/>
          </p:cNvSpPr>
          <p:nvPr>
            <p:ph type="title"/>
          </p:nvPr>
        </p:nvSpPr>
        <p:spPr/>
        <p:txBody>
          <a:bodyPr/>
          <a:lstStyle/>
          <a:p>
            <a:r>
              <a:rPr lang="en-GB" dirty="0"/>
              <a:t>Personality disorders</a:t>
            </a:r>
          </a:p>
        </p:txBody>
      </p:sp>
      <p:sp>
        <p:nvSpPr>
          <p:cNvPr id="3" name="Content Placeholder 2">
            <a:extLst>
              <a:ext uri="{FF2B5EF4-FFF2-40B4-BE49-F238E27FC236}">
                <a16:creationId xmlns:a16="http://schemas.microsoft.com/office/drawing/2014/main" xmlns="" id="{B90BA902-61F6-485B-9D78-16512953E803}"/>
              </a:ext>
            </a:extLst>
          </p:cNvPr>
          <p:cNvSpPr>
            <a:spLocks noGrp="1"/>
          </p:cNvSpPr>
          <p:nvPr>
            <p:ph idx="1"/>
          </p:nvPr>
        </p:nvSpPr>
        <p:spPr/>
        <p:txBody>
          <a:bodyPr/>
          <a:lstStyle/>
          <a:p>
            <a:r>
              <a:rPr lang="en-GB" sz="2400" dirty="0"/>
              <a:t>Interplay between factors which influence an individual’s experience of working with offenders with PD. How a member of staff experiences working with offenders with PD depends on more than just the nature of the client and the challenges they pose. These factors external to the client group appear to have a significant impact on the professional and their emotional experiences of their work</a:t>
            </a:r>
          </a:p>
        </p:txBody>
      </p:sp>
    </p:spTree>
    <p:extLst>
      <p:ext uri="{BB962C8B-B14F-4D97-AF65-F5344CB8AC3E}">
        <p14:creationId xmlns:p14="http://schemas.microsoft.com/office/powerpoint/2010/main" val="23020661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4370A9D4-620B-4413-BD82-06874AD9118B}"/>
              </a:ext>
            </a:extLst>
          </p:cNvPr>
          <p:cNvSpPr>
            <a:spLocks noGrp="1"/>
          </p:cNvSpPr>
          <p:nvPr>
            <p:ph idx="1"/>
          </p:nvPr>
        </p:nvSpPr>
        <p:spPr/>
        <p:txBody>
          <a:bodyPr>
            <a:normAutofit lnSpcReduction="10000"/>
          </a:bodyPr>
          <a:lstStyle/>
          <a:p>
            <a:r>
              <a:rPr lang="en-GB" sz="2400" dirty="0"/>
              <a:t>Working with perpetrators to encourage them to use services to address their behaviour can be challenging. It involves developing trust – the one thing paedophiles have had broken in their own lives and go on to do the same in adulthood in their relationships with others, especially children. </a:t>
            </a:r>
          </a:p>
          <a:p>
            <a:endParaRPr lang="en-GB" sz="2400" dirty="0"/>
          </a:p>
          <a:p>
            <a:endParaRPr lang="en-GB" sz="2400" dirty="0"/>
          </a:p>
          <a:p>
            <a:endParaRPr lang="en-GB" sz="2400" dirty="0"/>
          </a:p>
          <a:p>
            <a:pPr algn="r"/>
            <a:r>
              <a:rPr lang="en-GB" sz="2400" dirty="0"/>
              <a:t>(Cooke et al., 2017)</a:t>
            </a:r>
          </a:p>
        </p:txBody>
      </p:sp>
    </p:spTree>
    <p:extLst>
      <p:ext uri="{BB962C8B-B14F-4D97-AF65-F5344CB8AC3E}">
        <p14:creationId xmlns:p14="http://schemas.microsoft.com/office/powerpoint/2010/main" val="3517761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7ECF7C-7584-4996-BDD8-D7923F6677E7}"/>
              </a:ext>
            </a:extLst>
          </p:cNvPr>
          <p:cNvSpPr>
            <a:spLocks noGrp="1"/>
          </p:cNvSpPr>
          <p:nvPr>
            <p:ph type="title"/>
          </p:nvPr>
        </p:nvSpPr>
        <p:spPr/>
        <p:txBody>
          <a:bodyPr/>
          <a:lstStyle/>
          <a:p>
            <a:r>
              <a:rPr lang="en-GB" dirty="0"/>
              <a:t>Offering help to overcome barriers:</a:t>
            </a:r>
          </a:p>
        </p:txBody>
      </p:sp>
      <p:sp>
        <p:nvSpPr>
          <p:cNvPr id="3" name="Content Placeholder 2">
            <a:extLst>
              <a:ext uri="{FF2B5EF4-FFF2-40B4-BE49-F238E27FC236}">
                <a16:creationId xmlns:a16="http://schemas.microsoft.com/office/drawing/2014/main" xmlns="" id="{70DDC5F2-3C31-4F5D-8367-1A7161A7F621}"/>
              </a:ext>
            </a:extLst>
          </p:cNvPr>
          <p:cNvSpPr>
            <a:spLocks noGrp="1"/>
          </p:cNvSpPr>
          <p:nvPr>
            <p:ph idx="1"/>
          </p:nvPr>
        </p:nvSpPr>
        <p:spPr/>
        <p:txBody>
          <a:bodyPr>
            <a:normAutofit fontScale="92500" lnSpcReduction="20000"/>
          </a:bodyPr>
          <a:lstStyle/>
          <a:p>
            <a:r>
              <a:rPr lang="en-GB" sz="2400" dirty="0"/>
              <a:t>Hope</a:t>
            </a:r>
          </a:p>
          <a:p>
            <a:r>
              <a:rPr lang="en-GB" sz="2400" dirty="0"/>
              <a:t>Respect</a:t>
            </a:r>
          </a:p>
          <a:p>
            <a:r>
              <a:rPr lang="en-GB" sz="2400" dirty="0"/>
              <a:t>Positive incentives</a:t>
            </a:r>
          </a:p>
          <a:p>
            <a:r>
              <a:rPr lang="en-GB" sz="2400" dirty="0"/>
              <a:t>Clear information</a:t>
            </a:r>
          </a:p>
          <a:p>
            <a:r>
              <a:rPr lang="en-GB" sz="2400" dirty="0"/>
              <a:t>Consistency</a:t>
            </a:r>
          </a:p>
          <a:p>
            <a:r>
              <a:rPr lang="en-GB" sz="2400" dirty="0"/>
              <a:t>Compassion</a:t>
            </a:r>
          </a:p>
          <a:p>
            <a:r>
              <a:rPr lang="en-GB" sz="2400" dirty="0"/>
              <a:t>Assistance in the transfer of skills</a:t>
            </a:r>
          </a:p>
          <a:p>
            <a:pPr marL="0" indent="0">
              <a:buNone/>
            </a:pPr>
            <a:endParaRPr lang="en-GB" sz="2400" dirty="0"/>
          </a:p>
          <a:p>
            <a:pPr algn="r"/>
            <a:r>
              <a:rPr lang="en-GB" sz="1800" dirty="0"/>
              <a:t>Centre for Substance Abuse Treatment. Integrating Substance Abuse Treatment and Vocational Services (2000)</a:t>
            </a:r>
          </a:p>
          <a:p>
            <a:endParaRPr lang="en-GB" sz="2400" dirty="0"/>
          </a:p>
        </p:txBody>
      </p:sp>
    </p:spTree>
    <p:extLst>
      <p:ext uri="{BB962C8B-B14F-4D97-AF65-F5344CB8AC3E}">
        <p14:creationId xmlns:p14="http://schemas.microsoft.com/office/powerpoint/2010/main" val="2831173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DDD5CB-FFAF-4857-A571-AAC40FC020A6}"/>
              </a:ext>
            </a:extLst>
          </p:cNvPr>
          <p:cNvSpPr>
            <a:spLocks noGrp="1"/>
          </p:cNvSpPr>
          <p:nvPr>
            <p:ph type="title"/>
          </p:nvPr>
        </p:nvSpPr>
        <p:spPr/>
        <p:txBody>
          <a:bodyPr/>
          <a:lstStyle/>
          <a:p>
            <a:r>
              <a:rPr lang="en-GB" sz="2400" dirty="0"/>
              <a:t>Looking behind the problem…</a:t>
            </a:r>
            <a:br>
              <a:rPr lang="en-GB" sz="2400" dirty="0"/>
            </a:br>
            <a:r>
              <a:rPr lang="en-GB" sz="2400" dirty="0"/>
              <a:t>PD from a biophysical position</a:t>
            </a:r>
          </a:p>
        </p:txBody>
      </p:sp>
      <p:pic>
        <p:nvPicPr>
          <p:cNvPr id="4" name="Content Placeholder 3">
            <a:extLst>
              <a:ext uri="{FF2B5EF4-FFF2-40B4-BE49-F238E27FC236}">
                <a16:creationId xmlns:a16="http://schemas.microsoft.com/office/drawing/2014/main" xmlns="" id="{50456337-3355-40A5-A09A-9FF993C218D8}"/>
              </a:ext>
            </a:extLst>
          </p:cNvPr>
          <p:cNvPicPr>
            <a:picLocks noGrp="1" noChangeAspect="1"/>
          </p:cNvPicPr>
          <p:nvPr>
            <p:ph idx="1"/>
          </p:nvPr>
        </p:nvPicPr>
        <p:blipFill>
          <a:blip r:embed="rId2"/>
          <a:stretch>
            <a:fillRect/>
          </a:stretch>
        </p:blipFill>
        <p:spPr>
          <a:xfrm>
            <a:off x="2330708" y="1417638"/>
            <a:ext cx="4691540" cy="4098925"/>
          </a:xfrm>
          <a:prstGeom prst="rect">
            <a:avLst/>
          </a:prstGeom>
        </p:spPr>
      </p:pic>
      <p:sp>
        <p:nvSpPr>
          <p:cNvPr id="5" name="TextBox 4">
            <a:extLst>
              <a:ext uri="{FF2B5EF4-FFF2-40B4-BE49-F238E27FC236}">
                <a16:creationId xmlns:a16="http://schemas.microsoft.com/office/drawing/2014/main" xmlns="" id="{8A0514FF-7030-4F70-BDDE-34432E9EA18D}"/>
              </a:ext>
            </a:extLst>
          </p:cNvPr>
          <p:cNvSpPr txBox="1"/>
          <p:nvPr/>
        </p:nvSpPr>
        <p:spPr>
          <a:xfrm>
            <a:off x="320124" y="5301208"/>
            <a:ext cx="4366901" cy="830997"/>
          </a:xfrm>
          <a:prstGeom prst="rect">
            <a:avLst/>
          </a:prstGeom>
          <a:noFill/>
        </p:spPr>
        <p:txBody>
          <a:bodyPr wrap="none" rtlCol="0">
            <a:spAutoFit/>
          </a:bodyPr>
          <a:lstStyle/>
          <a:p>
            <a:r>
              <a:rPr lang="en-GB" dirty="0"/>
              <a:t>(NOMS and NHS England, 2015)</a:t>
            </a:r>
          </a:p>
          <a:p>
            <a:endParaRPr lang="en-GB" dirty="0"/>
          </a:p>
        </p:txBody>
      </p:sp>
    </p:spTree>
    <p:extLst>
      <p:ext uri="{BB962C8B-B14F-4D97-AF65-F5344CB8AC3E}">
        <p14:creationId xmlns:p14="http://schemas.microsoft.com/office/powerpoint/2010/main" val="676966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57A0B3-B812-4821-BAE0-392C74BD6C47}"/>
              </a:ext>
            </a:extLst>
          </p:cNvPr>
          <p:cNvSpPr>
            <a:spLocks noGrp="1"/>
          </p:cNvSpPr>
          <p:nvPr>
            <p:ph type="title"/>
          </p:nvPr>
        </p:nvSpPr>
        <p:spPr/>
        <p:txBody>
          <a:bodyPr/>
          <a:lstStyle/>
          <a:p>
            <a:r>
              <a:rPr lang="en-GB" sz="2400" dirty="0"/>
              <a:t>An attachment position…</a:t>
            </a:r>
          </a:p>
        </p:txBody>
      </p:sp>
      <p:pic>
        <p:nvPicPr>
          <p:cNvPr id="4" name="Content Placeholder 3">
            <a:extLst>
              <a:ext uri="{FF2B5EF4-FFF2-40B4-BE49-F238E27FC236}">
                <a16:creationId xmlns:a16="http://schemas.microsoft.com/office/drawing/2014/main" xmlns="" id="{0749CE3F-8D19-406F-8AD5-2C72559EEC4F}"/>
              </a:ext>
            </a:extLst>
          </p:cNvPr>
          <p:cNvPicPr>
            <a:picLocks noGrp="1" noChangeAspect="1"/>
          </p:cNvPicPr>
          <p:nvPr>
            <p:ph idx="1"/>
          </p:nvPr>
        </p:nvPicPr>
        <p:blipFill>
          <a:blip r:embed="rId2"/>
          <a:stretch>
            <a:fillRect/>
          </a:stretch>
        </p:blipFill>
        <p:spPr>
          <a:xfrm>
            <a:off x="2662634" y="1124744"/>
            <a:ext cx="3818731" cy="3710654"/>
          </a:xfrm>
          <a:prstGeom prst="rect">
            <a:avLst/>
          </a:prstGeom>
        </p:spPr>
      </p:pic>
      <p:sp>
        <p:nvSpPr>
          <p:cNvPr id="5" name="TextBox 4">
            <a:extLst>
              <a:ext uri="{FF2B5EF4-FFF2-40B4-BE49-F238E27FC236}">
                <a16:creationId xmlns:a16="http://schemas.microsoft.com/office/drawing/2014/main" xmlns="" id="{61F62CE8-2691-4233-9B95-A76F679D6F14}"/>
              </a:ext>
            </a:extLst>
          </p:cNvPr>
          <p:cNvSpPr txBox="1"/>
          <p:nvPr/>
        </p:nvSpPr>
        <p:spPr>
          <a:xfrm>
            <a:off x="457200" y="5157192"/>
            <a:ext cx="4118435" cy="830997"/>
          </a:xfrm>
          <a:prstGeom prst="rect">
            <a:avLst/>
          </a:prstGeom>
          <a:noFill/>
        </p:spPr>
        <p:txBody>
          <a:bodyPr wrap="none" rtlCol="0">
            <a:spAutoFit/>
          </a:bodyPr>
          <a:lstStyle/>
          <a:p>
            <a:r>
              <a:rPr lang="en-GB" dirty="0">
                <a:latin typeface="Calibri Light" panose="020F0302020204030204" pitchFamily="34" charset="0"/>
              </a:rPr>
              <a:t>(NOMS and NHS England, 2015)</a:t>
            </a:r>
          </a:p>
          <a:p>
            <a:endParaRPr lang="en-GB" dirty="0"/>
          </a:p>
        </p:txBody>
      </p:sp>
    </p:spTree>
    <p:extLst>
      <p:ext uri="{BB962C8B-B14F-4D97-AF65-F5344CB8AC3E}">
        <p14:creationId xmlns:p14="http://schemas.microsoft.com/office/powerpoint/2010/main" val="2020984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74873184-3FA2-4D12-8F59-1D2414D8A4D3}"/>
              </a:ext>
            </a:extLst>
          </p:cNvPr>
          <p:cNvSpPr>
            <a:spLocks noGrp="1"/>
          </p:cNvSpPr>
          <p:nvPr>
            <p:ph idx="1"/>
          </p:nvPr>
        </p:nvSpPr>
        <p:spPr/>
        <p:txBody>
          <a:bodyPr/>
          <a:lstStyle/>
          <a:p>
            <a:r>
              <a:rPr lang="en-GB" sz="2400" dirty="0"/>
              <a:t>Tend to lead to difficulties in </a:t>
            </a:r>
          </a:p>
          <a:p>
            <a:r>
              <a:rPr lang="en-GB" sz="2400" dirty="0"/>
              <a:t>Accurately interpreting the thoughts and feelings of others </a:t>
            </a:r>
          </a:p>
          <a:p>
            <a:r>
              <a:rPr lang="en-GB" sz="2400" dirty="0"/>
              <a:t>Managing relationships, which trigger strong and unmanageable emotions.</a:t>
            </a:r>
          </a:p>
          <a:p>
            <a:endParaRPr lang="en-GB" sz="2400" dirty="0"/>
          </a:p>
          <a:p>
            <a:endParaRPr lang="en-GB" sz="2400" dirty="0"/>
          </a:p>
          <a:p>
            <a:endParaRPr lang="en-GB" sz="2400" dirty="0"/>
          </a:p>
          <a:p>
            <a:r>
              <a:rPr lang="en-GB" sz="2400" dirty="0"/>
              <a:t>(NOMS and NHS England, 2015)</a:t>
            </a:r>
          </a:p>
        </p:txBody>
      </p:sp>
    </p:spTree>
    <p:extLst>
      <p:ext uri="{BB962C8B-B14F-4D97-AF65-F5344CB8AC3E}">
        <p14:creationId xmlns:p14="http://schemas.microsoft.com/office/powerpoint/2010/main" val="554805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171A085B-2581-43F1-B2EE-44F94522C24E}"/>
              </a:ext>
            </a:extLst>
          </p:cNvPr>
          <p:cNvPicPr>
            <a:picLocks noGrp="1" noChangeAspect="1"/>
          </p:cNvPicPr>
          <p:nvPr>
            <p:ph idx="1"/>
          </p:nvPr>
        </p:nvPicPr>
        <p:blipFill>
          <a:blip r:embed="rId2"/>
          <a:stretch>
            <a:fillRect/>
          </a:stretch>
        </p:blipFill>
        <p:spPr>
          <a:xfrm>
            <a:off x="0" y="0"/>
            <a:ext cx="9143999" cy="6858000"/>
          </a:xfrm>
          <a:prstGeom prst="rect">
            <a:avLst/>
          </a:prstGeom>
        </p:spPr>
      </p:pic>
    </p:spTree>
    <p:extLst>
      <p:ext uri="{BB962C8B-B14F-4D97-AF65-F5344CB8AC3E}">
        <p14:creationId xmlns:p14="http://schemas.microsoft.com/office/powerpoint/2010/main" val="28465170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D844BDD-5020-409F-A33C-F33621F124E5}"/>
              </a:ext>
            </a:extLst>
          </p:cNvPr>
          <p:cNvSpPr>
            <a:spLocks noGrp="1"/>
          </p:cNvSpPr>
          <p:nvPr>
            <p:ph type="title"/>
          </p:nvPr>
        </p:nvSpPr>
        <p:spPr/>
        <p:txBody>
          <a:bodyPr/>
          <a:lstStyle/>
          <a:p>
            <a:r>
              <a:rPr lang="en-GB" sz="2400" dirty="0"/>
              <a:t>Probation worker’s experiences of structural issues</a:t>
            </a:r>
          </a:p>
        </p:txBody>
      </p:sp>
      <p:sp>
        <p:nvSpPr>
          <p:cNvPr id="3" name="Content Placeholder 2">
            <a:extLst>
              <a:ext uri="{FF2B5EF4-FFF2-40B4-BE49-F238E27FC236}">
                <a16:creationId xmlns:a16="http://schemas.microsoft.com/office/drawing/2014/main" xmlns="" id="{8FA9C51F-A903-44C4-A43E-D91DF038D442}"/>
              </a:ext>
            </a:extLst>
          </p:cNvPr>
          <p:cNvSpPr>
            <a:spLocks noGrp="1"/>
          </p:cNvSpPr>
          <p:nvPr>
            <p:ph idx="1"/>
          </p:nvPr>
        </p:nvSpPr>
        <p:spPr/>
        <p:txBody>
          <a:bodyPr/>
          <a:lstStyle/>
          <a:p>
            <a:r>
              <a:rPr lang="en-GB" sz="2400" i="1" dirty="0"/>
              <a:t>The whole service has withdrawn behind its barricades, [...] the majority of what we do is in some big faceless modern office block, and the offender comes in</a:t>
            </a:r>
            <a:endParaRPr lang="en-GB" sz="2400" dirty="0"/>
          </a:p>
          <a:p>
            <a:endParaRPr lang="en-GB" dirty="0"/>
          </a:p>
          <a:p>
            <a:r>
              <a:rPr lang="en-GB" sz="2400" dirty="0"/>
              <a:t>(</a:t>
            </a:r>
            <a:r>
              <a:rPr lang="en-GB" sz="2400" dirty="0" err="1"/>
              <a:t>Mawbry</a:t>
            </a:r>
            <a:r>
              <a:rPr lang="en-GB" sz="2400" dirty="0"/>
              <a:t> and </a:t>
            </a:r>
            <a:r>
              <a:rPr lang="en-GB" sz="2400" dirty="0" err="1"/>
              <a:t>Warrall</a:t>
            </a:r>
            <a:r>
              <a:rPr lang="en-GB" sz="2400" dirty="0"/>
              <a:t>, 2011)</a:t>
            </a:r>
          </a:p>
          <a:p>
            <a:endParaRPr lang="en-GB" dirty="0"/>
          </a:p>
          <a:p>
            <a:endParaRPr lang="en-GB" dirty="0"/>
          </a:p>
        </p:txBody>
      </p:sp>
    </p:spTree>
    <p:extLst>
      <p:ext uri="{BB962C8B-B14F-4D97-AF65-F5344CB8AC3E}">
        <p14:creationId xmlns:p14="http://schemas.microsoft.com/office/powerpoint/2010/main" val="35929386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CDBE4604-D8F0-41E3-82D1-15B0EC842CC7}"/>
              </a:ext>
            </a:extLst>
          </p:cNvPr>
          <p:cNvSpPr>
            <a:spLocks noGrp="1"/>
          </p:cNvSpPr>
          <p:nvPr>
            <p:ph idx="1"/>
          </p:nvPr>
        </p:nvSpPr>
        <p:spPr>
          <a:xfrm>
            <a:off x="457200" y="836712"/>
            <a:ext cx="8229600" cy="3917032"/>
          </a:xfrm>
        </p:spPr>
        <p:txBody>
          <a:bodyPr/>
          <a:lstStyle/>
          <a:p>
            <a:r>
              <a:rPr lang="en-GB" sz="2400" i="1" dirty="0"/>
              <a:t>Waiting rooms in probation are horrid now. Everything’s nailed down and minimal. Oh no, we can’t offer them a cup of tea, can’t give them a biscuit in case they throw a hot drink over us.</a:t>
            </a:r>
          </a:p>
          <a:p>
            <a:endParaRPr lang="en-GB" sz="2400" dirty="0"/>
          </a:p>
          <a:p>
            <a:r>
              <a:rPr lang="en-GB" sz="2400" dirty="0"/>
              <a:t>(</a:t>
            </a:r>
            <a:r>
              <a:rPr lang="en-GB" sz="2400" dirty="0" err="1"/>
              <a:t>Mawbry</a:t>
            </a:r>
            <a:r>
              <a:rPr lang="en-GB" sz="2400" dirty="0"/>
              <a:t> and </a:t>
            </a:r>
            <a:r>
              <a:rPr lang="en-GB" sz="2400" dirty="0" err="1"/>
              <a:t>Warrall</a:t>
            </a:r>
            <a:r>
              <a:rPr lang="en-GB" sz="2400" dirty="0"/>
              <a:t>, 2011)</a:t>
            </a:r>
          </a:p>
        </p:txBody>
      </p:sp>
    </p:spTree>
    <p:extLst>
      <p:ext uri="{BB962C8B-B14F-4D97-AF65-F5344CB8AC3E}">
        <p14:creationId xmlns:p14="http://schemas.microsoft.com/office/powerpoint/2010/main" val="2800314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D6844972-0F7B-4796-B139-CA15B1C4671B}"/>
              </a:ext>
            </a:extLst>
          </p:cNvPr>
          <p:cNvSpPr>
            <a:spLocks noGrp="1"/>
          </p:cNvSpPr>
          <p:nvPr>
            <p:ph idx="1"/>
          </p:nvPr>
        </p:nvSpPr>
        <p:spPr>
          <a:xfrm>
            <a:off x="457200" y="404664"/>
            <a:ext cx="8229600" cy="3917032"/>
          </a:xfrm>
        </p:spPr>
        <p:txBody>
          <a:bodyPr>
            <a:normAutofit lnSpcReduction="10000"/>
          </a:bodyPr>
          <a:lstStyle/>
          <a:p>
            <a:r>
              <a:rPr lang="en-GB" sz="1800" dirty="0"/>
              <a:t>Burnett, R. (2004) ‘One-to-one ways of promoting desistance : in search of an evidence base’ in </a:t>
            </a:r>
            <a:r>
              <a:rPr lang="en-GB" sz="1800" dirty="0" err="1"/>
              <a:t>Burnnet</a:t>
            </a:r>
            <a:r>
              <a:rPr lang="en-GB" sz="1800" dirty="0"/>
              <a:t>, R. and Roberts, C. (eds) What Works in Probation and Youth Justice, Cullompton, Willan. </a:t>
            </a:r>
          </a:p>
          <a:p>
            <a:r>
              <a:rPr lang="en-GB" sz="1800" dirty="0"/>
              <a:t>Centre for Substance Abuse Treatment. Integrating Substance Abuse Treatment and Vocational Services. Rockville: Substance Abuse and Mental Health Services Administration (2000). Treatment Improvement Protocol (TIP) Series, No. 38. Available from: </a:t>
            </a:r>
            <a:r>
              <a:rPr lang="en-GB" sz="1800" dirty="0">
                <a:hlinkClick r:id="rId2"/>
              </a:rPr>
              <a:t>https://www.ncbi.nlm.nih.gov/books/NBK64295/</a:t>
            </a:r>
            <a:r>
              <a:rPr lang="en-GB" sz="1800" dirty="0"/>
              <a:t> [Accessed 23/11/18]</a:t>
            </a:r>
          </a:p>
          <a:p>
            <a:r>
              <a:rPr lang="en-GB" sz="1800" dirty="0"/>
              <a:t>Cooke, E., Stephenson, Z and Rose, J (2017) How do professionals experience working with offenders diagnosed with personality disorder within a prison environment?, </a:t>
            </a:r>
            <a:r>
              <a:rPr lang="en-GB" sz="1800" i="1" dirty="0"/>
              <a:t>The Journal of Forensic Psychiatry &amp; Psychology</a:t>
            </a:r>
            <a:r>
              <a:rPr lang="en-GB" sz="1800" dirty="0"/>
              <a:t>, 28:6, 841-862</a:t>
            </a:r>
          </a:p>
          <a:p>
            <a:r>
              <a:rPr lang="en-GB" sz="1800" dirty="0" err="1"/>
              <a:t>Mawbry</a:t>
            </a:r>
            <a:r>
              <a:rPr lang="en-GB" sz="1800" dirty="0"/>
              <a:t>, R.C. and </a:t>
            </a:r>
            <a:r>
              <a:rPr lang="en-GB" sz="1800" dirty="0" err="1"/>
              <a:t>Warrall</a:t>
            </a:r>
            <a:r>
              <a:rPr lang="en-GB" sz="1800" dirty="0"/>
              <a:t>, A. </a:t>
            </a:r>
            <a:r>
              <a:rPr lang="en-GB" sz="1800" i="1" dirty="0"/>
              <a:t>Probation workers and their occupational </a:t>
            </a:r>
            <a:r>
              <a:rPr lang="en-GB" sz="1800" i="1" dirty="0" err="1"/>
              <a:t>cuktures</a:t>
            </a:r>
            <a:r>
              <a:rPr lang="en-GB" sz="1800" i="1" dirty="0"/>
              <a:t>.</a:t>
            </a:r>
            <a:r>
              <a:rPr lang="en-GB" sz="1800" dirty="0"/>
              <a:t> University of Leicester and Leeds. </a:t>
            </a:r>
            <a:r>
              <a:rPr lang="en-GB" sz="1800" dirty="0">
                <a:hlinkClick r:id="rId3"/>
              </a:rPr>
              <a:t>https://www2.le.ac.uk/departments/criminology/documents/Final_report_Nov_2011%20-17%20Nov%202011.pdf</a:t>
            </a:r>
            <a:r>
              <a:rPr lang="en-GB" sz="1800" dirty="0"/>
              <a:t> [Accessed: 25.11.18]</a:t>
            </a:r>
          </a:p>
        </p:txBody>
      </p:sp>
    </p:spTree>
    <p:extLst>
      <p:ext uri="{BB962C8B-B14F-4D97-AF65-F5344CB8AC3E}">
        <p14:creationId xmlns:p14="http://schemas.microsoft.com/office/powerpoint/2010/main" val="18811836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028C727-D039-4DC6-BFC1-7FCF8518683B}"/>
              </a:ext>
            </a:extLst>
          </p:cNvPr>
          <p:cNvSpPr>
            <a:spLocks noGrp="1"/>
          </p:cNvSpPr>
          <p:nvPr>
            <p:ph idx="1"/>
          </p:nvPr>
        </p:nvSpPr>
        <p:spPr>
          <a:xfrm>
            <a:off x="457200" y="404664"/>
            <a:ext cx="8229600" cy="3917032"/>
          </a:xfrm>
        </p:spPr>
        <p:txBody>
          <a:bodyPr>
            <a:normAutofit lnSpcReduction="10000"/>
          </a:bodyPr>
          <a:lstStyle/>
          <a:p>
            <a:r>
              <a:rPr lang="en-GB" sz="1800" dirty="0"/>
              <a:t>National Offender Management Service and NHS England (2015) Working with offenders with  personality disorder. A practitioner’s guide.  2</a:t>
            </a:r>
            <a:r>
              <a:rPr lang="en-GB" sz="1800" baseline="30000" dirty="0"/>
              <a:t>nd</a:t>
            </a:r>
            <a:r>
              <a:rPr lang="en-GB" sz="1800" dirty="0"/>
              <a:t> Edition. NOMS and NHS England. Online: </a:t>
            </a:r>
            <a:r>
              <a:rPr lang="en-GB" sz="1800" dirty="0">
                <a:hlinkClick r:id="rId2"/>
              </a:rPr>
              <a:t>https://www.england.nhs.uk/commissioning/wp-content/uploads/sites/12/2015/10/work-offndrs-persnlty-disorder-oct15.pdf</a:t>
            </a:r>
            <a:endParaRPr lang="en-GB" sz="1800" dirty="0"/>
          </a:p>
          <a:p>
            <a:pPr marL="0" indent="0">
              <a:buNone/>
            </a:pPr>
            <a:r>
              <a:rPr lang="en-GB" sz="1800" dirty="0"/>
              <a:t>[Accessed: 27/11/18] </a:t>
            </a:r>
          </a:p>
          <a:p>
            <a:r>
              <a:rPr lang="en-GB" sz="1800" dirty="0"/>
              <a:t>Robertson, E. (2013) What social workers need to know about working with sex offender. </a:t>
            </a:r>
            <a:r>
              <a:rPr lang="en-GB" sz="1800" i="1" dirty="0"/>
              <a:t>The Guardian</a:t>
            </a:r>
            <a:r>
              <a:rPr lang="en-GB" sz="1800" dirty="0"/>
              <a:t>. Monday 1</a:t>
            </a:r>
            <a:r>
              <a:rPr lang="en-GB" sz="1800" baseline="30000" dirty="0"/>
              <a:t>st</a:t>
            </a:r>
            <a:r>
              <a:rPr lang="en-GB" sz="1800" dirty="0"/>
              <a:t> July 2013 Online: </a:t>
            </a:r>
            <a:r>
              <a:rPr lang="en-GB" sz="1800" dirty="0">
                <a:hlinkClick r:id="rId3"/>
              </a:rPr>
              <a:t>https://www.theguardian.com/social-care-network/2013/jul/01/social-workers-convicted-sex-offenders</a:t>
            </a:r>
            <a:r>
              <a:rPr lang="en-GB" sz="1800" dirty="0"/>
              <a:t>. [Accessed 25/11/18]</a:t>
            </a:r>
          </a:p>
          <a:p>
            <a:r>
              <a:rPr lang="en-GB" sz="1800" dirty="0"/>
              <a:t>Trotter, C. (1996) ‘The impact of different supervision practices in community correction</a:t>
            </a:r>
            <a:r>
              <a:rPr lang="en-GB" sz="1800" i="1" dirty="0"/>
              <a:t>’, Australian and New Zealand Journal of Criminology,</a:t>
            </a:r>
            <a:r>
              <a:rPr lang="en-GB" sz="1800" dirty="0"/>
              <a:t> 29: 29-46. </a:t>
            </a:r>
          </a:p>
          <a:p>
            <a:r>
              <a:rPr lang="en-GB" sz="1800" dirty="0"/>
              <a:t>Weekes, J. R., Pelletier, G., &amp; </a:t>
            </a:r>
            <a:r>
              <a:rPr lang="en-GB" sz="1800" dirty="0" err="1"/>
              <a:t>Beaudette</a:t>
            </a:r>
            <a:r>
              <a:rPr lang="en-GB" sz="1800" dirty="0"/>
              <a:t>, D. (1995). Correctional officers: How do they perceive sex offenders? </a:t>
            </a:r>
            <a:r>
              <a:rPr lang="en-GB" sz="1800" i="1" dirty="0"/>
              <a:t>International Journal of Offender Therapy and Comparative Criminology</a:t>
            </a:r>
            <a:r>
              <a:rPr lang="en-GB" sz="1800" dirty="0"/>
              <a:t>, 39, 55-61</a:t>
            </a:r>
          </a:p>
          <a:p>
            <a:endParaRPr lang="en-GB" dirty="0"/>
          </a:p>
        </p:txBody>
      </p:sp>
    </p:spTree>
    <p:extLst>
      <p:ext uri="{BB962C8B-B14F-4D97-AF65-F5344CB8AC3E}">
        <p14:creationId xmlns:p14="http://schemas.microsoft.com/office/powerpoint/2010/main" val="269558249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938</TotalTime>
  <Words>873</Words>
  <Application>Microsoft Office PowerPoint</Application>
  <PresentationFormat>On-screen Show (4:3)</PresentationFormat>
  <Paragraphs>76</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ＭＳ Ｐゴシック</vt:lpstr>
      <vt:lpstr>ＭＳ Ｐゴシック</vt:lpstr>
      <vt:lpstr>Arial</vt:lpstr>
      <vt:lpstr>Calibri</vt:lpstr>
      <vt:lpstr>Calibri Light</vt:lpstr>
      <vt:lpstr>Times</vt:lpstr>
      <vt:lpstr>Retrospect</vt:lpstr>
      <vt:lpstr>Personal  Barriers: Working with Offenders</vt:lpstr>
      <vt:lpstr>Barriers to relationships:</vt:lpstr>
      <vt:lpstr>PowerPoint Presentation</vt:lpstr>
      <vt:lpstr>PowerPoint Presentation</vt:lpstr>
      <vt:lpstr>In probation…</vt:lpstr>
      <vt:lpstr>PowerPoint Presentation</vt:lpstr>
      <vt:lpstr>Experiences of working with offenders</vt:lpstr>
      <vt:lpstr>Empathy</vt:lpstr>
      <vt:lpstr>Sex offenders</vt:lpstr>
      <vt:lpstr>PowerPoint Presentation</vt:lpstr>
      <vt:lpstr>Personality disorders</vt:lpstr>
      <vt:lpstr>PowerPoint Presentation</vt:lpstr>
      <vt:lpstr>Offering help to overcome barriers:</vt:lpstr>
      <vt:lpstr>Looking behind the problem… PD from a biophysical position</vt:lpstr>
      <vt:lpstr>An attachment position…</vt:lpstr>
      <vt:lpstr>PowerPoint Presentation</vt:lpstr>
      <vt:lpstr>PowerPoint Presentation</vt:lpstr>
      <vt:lpstr>Probation worker’s experiences of structural issues</vt:lpstr>
      <vt:lpstr>PowerPoint Presentation</vt:lpstr>
      <vt:lpstr>PowerPoint Presentation</vt:lpstr>
      <vt:lpstr>PowerPoint Presentation</vt:lpstr>
    </vt:vector>
  </TitlesOfParts>
  <Company>Stills Design &amp; Advertising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Macro level barriers – attitude and  ideologies of the culture</dc:title>
  <dc:creator>Jessica Pitman (1503004)</dc:creator>
  <cp:keywords>templed, dempled, thempled, powerpoint, bwrdd, fwrdd, iaith, cymraeg, gymraeg, chymraeg, cyflwyniadau, gyflwyniadau, chyflwyniadau, delwedd, ddelwedd,</cp:keywords>
  <cp:lastModifiedBy>Phill Morgan</cp:lastModifiedBy>
  <cp:revision>30</cp:revision>
  <dcterms:created xsi:type="dcterms:W3CDTF">2018-11-20T08:49:46Z</dcterms:created>
  <dcterms:modified xsi:type="dcterms:W3CDTF">2019-09-27T08:19:23Z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