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3" r:id="rId1"/>
  </p:sldMasterIdLst>
  <p:sldIdLst>
    <p:sldId id="256" r:id="rId2"/>
    <p:sldId id="258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2D09C"/>
    <a:srgbClr val="B0CF99"/>
    <a:srgbClr val="91BEE7"/>
    <a:srgbClr val="A3C9EB"/>
    <a:srgbClr val="CAE5FE"/>
    <a:srgbClr val="99CCFF"/>
    <a:srgbClr val="013B6F"/>
    <a:srgbClr val="9A0000"/>
    <a:srgbClr val="C0C0F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9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0F8CF-692C-4963-8B5E-D1C0928CF1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612" y="1013984"/>
            <a:ext cx="7714388" cy="3260635"/>
          </a:xfrm>
        </p:spPr>
        <p:txBody>
          <a:bodyPr anchor="b"/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419655-1613-4CC0-BBE9-BD2CB2C3C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612" y="4848464"/>
            <a:ext cx="7714388" cy="1085849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67FFF-6BC4-4DF0-BC55-B2C3BFD8E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89830-A1B7-484B-832C-F64A558BD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8F727-72C8-47A9-8E54-AD8459028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ED5540-64E5-4258-ABA4-753F07B71B38}"/>
              </a:ext>
            </a:extLst>
          </p:cNvPr>
          <p:cNvCxnSpPr>
            <a:cxnSpLocks/>
          </p:cNvCxnSpPr>
          <p:nvPr/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53417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EF94C-BCB1-4F4C-AF70-DD2A5C4E3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857559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09B75-A057-44B5-872F-DF01BDC8E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2286000"/>
            <a:ext cx="9238434" cy="381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6260C-3219-4812-88F2-3162D37F2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62B73-9C01-4BE3-A199-782BE6EBA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61492-EB56-4454-9D2A-8BB94AACB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3339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980A128-A52A-402C-865B-1BF08D7F045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00447-3778-4AB7-ACB3-7C2313FE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1745" y="1287554"/>
            <a:ext cx="8284963" cy="3113064"/>
          </a:xfrm>
        </p:spPr>
        <p:txBody>
          <a:bodyPr anchor="t"/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910C9-BA3C-4D31-9C62-2C2408591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1744" y="4619707"/>
            <a:ext cx="7722256" cy="1476293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42E8A-6B69-406B-A3DF-0A1B76832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665CF-4461-4BB8-8F3A-ED1CB1084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98B27-5EF3-49F4-B3CE-F3CF419AE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6935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3F3BA-5AD5-4F15-97B2-E4652D1D4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13411"/>
            <a:ext cx="9238434" cy="88959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997B8-1FD3-40E6-A486-256EB41DB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9566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3F4D8-AA9A-4AF7-86EA-E4D797B98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8823E-BC08-4810-9BFF-35D2EA2AE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DD2BFB-BB2C-4C4A-A6E1-DD223C2BE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369B2-12F8-4583-8A7F-523C9A3EF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44693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C717F-84B9-44BA-8DD6-680394AB1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79150"/>
            <a:ext cx="9238434" cy="8239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217D6-7448-4625-964F-5D82F65F1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7" y="2013217"/>
            <a:ext cx="4495799" cy="704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A534C-0B54-4327-99C0-4F0019FD2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29567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D4A63-0795-4B74-8C11-5FE7944118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13215"/>
            <a:ext cx="4495800" cy="70423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3D16F3-F747-441B-9854-27225954DE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8168E2-6B97-486E-B0E4-4E7F5CDBB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5D3E2B-2F4E-4347-A8E9-27EB7D035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1FC4F5-6876-414E-9E30-84706A3F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0D2F04-5474-46B9-B838-858CDF4AB2D2}"/>
              </a:ext>
            </a:extLst>
          </p:cNvPr>
          <p:cNvCxnSpPr>
            <a:cxnSpLocks/>
          </p:cNvCxnSpPr>
          <p:nvPr/>
        </p:nvCxnSpPr>
        <p:spPr>
          <a:xfrm>
            <a:off x="6270727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ADEE893-BE45-47F3-BCF0-02424B3503CC}"/>
              </a:ext>
            </a:extLst>
          </p:cNvPr>
          <p:cNvSpPr/>
          <p:nvPr/>
        </p:nvSpPr>
        <p:spPr>
          <a:xfrm>
            <a:off x="-1171838" y="4592406"/>
            <a:ext cx="808262" cy="3897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B5178A-4501-4B56-8BF1-D083D7B021CE}"/>
              </a:ext>
            </a:extLst>
          </p:cNvPr>
          <p:cNvCxnSpPr>
            <a:cxnSpLocks/>
          </p:cNvCxnSpPr>
          <p:nvPr/>
        </p:nvCxnSpPr>
        <p:spPr>
          <a:xfrm>
            <a:off x="1524000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67581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52109C6-041C-42BA-B507-8EA298046E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BF877-20DD-40F4-AEA8-E1B6D5350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7DC874-15B5-4338-B7D1-8E393AB4C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6BAE3-24C5-483F-9141-D860A265E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AEEB4-66F8-4008-B616-804FB9D91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70078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46C975-8FFB-4A4B-9213-774EE3901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BA744F-475D-4105-8E4A-025815549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FA64C-7966-4D6F-88D7-4B89F2A1D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2718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4ED5F-AB94-4DCF-8971-B8B2B55AF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EE4CB-68CF-4BF3-A891-8277AFD13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0"/>
            <a:ext cx="5333999" cy="5334000"/>
          </a:xfrm>
        </p:spPr>
        <p:txBody>
          <a:bodyPr anchor="ctr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292E72-B66D-40EE-B182-5585382A6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3B694-B050-45F3-AE6F-A86A129F1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8AE423-9CA5-46B3-96B1-7586AD020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B973D-F1F7-47BC-996D-6100B7C89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0492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E9949-4A1F-4DA9-9B75-A6180F95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543" y="1383126"/>
            <a:ext cx="3289886" cy="2045874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A8D794-C670-4569-93D9-0FF8B35AA7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1" y="762000"/>
            <a:ext cx="5333999" cy="5334000"/>
          </a:xfrm>
        </p:spPr>
        <p:txBody>
          <a:bodyPr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486F6-AE67-4B34-B8E2-0B7576DC2E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33544" y="3649682"/>
            <a:ext cx="3243292" cy="168431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8B11C-BB63-49A6-B488-29D4FBF8E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4B9166-6D36-4F0A-9ADD-33D49A0C3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22B8F-7760-41B3-9053-DD90255B9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132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8A5DE-E5C6-4DB9-AD28-8F1EAC6F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3E08E-9B2D-4740-9AC6-D5E1CFB95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429566" y="2229957"/>
            <a:ext cx="9238434" cy="3866043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E3736-E8AA-4F58-9D3A-27050B287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95E84-15BC-478B-9DAB-15025867B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9D98F-E0A8-4254-A957-7F17811D0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3307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DE70F5-2276-4F91-9FC2-8DA4B5288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4000" y="1467699"/>
            <a:ext cx="1758461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856C5-C2FD-45E4-A631-AC06B5495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82312" y="1467699"/>
            <a:ext cx="7839379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336EA-B6DD-4115-9C67-79A24C86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4/24/2023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A668B-1DAB-449C-9BA4-7B1572A22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6567E-119D-4C98-93FF-73A33280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58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84152A-7FE0-4708-B7C1-DBEC8F13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1621"/>
            <a:ext cx="9238434" cy="86138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1AB53-BAF9-439D-9451-47193CF2F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6" y="2285999"/>
            <a:ext cx="9238434" cy="3810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96D9F-562A-496F-A530-A561994DC5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1087" y="4891318"/>
            <a:ext cx="26732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3C2B07E4-CDF9-4C88-A2F3-04620E58224D}" type="datetimeFigureOut">
              <a:rPr lang="en-US" smtClean="0"/>
              <a:pPr/>
              <a:t>4/24/2023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060FE-AAC3-4FAE-9EB4-BCAE72D956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73021" y="1609893"/>
            <a:ext cx="26694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7EDB2-8F31-42FA-B253-62D2414663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2908" y="3219853"/>
            <a:ext cx="629653" cy="429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06433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696" r:id="rId6"/>
    <p:sldLayoutId id="2147483707" r:id="rId7"/>
    <p:sldLayoutId id="2147483706" r:id="rId8"/>
    <p:sldLayoutId id="2147483705" r:id="rId9"/>
    <p:sldLayoutId id="2147483704" r:id="rId10"/>
    <p:sldLayoutId id="2147483697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466344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64008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8">
            <a:extLst>
              <a:ext uri="{FF2B5EF4-FFF2-40B4-BE49-F238E27FC236}">
                <a16:creationId xmlns:a16="http://schemas.microsoft.com/office/drawing/2014/main" id="{B1C3281D-A46F-4842-9340-4CBC29E1B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3" descr="A railway junction and power lines">
            <a:extLst>
              <a:ext uri="{FF2B5EF4-FFF2-40B4-BE49-F238E27FC236}">
                <a16:creationId xmlns:a16="http://schemas.microsoft.com/office/drawing/2014/main" id="{3BAA31A4-EC95-092A-5DE1-0B6EDC68AC3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541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BD3C849-6031-2A91-6E49-5D1DE3CE9B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38258" y="1424473"/>
            <a:ext cx="7714388" cy="2850146"/>
          </a:xfrm>
        </p:spPr>
        <p:txBody>
          <a:bodyPr>
            <a:normAutofit fontScale="90000"/>
          </a:bodyPr>
          <a:lstStyle/>
          <a:p>
            <a:pPr algn="ctr"/>
            <a:r>
              <a:rPr lang="en-GB" sz="8000" dirty="0"/>
              <a:t>Trains and Stations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0F3E24-1014-A591-9883-FCBFAB8EAB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38258" y="4848464"/>
            <a:ext cx="7714388" cy="1085849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sz="2800" dirty="0"/>
              <a:t>Stations- Cardiff Central, Queens St and Cardiff Bay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4EDB048-C82F-4E9B-BCE9-3D1DBE5D59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09875" y="4578595"/>
            <a:ext cx="971155" cy="0"/>
          </a:xfrm>
          <a:prstGeom prst="line">
            <a:avLst/>
          </a:prstGeom>
          <a:ln w="317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82956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2BE7C-E7FA-225C-6921-667F7FB54C2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CBB75C-A090-3CBA-CC6E-99286531F7E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B4384EFD-7EE1-2D2B-4A45-7DA64B70C7B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6012752"/>
              </p:ext>
            </p:extLst>
          </p:nvPr>
        </p:nvGraphicFramePr>
        <p:xfrm>
          <a:off x="112541" y="82939"/>
          <a:ext cx="11966917" cy="669212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69234">
                  <a:extLst>
                    <a:ext uri="{9D8B030D-6E8A-4147-A177-3AD203B41FA5}">
                      <a16:colId xmlns:a16="http://schemas.microsoft.com/office/drawing/2014/main" val="35313222"/>
                    </a:ext>
                  </a:extLst>
                </a:gridCol>
                <a:gridCol w="7297683">
                  <a:extLst>
                    <a:ext uri="{9D8B030D-6E8A-4147-A177-3AD203B41FA5}">
                      <a16:colId xmlns:a16="http://schemas.microsoft.com/office/drawing/2014/main" val="830834257"/>
                    </a:ext>
                  </a:extLst>
                </a:gridCol>
              </a:tblGrid>
              <a:tr h="355794">
                <a:tc>
                  <a:txBody>
                    <a:bodyPr/>
                    <a:lstStyle/>
                    <a:p>
                      <a:r>
                        <a:rPr lang="en-GB" sz="1800" b="1" dirty="0"/>
                        <a:t>Risks </a:t>
                      </a: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dirty="0"/>
                        <a:t>Solutions </a:t>
                      </a: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6233858"/>
                  </a:ext>
                </a:extLst>
              </a:tr>
              <a:tr h="1626732">
                <a:tc>
                  <a:txBody>
                    <a:bodyPr/>
                    <a:lstStyle/>
                    <a:p>
                      <a:r>
                        <a:rPr lang="en-GB" sz="1600" b="1" dirty="0"/>
                        <a:t>Terrorism</a:t>
                      </a:r>
                      <a:r>
                        <a:rPr lang="en-GB" sz="1600" dirty="0"/>
                        <a:t>- devices planted under platform seating, in toilets, on tracks or on train itself, devices or weapons hidden in luggage, weapon attack on passengers, device detonated or concealed on attackers person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24/7 CCTV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Increased security on platforms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Bag and passenger searchers at ticket barriers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Sniffer dogs on platforms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Encouraging passengers to report suspicious activity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01822630"/>
                  </a:ext>
                </a:extLst>
              </a:tr>
              <a:tr h="856175">
                <a:tc>
                  <a:txBody>
                    <a:bodyPr/>
                    <a:lstStyle/>
                    <a:p>
                      <a:r>
                        <a:rPr lang="en-GB" sz="1600" b="1" dirty="0"/>
                        <a:t>Overcrowding</a:t>
                      </a:r>
                      <a:r>
                        <a:rPr lang="en-GB" sz="1600" dirty="0"/>
                        <a:t>- surge towards staircase for exit and overcrowding on platform 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Sufficient circulation of passengers- barriers and designated waiting areas outside station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Security and stewards on platform 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8670600"/>
                  </a:ext>
                </a:extLst>
              </a:tr>
              <a:tr h="1274929">
                <a:tc>
                  <a:txBody>
                    <a:bodyPr/>
                    <a:lstStyle/>
                    <a:p>
                      <a:r>
                        <a:rPr lang="en-GB" sz="1600" b="1" dirty="0"/>
                        <a:t>Fire</a:t>
                      </a:r>
                      <a:r>
                        <a:rPr lang="en-GB" sz="1600" dirty="0"/>
                        <a:t>- high voltage electricity and technological equipment 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Working fire alarms and heat detectors- checked on regular basis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Effective overhead announcement systems to keep passengers informed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Emergency exists clearly visible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Evacuation plan revisited regularly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2724965"/>
                  </a:ext>
                </a:extLst>
              </a:tr>
              <a:tr h="856175">
                <a:tc>
                  <a:txBody>
                    <a:bodyPr/>
                    <a:lstStyle/>
                    <a:p>
                      <a:r>
                        <a:rPr lang="en-GB" sz="1600" b="1" dirty="0"/>
                        <a:t>Severe weather conditions- </a:t>
                      </a:r>
                      <a:r>
                        <a:rPr lang="en-GB" sz="1600" dirty="0"/>
                        <a:t>high winds, floodings, snow and ice 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Systems to monitor weather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Alternative transport options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/>
                        <a:t>Sufficient communication with </a:t>
                      </a:r>
                      <a:r>
                        <a:rPr lang="en-GB" sz="1600" dirty="0"/>
                        <a:t>passengers 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58158140"/>
                  </a:ext>
                </a:extLst>
              </a:tr>
              <a:tr h="856175">
                <a:tc>
                  <a:txBody>
                    <a:bodyPr/>
                    <a:lstStyle/>
                    <a:p>
                      <a:r>
                        <a:rPr lang="en-GB" sz="1600" b="1" dirty="0"/>
                        <a:t>Trains derailing or colliding- </a:t>
                      </a:r>
                      <a:r>
                        <a:rPr lang="en-GB" sz="1600" dirty="0"/>
                        <a:t>trains travelling in opposite directions or low speed accidents at station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Up to date track maintenance 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Adequate staff training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Safety railings 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52949641"/>
                  </a:ext>
                </a:extLst>
              </a:tr>
              <a:tr h="856175">
                <a:tc>
                  <a:txBody>
                    <a:bodyPr/>
                    <a:lstStyle/>
                    <a:p>
                      <a:r>
                        <a:rPr lang="en-GB" sz="1600" b="1" dirty="0"/>
                        <a:t>Suicides</a:t>
                      </a:r>
                      <a:r>
                        <a:rPr lang="en-GB" sz="1600" dirty="0"/>
                        <a:t>- unfortunately something commonly seen, causing disruption to railway operations 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Restrict public access to track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Staff training for support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600" dirty="0"/>
                        <a:t>Policies and procedures in place to deal with this type of crisis  </a:t>
                      </a:r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275306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92712680"/>
      </p:ext>
    </p:extLst>
  </p:cSld>
  <p:clrMapOvr>
    <a:masterClrMapping/>
  </p:clrMapOvr>
</p:sld>
</file>

<file path=ppt/theme/theme1.xml><?xml version="1.0" encoding="utf-8"?>
<a:theme xmlns:a="http://schemas.openxmlformats.org/drawingml/2006/main" name="PortalVTI">
  <a:themeElements>
    <a:clrScheme name="AnalogousFromLightSeedRightStep">
      <a:dk1>
        <a:srgbClr val="000000"/>
      </a:dk1>
      <a:lt1>
        <a:srgbClr val="FFFFFF"/>
      </a:lt1>
      <a:dk2>
        <a:srgbClr val="3C3522"/>
      </a:dk2>
      <a:lt2>
        <a:srgbClr val="E2E6E8"/>
      </a:lt2>
      <a:accent1>
        <a:srgbClr val="D39578"/>
      </a:accent1>
      <a:accent2>
        <a:srgbClr val="B8A05E"/>
      </a:accent2>
      <a:accent3>
        <a:srgbClr val="9DA767"/>
      </a:accent3>
      <a:accent4>
        <a:srgbClr val="7FB15A"/>
      </a:accent4>
      <a:accent5>
        <a:srgbClr val="63B562"/>
      </a:accent5>
      <a:accent6>
        <a:srgbClr val="5CB480"/>
      </a:accent6>
      <a:hlink>
        <a:srgbClr val="5E899E"/>
      </a:hlink>
      <a:folHlink>
        <a:srgbClr val="7F7F7F"/>
      </a:folHlink>
    </a:clrScheme>
    <a:fontScheme name="Earth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rtalVTI" id="{0E0D5035-C7F2-4607-91F4-D5D5F886A15A}" vid="{EAFF3D8B-AC13-4E90-80A9-182200FBC86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Depth</Template>
  <TotalTime>429</TotalTime>
  <Words>211</Words>
  <Application>Microsoft Office PowerPoint</Application>
  <PresentationFormat>Widescreen</PresentationFormat>
  <Paragraphs>30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Trade Gothic Next Cond</vt:lpstr>
      <vt:lpstr>Trade Gothic Next Light</vt:lpstr>
      <vt:lpstr>PortalVTI</vt:lpstr>
      <vt:lpstr>Trains and Stations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Trains and Stations </dc:title>
  <dc:creator>Hannah Jones (2000784)</dc:creator>
  <cp:lastModifiedBy>Hannah Jones (2000784)</cp:lastModifiedBy>
  <cp:revision>7</cp:revision>
  <dcterms:created xsi:type="dcterms:W3CDTF">2023-04-23T16:25:12Z</dcterms:created>
  <dcterms:modified xsi:type="dcterms:W3CDTF">2023-04-24T08:15:10Z</dcterms:modified>
</cp:coreProperties>
</file>