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1" r:id="rId3"/>
    <p:sldId id="257" r:id="rId4"/>
    <p:sldId id="258" r:id="rId5"/>
    <p:sldId id="268" r:id="rId6"/>
    <p:sldId id="271" r:id="rId7"/>
    <p:sldId id="267" r:id="rId8"/>
    <p:sldId id="266" r:id="rId9"/>
    <p:sldId id="272" r:id="rId10"/>
    <p:sldId id="273" r:id="rId11"/>
    <p:sldId id="259" r:id="rId12"/>
    <p:sldId id="260" r:id="rId13"/>
    <p:sldId id="269" r:id="rId14"/>
    <p:sldId id="270" r:id="rId15"/>
    <p:sldId id="263" r:id="rId16"/>
    <p:sldId id="274" r:id="rId17"/>
    <p:sldId id="264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-106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146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959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172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290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426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472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98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350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242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070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079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3E8215-C14C-274C-A2EE-A8253E126F16}" type="datetimeFigureOut">
              <a:rPr lang="en-US" smtClean="0"/>
              <a:t>06/11/17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85FAE-C4A9-6D44-AEDA-5B55F342D3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593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SoWtXvqsgg" TargetMode="External"/><Relationship Id="rId4" Type="http://schemas.openxmlformats.org/officeDocument/2006/relationships/hyperlink" Target="https://www.youtube.com/watch?v=q0vvdjxfsF8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Vl74ypiwlA4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qg-6HDskI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 smtClean="0"/>
              <a:t>Introducing the Modern Workplace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Structure</a:t>
            </a:r>
          </a:p>
          <a:p>
            <a:r>
              <a:rPr lang="en-US" sz="4000" dirty="0" smtClean="0"/>
              <a:t>2017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444368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Learning Outcomes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 smtClean="0"/>
          </a:p>
          <a:p>
            <a:r>
              <a:rPr lang="en-US" dirty="0" smtClean="0"/>
              <a:t>Explore the dimensions and underlying design of </a:t>
            </a:r>
            <a:r>
              <a:rPr lang="en-US" dirty="0" err="1" smtClean="0"/>
              <a:t>organisation</a:t>
            </a:r>
            <a:r>
              <a:rPr lang="en-US" dirty="0" smtClean="0"/>
              <a:t> structure</a:t>
            </a:r>
          </a:p>
          <a:p>
            <a:r>
              <a:rPr lang="en-US" dirty="0" smtClean="0"/>
              <a:t>Explain the importance of structure</a:t>
            </a:r>
          </a:p>
          <a:p>
            <a:r>
              <a:rPr lang="en-US" dirty="0" smtClean="0"/>
              <a:t>Understand the relationship between strategy and structure.</a:t>
            </a:r>
          </a:p>
        </p:txBody>
      </p:sp>
    </p:spTree>
    <p:extLst>
      <p:ext uri="{BB962C8B-B14F-4D97-AF65-F5344CB8AC3E}">
        <p14:creationId xmlns:p14="http://schemas.microsoft.com/office/powerpoint/2010/main" val="30321401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Strategy &amp; Structure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is a close relationship between strategy and structure.</a:t>
            </a:r>
          </a:p>
          <a:p>
            <a:r>
              <a:rPr lang="en-US" dirty="0" smtClean="0"/>
              <a:t>The structure of an </a:t>
            </a:r>
            <a:r>
              <a:rPr lang="en-US" dirty="0" err="1" smtClean="0"/>
              <a:t>organisation</a:t>
            </a:r>
            <a:r>
              <a:rPr lang="en-US" dirty="0" smtClean="0"/>
              <a:t> can make effective management possible.</a:t>
            </a:r>
            <a:endParaRPr lang="en-US" dirty="0" smtClean="0"/>
          </a:p>
          <a:p>
            <a:r>
              <a:rPr lang="en-US" dirty="0" smtClean="0"/>
              <a:t>Structure affects </a:t>
            </a:r>
            <a:r>
              <a:rPr lang="en-US" dirty="0" err="1" smtClean="0"/>
              <a:t>organisation</a:t>
            </a:r>
            <a:r>
              <a:rPr lang="en-US" dirty="0" smtClean="0"/>
              <a:t> performance, morale and the job satisfaction of colleagues</a:t>
            </a:r>
            <a:r>
              <a:rPr lang="en-US" dirty="0" smtClean="0"/>
              <a:t>.</a:t>
            </a:r>
          </a:p>
          <a:p>
            <a:r>
              <a:rPr lang="en-US" dirty="0" smtClean="0"/>
              <a:t>An appropriate structure can facilitate the attainment of goals and objectives.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9058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Essence!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essence of structure is the division of work among members of the </a:t>
            </a:r>
            <a:r>
              <a:rPr lang="en-US" dirty="0" err="1" smtClean="0"/>
              <a:t>organisation</a:t>
            </a:r>
            <a:r>
              <a:rPr lang="en-US" dirty="0" smtClean="0"/>
              <a:t> and the co-ordination of jobs and activities.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1647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 smtClean="0"/>
              <a:t>Argyris</a:t>
            </a:r>
            <a:r>
              <a:rPr lang="en-US" dirty="0" smtClean="0"/>
              <a:t> (1964)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Claimed that formal, bureaucratic </a:t>
            </a:r>
            <a:r>
              <a:rPr lang="en-US" dirty="0" err="1" smtClean="0"/>
              <a:t>organsations</a:t>
            </a:r>
            <a:r>
              <a:rPr lang="en-US" dirty="0" smtClean="0"/>
              <a:t> restrict individual growth and </a:t>
            </a:r>
            <a:r>
              <a:rPr lang="en-US" dirty="0" err="1" smtClean="0"/>
              <a:t>self-fulfilment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444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Mechanistic </a:t>
            </a:r>
            <a:r>
              <a:rPr lang="mr-IN" dirty="0" smtClean="0"/>
              <a:t>–</a:t>
            </a:r>
            <a:r>
              <a:rPr lang="en-US" dirty="0" smtClean="0"/>
              <a:t> rigid structure. Cannot deal adequately with rapid change.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Organic </a:t>
            </a:r>
            <a:r>
              <a:rPr lang="mr-IN" dirty="0" smtClean="0"/>
              <a:t>–</a:t>
            </a:r>
            <a:r>
              <a:rPr lang="en-US" dirty="0" smtClean="0"/>
              <a:t> fluid structure appropriate to changing conditions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114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Hierarchy?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016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87689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b="1" dirty="0" smtClean="0"/>
              <a:t>Span of Control</a:t>
            </a:r>
            <a:br>
              <a:rPr lang="en-US" b="1" dirty="0" smtClean="0"/>
            </a:br>
            <a:r>
              <a:rPr lang="en-US" b="1" dirty="0" smtClean="0"/>
              <a:t>Span of Responsibility</a:t>
            </a:r>
            <a:br>
              <a:rPr lang="en-US" b="1" dirty="0" smtClean="0"/>
            </a:br>
            <a:r>
              <a:rPr lang="en-US" b="1" dirty="0" smtClean="0"/>
              <a:t>Span of Supervision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The number of employees who report directly to a given manager or team leader.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641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Examples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https://www.youtube.com/watch?v=</a:t>
            </a:r>
            <a:r>
              <a:rPr lang="en-US" dirty="0" smtClean="0">
                <a:hlinkClick r:id="rId2"/>
              </a:rPr>
              <a:t>Vl74ypiwlA4</a:t>
            </a:r>
            <a:endParaRPr lang="en-US" dirty="0" smtClean="0"/>
          </a:p>
          <a:p>
            <a:endParaRPr lang="en-US" dirty="0"/>
          </a:p>
          <a:p>
            <a:r>
              <a:rPr lang="en-US" dirty="0">
                <a:hlinkClick r:id="rId3"/>
              </a:rPr>
              <a:t>https://www.youtube.com/watch?v=</a:t>
            </a:r>
            <a:r>
              <a:rPr lang="en-US" dirty="0" smtClean="0">
                <a:hlinkClick r:id="rId3"/>
              </a:rPr>
              <a:t>SSoWtXvqsgg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r>
              <a:rPr lang="en-US" dirty="0">
                <a:hlinkClick r:id="rId4"/>
              </a:rPr>
              <a:t>https://www.youtube.com/watch?v=</a:t>
            </a:r>
            <a:r>
              <a:rPr lang="en-US" dirty="0" smtClean="0">
                <a:hlinkClick r:id="rId4"/>
              </a:rPr>
              <a:t>q0vvdjxfsF8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5581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UWTSD</a:t>
            </a:r>
          </a:p>
          <a:p>
            <a:r>
              <a:rPr lang="en-US" dirty="0" smtClean="0"/>
              <a:t>Hospitals</a:t>
            </a:r>
          </a:p>
          <a:p>
            <a:r>
              <a:rPr lang="en-US" dirty="0" smtClean="0"/>
              <a:t>Tech companies</a:t>
            </a:r>
          </a:p>
          <a:p>
            <a:r>
              <a:rPr lang="en-US" dirty="0" smtClean="0"/>
              <a:t>Lush</a:t>
            </a:r>
          </a:p>
          <a:p>
            <a:r>
              <a:rPr lang="en-US" dirty="0" smtClean="0"/>
              <a:t>Sports Direct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3044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It is not easy to describe exactly what makes an effective structure.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A badly designed structure can have a number of negative </a:t>
            </a:r>
            <a:r>
              <a:rPr lang="en-US" dirty="0" smtClean="0"/>
              <a:t>effects </a:t>
            </a:r>
            <a:r>
              <a:rPr lang="mr-IN" dirty="0" smtClean="0"/>
              <a:t>–</a:t>
            </a:r>
            <a:r>
              <a:rPr lang="en-US" dirty="0" smtClean="0"/>
              <a:t> seen as cruel by staff, inefficient.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Good = effective communication and task completion.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162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 smtClean="0"/>
              <a:t>Organisation</a:t>
            </a:r>
            <a:r>
              <a:rPr lang="en-US" b="1" dirty="0" smtClean="0"/>
              <a:t> Size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Increasing size </a:t>
            </a:r>
            <a:r>
              <a:rPr lang="en-US" dirty="0" smtClean="0"/>
              <a:t>can mean </a:t>
            </a:r>
            <a:r>
              <a:rPr lang="en-US" dirty="0" smtClean="0"/>
              <a:t>there is a greater need for a more formal </a:t>
            </a:r>
            <a:r>
              <a:rPr lang="en-US" dirty="0" err="1" smtClean="0"/>
              <a:t>organisational</a:t>
            </a:r>
            <a:r>
              <a:rPr lang="en-US" dirty="0" smtClean="0"/>
              <a:t> structure. </a:t>
            </a:r>
            <a:endParaRPr lang="en-US" dirty="0" smtClean="0"/>
          </a:p>
          <a:p>
            <a:r>
              <a:rPr lang="en-US" dirty="0" smtClean="0"/>
              <a:t>In a smaller </a:t>
            </a:r>
            <a:r>
              <a:rPr lang="en-US" dirty="0" err="1" smtClean="0"/>
              <a:t>organisation</a:t>
            </a:r>
            <a:r>
              <a:rPr lang="en-US" dirty="0" smtClean="0"/>
              <a:t> authority and responsibility can often be established on a personal and informal basis.</a:t>
            </a:r>
          </a:p>
          <a:p>
            <a:r>
              <a:rPr lang="en-US" dirty="0" smtClean="0"/>
              <a:t>The structure should be designed to encourage willing participation of members and effective </a:t>
            </a:r>
            <a:r>
              <a:rPr lang="en-US" dirty="0" err="1" smtClean="0"/>
              <a:t>organisation</a:t>
            </a:r>
            <a:r>
              <a:rPr lang="en-US" dirty="0" smtClean="0"/>
              <a:t> </a:t>
            </a:r>
            <a:r>
              <a:rPr lang="en-US" dirty="0" err="1" smtClean="0"/>
              <a:t>perfomance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572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Impact of IT &amp; AI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Significant effects</a:t>
            </a:r>
          </a:p>
          <a:p>
            <a:r>
              <a:rPr lang="en-US" dirty="0" smtClean="0"/>
              <a:t>New patterns of work</a:t>
            </a:r>
          </a:p>
          <a:p>
            <a:r>
              <a:rPr lang="en-US" dirty="0" smtClean="0"/>
              <a:t>Results in changes to structure and job re-design.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Important to give serious consideration to the needs and demands of humans.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23750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Apple’s Factories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4891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Structure &amp; Culture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“How things are done around here”  and common values, beliefs and attitudes will have a significant effect on </a:t>
            </a:r>
            <a:r>
              <a:rPr lang="en-US" dirty="0" err="1" smtClean="0"/>
              <a:t>organisational</a:t>
            </a:r>
            <a:r>
              <a:rPr lang="en-US" dirty="0" smtClean="0"/>
              <a:t> processes including the design of structure.</a:t>
            </a:r>
          </a:p>
          <a:p>
            <a:r>
              <a:rPr lang="en-US" dirty="0" smtClean="0"/>
              <a:t>Watson suggests we must be careful not to treat structure and culture as if they were solid ‘things’</a:t>
            </a:r>
            <a:r>
              <a:rPr lang="en-US" dirty="0" smtClean="0"/>
              <a:t>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159971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Why?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Structure and culture overlap.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994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Reading 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Mullins chapter 13 and chapter </a:t>
            </a:r>
            <a:r>
              <a:rPr lang="en-US" dirty="0" smtClean="0"/>
              <a:t>14</a:t>
            </a:r>
          </a:p>
          <a:p>
            <a:r>
              <a:rPr lang="en-US" dirty="0" smtClean="0"/>
              <a:t>Moodle Resources</a:t>
            </a:r>
          </a:p>
          <a:p>
            <a:r>
              <a:rPr lang="en-US" dirty="0">
                <a:hlinkClick r:id="rId2"/>
              </a:rPr>
              <a:t>https://www.youtube.com/watch?v=qg-</a:t>
            </a:r>
            <a:r>
              <a:rPr lang="en-US" dirty="0" smtClean="0">
                <a:hlinkClick r:id="rId2"/>
              </a:rPr>
              <a:t>6HDskILE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191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367</Words>
  <Application>Microsoft Macintosh PowerPoint</Application>
  <PresentationFormat>On-screen Show (4:3)</PresentationFormat>
  <Paragraphs>59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Introducing the Modern Workplace</vt:lpstr>
      <vt:lpstr>Learning Outcomes</vt:lpstr>
      <vt:lpstr>Strategy &amp; Structure</vt:lpstr>
      <vt:lpstr>Essence!</vt:lpstr>
      <vt:lpstr>Argyris (1964)</vt:lpstr>
      <vt:lpstr>PowerPoint Presentation</vt:lpstr>
      <vt:lpstr>Hierarchy?</vt:lpstr>
      <vt:lpstr> Span of Control Span of Responsibility Span of Supervision </vt:lpstr>
      <vt:lpstr>Examples</vt:lpstr>
      <vt:lpstr>Examples</vt:lpstr>
      <vt:lpstr>PowerPoint Presentation</vt:lpstr>
      <vt:lpstr>Organisation Size</vt:lpstr>
      <vt:lpstr>Impact of IT &amp; AI</vt:lpstr>
      <vt:lpstr>Apple’s Factories</vt:lpstr>
      <vt:lpstr>Structure &amp; Culture</vt:lpstr>
      <vt:lpstr>Why?</vt:lpstr>
      <vt:lpstr>Reading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the Modern Workplace</dc:title>
  <dc:creator>Jayne Woodman</dc:creator>
  <cp:lastModifiedBy>Jayne Woodman</cp:lastModifiedBy>
  <cp:revision>12</cp:revision>
  <dcterms:created xsi:type="dcterms:W3CDTF">2016-10-31T21:00:12Z</dcterms:created>
  <dcterms:modified xsi:type="dcterms:W3CDTF">2017-11-06T17:52:03Z</dcterms:modified>
</cp:coreProperties>
</file>