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35"/>
  </p:notesMasterIdLst>
  <p:sldIdLst>
    <p:sldId id="382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402" r:id="rId14"/>
    <p:sldId id="403" r:id="rId15"/>
    <p:sldId id="404" r:id="rId16"/>
    <p:sldId id="269" r:id="rId17"/>
    <p:sldId id="270" r:id="rId18"/>
    <p:sldId id="271" r:id="rId19"/>
    <p:sldId id="272" r:id="rId20"/>
    <p:sldId id="273" r:id="rId21"/>
    <p:sldId id="274" r:id="rId22"/>
    <p:sldId id="405" r:id="rId23"/>
    <p:sldId id="406" r:id="rId24"/>
    <p:sldId id="275" r:id="rId25"/>
    <p:sldId id="276" r:id="rId26"/>
    <p:sldId id="282" r:id="rId27"/>
    <p:sldId id="277" r:id="rId28"/>
    <p:sldId id="283" r:id="rId29"/>
    <p:sldId id="278" r:id="rId30"/>
    <p:sldId id="284" r:id="rId31"/>
    <p:sldId id="286" r:id="rId32"/>
    <p:sldId id="279" r:id="rId33"/>
    <p:sldId id="281" r:id="rId34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98" d="100"/>
          <a:sy n="98" d="100"/>
        </p:scale>
        <p:origin x="201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d.docs.live.net/16ffab5666b50b18/Desktop/Book1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d.docs.live.net/16ffab5666b50b18/Desktop/Book1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d.docs.live.net/16ffab5666b50b18/Desktop/Book1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6110586933083312"/>
          <c:y val="0.11241360361869659"/>
          <c:w val="0.67150167269443894"/>
          <c:h val="0.72722211425699446"/>
        </c:manualLayout>
      </c:layout>
      <c:pie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0" i="0" u="none" strike="noStrike" kern="1200" spc="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r>
              <a:rPr lang="en-US" sz="2000" dirty="0">
                <a:solidFill>
                  <a:schemeClr val="bg1"/>
                </a:solidFill>
              </a:rPr>
              <a:t>Selling price = £86.80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spc="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>
                  <a:lumMod val="75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5E0-49F4-BD8C-D36370F1D16C}"/>
              </c:ext>
            </c:extLst>
          </c:dPt>
          <c:dPt>
            <c:idx val="1"/>
            <c:bubble3D val="0"/>
            <c:explosion val="19"/>
            <c:spPr>
              <a:solidFill>
                <a:srgbClr val="00B0F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5E0-49F4-BD8C-D36370F1D16C}"/>
              </c:ext>
            </c:extLst>
          </c:dPt>
          <c:dLbls>
            <c:dLbl>
              <c:idx val="0"/>
              <c:layout>
                <c:manualLayout>
                  <c:x val="-0.23481799095273467"/>
                  <c:y val="-0.23391842383414457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600" b="0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5E0-49F4-BD8C-D36370F1D16C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600" b="0" i="0" u="none" strike="noStrike" kern="1200" baseline="0">
                      <a:solidFill>
                        <a:schemeClr val="bg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95E0-49F4-BD8C-D36370F1D16C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Sheet1!$K$5:$K$6</c:f>
              <c:strCache>
                <c:ptCount val="2"/>
                <c:pt idx="0">
                  <c:v>Costs (£72.33)</c:v>
                </c:pt>
                <c:pt idx="1">
                  <c:v>Profit (£14.47)</c:v>
                </c:pt>
              </c:strCache>
            </c:strRef>
          </c:cat>
          <c:val>
            <c:numRef>
              <c:f>Sheet1!$L$5:$L$6</c:f>
              <c:numCache>
                <c:formatCode>0.00%</c:formatCode>
                <c:ptCount val="2"/>
                <c:pt idx="0">
                  <c:v>0.83330000000000004</c:v>
                </c:pt>
                <c:pt idx="1">
                  <c:v>0.16669999999999999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95E0-49F4-BD8C-D36370F1D16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tx2">
        <a:lumMod val="75000"/>
      </a:schemeClr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0" i="0" u="none" strike="noStrike" kern="1200" spc="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r>
              <a:rPr lang="en-US" sz="2000" dirty="0">
                <a:solidFill>
                  <a:schemeClr val="bg1"/>
                </a:solidFill>
              </a:rPr>
              <a:t>Selling price £90.41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spc="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spPr>
            <a:solidFill>
              <a:schemeClr val="accent1">
                <a:lumMod val="75000"/>
              </a:schemeClr>
            </a:solidFill>
          </c:spPr>
          <c:explosion val="7"/>
          <c:dPt>
            <c:idx val="0"/>
            <c:bubble3D val="0"/>
            <c:explosion val="14"/>
            <c:spPr>
              <a:solidFill>
                <a:srgbClr val="00B0F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1A40-4BBD-8FE6-F09650902E06}"/>
              </c:ext>
            </c:extLst>
          </c:dPt>
          <c:dPt>
            <c:idx val="1"/>
            <c:bubble3D val="0"/>
            <c:spPr>
              <a:solidFill>
                <a:schemeClr val="accent1">
                  <a:lumMod val="75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1A40-4BBD-8FE6-F09650902E06}"/>
              </c:ext>
            </c:extLst>
          </c:dPt>
          <c:dLbls>
            <c:dLbl>
              <c:idx val="0"/>
              <c:layout>
                <c:manualLayout>
                  <c:x val="-0.15945457132076873"/>
                  <c:y val="0.13820112345001512"/>
                </c:manualLayout>
              </c:layout>
              <c:tx>
                <c:rich>
                  <a:bodyPr/>
                  <a:lstStyle/>
                  <a:p>
                    <a:r>
                      <a:rPr lang="en-US" dirty="0">
                        <a:solidFill>
                          <a:schemeClr val="bg1"/>
                        </a:solidFill>
                      </a:rPr>
                      <a:t>20.00%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0030555555555554"/>
                      <c:h val="0.10430555555555554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1-1A40-4BBD-8FE6-F09650902E06}"/>
                </c:ext>
              </c:extLst>
            </c:dLbl>
            <c:dLbl>
              <c:idx val="1"/>
              <c:layout>
                <c:manualLayout>
                  <c:x val="0.28017368606614662"/>
                  <c:y val="-0.197167574100222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1A40-4BBD-8FE6-F09650902E0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Sheet1!$N$5:$N$6</c:f>
              <c:strCache>
                <c:ptCount val="2"/>
                <c:pt idx="0">
                  <c:v>Costs (£72.33)</c:v>
                </c:pt>
                <c:pt idx="1">
                  <c:v>Profit (£18.08)</c:v>
                </c:pt>
              </c:strCache>
            </c:strRef>
          </c:cat>
          <c:val>
            <c:numRef>
              <c:f>Sheet1!$O$5:$O$6</c:f>
              <c:numCache>
                <c:formatCode>0.00%</c:formatCode>
                <c:ptCount val="2"/>
                <c:pt idx="0">
                  <c:v>0.2</c:v>
                </c:pt>
                <c:pt idx="1">
                  <c:v>0.8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A40-4BBD-8FE6-F09650902E0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0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tx2">
        <a:lumMod val="75000"/>
      </a:schemeClr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19/06/2021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19/06/2021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19/06/2021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19/06/2021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19/06/2021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19/06/2021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19/06/2021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19/06/2021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19/06/2021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19/06/2021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19/06/2021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19/06/2021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19/06/2021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19/06/2021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5.xml"/><Relationship Id="rId4" Type="http://schemas.openxmlformats.org/officeDocument/2006/relationships/chart" Target="../charts/char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C079227-C572-4E04-BA75-C9BA9842FF9E}"/>
              </a:ext>
            </a:extLst>
          </p:cNvPr>
          <p:cNvSpPr/>
          <p:nvPr/>
        </p:nvSpPr>
        <p:spPr>
          <a:xfrm>
            <a:off x="827584" y="2492897"/>
            <a:ext cx="770485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>
                <a:solidFill>
                  <a:schemeClr val="accent2"/>
                </a:solidFill>
              </a:rPr>
              <a:t>Management Accounting</a:t>
            </a:r>
            <a:endParaRPr lang="en-GB" sz="4800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0CA9139C-1300-4F31-BDA2-42BABE7058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19672" y="3884848"/>
            <a:ext cx="6400800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Pricing theory and practice</a:t>
            </a:r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55576" y="620688"/>
            <a:ext cx="7886700" cy="52088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Four fundamental questions...</a:t>
            </a:r>
          </a:p>
          <a:p>
            <a:pPr marL="0" indent="0">
              <a:buNone/>
            </a:pP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>
                <a:latin typeface="Times New Roman" panose="02020603050405020304" pitchFamily="18" charset="0"/>
              </a:rPr>
              <a:t>Where do prices come from?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</a:endParaRPr>
          </a:p>
          <a:p>
            <a:r>
              <a:rPr lang="en-GB" sz="3200" dirty="0">
                <a:latin typeface="Times New Roman" panose="02020603050405020304" pitchFamily="18" charset="0"/>
              </a:rPr>
              <a:t>How are they calculated?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</a:endParaRPr>
          </a:p>
          <a:p>
            <a:r>
              <a:rPr lang="en-GB" sz="3200" dirty="0">
                <a:latin typeface="Times New Roman" panose="02020603050405020304" pitchFamily="18" charset="0"/>
              </a:rPr>
              <a:t>Who decides them?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</a:endParaRPr>
          </a:p>
          <a:p>
            <a:r>
              <a:rPr lang="en-GB" sz="3200" dirty="0">
                <a:latin typeface="Times New Roman" panose="02020603050405020304" pitchFamily="18" charset="0"/>
              </a:rPr>
              <a:t>Do consumers always buy on price?</a:t>
            </a:r>
          </a:p>
          <a:p>
            <a:endParaRPr lang="en-GB" sz="4000" dirty="0">
              <a:latin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2495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dirty="0"/>
              <a:t>Where do prices come from?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2459C-41A3-4DEE-9162-AED796F61C72}" type="slidenum">
              <a:rPr lang="en-GB" smtClean="0"/>
              <a:pPr/>
              <a:t>2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81868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B3109-C505-4D72-9820-14902A469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Influences on price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B0DD7-C474-4BC3-B20A-232A4F7FC1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structure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conditions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Elasticities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Income levels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Profit-making or not-for-profit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Perceived economic conditions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Foreign exchange rates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Interest rates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 confidence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1756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F3A1F-73E9-49A6-AA5C-6949F7569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Influences on price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6DD87-1644-462F-AE92-35077C16DB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 life cycle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Industry life cycle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Firms’ sales maximisation strategies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Firms’ market penetration strategies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Firms’ growth strategies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 time span (perishability or obsolescence)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Taxation regimes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Government subsidies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Trade restrictions (levies, embargoes, tariffs, duties etc)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13619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B480E-6C36-4CAB-910E-CBAD692D8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4544" y="274638"/>
            <a:ext cx="9011344" cy="562074"/>
          </a:xfrm>
        </p:spPr>
        <p:txBody>
          <a:bodyPr>
            <a:noAutofit/>
          </a:bodyPr>
          <a:lstStyle/>
          <a:p>
            <a:r>
              <a:rPr lang="en-GB" sz="4000" dirty="0"/>
              <a:t>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7E025-6FB1-4EBB-8199-6FEFED403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853142"/>
            <a:ext cx="8229600" cy="509613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with budgetary control and marginal costing calculations, we need to consider fixed costs and variable costs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semi-variable costs are also sometimes important, we will not be considering them here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Remember that fixed costs do not change with activity levels, and that variable costs do change along with activity fluctuations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 make a note that in economic theory it is often argued that all costs eventually become variable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66025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B4051-ECCB-4753-B774-7DB95275E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Net pricing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25D6F-28C4-441F-BD8C-EB38D57B8E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remainder of this session, we will assume profit-making (or loss-making) situations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 first, let us consider another question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we had costed a product at £10.00, and decided we wanted to make 20% profit, how would we calculate the selling price?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Let us now consider how net pricing theory works in practice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68545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61602-697B-49E3-B1AC-3CF143BD3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dirty="0"/>
              <a:t>Value Added Tax (VAT)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AF81C-CC32-4F74-AF99-0E3FD3D06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0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first consideration in any United Kingdom (UK) - based exercises is the handling of Value Added Tax (VAT)</a:t>
            </a:r>
          </a:p>
          <a:p>
            <a:pPr marL="0" indent="0">
              <a:buNone/>
            </a:pPr>
            <a:endParaRPr lang="en-GB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pay VAT on most things we purchase, and the current main rate is 20%</a:t>
            </a:r>
          </a:p>
          <a:p>
            <a:pPr marL="0" indent="0">
              <a:buNone/>
            </a:pPr>
            <a:endParaRPr lang="en-GB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other rates such as 0% and 5% for certain goods and services, such as domestic fuel, children’s clothes, and books</a:t>
            </a:r>
          </a:p>
          <a:p>
            <a:pPr marL="0" indent="0">
              <a:buNone/>
            </a:pPr>
            <a:endParaRPr lang="en-GB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our purposes here, the golden rule is always strip VAT out of all costs, and only add it on right at the end of the calculation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41702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0F410-02FF-40CB-B442-074486B4D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Value Added Tax (VAT)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B0E0B-D7A5-4481-A3FA-2A2F04354F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Examples…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insurance of £235.56 including VAT, to strip VAT out simply divide by 1.20 is 235.56/1.20 = 196.30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have calculated a selling price of £178.50 using net pricing theory and now need to add VAT back in, just multiply by 1.20 178.50 x 1.20 = 214.20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528122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9DEDD-6EAC-42F7-AA7A-FF4FFD9F3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dirty="0"/>
              <a:t>Net pricing theory calculation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EFBE2-7076-4F7E-B8B7-4CEF52050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53650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nine stages to calculating a price using net pricing theory…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and separate all the fixed and variable costs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Strip out any VAT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Calculate the variable cost per unit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Calculate the total variable cost per unit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Calculate the total fixed costs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Calculate the total cost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Calculate the total cost per unit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 on the required profit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 on the required VAT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367826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83268-493F-43E8-A742-F2F551C92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dirty="0"/>
              <a:t>Worked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522F7-E36E-4B82-94C4-6243553D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143000"/>
            <a:ext cx="8229600" cy="45182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following costs have been put forward by Capital Ideas Ltd for a theatre break package to London which will consist of a night’s stay at a hotel, with evening meal and breakfast, and a theatre ticket for a popular show. The costs (excluding VAT) of organising this theatre break have been estimated as follows</a:t>
            </a:r>
          </a:p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 per show ticket			£15.00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Accommodation costs per person		£35.00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and beverage costs per person	  £9.00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 costs (including VAT) of the package will be coach hire £400, administration £250, and advertising and marketing at £790. 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coach will hold 90 passengers.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392385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59A98-2018-424B-B906-4BCE9A4A0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2048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dirty="0"/>
              <a:t>Worked example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8E68F-00EE-4C3F-8C03-B8E4B13E27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464496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Required…</a:t>
            </a:r>
          </a:p>
          <a:p>
            <a:pPr marL="0" indent="0">
              <a:buNone/>
            </a:pPr>
            <a:r>
              <a:rPr lang="en-GB" sz="4800" b="1" dirty="0"/>
              <a:t> 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en-GB" sz="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Calculate the cost per person of the theatre break package distinguishing clearly between fixed and variable costs</a:t>
            </a:r>
          </a:p>
          <a:p>
            <a:pPr marL="514350" lvl="0" indent="-514350">
              <a:buFont typeface="+mj-lt"/>
              <a:buAutoNum type="arabicPeriod"/>
            </a:pPr>
            <a:endParaRPr lang="en-GB" sz="5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en-GB" sz="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Assuming you require a net profit of 25% calculate the selling price per passenger for this theatre break. Your answer should be inclusive of VAT </a:t>
            </a:r>
          </a:p>
          <a:p>
            <a:pPr marL="514350" indent="-514350">
              <a:buFont typeface="+mj-lt"/>
              <a:buAutoNum type="arabicPeriod"/>
            </a:pPr>
            <a:endParaRPr lang="en-GB" sz="5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en-GB" sz="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Assuming you require a net profit of 13% calculate the selling price per passenger for this theatre break. Your answer should be inclusive of VAT </a:t>
            </a:r>
          </a:p>
          <a:p>
            <a:pPr marL="514350" indent="-514350">
              <a:buFont typeface="+mj-lt"/>
              <a:buAutoNum type="arabicPeriod"/>
            </a:pPr>
            <a:endParaRPr lang="en-GB" sz="5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en-GB" sz="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Assuming you require a net profit of 18% calculate the selling price per passenger for this theatre break. Your answer should be inclusive of VAT</a:t>
            </a:r>
          </a:p>
          <a:p>
            <a:pPr marL="0" indent="0">
              <a:buNone/>
            </a:pPr>
            <a:r>
              <a:rPr lang="en-GB" sz="5000" b="1" dirty="0"/>
              <a:t> 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986898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ACAB2-00AE-423F-98A7-5DC139725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4544" y="154540"/>
            <a:ext cx="9236130" cy="380247"/>
          </a:xfrm>
        </p:spPr>
        <p:txBody>
          <a:bodyPr>
            <a:noAutofit/>
          </a:bodyPr>
          <a:lstStyle/>
          <a:p>
            <a:r>
              <a:rPr lang="en-GB" sz="3600" dirty="0"/>
              <a:t>Worked example (continued)  -the costs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BB1942E2-FF4E-4C3D-9997-1198507605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2464475"/>
              </p:ext>
            </p:extLst>
          </p:nvPr>
        </p:nvGraphicFramePr>
        <p:xfrm>
          <a:off x="536434" y="620688"/>
          <a:ext cx="8071131" cy="50679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7968">
                  <a:extLst>
                    <a:ext uri="{9D8B030D-6E8A-4147-A177-3AD203B41FA5}">
                      <a16:colId xmlns:a16="http://schemas.microsoft.com/office/drawing/2014/main" val="2111880089"/>
                    </a:ext>
                  </a:extLst>
                </a:gridCol>
                <a:gridCol w="1996461">
                  <a:extLst>
                    <a:ext uri="{9D8B030D-6E8A-4147-A177-3AD203B41FA5}">
                      <a16:colId xmlns:a16="http://schemas.microsoft.com/office/drawing/2014/main" val="2921861246"/>
                    </a:ext>
                  </a:extLst>
                </a:gridCol>
                <a:gridCol w="2716702">
                  <a:extLst>
                    <a:ext uri="{9D8B030D-6E8A-4147-A177-3AD203B41FA5}">
                      <a16:colId xmlns:a16="http://schemas.microsoft.com/office/drawing/2014/main" val="3912024786"/>
                    </a:ext>
                  </a:extLst>
                </a:gridCol>
              </a:tblGrid>
              <a:tr h="348205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Variable cost per person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0498862"/>
                  </a:ext>
                </a:extLst>
              </a:tr>
              <a:tr h="303375">
                <a:tc>
                  <a:txBody>
                    <a:bodyPr/>
                    <a:lstStyle/>
                    <a:p>
                      <a:r>
                        <a:rPr lang="en-GB" sz="1600" dirty="0"/>
                        <a:t>Accommodation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35.00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0242527"/>
                  </a:ext>
                </a:extLst>
              </a:tr>
              <a:tr h="303375">
                <a:tc>
                  <a:txBody>
                    <a:bodyPr/>
                    <a:lstStyle/>
                    <a:p>
                      <a:r>
                        <a:rPr lang="en-GB" sz="1600" dirty="0"/>
                        <a:t>Food and beverage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9.00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4105510"/>
                  </a:ext>
                </a:extLst>
              </a:tr>
              <a:tr h="303375">
                <a:tc>
                  <a:txBody>
                    <a:bodyPr/>
                    <a:lstStyle/>
                    <a:p>
                      <a:r>
                        <a:rPr lang="en-GB" sz="1600" dirty="0"/>
                        <a:t>Cost per show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u="sng" dirty="0"/>
                        <a:t>15.00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912754"/>
                  </a:ext>
                </a:extLst>
              </a:tr>
              <a:tr h="303375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b="1" dirty="0"/>
                        <a:t>59.00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28270"/>
                  </a:ext>
                </a:extLst>
              </a:tr>
              <a:tr h="303375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Fixed costs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Including VAT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Excluding VAT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3433182"/>
                  </a:ext>
                </a:extLst>
              </a:tr>
              <a:tr h="303375">
                <a:tc>
                  <a:txBody>
                    <a:bodyPr/>
                    <a:lstStyle/>
                    <a:p>
                      <a:r>
                        <a:rPr lang="en-GB" sz="1600" dirty="0"/>
                        <a:t>Coach hire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400.00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333.33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4757099"/>
                  </a:ext>
                </a:extLst>
              </a:tr>
              <a:tr h="303375">
                <a:tc>
                  <a:txBody>
                    <a:bodyPr/>
                    <a:lstStyle/>
                    <a:p>
                      <a:r>
                        <a:rPr lang="en-GB" sz="1600" dirty="0"/>
                        <a:t>Administration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250.00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208.33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2829888"/>
                  </a:ext>
                </a:extLst>
              </a:tr>
              <a:tr h="303375">
                <a:tc>
                  <a:txBody>
                    <a:bodyPr/>
                    <a:lstStyle/>
                    <a:p>
                      <a:r>
                        <a:rPr lang="en-GB" sz="1600" dirty="0"/>
                        <a:t>Advertising and 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u="sng" dirty="0"/>
                        <a:t>790.00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u="sng" dirty="0"/>
                        <a:t>658.33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5172498"/>
                  </a:ext>
                </a:extLst>
              </a:tr>
              <a:tr h="303375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b="1" dirty="0"/>
                        <a:t>1,440.00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b="1" dirty="0"/>
                        <a:t>1,200</a:t>
                      </a:r>
                      <a:r>
                        <a:rPr lang="en-GB" sz="1600" dirty="0"/>
                        <a:t> (rounded)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6459908"/>
                  </a:ext>
                </a:extLst>
              </a:tr>
              <a:tr h="303375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Total costs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GB" sz="16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en-GB" sz="16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0765567"/>
                  </a:ext>
                </a:extLst>
              </a:tr>
              <a:tr h="303375">
                <a:tc>
                  <a:txBody>
                    <a:bodyPr/>
                    <a:lstStyle/>
                    <a:p>
                      <a:r>
                        <a:rPr lang="en-GB" sz="1600" dirty="0"/>
                        <a:t>Variable (59.00 x 90)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5,310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4481632"/>
                  </a:ext>
                </a:extLst>
              </a:tr>
              <a:tr h="303375">
                <a:tc>
                  <a:txBody>
                    <a:bodyPr/>
                    <a:lstStyle/>
                    <a:p>
                      <a:r>
                        <a:rPr lang="en-GB" sz="1600" dirty="0"/>
                        <a:t>Fixed (from above)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u="sng" dirty="0"/>
                        <a:t>1,200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9164132"/>
                  </a:ext>
                </a:extLst>
              </a:tr>
              <a:tr h="348205">
                <a:tc>
                  <a:txBody>
                    <a:bodyPr/>
                    <a:lstStyle/>
                    <a:p>
                      <a:r>
                        <a:rPr lang="en-GB" sz="16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b="1" u="sng" dirty="0"/>
                        <a:t>6,510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4136684"/>
                  </a:ext>
                </a:extLst>
              </a:tr>
              <a:tr h="348205">
                <a:tc>
                  <a:txBody>
                    <a:bodyPr/>
                    <a:lstStyle/>
                    <a:p>
                      <a:r>
                        <a:rPr lang="en-GB" sz="1600" dirty="0"/>
                        <a:t>Cost per person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6,510/90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b="1" dirty="0"/>
                        <a:t>72.33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43469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2809661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87A86-82B5-404D-A8EB-250756001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0" y="-109"/>
            <a:ext cx="8964488" cy="114300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Worked example (continued) - the profit-1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6DB0C-C312-440F-A953-1190FE8E2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320480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Let us assume Capital Ideas wish to make 20% profit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know that the total cost per person is £72.33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much would you add to this before charging VAT?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E3F761-CC47-4632-B7CC-2398EE9DD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15727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85C58-EFAE-4F46-B9A3-257ED80CC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510" y="-166555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Worked example (continued) - the profit-2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072BA5-F2C6-48BC-9461-C25734AC39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4175" y="996405"/>
            <a:ext cx="4040188" cy="639762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Mark-up (20%)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CDAD00-77E4-492D-A17F-C225A7D9ED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9996" y="1772816"/>
            <a:ext cx="4040188" cy="3414365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Costs = 72.33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So, 72.33 x 1.20 = 86.80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However,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86.80 – 72.33 = 14.47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And,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14.47 /86.80 x 100 = 16.67%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C41C8FA-333E-4D3E-9280-9843852B80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19639" y="1011073"/>
            <a:ext cx="4041775" cy="639762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Gross-up (20%)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2C6711-1FD7-43A2-8788-D81D4CC444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19639" y="1803647"/>
            <a:ext cx="4041775" cy="3414365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Costs = 72.33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Here, 72.33 x 100/(100-20)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= 90.41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And, 90.41 – 72.33 = 18.08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So,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18.08/90.41 x 100 = 20%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0B8CC3-1B81-453C-AD59-902E7140A3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839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184E0458-4EF7-46F6-AFD8-BB876C25E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173193"/>
            <a:ext cx="8528586" cy="1143000"/>
          </a:xfrm>
        </p:spPr>
        <p:txBody>
          <a:bodyPr>
            <a:noAutofit/>
          </a:bodyPr>
          <a:lstStyle/>
          <a:p>
            <a:r>
              <a:rPr lang="en-GB" sz="3600" dirty="0"/>
              <a:t>Worked example (continued)-the profit-3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4E29F2D-074B-4C29-9BDF-229076752C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4833" y="894966"/>
            <a:ext cx="4112845" cy="482377"/>
          </a:xfrm>
          <a:solidFill>
            <a:schemeClr val="accent1"/>
          </a:solidFill>
        </p:spPr>
        <p:txBody>
          <a:bodyPr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Mark-up (20%)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F562699-FE6C-47A9-82DC-8DCA69A759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66323" y="895351"/>
            <a:ext cx="4041775" cy="467881"/>
          </a:xfrm>
          <a:solidFill>
            <a:schemeClr val="accent1"/>
          </a:solidFill>
        </p:spPr>
        <p:txBody>
          <a:bodyPr/>
          <a:lstStyle/>
          <a:p>
            <a:pPr algn="ctr"/>
            <a:r>
              <a:rPr lang="en-GB" dirty="0"/>
              <a:t>Gross-up (20%)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61C9AC-D65E-4D50-815E-7078ECADC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15</a:t>
            </a:fld>
            <a:endParaRPr lang="en-GB" dirty="0"/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652A89C4-650A-4AAF-A103-305751A42D9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90513738"/>
              </p:ext>
            </p:extLst>
          </p:nvPr>
        </p:nvGraphicFramePr>
        <p:xfrm>
          <a:off x="323528" y="1700809"/>
          <a:ext cx="4246885" cy="38887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652A89C4-650A-4AAF-A103-305751A42D9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21941562"/>
              </p:ext>
            </p:extLst>
          </p:nvPr>
        </p:nvGraphicFramePr>
        <p:xfrm>
          <a:off x="364833" y="1535113"/>
          <a:ext cx="4112845" cy="39821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6D384543-3CDB-49FD-A6AF-5EBD8B2298D8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071120288"/>
              </p:ext>
            </p:extLst>
          </p:nvPr>
        </p:nvGraphicFramePr>
        <p:xfrm>
          <a:off x="4666323" y="1531462"/>
          <a:ext cx="4041775" cy="398211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4197243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9A76E-3171-4FD3-BF90-F0B371A4E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380247"/>
          </a:xfrm>
        </p:spPr>
        <p:txBody>
          <a:bodyPr>
            <a:noAutofit/>
          </a:bodyPr>
          <a:lstStyle/>
          <a:p>
            <a:r>
              <a:rPr lang="en-GB" sz="3600" dirty="0"/>
              <a:t>Worked example – 4 (net profit selling price)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624518A-6CA5-4903-98C8-E642AB0BA46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008063"/>
          <a:ext cx="7886701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2283">
                  <a:extLst>
                    <a:ext uri="{9D8B030D-6E8A-4147-A177-3AD203B41FA5}">
                      <a16:colId xmlns:a16="http://schemas.microsoft.com/office/drawing/2014/main" val="2843170598"/>
                    </a:ext>
                  </a:extLst>
                </a:gridCol>
                <a:gridCol w="1380067">
                  <a:extLst>
                    <a:ext uri="{9D8B030D-6E8A-4147-A177-3AD203B41FA5}">
                      <a16:colId xmlns:a16="http://schemas.microsoft.com/office/drawing/2014/main" val="1598669593"/>
                    </a:ext>
                  </a:extLst>
                </a:gridCol>
                <a:gridCol w="931333">
                  <a:extLst>
                    <a:ext uri="{9D8B030D-6E8A-4147-A177-3AD203B41FA5}">
                      <a16:colId xmlns:a16="http://schemas.microsoft.com/office/drawing/2014/main" val="2303323270"/>
                    </a:ext>
                  </a:extLst>
                </a:gridCol>
                <a:gridCol w="1439334">
                  <a:extLst>
                    <a:ext uri="{9D8B030D-6E8A-4147-A177-3AD203B41FA5}">
                      <a16:colId xmlns:a16="http://schemas.microsoft.com/office/drawing/2014/main" val="3948913472"/>
                    </a:ext>
                  </a:extLst>
                </a:gridCol>
                <a:gridCol w="804333">
                  <a:extLst>
                    <a:ext uri="{9D8B030D-6E8A-4147-A177-3AD203B41FA5}">
                      <a16:colId xmlns:a16="http://schemas.microsoft.com/office/drawing/2014/main" val="3462106664"/>
                    </a:ext>
                  </a:extLst>
                </a:gridCol>
                <a:gridCol w="1473200">
                  <a:extLst>
                    <a:ext uri="{9D8B030D-6E8A-4147-A177-3AD203B41FA5}">
                      <a16:colId xmlns:a16="http://schemas.microsoft.com/office/drawing/2014/main" val="950892970"/>
                    </a:ext>
                  </a:extLst>
                </a:gridCol>
                <a:gridCol w="946151">
                  <a:extLst>
                    <a:ext uri="{9D8B030D-6E8A-4147-A177-3AD203B41FA5}">
                      <a16:colId xmlns:a16="http://schemas.microsoft.com/office/drawing/2014/main" val="2027441876"/>
                    </a:ext>
                  </a:extLst>
                </a:gridCol>
              </a:tblGrid>
              <a:tr h="21791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Selling price </a:t>
                      </a:r>
                    </a:p>
                    <a:p>
                      <a:pPr algn="ctr"/>
                      <a:r>
                        <a:rPr lang="en-GB" dirty="0"/>
                        <a:t>at 25% profit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Selling price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at 13% profit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Selling price at 18% profit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1223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Cost per person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72.33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72.33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72.33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3450279"/>
                  </a:ext>
                </a:extLst>
              </a:tr>
              <a:tr h="290724">
                <a:tc>
                  <a:txBody>
                    <a:bodyPr/>
                    <a:lstStyle/>
                    <a:p>
                      <a:r>
                        <a:rPr lang="en-GB" dirty="0"/>
                        <a:t>Add profit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/>
                        <a:t>72.33 x 100</a:t>
                      </a:r>
                      <a:r>
                        <a:rPr lang="en-GB" dirty="0"/>
                        <a:t>     (100-25)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96.44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 dirty="0"/>
                        <a:t>72.33 x 100</a:t>
                      </a:r>
                      <a:r>
                        <a:rPr lang="en-GB" dirty="0"/>
                        <a:t>     (100-13)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83.14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u="sng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u="sng" dirty="0"/>
                        <a:t>72.33 x 100</a:t>
                      </a:r>
                      <a:r>
                        <a:rPr lang="en-GB" dirty="0"/>
                        <a:t>     (100-18)</a:t>
                      </a:r>
                    </a:p>
                    <a:p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88.21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202154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Add VAT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96.44 x 1.20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115.73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83.14 x 1.20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99.77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88.21 x 1.20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105.85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73818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Selling price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115.73</a:t>
                      </a:r>
                    </a:p>
                    <a:p>
                      <a:pPr algn="ctr"/>
                      <a:endParaRPr lang="en-GB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99.77</a:t>
                      </a:r>
                    </a:p>
                    <a:p>
                      <a:pPr algn="ctr"/>
                      <a:endParaRPr lang="en-GB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105.85</a:t>
                      </a:r>
                    </a:p>
                    <a:p>
                      <a:pPr algn="ctr"/>
                      <a:endParaRPr lang="en-GB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784306"/>
                  </a:ext>
                </a:extLst>
              </a:tr>
            </a:tbl>
          </a:graphicData>
        </a:graphic>
      </p:graphicFrame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FB1CC14-78B4-42E9-AF03-E1EE4B9F0017}"/>
              </a:ext>
            </a:extLst>
          </p:cNvPr>
          <p:cNvCxnSpPr>
            <a:cxnSpLocks/>
          </p:cNvCxnSpPr>
          <p:nvPr/>
        </p:nvCxnSpPr>
        <p:spPr>
          <a:xfrm flipV="1">
            <a:off x="2819399" y="3420531"/>
            <a:ext cx="254001" cy="8467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E71C07A-E876-43E5-AD08-5BAA0BD43386}"/>
              </a:ext>
            </a:extLst>
          </p:cNvPr>
          <p:cNvCxnSpPr>
            <a:cxnSpLocks/>
          </p:cNvCxnSpPr>
          <p:nvPr/>
        </p:nvCxnSpPr>
        <p:spPr>
          <a:xfrm>
            <a:off x="5130800" y="3428998"/>
            <a:ext cx="254000" cy="0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35DE589-3FD2-46D3-AF6A-CAB447C1E272}"/>
              </a:ext>
            </a:extLst>
          </p:cNvPr>
          <p:cNvCxnSpPr>
            <a:cxnSpLocks/>
          </p:cNvCxnSpPr>
          <p:nvPr/>
        </p:nvCxnSpPr>
        <p:spPr>
          <a:xfrm>
            <a:off x="7467601" y="3420530"/>
            <a:ext cx="254000" cy="0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01CF082-0FBE-4E08-AC45-ADDEBE233A05}"/>
              </a:ext>
            </a:extLst>
          </p:cNvPr>
          <p:cNvCxnSpPr>
            <a:cxnSpLocks/>
          </p:cNvCxnSpPr>
          <p:nvPr/>
        </p:nvCxnSpPr>
        <p:spPr>
          <a:xfrm flipV="1">
            <a:off x="2810931" y="4216397"/>
            <a:ext cx="254001" cy="8467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5816617-9838-447F-9A8C-04690E2EB70A}"/>
              </a:ext>
            </a:extLst>
          </p:cNvPr>
          <p:cNvCxnSpPr>
            <a:cxnSpLocks/>
          </p:cNvCxnSpPr>
          <p:nvPr/>
        </p:nvCxnSpPr>
        <p:spPr>
          <a:xfrm>
            <a:off x="5130800" y="4224864"/>
            <a:ext cx="254000" cy="0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24AE2FA-1BC2-4EDB-B9B3-D6B6B81EA31E}"/>
              </a:ext>
            </a:extLst>
          </p:cNvPr>
          <p:cNvCxnSpPr>
            <a:cxnSpLocks/>
          </p:cNvCxnSpPr>
          <p:nvPr/>
        </p:nvCxnSpPr>
        <p:spPr>
          <a:xfrm>
            <a:off x="7467601" y="4216397"/>
            <a:ext cx="254000" cy="0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8296358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7513F-55D0-48C8-AAE6-E2B5B054D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60648"/>
            <a:ext cx="9036496" cy="864096"/>
          </a:xfrm>
        </p:spPr>
        <p:txBody>
          <a:bodyPr>
            <a:normAutofit fontScale="90000"/>
          </a:bodyPr>
          <a:lstStyle/>
          <a:p>
            <a:r>
              <a:rPr lang="en-GB" sz="3700" dirty="0"/>
              <a:t>Net pricing theory and decision-making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80C0E-484A-4BC2-A4DE-DD0238946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business management, it is often a requirement to make decisions about discounts, changes in volumes, or fixed future prices, and sometimes the decision has to be made very quickly – say over the telephone or by e mail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Indeed, the majority of decisions faced by management involve a choice between alternative courses of action, strategies or policies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terms of pricing theory, we can call upon a familiar method to help making these decisions – marginal costing</a:t>
            </a:r>
          </a:p>
          <a:p>
            <a:pPr marL="0" indent="0">
              <a:buNone/>
            </a:pP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48844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61D18-B7E3-465F-984B-A12D31417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091" y="260648"/>
            <a:ext cx="9001000" cy="380247"/>
          </a:xfrm>
        </p:spPr>
        <p:txBody>
          <a:bodyPr>
            <a:normAutofit fontScale="90000"/>
          </a:bodyPr>
          <a:lstStyle/>
          <a:p>
            <a:r>
              <a:rPr lang="en-GB" dirty="0"/>
              <a:t>Marginal costing decision-making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8B518-1D6F-4BBE-8497-0E9DE9C67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392488"/>
          </a:xfrm>
        </p:spPr>
        <p:txBody>
          <a:bodyPr>
            <a:normAutofit fontScale="85000" lnSpcReduction="20000"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making such decisions, considerable importance is attached to the identification of those costs that are relevant to the particular course of action under consideration</a:t>
            </a:r>
          </a:p>
          <a:p>
            <a:pPr marL="0" indent="0">
              <a:buNone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marginal costing costs are classified into the two categories of fixed or variable</a:t>
            </a:r>
          </a:p>
          <a:p>
            <a:pPr marL="0" indent="0">
              <a:buNone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general, short-term courses of action will have little or no effect on fixed costs</a:t>
            </a:r>
          </a:p>
          <a:p>
            <a:pPr marL="0" indent="0">
              <a:buNone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GB" sz="2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relevant</a:t>
            </a:r>
            <a:r>
              <a:rPr lang="en-GB" sz="2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costs in marginal pricing decisions are the variable costs, as these will vary in proportion to the level of business activity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089188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59700-7349-4F81-AD8D-E5FA2EEDB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04664"/>
            <a:ext cx="8911586" cy="380247"/>
          </a:xfrm>
        </p:spPr>
        <p:txBody>
          <a:bodyPr>
            <a:normAutofit fontScale="90000"/>
          </a:bodyPr>
          <a:lstStyle/>
          <a:p>
            <a:r>
              <a:rPr lang="en-GB" dirty="0"/>
              <a:t>Marginal costing decision-making - 3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0A196-FB68-43ED-808D-0146A1EE2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Marginal cost is the cost of producing or selling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extra unit of output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other words, if we sell one more item our costs will increase by the marginal cost (variable and relevant); if we sell one fewer, costs will decrease by the marginal cost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order to utilise marginal costing in pricing decisions we need to recall our understanding of the term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contribution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824251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E8E17-C9F1-4AC2-BF61-ED53F37FB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3" y="154540"/>
            <a:ext cx="8732074" cy="380247"/>
          </a:xfrm>
        </p:spPr>
        <p:txBody>
          <a:bodyPr>
            <a:normAutofit fontScale="90000"/>
          </a:bodyPr>
          <a:lstStyle/>
          <a:p>
            <a:r>
              <a:rPr lang="en-GB" dirty="0"/>
              <a:t>Marginal costing decision-making - 3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E2F70-CFE9-4113-9405-3348A0B4F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3" y="944724"/>
            <a:ext cx="8229600" cy="4968552"/>
          </a:xfrm>
        </p:spPr>
        <p:txBody>
          <a:bodyPr>
            <a:normAutofit fontScale="32500" lnSpcReduction="20000"/>
          </a:bodyPr>
          <a:lstStyle/>
          <a:p>
            <a:r>
              <a:rPr lang="en-GB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Marginal pricing decisions are based upon assessing the contribution being earned from a product or service</a:t>
            </a:r>
          </a:p>
          <a:p>
            <a:endParaRPr lang="en-GB" sz="6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buNone/>
              <a:defRPr/>
            </a:pPr>
            <a:r>
              <a:rPr lang="en-GB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Contribution = Selling Price less Marginal Costs</a:t>
            </a:r>
          </a:p>
          <a:p>
            <a:pPr algn="ctr">
              <a:buNone/>
              <a:defRPr/>
            </a:pPr>
            <a:r>
              <a:rPr lang="en-GB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 In break-even analysis we called these ‘variable costs’)</a:t>
            </a:r>
          </a:p>
          <a:p>
            <a:pPr>
              <a:buNone/>
              <a:defRPr/>
            </a:pPr>
            <a:endParaRPr lang="en-GB" sz="6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defRPr/>
            </a:pPr>
            <a:r>
              <a:rPr lang="en-GB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marginal costing, decisions are based upon the amount of contribution that a product or service makes to the fixed costs and profit of the business</a:t>
            </a:r>
          </a:p>
          <a:p>
            <a:pPr algn="just">
              <a:defRPr/>
            </a:pPr>
            <a:endParaRPr lang="en-GB" sz="6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defRPr/>
            </a:pPr>
            <a:endParaRPr lang="en-GB" sz="6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defRPr/>
            </a:pPr>
            <a:r>
              <a:rPr lang="en-GB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a product or service makes a</a:t>
            </a:r>
            <a:r>
              <a:rPr lang="en-GB" sz="6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contribution, in the short-term, then the business should be accepted, as it is viable. This is because it is making a contribution towards the fixed costs, even though the product may make a loss</a:t>
            </a:r>
          </a:p>
          <a:p>
            <a:pPr>
              <a:buNone/>
              <a:defRPr/>
            </a:pPr>
            <a:endParaRPr lang="en-GB" sz="5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  <a:defRPr/>
            </a:pPr>
            <a:r>
              <a:rPr lang="en-GB" sz="5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633346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EBBDC-A66F-4A3B-93E9-2AF57BB4F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9" y="154540"/>
            <a:ext cx="8588058" cy="380247"/>
          </a:xfrm>
        </p:spPr>
        <p:txBody>
          <a:bodyPr>
            <a:noAutofit/>
          </a:bodyPr>
          <a:lstStyle/>
          <a:p>
            <a:r>
              <a:rPr lang="en-GB" sz="3600" dirty="0"/>
              <a:t>Marginal costing decision-making - 4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6E5CC-1BAF-4FFD-BCBD-5EE7B32D4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540" y="908720"/>
            <a:ext cx="8372035" cy="54006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Question</a:t>
            </a:r>
          </a:p>
          <a:p>
            <a:pPr marL="0" indent="0">
              <a:buNone/>
            </a:pPr>
            <a:endParaRPr lang="en-GB" sz="9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  <a:defRPr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economy aircraft flying from Gatwick to Edinburgh</a:t>
            </a:r>
          </a:p>
          <a:p>
            <a:pPr>
              <a:buNone/>
              <a:defRPr/>
            </a:pPr>
            <a:endParaRPr lang="en-GB" sz="9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Tx/>
              <a:buChar char="-"/>
              <a:defRPr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Number of seats = 160</a:t>
            </a:r>
          </a:p>
          <a:p>
            <a:pPr>
              <a:buFontTx/>
              <a:buChar char="-"/>
              <a:defRPr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Average selling price = £93.75</a:t>
            </a:r>
          </a:p>
          <a:p>
            <a:pPr>
              <a:buFontTx/>
              <a:buChar char="-"/>
              <a:defRPr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 Cost = £15,000 of which £13,000 is fixed costs</a:t>
            </a:r>
          </a:p>
          <a:p>
            <a:pPr>
              <a:buNone/>
              <a:defRPr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Marginal cost then  is £15,000 - £13,000 = £2,000</a:t>
            </a:r>
          </a:p>
          <a:p>
            <a:pPr>
              <a:buFontTx/>
              <a:buChar char="-"/>
              <a:defRPr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Therefore, for each passenger £2000/160 = £12.50</a:t>
            </a:r>
          </a:p>
          <a:p>
            <a:pPr>
              <a:buNone/>
              <a:defRPr/>
            </a:pPr>
            <a:endParaRPr lang="en-GB" sz="9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  <a:defRPr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the flight is not full, is it better to offer passengers the flight </a:t>
            </a:r>
          </a:p>
          <a:p>
            <a:pPr>
              <a:buNone/>
              <a:defRPr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£12.50 and fill the seat, rather than not fill it at all?</a:t>
            </a:r>
          </a:p>
          <a:p>
            <a:pPr>
              <a:buNone/>
              <a:defRPr/>
            </a:pPr>
            <a:endParaRPr lang="en-GB" sz="9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buNone/>
              <a:defRPr/>
            </a:pPr>
            <a:r>
              <a:rPr lang="en-GB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marL="0" indent="0">
              <a:buNone/>
            </a:pP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440832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A8376-E751-45E8-AFFF-A0EB20920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concept of the contribution -1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8B9CE-9248-417B-911D-A5BCD508FB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Pricing theory tells us that if the contribution is positive, we can discount, or accept a lower selling price, as long as it has a positive contribution, even if the potential deal results in a short-term loss</a:t>
            </a:r>
          </a:p>
          <a:p>
            <a:r>
              <a:rPr lang="en-GB" dirty="0"/>
              <a:t>This because a positive contribution means that some fixed costs are being contributed towards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49370E-CA55-4967-95AB-C947E3D96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97969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3E317-E418-486B-A217-A3667B74B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The concept of the contribution -2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393F2-09B3-4722-8716-DF9D2BB40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39248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this in mind, what decision would you make in the economy aircraft example?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BD352A-6083-4C5A-946B-4E2DCCD4F8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3428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9E3AE8-BB1A-4536-9F61-2A048BF34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332656"/>
            <a:ext cx="8579296" cy="380247"/>
          </a:xfrm>
        </p:spPr>
        <p:txBody>
          <a:bodyPr>
            <a:normAutofit fontScale="90000"/>
          </a:bodyPr>
          <a:lstStyle/>
          <a:p>
            <a:r>
              <a:rPr lang="en-GB" dirty="0"/>
              <a:t>Marginal costing decision-making - 5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BDD14B1-D4B0-4967-8583-CA56ECF41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76" y="980728"/>
            <a:ext cx="8229600" cy="432048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examples…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we go back to our worked example, Capital Ideas Ltd, and have a look at three decision-making situations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first scenario, the management have decided to sell the London trip at 13% profit with a selling price of £99.77. At the last minute, five of the original customers cancel because of illness, although they have identified three possible replacements who are willing to pay £60.00 each on the day for the outing. What would you do?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506518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CD848-13EA-4505-8430-A91FF29BD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56" y="476672"/>
            <a:ext cx="8964488" cy="380247"/>
          </a:xfrm>
        </p:spPr>
        <p:txBody>
          <a:bodyPr>
            <a:normAutofit fontScale="90000"/>
          </a:bodyPr>
          <a:lstStyle/>
          <a:p>
            <a:r>
              <a:rPr lang="en-GB" dirty="0"/>
              <a:t>Marginal costing decision-making - 5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E992F-91CF-4369-AB1A-2552A583D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first thing to do is strip out the VAT of the offer price, which is 60.00/1.20 = 50.00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Next, calculate the contribution of the offer price. Selling price (ex VAT) less marginal cost (the variable   cost) per person = 50.00 – 59.00 = - 9.00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a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negative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contribution, and the deal should therefore be refused!</a:t>
            </a:r>
          </a:p>
          <a:p>
            <a:pPr marL="0" indent="0" algn="ct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dirty="0"/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067150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EC48F-4433-4DDC-B0C7-E67D0DAE3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433" y="332656"/>
            <a:ext cx="8784976" cy="380247"/>
          </a:xfrm>
        </p:spPr>
        <p:txBody>
          <a:bodyPr>
            <a:normAutofit fontScale="90000"/>
          </a:bodyPr>
          <a:lstStyle/>
          <a:p>
            <a:r>
              <a:rPr lang="en-GB" dirty="0"/>
              <a:t>Marginal costing decision-making - 7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760437A-2A64-4C74-8E92-5576F2A1D5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4883044"/>
              </p:ext>
            </p:extLst>
          </p:nvPr>
        </p:nvGraphicFramePr>
        <p:xfrm>
          <a:off x="651932" y="1052736"/>
          <a:ext cx="7863417" cy="40447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95325">
                  <a:extLst>
                    <a:ext uri="{9D8B030D-6E8A-4147-A177-3AD203B41FA5}">
                      <a16:colId xmlns:a16="http://schemas.microsoft.com/office/drawing/2014/main" val="651614014"/>
                    </a:ext>
                  </a:extLst>
                </a:gridCol>
                <a:gridCol w="1587034">
                  <a:extLst>
                    <a:ext uri="{9D8B030D-6E8A-4147-A177-3AD203B41FA5}">
                      <a16:colId xmlns:a16="http://schemas.microsoft.com/office/drawing/2014/main" val="3820172242"/>
                    </a:ext>
                  </a:extLst>
                </a:gridCol>
                <a:gridCol w="2388993">
                  <a:extLst>
                    <a:ext uri="{9D8B030D-6E8A-4147-A177-3AD203B41FA5}">
                      <a16:colId xmlns:a16="http://schemas.microsoft.com/office/drawing/2014/main" val="447970098"/>
                    </a:ext>
                  </a:extLst>
                </a:gridCol>
                <a:gridCol w="1492065">
                  <a:extLst>
                    <a:ext uri="{9D8B030D-6E8A-4147-A177-3AD203B41FA5}">
                      <a16:colId xmlns:a16="http://schemas.microsoft.com/office/drawing/2014/main" val="3529970895"/>
                    </a:ext>
                  </a:extLst>
                </a:gridCol>
              </a:tblGrid>
              <a:tr h="427921">
                <a:tc gridSpan="4"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Capital Ideas Ltd – Case 1 profit and loss accounts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0766609"/>
                  </a:ext>
                </a:extLst>
              </a:tr>
              <a:tr h="427921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Accepting the deal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Rejecting the deal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9093670"/>
                  </a:ext>
                </a:extLst>
              </a:tr>
              <a:tr h="738603">
                <a:tc>
                  <a:txBody>
                    <a:bodyPr/>
                    <a:lstStyle/>
                    <a:p>
                      <a:r>
                        <a:rPr lang="en-GB" dirty="0"/>
                        <a:t>Sales (85 x 83.14)+(3 x 50.00)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7,216.90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Sales (85 x 83.14)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7,066.90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8522690"/>
                  </a:ext>
                </a:extLst>
              </a:tr>
              <a:tr h="738603">
                <a:tc>
                  <a:txBody>
                    <a:bodyPr/>
                    <a:lstStyle/>
                    <a:p>
                      <a:r>
                        <a:rPr lang="en-GB" dirty="0"/>
                        <a:t>Marginal (variable) costs (88 x 59.00)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u="sng" dirty="0"/>
                    </a:p>
                    <a:p>
                      <a:pPr algn="r"/>
                      <a:r>
                        <a:rPr lang="en-GB" u="sng" dirty="0"/>
                        <a:t>5,192.00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Marginal (variable) costs (85 x 59.00)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dirty="0"/>
                    </a:p>
                    <a:p>
                      <a:pPr algn="r"/>
                      <a:r>
                        <a:rPr lang="en-GB" u="sng" dirty="0"/>
                        <a:t>5,015.00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9009242"/>
                  </a:ext>
                </a:extLst>
              </a:tr>
              <a:tr h="427921">
                <a:tc>
                  <a:txBody>
                    <a:bodyPr/>
                    <a:lstStyle/>
                    <a:p>
                      <a:r>
                        <a:rPr lang="en-GB" dirty="0"/>
                        <a:t>Contribution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2,024.90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2,051.90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9500359"/>
                  </a:ext>
                </a:extLst>
              </a:tr>
              <a:tr h="427921">
                <a:tc>
                  <a:txBody>
                    <a:bodyPr/>
                    <a:lstStyle/>
                    <a:p>
                      <a:r>
                        <a:rPr lang="en-GB" dirty="0"/>
                        <a:t>Fixed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u="sng" dirty="0"/>
                        <a:t>1,200.00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Fixed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u="sng" dirty="0"/>
                        <a:t>1200.00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5631031"/>
                  </a:ext>
                </a:extLst>
              </a:tr>
              <a:tr h="427921">
                <a:tc>
                  <a:txBody>
                    <a:bodyPr/>
                    <a:lstStyle/>
                    <a:p>
                      <a:r>
                        <a:rPr lang="en-GB" dirty="0"/>
                        <a:t>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824.90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851.90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423906"/>
                  </a:ext>
                </a:extLst>
              </a:tr>
              <a:tr h="42792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4625052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9839743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5E788-15ED-4F4B-8D8A-BC2731778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32656"/>
            <a:ext cx="9073008" cy="380247"/>
          </a:xfrm>
        </p:spPr>
        <p:txBody>
          <a:bodyPr>
            <a:normAutofit fontScale="90000"/>
          </a:bodyPr>
          <a:lstStyle/>
          <a:p>
            <a:r>
              <a:rPr lang="en-GB" dirty="0"/>
              <a:t>Marginal costing decision-making - 8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AAEEE-5448-4E7A-A499-2055A2EBD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196752"/>
            <a:ext cx="82296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second case, Capital Ideas receives an offer from a local cultural society to take 50 of the available seats that have been advertised at £105.85, but at a discount of 33%,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would you do?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Strip out the VAT from the offer, which is (105.85 x 0.67)/1.20 = 59.10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Here, the contribution is 59.10 – 59.00 = 0.10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contribution suggests that the deal is viable as a short-term measure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123856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E8F70-3A20-4FE4-92AB-A25539B97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476672"/>
            <a:ext cx="8579095" cy="380247"/>
          </a:xfrm>
        </p:spPr>
        <p:txBody>
          <a:bodyPr>
            <a:normAutofit fontScale="90000"/>
          </a:bodyPr>
          <a:lstStyle/>
          <a:p>
            <a:r>
              <a:rPr lang="en-GB" dirty="0"/>
              <a:t>Marginal costing decision-making - 9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FF7EEE5-EA0B-407C-B5EE-494DD8CDD9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38671"/>
              </p:ext>
            </p:extLst>
          </p:nvPr>
        </p:nvGraphicFramePr>
        <p:xfrm>
          <a:off x="640291" y="1124744"/>
          <a:ext cx="7863417" cy="40122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95325">
                  <a:extLst>
                    <a:ext uri="{9D8B030D-6E8A-4147-A177-3AD203B41FA5}">
                      <a16:colId xmlns:a16="http://schemas.microsoft.com/office/drawing/2014/main" val="2074790094"/>
                    </a:ext>
                  </a:extLst>
                </a:gridCol>
                <a:gridCol w="1587034">
                  <a:extLst>
                    <a:ext uri="{9D8B030D-6E8A-4147-A177-3AD203B41FA5}">
                      <a16:colId xmlns:a16="http://schemas.microsoft.com/office/drawing/2014/main" val="1363769020"/>
                    </a:ext>
                  </a:extLst>
                </a:gridCol>
                <a:gridCol w="2388993">
                  <a:extLst>
                    <a:ext uri="{9D8B030D-6E8A-4147-A177-3AD203B41FA5}">
                      <a16:colId xmlns:a16="http://schemas.microsoft.com/office/drawing/2014/main" val="374443255"/>
                    </a:ext>
                  </a:extLst>
                </a:gridCol>
                <a:gridCol w="1492065">
                  <a:extLst>
                    <a:ext uri="{9D8B030D-6E8A-4147-A177-3AD203B41FA5}">
                      <a16:colId xmlns:a16="http://schemas.microsoft.com/office/drawing/2014/main" val="1308961314"/>
                    </a:ext>
                  </a:extLst>
                </a:gridCol>
              </a:tblGrid>
              <a:tr h="418313">
                <a:tc gridSpan="4"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Capital Ideas Ltd – Case 2 profit and loss accounts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852974"/>
                  </a:ext>
                </a:extLst>
              </a:tr>
              <a:tr h="425211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Accepting the deal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Rejecting the deal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275739"/>
                  </a:ext>
                </a:extLst>
              </a:tr>
              <a:tr h="733926">
                <a:tc>
                  <a:txBody>
                    <a:bodyPr/>
                    <a:lstStyle/>
                    <a:p>
                      <a:r>
                        <a:rPr lang="en-GB" dirty="0"/>
                        <a:t>Sales (40 x 88.20)+(50 x 59.10)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6,483.00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Sales (40 x 88.20)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3,528.00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5220713"/>
                  </a:ext>
                </a:extLst>
              </a:tr>
              <a:tr h="733926">
                <a:tc>
                  <a:txBody>
                    <a:bodyPr/>
                    <a:lstStyle/>
                    <a:p>
                      <a:r>
                        <a:rPr lang="en-GB" dirty="0"/>
                        <a:t>Marginal (variable) costs (90 x 59.00)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u="sng" dirty="0"/>
                    </a:p>
                    <a:p>
                      <a:pPr algn="r"/>
                      <a:r>
                        <a:rPr lang="en-GB" u="sng" dirty="0"/>
                        <a:t>5,310.00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Marginal (variable) costs (40 x 59.00)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dirty="0"/>
                    </a:p>
                    <a:p>
                      <a:pPr algn="r"/>
                      <a:r>
                        <a:rPr lang="en-GB" u="sng" dirty="0"/>
                        <a:t>2,360.00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6838979"/>
                  </a:ext>
                </a:extLst>
              </a:tr>
              <a:tr h="425211">
                <a:tc>
                  <a:txBody>
                    <a:bodyPr/>
                    <a:lstStyle/>
                    <a:p>
                      <a:r>
                        <a:rPr lang="en-GB" dirty="0"/>
                        <a:t>Contribution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4,173.00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1168.00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0426993"/>
                  </a:ext>
                </a:extLst>
              </a:tr>
              <a:tr h="425211">
                <a:tc>
                  <a:txBody>
                    <a:bodyPr/>
                    <a:lstStyle/>
                    <a:p>
                      <a:r>
                        <a:rPr lang="en-GB" dirty="0"/>
                        <a:t>Fixed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u="sng" dirty="0"/>
                        <a:t>1,200.00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Fixed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u="sng" dirty="0"/>
                        <a:t>1200.00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4537632"/>
                  </a:ext>
                </a:extLst>
              </a:tr>
              <a:tr h="425211">
                <a:tc>
                  <a:txBody>
                    <a:bodyPr/>
                    <a:lstStyle/>
                    <a:p>
                      <a:r>
                        <a:rPr lang="en-GB" dirty="0"/>
                        <a:t>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2,973.00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(32.00)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817371"/>
                  </a:ext>
                </a:extLst>
              </a:tr>
              <a:tr h="42521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4418051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9658535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2ECE2-6B13-44D1-8D50-079A1E56D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26" y="188640"/>
            <a:ext cx="9036496" cy="380247"/>
          </a:xfrm>
        </p:spPr>
        <p:txBody>
          <a:bodyPr>
            <a:normAutofit fontScale="90000"/>
          </a:bodyPr>
          <a:lstStyle/>
          <a:p>
            <a:r>
              <a:rPr lang="en-GB" dirty="0"/>
              <a:t>Marginal costing decision-making - 10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2349C-10E8-45D3-8898-E934D520F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final setting, Capital have sold out the 90 seats at the 13% profit margin, but have been approached by a local travel agent who have a guaranteed pensioner group party of 60 who are prepared to pay  £75.00 per head in advance if a second coach can be laid on for the same weekend. Although there is still a month before the scheduled trip, this would mean the firm booking a second 90-seater coach, but is it viable?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would you do?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353457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6556E-235F-4C05-A24E-05F718869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536" y="260648"/>
            <a:ext cx="8820472" cy="380247"/>
          </a:xfrm>
        </p:spPr>
        <p:txBody>
          <a:bodyPr>
            <a:normAutofit fontScale="90000"/>
          </a:bodyPr>
          <a:lstStyle/>
          <a:p>
            <a:r>
              <a:rPr lang="en-GB" dirty="0"/>
              <a:t>Marginal costing decision-making - 11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45945E4-8FCC-4361-95C4-5D99B0A7E8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1007837"/>
              </p:ext>
            </p:extLst>
          </p:nvPr>
        </p:nvGraphicFramePr>
        <p:xfrm>
          <a:off x="395537" y="1052736"/>
          <a:ext cx="8352928" cy="4300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7">
                  <a:extLst>
                    <a:ext uri="{9D8B030D-6E8A-4147-A177-3AD203B41FA5}">
                      <a16:colId xmlns:a16="http://schemas.microsoft.com/office/drawing/2014/main" val="1894148113"/>
                    </a:ext>
                  </a:extLst>
                </a:gridCol>
                <a:gridCol w="1277940">
                  <a:extLst>
                    <a:ext uri="{9D8B030D-6E8A-4147-A177-3AD203B41FA5}">
                      <a16:colId xmlns:a16="http://schemas.microsoft.com/office/drawing/2014/main" val="2734983749"/>
                    </a:ext>
                  </a:extLst>
                </a:gridCol>
                <a:gridCol w="3040040">
                  <a:extLst>
                    <a:ext uri="{9D8B030D-6E8A-4147-A177-3AD203B41FA5}">
                      <a16:colId xmlns:a16="http://schemas.microsoft.com/office/drawing/2014/main" val="506294483"/>
                    </a:ext>
                  </a:extLst>
                </a:gridCol>
                <a:gridCol w="1082621">
                  <a:extLst>
                    <a:ext uri="{9D8B030D-6E8A-4147-A177-3AD203B41FA5}">
                      <a16:colId xmlns:a16="http://schemas.microsoft.com/office/drawing/2014/main" val="235736407"/>
                    </a:ext>
                  </a:extLst>
                </a:gridCol>
              </a:tblGrid>
              <a:tr h="448343">
                <a:tc gridSpan="4"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Capital Ideas Ltd – Case 3 profit and loss accounts (version 1)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9969366"/>
                  </a:ext>
                </a:extLst>
              </a:tr>
              <a:tr h="455737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Accepting the deal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Rejecting the deal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811240"/>
                  </a:ext>
                </a:extLst>
              </a:tr>
              <a:tr h="786614">
                <a:tc>
                  <a:txBody>
                    <a:bodyPr/>
                    <a:lstStyle/>
                    <a:p>
                      <a:r>
                        <a:rPr lang="en-GB" sz="1800" dirty="0"/>
                        <a:t>Sales (90 x 83.14)+(60 x 62.50)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11,232.60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Sales (90 x 83.14)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7,482.60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8769575"/>
                  </a:ext>
                </a:extLst>
              </a:tr>
              <a:tr h="786614">
                <a:tc>
                  <a:txBody>
                    <a:bodyPr/>
                    <a:lstStyle/>
                    <a:p>
                      <a:r>
                        <a:rPr lang="en-GB" sz="1800" dirty="0"/>
                        <a:t>Marginal (variable) costs (150 x  59.00)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u="sng" dirty="0"/>
                    </a:p>
                    <a:p>
                      <a:pPr algn="r"/>
                      <a:r>
                        <a:rPr lang="en-GB" sz="1800" u="sng" dirty="0"/>
                        <a:t>8,850.00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Marginal (variable) costs (90 x 59.00)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5,310.00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4740321"/>
                  </a:ext>
                </a:extLst>
              </a:tr>
              <a:tr h="455737">
                <a:tc>
                  <a:txBody>
                    <a:bodyPr/>
                    <a:lstStyle/>
                    <a:p>
                      <a:r>
                        <a:rPr lang="en-GB" sz="1800" dirty="0"/>
                        <a:t>Contribution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2,382.60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Contribution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2,172.60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3735333"/>
                  </a:ext>
                </a:extLst>
              </a:tr>
              <a:tr h="455737">
                <a:tc>
                  <a:txBody>
                    <a:bodyPr/>
                    <a:lstStyle/>
                    <a:p>
                      <a:r>
                        <a:rPr lang="en-GB" sz="1800" dirty="0"/>
                        <a:t>Fixed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u="sng" dirty="0"/>
                        <a:t>1,533.33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Fixed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u="sng" dirty="0"/>
                        <a:t>1,200.00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0304390"/>
                  </a:ext>
                </a:extLst>
              </a:tr>
              <a:tr h="455737">
                <a:tc>
                  <a:txBody>
                    <a:bodyPr/>
                    <a:lstStyle/>
                    <a:p>
                      <a:r>
                        <a:rPr lang="en-GB" sz="1800" dirty="0"/>
                        <a:t>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849.27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972.60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5807851"/>
                  </a:ext>
                </a:extLst>
              </a:tr>
              <a:tr h="455737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139380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6346133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6556E-235F-4C05-A24E-05F718869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722" y="404664"/>
            <a:ext cx="9036496" cy="380247"/>
          </a:xfrm>
        </p:spPr>
        <p:txBody>
          <a:bodyPr>
            <a:normAutofit fontScale="90000"/>
          </a:bodyPr>
          <a:lstStyle/>
          <a:p>
            <a:r>
              <a:rPr lang="en-GB" dirty="0"/>
              <a:t>Marginal costing decision-making - 12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45945E4-8FCC-4361-95C4-5D99B0A7E8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2680449"/>
              </p:ext>
            </p:extLst>
          </p:nvPr>
        </p:nvGraphicFramePr>
        <p:xfrm>
          <a:off x="395537" y="1124744"/>
          <a:ext cx="8424936" cy="41595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7">
                  <a:extLst>
                    <a:ext uri="{9D8B030D-6E8A-4147-A177-3AD203B41FA5}">
                      <a16:colId xmlns:a16="http://schemas.microsoft.com/office/drawing/2014/main" val="1894148113"/>
                    </a:ext>
                  </a:extLst>
                </a:gridCol>
                <a:gridCol w="1314408">
                  <a:extLst>
                    <a:ext uri="{9D8B030D-6E8A-4147-A177-3AD203B41FA5}">
                      <a16:colId xmlns:a16="http://schemas.microsoft.com/office/drawing/2014/main" val="2734983749"/>
                    </a:ext>
                  </a:extLst>
                </a:gridCol>
                <a:gridCol w="3066247">
                  <a:extLst>
                    <a:ext uri="{9D8B030D-6E8A-4147-A177-3AD203B41FA5}">
                      <a16:colId xmlns:a16="http://schemas.microsoft.com/office/drawing/2014/main" val="506294483"/>
                    </a:ext>
                  </a:extLst>
                </a:gridCol>
                <a:gridCol w="1091954">
                  <a:extLst>
                    <a:ext uri="{9D8B030D-6E8A-4147-A177-3AD203B41FA5}">
                      <a16:colId xmlns:a16="http://schemas.microsoft.com/office/drawing/2014/main" val="235736407"/>
                    </a:ext>
                  </a:extLst>
                </a:gridCol>
              </a:tblGrid>
              <a:tr h="440065">
                <a:tc gridSpan="4"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Capital Ideas Ltd – Case 3 profit and loss accounts (version 2)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9969366"/>
                  </a:ext>
                </a:extLst>
              </a:tr>
              <a:tr h="440065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Accepting the deal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Rejecting the deal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811240"/>
                  </a:ext>
                </a:extLst>
              </a:tr>
              <a:tr h="759564">
                <a:tc>
                  <a:txBody>
                    <a:bodyPr/>
                    <a:lstStyle/>
                    <a:p>
                      <a:r>
                        <a:rPr lang="en-GB" sz="1800" dirty="0"/>
                        <a:t>Sales (90 x 83.14)+(60 x 62.50)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11,232.60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Sales (90 x 83.14)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7,482.60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8769575"/>
                  </a:ext>
                </a:extLst>
              </a:tr>
              <a:tr h="759564">
                <a:tc>
                  <a:txBody>
                    <a:bodyPr/>
                    <a:lstStyle/>
                    <a:p>
                      <a:r>
                        <a:rPr lang="en-GB" sz="1800" dirty="0"/>
                        <a:t>Marginal (variable) costs (150 x  63.44)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u="sng" dirty="0"/>
                    </a:p>
                    <a:p>
                      <a:pPr algn="r"/>
                      <a:r>
                        <a:rPr lang="en-GB" sz="1800" u="sng" dirty="0"/>
                        <a:t>9,516.00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Marginal (variable) costs (90 x 59.00)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5,310.00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4740321"/>
                  </a:ext>
                </a:extLst>
              </a:tr>
              <a:tr h="440065">
                <a:tc>
                  <a:txBody>
                    <a:bodyPr/>
                    <a:lstStyle/>
                    <a:p>
                      <a:r>
                        <a:rPr lang="en-GB" sz="1800" dirty="0"/>
                        <a:t>Contribution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1,716.60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Contribution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2,172.60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3735333"/>
                  </a:ext>
                </a:extLst>
              </a:tr>
              <a:tr h="440065">
                <a:tc>
                  <a:txBody>
                    <a:bodyPr/>
                    <a:lstStyle/>
                    <a:p>
                      <a:r>
                        <a:rPr lang="en-GB" sz="1800" dirty="0"/>
                        <a:t>Fixed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u="sng" dirty="0"/>
                        <a:t>866.66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Fixed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u="sng" dirty="0"/>
                        <a:t>1,200.00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0304390"/>
                  </a:ext>
                </a:extLst>
              </a:tr>
              <a:tr h="440065">
                <a:tc>
                  <a:txBody>
                    <a:bodyPr/>
                    <a:lstStyle/>
                    <a:p>
                      <a:r>
                        <a:rPr lang="en-GB" sz="1800" dirty="0"/>
                        <a:t>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849.94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800" dirty="0"/>
                        <a:t>972.60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5807851"/>
                  </a:ext>
                </a:extLst>
              </a:tr>
              <a:tr h="440065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13938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27239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10F77-FA9A-4DEB-8E22-D29C02F8B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6512" y="476672"/>
            <a:ext cx="9217024" cy="380247"/>
          </a:xfrm>
        </p:spPr>
        <p:txBody>
          <a:bodyPr>
            <a:noAutofit/>
          </a:bodyPr>
          <a:lstStyle/>
          <a:p>
            <a:r>
              <a:rPr lang="en-GB" sz="3200" dirty="0"/>
              <a:t>Golden rules of marginal cost decision-making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DBFAA-C190-49CC-BD15-5B8D4B9D9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None/>
              <a:defRPr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Never use marginal pricing if…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sets a precedent, especially with key customers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uses up resources that could produce more profitable output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means you have to put at risk other full-profit business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57790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-1016" y="-17755"/>
            <a:ext cx="9145016" cy="100811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200" dirty="0"/>
              <a:t>Golden rules of marginal cost decision-making - 2</a:t>
            </a:r>
            <a:endParaRPr lang="en-GB" sz="3200" b="1" dirty="0">
              <a:solidFill>
                <a:srgbClr val="FFFF00"/>
              </a:solidFill>
            </a:endParaRPr>
          </a:p>
        </p:txBody>
      </p:sp>
      <p:sp>
        <p:nvSpPr>
          <p:cNvPr id="1413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None/>
              <a:defRPr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Never use marginal pricing if…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likely to create unrealistic expectations in most customers about low price levels in the market-place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can damage your cash-flow situation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has not been carefully thought out as part of a conscious strategy over a finite period of time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are uncertain about your cost structure </a:t>
            </a:r>
          </a:p>
        </p:txBody>
      </p:sp>
    </p:spTree>
    <p:extLst>
      <p:ext uri="{BB962C8B-B14F-4D97-AF65-F5344CB8AC3E}">
        <p14:creationId xmlns:p14="http://schemas.microsoft.com/office/powerpoint/2010/main" val="1271492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41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41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413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5" grpId="0" build="p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7642</TotalTime>
  <Words>2319</Words>
  <Application>Microsoft Office PowerPoint</Application>
  <PresentationFormat>On-screen Show (4:3)</PresentationFormat>
  <Paragraphs>381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PowerPoint Presentation</vt:lpstr>
      <vt:lpstr>Where do prices come from?</vt:lpstr>
      <vt:lpstr>Influences on price - 1</vt:lpstr>
      <vt:lpstr>Influences on price - 2</vt:lpstr>
      <vt:lpstr>Costs</vt:lpstr>
      <vt:lpstr>Net pricing theory</vt:lpstr>
      <vt:lpstr>Value Added Tax (VAT) - 1</vt:lpstr>
      <vt:lpstr>Value Added Tax (VAT) - 2</vt:lpstr>
      <vt:lpstr>Net pricing theory calculation</vt:lpstr>
      <vt:lpstr>Worked example</vt:lpstr>
      <vt:lpstr>Worked example (continued)</vt:lpstr>
      <vt:lpstr>Worked example (continued)  -the costs</vt:lpstr>
      <vt:lpstr>Worked example (continued) - the profit-1</vt:lpstr>
      <vt:lpstr>Worked example (continued) - the profit-2</vt:lpstr>
      <vt:lpstr>Worked example (continued)-the profit-3</vt:lpstr>
      <vt:lpstr>Worked example – 4 (net profit selling price)</vt:lpstr>
      <vt:lpstr>Net pricing theory and decision-making - 1</vt:lpstr>
      <vt:lpstr>Marginal costing decision-making - 2</vt:lpstr>
      <vt:lpstr>Marginal costing decision-making - 3</vt:lpstr>
      <vt:lpstr>Marginal costing decision-making - 3</vt:lpstr>
      <vt:lpstr>Marginal costing decision-making - 4</vt:lpstr>
      <vt:lpstr>The concept of the contribution -1</vt:lpstr>
      <vt:lpstr>The concept of the contribution -2</vt:lpstr>
      <vt:lpstr>Marginal costing decision-making - 5</vt:lpstr>
      <vt:lpstr>Marginal costing decision-making - 5</vt:lpstr>
      <vt:lpstr>Marginal costing decision-making - 7</vt:lpstr>
      <vt:lpstr>Marginal costing decision-making - 8</vt:lpstr>
      <vt:lpstr>Marginal costing decision-making - 9</vt:lpstr>
      <vt:lpstr>Marginal costing decision-making - 10</vt:lpstr>
      <vt:lpstr>Marginal costing decision-making - 11</vt:lpstr>
      <vt:lpstr>Marginal costing decision-making - 12</vt:lpstr>
      <vt:lpstr>Golden rules of marginal cost decision-making - 1</vt:lpstr>
      <vt:lpstr>Golden rules of marginal cost decision-making - 2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304</cp:revision>
  <cp:lastPrinted>2020-05-03T11:04:58Z</cp:lastPrinted>
  <dcterms:created xsi:type="dcterms:W3CDTF">2013-10-11T12:05:37Z</dcterms:created>
  <dcterms:modified xsi:type="dcterms:W3CDTF">2021-06-19T10:10:29Z</dcterms:modified>
</cp:coreProperties>
</file>