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4"/>
  </p:sldMasterIdLst>
  <p:notesMasterIdLst>
    <p:notesMasterId r:id="rId17"/>
  </p:notesMasterIdLst>
  <p:sldIdLst>
    <p:sldId id="256" r:id="rId5"/>
    <p:sldId id="268" r:id="rId6"/>
    <p:sldId id="258" r:id="rId7"/>
    <p:sldId id="259" r:id="rId8"/>
    <p:sldId id="260" r:id="rId9"/>
    <p:sldId id="261" r:id="rId10"/>
    <p:sldId id="262" r:id="rId11"/>
    <p:sldId id="264" r:id="rId12"/>
    <p:sldId id="267" r:id="rId13"/>
    <p:sldId id="265" r:id="rId14"/>
    <p:sldId id="266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B727A2-22F5-44E8-96D5-F8E078C773C8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FA7EE1-6E42-42F1-BB70-762656B1A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031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FA7EE1-6E42-42F1-BB70-762656B1AA1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93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F507C-F928-9D8F-E13E-119E624898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A4B50-BFDC-3DE1-4E9C-E86D351EA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CC2EA-050D-5A9B-53EC-A9365E652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D9E888-48BE-00E2-6CA4-536369F95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0CBF7-61D2-DB2D-9104-69A6A987E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177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5548-0038-9E07-013A-0F9DAB068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10F1A-FE95-E86A-420C-95B940891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92DEB-27AB-3CE6-D6B2-67AA4E93D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8B0EE-28F7-30B5-82D5-403CBAD13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BE6D2-2B4E-DA9F-F47F-0C05DE069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34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A60FE-597D-830B-E1E6-195B4C367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6C424-AD45-2FDD-7C96-A4E1D0889E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3477E-B54D-D46D-9B73-29D0BBFF5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86C83-9080-4B91-B2E4-5A6DA2A65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5E7A3-3A71-C48D-2D82-F11B08202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653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41E44-592C-F5E4-AEC7-524CE21C6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B1F71-E31E-3E4B-E70A-0F400CE9C3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928B4A-2BE7-1C84-9A6F-981D06DA61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A66030-5459-EE76-5CAE-F5D9B0EE8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5E7D72-C1E1-8C60-A173-D9871AC34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4A6BF-8B8B-A64E-2214-89627FA01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859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FCE7-F52C-EC77-42C9-593A1F6D8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B5690-B525-C16F-3AC0-CFDABF13B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DFC6B7-B1C0-8119-A7F6-63666A2D43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342F2C-E164-9DE4-BA5F-CBE856C946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1FFEB3-4282-C5CB-7E2D-C76535D5A1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E85353-485E-6E4F-6340-C4DCCE86E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59D663-575B-7694-BEA7-2319565C0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14C8C1-A001-5B64-A3F3-E2C592CC9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502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DDB18-4FBE-E8F2-137A-28F56A5A4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496121-53E1-7062-C6C8-DF9D0D7DE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0ABA61-0BA8-6202-3418-89DDB5B9A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55DD31-F7B9-9881-A56F-072A1FEF0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911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0331F0-B6AC-85E2-DA4D-C7C88280F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4C1347-65E3-D99A-8B8B-16A795610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B413B6-DE4A-217E-1539-F7422B72C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844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D2F43-1CEA-0396-D435-4EA668D39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B574A-680E-E4E3-B03C-22A62D6F4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57D266-72B1-BC87-DC56-BF1534ED6D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5280A6-5602-4B68-D7FD-28615F5C7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11287C-E1F4-8A87-832D-CBDE00533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2EB5C-8190-C16F-6095-4D4E1DAE4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841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6B4BE-476A-5DB6-FDC0-BDF9E8753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F17A4E-362C-F33F-BDCD-8A0ED92B17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A97992-3648-6B49-F3FC-9855C53683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3FBFE-35A1-54C6-17FB-2E51211B4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941C5D-3887-8351-3298-BC4F0B0F0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7E9CD-945F-8235-65EE-DBBFC3C7E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22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7160E-71AB-F5CB-A510-26C2585FD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58CDF0-B90A-0120-6572-5B67EB400E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97A0D-39E4-F289-9FAD-825ADA80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2165D-4599-7C51-3E82-D39566B73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C835C-931C-CDA6-8353-5D99B0A51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907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6771B1-374D-B351-B270-02699D03D4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4BBD0E-2E46-D46C-F90E-1E0CC169AB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15B28-EB78-7628-72FE-824F81BF1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61894-D14C-5468-953B-3C4E881F8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ED2689-0024-C5FF-367B-A920ED581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586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3EF5A4-7B09-F856-A56E-4C5A7AD44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524E0D-55B0-C557-03E4-4A1CB33B43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6113C-8DCF-7167-8EA8-09C00DED51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0E333D-8FCD-424B-BA6F-DFBEA80AAD79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B09798-607C-A462-8D0A-D04803CF06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048B7-9755-0EFD-9099-3525DD0582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0174D-98C4-490D-9651-B2AC65871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548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9D1D17-9D37-06C7-99DE-5EE77920C6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3383" y="1510399"/>
            <a:ext cx="9628908" cy="38372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41A9B1-5C8B-C321-599F-5F360C1C00B5}"/>
              </a:ext>
            </a:extLst>
          </p:cNvPr>
          <p:cNvSpPr txBox="1"/>
          <p:nvPr/>
        </p:nvSpPr>
        <p:spPr>
          <a:xfrm flipH="1">
            <a:off x="4936839" y="401782"/>
            <a:ext cx="4830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C04D93-EE0E-83BB-AFE3-6F8533F2B05E}"/>
              </a:ext>
            </a:extLst>
          </p:cNvPr>
          <p:cNvSpPr txBox="1"/>
          <p:nvPr/>
        </p:nvSpPr>
        <p:spPr>
          <a:xfrm>
            <a:off x="8455894" y="5379000"/>
            <a:ext cx="4830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SHARRON COLLARD (2017980)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7F1F7B0-823B-30A0-0F03-ADD7F9AEDE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885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07"/>
    </mc:Choice>
    <mc:Fallback>
      <p:transition spd="slow" advTm="7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F167C-80C1-428A-C924-C75D62D6A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127" y="-115845"/>
            <a:ext cx="10515600" cy="1325563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82EB46-56D9-5E08-EFD5-05833446EC10}"/>
              </a:ext>
            </a:extLst>
          </p:cNvPr>
          <p:cNvSpPr txBox="1"/>
          <p:nvPr/>
        </p:nvSpPr>
        <p:spPr>
          <a:xfrm>
            <a:off x="665018" y="2161309"/>
            <a:ext cx="4599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HISTORY OF THE DISORDER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DFA94A-A6F8-6E0C-162E-AE9F1FCBAF1C}"/>
              </a:ext>
            </a:extLst>
          </p:cNvPr>
          <p:cNvSpPr txBox="1"/>
          <p:nvPr/>
        </p:nvSpPr>
        <p:spPr>
          <a:xfrm>
            <a:off x="6096000" y="1884218"/>
            <a:ext cx="5541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PEOPLE LIVING WITH THE DISEASE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A00A0D-9853-A1DF-8F51-E31122096C6A}"/>
              </a:ext>
            </a:extLst>
          </p:cNvPr>
          <p:cNvSpPr txBox="1"/>
          <p:nvPr/>
        </p:nvSpPr>
        <p:spPr>
          <a:xfrm>
            <a:off x="602672" y="3992479"/>
            <a:ext cx="5818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IT DEVELOPS WITHIN A PERSON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97D5BA-691F-B89A-69B8-F45066DFC446}"/>
              </a:ext>
            </a:extLst>
          </p:cNvPr>
          <p:cNvSpPr txBox="1"/>
          <p:nvPr/>
        </p:nvSpPr>
        <p:spPr>
          <a:xfrm>
            <a:off x="8728363" y="2863150"/>
            <a:ext cx="4184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CURRENT TREATMENT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F6B864-67B2-C85B-6DF8-3B22BA84FB45}"/>
              </a:ext>
            </a:extLst>
          </p:cNvPr>
          <p:cNvSpPr txBox="1"/>
          <p:nvPr/>
        </p:nvSpPr>
        <p:spPr>
          <a:xfrm>
            <a:off x="7197436" y="4165845"/>
            <a:ext cx="4475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MEDIA ATTITUDES AND STIGMAS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935443-108F-67D5-F101-E6231AB9437F}"/>
              </a:ext>
            </a:extLst>
          </p:cNvPr>
          <p:cNvSpPr txBox="1"/>
          <p:nvPr/>
        </p:nvSpPr>
        <p:spPr>
          <a:xfrm>
            <a:off x="838200" y="5888182"/>
            <a:ext cx="6199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IS DEMENTIA STUDIED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42D755-A321-F2CE-A713-E915CC965652}"/>
              </a:ext>
            </a:extLst>
          </p:cNvPr>
          <p:cNvSpPr txBox="1"/>
          <p:nvPr/>
        </p:nvSpPr>
        <p:spPr>
          <a:xfrm>
            <a:off x="5237018" y="5449210"/>
            <a:ext cx="5070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OWN RECOMMENDATIONS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46D883-E7C3-5BD5-78E3-C3D0152ABB81}"/>
              </a:ext>
            </a:extLst>
          </p:cNvPr>
          <p:cNvSpPr txBox="1"/>
          <p:nvPr/>
        </p:nvSpPr>
        <p:spPr>
          <a:xfrm flipH="1">
            <a:off x="5250872" y="3384882"/>
            <a:ext cx="4184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CONCLUSION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32568E09-4916-DB3C-E4EF-BF03FCB5D9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354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883"/>
    </mc:Choice>
    <mc:Fallback>
      <p:transition spd="slow" advTm="78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097C8D-40B9-4960-02C6-8A3A085D7D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255" y="387926"/>
            <a:ext cx="10737272" cy="40455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532A6B-A89E-56BE-7808-150B37E1930B}"/>
              </a:ext>
            </a:extLst>
          </p:cNvPr>
          <p:cNvSpPr txBox="1"/>
          <p:nvPr/>
        </p:nvSpPr>
        <p:spPr>
          <a:xfrm>
            <a:off x="110837" y="4549676"/>
            <a:ext cx="11734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Assal</a:t>
            </a:r>
            <a:r>
              <a:rPr lang="en-GB" dirty="0"/>
              <a:t>, 2019) </a:t>
            </a:r>
          </a:p>
          <a:p>
            <a:r>
              <a:rPr lang="en-GB" dirty="0"/>
              <a:t>(</a:t>
            </a:r>
            <a:r>
              <a:rPr lang="en-GB" dirty="0" err="1"/>
              <a:t>Berchtold</a:t>
            </a:r>
            <a:r>
              <a:rPr lang="en-GB" dirty="0"/>
              <a:t>, and Cotman, 1998)</a:t>
            </a:r>
          </a:p>
          <a:p>
            <a:r>
              <a:rPr lang="en-GB" dirty="0"/>
              <a:t> (Duong, Patel, and Chang, 2017)                                              </a:t>
            </a:r>
          </a:p>
          <a:p>
            <a:r>
              <a:rPr lang="en-GB" dirty="0"/>
              <a:t> (Lewis, et al 2014) </a:t>
            </a:r>
          </a:p>
          <a:p>
            <a:r>
              <a:rPr lang="en-GB" dirty="0"/>
              <a:t>(Perry-Young, et al 2016)</a:t>
            </a:r>
          </a:p>
          <a:p>
            <a:r>
              <a:rPr lang="en-GB" dirty="0"/>
              <a:t>(</a:t>
            </a:r>
            <a:r>
              <a:rPr lang="en-GB" dirty="0" err="1"/>
              <a:t>Hopman</a:t>
            </a:r>
            <a:r>
              <a:rPr lang="en-GB" dirty="0"/>
              <a:t>-Rock, </a:t>
            </a:r>
            <a:r>
              <a:rPr lang="en-GB" dirty="0" err="1"/>
              <a:t>Tak</a:t>
            </a:r>
            <a:r>
              <a:rPr lang="en-GB" dirty="0"/>
              <a:t> and </a:t>
            </a:r>
            <a:r>
              <a:rPr lang="en-GB" dirty="0" err="1"/>
              <a:t>Staas</a:t>
            </a:r>
            <a:r>
              <a:rPr lang="en-GB" dirty="0"/>
              <a:t>, 2001)</a:t>
            </a:r>
          </a:p>
          <a:p>
            <a:r>
              <a:rPr lang="en-GB" dirty="0"/>
              <a:t>(</a:t>
            </a:r>
            <a:r>
              <a:rPr lang="en-GB" dirty="0" err="1"/>
              <a:t>Zwijsen</a:t>
            </a:r>
            <a:r>
              <a:rPr lang="en-GB" dirty="0"/>
              <a:t>, Van der Ploeg, and </a:t>
            </a:r>
            <a:r>
              <a:rPr lang="en-GB" dirty="0" err="1"/>
              <a:t>Hertagh</a:t>
            </a:r>
            <a:r>
              <a:rPr lang="en-GB" dirty="0"/>
              <a:t>, 2016)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7D3293E1-2471-BBFD-8913-2197BE9666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206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399"/>
    </mc:Choice>
    <mc:Fallback>
      <p:transition spd="slow" advTm="178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A97C4-E916-0456-6C31-E8F298327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CURRENT DEMOGRAPHIC OF PEOPLE LIVING WITH THE DISORDER LIVING WITH DEMENTIA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F373A4-78F3-AB22-3EAF-4645BD16BE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691" y="1551710"/>
            <a:ext cx="10612582" cy="37101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4F4718-9728-0702-6B7B-F7DB3395C761}"/>
              </a:ext>
            </a:extLst>
          </p:cNvPr>
          <p:cNvSpPr txBox="1"/>
          <p:nvPr/>
        </p:nvSpPr>
        <p:spPr>
          <a:xfrm>
            <a:off x="126011" y="5415794"/>
            <a:ext cx="60669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 UK 2022)</a:t>
            </a:r>
          </a:p>
          <a:p>
            <a:r>
              <a:rPr lang="en-GB" dirty="0"/>
              <a:t>(Social Care Institute for Excellence 2021)</a:t>
            </a:r>
          </a:p>
          <a:p>
            <a:r>
              <a:rPr lang="en-GB" dirty="0"/>
              <a:t>(</a:t>
            </a:r>
            <a:r>
              <a:rPr lang="en-GB" dirty="0" err="1"/>
              <a:t>Wimo</a:t>
            </a:r>
            <a:r>
              <a:rPr lang="en-GB" dirty="0"/>
              <a:t>, </a:t>
            </a:r>
            <a:r>
              <a:rPr lang="en-GB" dirty="0" err="1"/>
              <a:t>Winblad</a:t>
            </a:r>
            <a:r>
              <a:rPr lang="en-GB" dirty="0"/>
              <a:t>, Aguero-Torres, and Von Strauss 2003)</a:t>
            </a:r>
          </a:p>
          <a:p>
            <a:endParaRPr lang="en-GB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135FC9A-DAC3-3623-3249-EE04E240EA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428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855"/>
    </mc:Choice>
    <mc:Fallback>
      <p:transition spd="slow" advTm="131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8E53C-6F32-1F72-0920-0C2D219ED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6634" y="97937"/>
            <a:ext cx="9603275" cy="1049235"/>
          </a:xfrm>
        </p:spPr>
        <p:txBody>
          <a:bodyPr/>
          <a:lstStyle/>
          <a:p>
            <a:r>
              <a:rPr lang="en-GB" dirty="0"/>
              <a:t>How it develops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95048B0-ED0B-8888-3619-36EA02404A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94508" y="1147172"/>
            <a:ext cx="10002983" cy="38863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C22D18-EC6E-D35E-C29E-BDE27240F9CA}"/>
              </a:ext>
            </a:extLst>
          </p:cNvPr>
          <p:cNvSpPr txBox="1"/>
          <p:nvPr/>
        </p:nvSpPr>
        <p:spPr>
          <a:xfrm>
            <a:off x="145143" y="5103674"/>
            <a:ext cx="120468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Dening</a:t>
            </a:r>
            <a:r>
              <a:rPr lang="en-GB" dirty="0"/>
              <a:t>, and </a:t>
            </a:r>
            <a:r>
              <a:rPr lang="en-GB" dirty="0" err="1"/>
              <a:t>Sandilyan</a:t>
            </a:r>
            <a:r>
              <a:rPr lang="en-GB" dirty="0"/>
              <a:t>, 2015)</a:t>
            </a:r>
          </a:p>
          <a:p>
            <a:r>
              <a:rPr lang="en-GB" dirty="0"/>
              <a:t>(World Health Organization, 2015) </a:t>
            </a:r>
          </a:p>
          <a:p>
            <a:r>
              <a:rPr lang="en-GB" dirty="0"/>
              <a:t>(Thorsen, </a:t>
            </a:r>
            <a:r>
              <a:rPr lang="en-GB" dirty="0" err="1"/>
              <a:t>Dourado</a:t>
            </a:r>
            <a:r>
              <a:rPr lang="en-GB" dirty="0"/>
              <a:t>, and Johannessen, 2018) </a:t>
            </a:r>
          </a:p>
          <a:p>
            <a:r>
              <a:rPr lang="en-GB" dirty="0"/>
              <a:t>(Miyoshi,2009) </a:t>
            </a:r>
          </a:p>
          <a:p>
            <a:r>
              <a:rPr lang="en-GB" dirty="0"/>
              <a:t>(Loy, et al 2014) </a:t>
            </a:r>
          </a:p>
          <a:p>
            <a:r>
              <a:rPr lang="en-GB" dirty="0"/>
              <a:t>( Ahmed, et al 2019).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A7CCBB2-DBE4-817E-DED3-83DC824314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864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277"/>
    </mc:Choice>
    <mc:Fallback>
      <p:transition spd="slow" advTm="124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D1465-E573-F049-5CCF-4A9DA0FDA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1486" y="125647"/>
            <a:ext cx="9425296" cy="1049235"/>
          </a:xfrm>
        </p:spPr>
        <p:txBody>
          <a:bodyPr/>
          <a:lstStyle/>
          <a:p>
            <a:r>
              <a:rPr lang="en-GB" dirty="0"/>
              <a:t>Current treatment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9CB736-619C-8C47-BD08-4439D43669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49184" y="1035132"/>
            <a:ext cx="11097491" cy="36855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07095F-558E-7985-9A20-3C9FB96D5757}"/>
              </a:ext>
            </a:extLst>
          </p:cNvPr>
          <p:cNvSpPr txBox="1"/>
          <p:nvPr/>
        </p:nvSpPr>
        <p:spPr>
          <a:xfrm>
            <a:off x="96982" y="4776414"/>
            <a:ext cx="120257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Alzheimers</a:t>
            </a:r>
            <a:r>
              <a:rPr lang="en-GB" dirty="0"/>
              <a:t> Society, 2022) </a:t>
            </a:r>
          </a:p>
          <a:p>
            <a:r>
              <a:rPr lang="en-GB" dirty="0"/>
              <a:t>(National Health Service, 2020) </a:t>
            </a:r>
          </a:p>
          <a:p>
            <a:r>
              <a:rPr lang="en-GB" dirty="0"/>
              <a:t>(</a:t>
            </a:r>
            <a:r>
              <a:rPr lang="en-GB" dirty="0" err="1"/>
              <a:t>Boller,and</a:t>
            </a:r>
            <a:r>
              <a:rPr lang="en-GB" dirty="0"/>
              <a:t> Forbes, 1998)                                                               </a:t>
            </a:r>
          </a:p>
          <a:p>
            <a:r>
              <a:rPr lang="en-GB" dirty="0"/>
              <a:t>(Wolters et al, 2017)</a:t>
            </a:r>
          </a:p>
          <a:p>
            <a:r>
              <a:rPr lang="en-GB" dirty="0"/>
              <a:t>(</a:t>
            </a:r>
            <a:r>
              <a:rPr lang="en-GB" dirty="0" err="1"/>
              <a:t>Lliffe</a:t>
            </a:r>
            <a:r>
              <a:rPr lang="en-GB" dirty="0"/>
              <a:t>, and Wilcox, 2005)</a:t>
            </a:r>
          </a:p>
          <a:p>
            <a:r>
              <a:rPr lang="en-GB" dirty="0"/>
              <a:t>(</a:t>
            </a:r>
            <a:r>
              <a:rPr lang="en-GB" dirty="0" err="1"/>
              <a:t>Lisko</a:t>
            </a:r>
            <a:r>
              <a:rPr lang="en-GB" dirty="0"/>
              <a:t>, </a:t>
            </a:r>
            <a:r>
              <a:rPr lang="en-GB" dirty="0" err="1"/>
              <a:t>Kulma</a:t>
            </a:r>
            <a:r>
              <a:rPr lang="en-GB" dirty="0"/>
              <a:t>, </a:t>
            </a:r>
            <a:r>
              <a:rPr lang="en-GB" dirty="0" err="1"/>
              <a:t>Annetorp</a:t>
            </a:r>
            <a:r>
              <a:rPr lang="en-GB" dirty="0"/>
              <a:t>, </a:t>
            </a:r>
            <a:r>
              <a:rPr lang="en-GB" dirty="0" err="1"/>
              <a:t>Ngandu</a:t>
            </a:r>
            <a:r>
              <a:rPr lang="en-GB" dirty="0"/>
              <a:t>, </a:t>
            </a:r>
            <a:r>
              <a:rPr lang="en-GB" dirty="0" err="1"/>
              <a:t>Mangialasche</a:t>
            </a:r>
            <a:r>
              <a:rPr lang="en-GB" dirty="0"/>
              <a:t>, and </a:t>
            </a:r>
            <a:r>
              <a:rPr lang="en-GB" dirty="0" err="1"/>
              <a:t>Kivipelto</a:t>
            </a:r>
            <a:r>
              <a:rPr lang="en-GB" dirty="0"/>
              <a:t>, 2021)</a:t>
            </a:r>
          </a:p>
          <a:p>
            <a:endParaRPr lang="en-GB" dirty="0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FED1EE2C-B17F-3EF9-A4B9-A09B161C4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192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235"/>
    </mc:Choice>
    <mc:Fallback>
      <p:transition spd="slow" advTm="131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7E24-7A25-47BA-A422-85AD7E37B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725" y="0"/>
            <a:ext cx="9603275" cy="1049235"/>
          </a:xfrm>
        </p:spPr>
        <p:txBody>
          <a:bodyPr/>
          <a:lstStyle/>
          <a:p>
            <a:r>
              <a:rPr lang="en-GB" dirty="0"/>
              <a:t>Media attitudes and stigmas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D756925-4D87-0BDB-CD24-4D2EC57635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442364" y="1399310"/>
            <a:ext cx="4921394" cy="27144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BA3664C-58DA-04F6-FE0A-57858AF703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073" y="727363"/>
            <a:ext cx="5769291" cy="36595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1DECA9-6652-110D-6661-71F14C94864C}"/>
              </a:ext>
            </a:extLst>
          </p:cNvPr>
          <p:cNvSpPr txBox="1"/>
          <p:nvPr/>
        </p:nvSpPr>
        <p:spPr>
          <a:xfrm>
            <a:off x="152400" y="4805062"/>
            <a:ext cx="594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(Xu, 2021)</a:t>
            </a:r>
          </a:p>
          <a:p>
            <a:r>
              <a:rPr lang="en-GB" dirty="0"/>
              <a:t>( Devlin, MacAskill, and Stead 2006)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A0C39E-7649-B5F2-FFAF-3943A539A6DB}"/>
              </a:ext>
            </a:extLst>
          </p:cNvPr>
          <p:cNvSpPr txBox="1"/>
          <p:nvPr/>
        </p:nvSpPr>
        <p:spPr>
          <a:xfrm>
            <a:off x="152400" y="5415994"/>
            <a:ext cx="5708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(Rahman, Hung-Lo, and Jahan  2021)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59E5FE-E77D-AC34-EFF8-58DD1DE2E3E6}"/>
              </a:ext>
            </a:extLst>
          </p:cNvPr>
          <p:cNvSpPr txBox="1"/>
          <p:nvPr/>
        </p:nvSpPr>
        <p:spPr>
          <a:xfrm>
            <a:off x="152400" y="5677584"/>
            <a:ext cx="6514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(Benbow, and Jolley, 2012) </a:t>
            </a:r>
          </a:p>
          <a:p>
            <a:r>
              <a:rPr lang="en-GB" dirty="0"/>
              <a:t>( </a:t>
            </a:r>
            <a:r>
              <a:rPr lang="en-GB" dirty="0" err="1"/>
              <a:t>Swaffer</a:t>
            </a:r>
            <a:r>
              <a:rPr lang="en-GB" dirty="0"/>
              <a:t>, 2014)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B352F8-5D8B-2BF8-1AF2-BEB54A942472}"/>
              </a:ext>
            </a:extLst>
          </p:cNvPr>
          <p:cNvSpPr txBox="1"/>
          <p:nvPr/>
        </p:nvSpPr>
        <p:spPr>
          <a:xfrm>
            <a:off x="152400" y="6260885"/>
            <a:ext cx="4613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Mukadam</a:t>
            </a:r>
            <a:r>
              <a:rPr lang="en-GB" dirty="0"/>
              <a:t>, and Livingston, 2012)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8FA69707-B2CF-19F0-29B2-07782E3A2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8FF4469-0AFD-D8A2-352B-F8392C054316}"/>
              </a:ext>
            </a:extLst>
          </p:cNvPr>
          <p:cNvSpPr txBox="1"/>
          <p:nvPr/>
        </p:nvSpPr>
        <p:spPr>
          <a:xfrm>
            <a:off x="152400" y="4519836"/>
            <a:ext cx="716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(Barca, Thorsen, </a:t>
            </a:r>
            <a:r>
              <a:rPr lang="en-GB" dirty="0" err="1"/>
              <a:t>Engedal</a:t>
            </a:r>
            <a:r>
              <a:rPr lang="en-GB" dirty="0"/>
              <a:t>, Haugen. And Johannessen, 2014)</a:t>
            </a:r>
          </a:p>
        </p:txBody>
      </p:sp>
    </p:spTree>
    <p:extLst>
      <p:ext uri="{BB962C8B-B14F-4D97-AF65-F5344CB8AC3E}">
        <p14:creationId xmlns:p14="http://schemas.microsoft.com/office/powerpoint/2010/main" val="582162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369"/>
    </mc:Choice>
    <mc:Fallback>
      <p:transition spd="slow" advTm="142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CE22CA2-CBA1-A41B-EBF5-A0DA6C9220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45127" y="1440873"/>
            <a:ext cx="10806546" cy="3028733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F6048922-33ED-826D-EFCC-96A11CB30B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776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621"/>
    </mc:Choice>
    <mc:Fallback>
      <p:transition spd="slow" advTm="136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C3F8D4-BF86-ED9F-1689-8CC064F38F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5774" y="1651819"/>
            <a:ext cx="7300452" cy="3347884"/>
          </a:xfrm>
          <a:prstGeom prst="rect">
            <a:avLst/>
          </a:prstGeom>
        </p:spPr>
      </p:pic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25269C67-0AA8-CA75-A675-D4A5CC446F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013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563"/>
    </mc:Choice>
    <mc:Fallback>
      <p:transition spd="slow" advTm="140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99B378DB-8E87-74BF-E260-D18EB206DC78}"/>
              </a:ext>
            </a:extLst>
          </p:cNvPr>
          <p:cNvSpPr txBox="1"/>
          <p:nvPr/>
        </p:nvSpPr>
        <p:spPr>
          <a:xfrm>
            <a:off x="283805" y="903360"/>
            <a:ext cx="11624389" cy="6178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Ahmed, M. Malik, M.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Teselink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Lanctot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and Herrmann, N. (2019) ‘Current Agents in Development for treating Behavioural and Psychological Symptoms Associated with Dementia’,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Drugs and Aging,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36(7), pp 589-605.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Alzheimer’s society (2022)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Alzheimer’s Society’s View on Dementia Research.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https://www.alzheimers.org.uk/about-us/policy-and-influencing/what-we-think/dementia-research (Accessed 02 December 2022).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Assal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(2019) ‘History of Dementia’,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of Neurology and Neuroscience,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44, pp 118-126.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Barca, M. Thorsen, K.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Engedal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Haugen, P. and Johannessen, A. (2014) ‘ Nobody asked how I felt: Experiences of adult children of persons with young onset dementia’,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Psychogeriatrics,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26(12) pp 1935-1944.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Benbow, S, and Jolley, D. (2012) Dementia: stigma and its effects’,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Neurodegenerative Disease Management,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2(2), pp 165-172.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Berchtold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and Cotman, C. (1998) ‘Evolution in the conceptualization of Dementia and Alzheimer’s disease: Greco Roman Period to the 1960’s’,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Neurobiology of Aging,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10(3), pp 173-189.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Boller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and Forbes, M. (1998) ‘History of dementia and dementia in history: An overview’,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Neurological Sciences,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158(2), pp 125-133.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Dening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and,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Sandilyan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(2015) ‘Dementia: definitions and types’,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Standard,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29(37), pp 37.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Devlin, E. MacAskill, S. and Stead, M. (2006) ‘We are still the same people: developing a mass media campaign to raise awareness and challenging the stigma of dementia’,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Philanthropy and Marketing,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12(1), pp 47-58.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Duong, S. Patel, T. and Chang, F. (2017) ‘Dementia: what pharmacists need to know’,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Canadian Pharmacists Journal,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150(2), pp 118-129.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(2022)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Statistically commentary: dementia profile.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https://www.gov.uk/government/statistics/dementia-profile-updates/statistical-commentary-dementia-profile-march-2021-update (Accessed 01 December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B8FBEE-5CDB-B86F-BFB3-33733B17F1CB}"/>
              </a:ext>
            </a:extLst>
          </p:cNvPr>
          <p:cNvSpPr/>
          <p:nvPr/>
        </p:nvSpPr>
        <p:spPr>
          <a:xfrm>
            <a:off x="3907411" y="118576"/>
            <a:ext cx="41093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AB01492-CAB9-D75F-3A2F-8C45F61AC1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294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5"/>
    </mc:Choice>
    <mc:Fallback>
      <p:transition spd="slow" advTm="5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22A4EA-1E9D-A27D-1261-4AD0FB09FF6A}"/>
              </a:ext>
            </a:extLst>
          </p:cNvPr>
          <p:cNvSpPr txBox="1"/>
          <p:nvPr/>
        </p:nvSpPr>
        <p:spPr>
          <a:xfrm>
            <a:off x="0" y="221673"/>
            <a:ext cx="12192000" cy="5828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Hopman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Rock, M.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Tak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and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Staats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P. (2001) ‘Development and validation of the observation list for early signs of Dementia (old)’,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Geriatric Psychiatry,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16(4) pp 406-414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Lewis, F.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Karlsberg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-Schaffer, S. Sussex, J. O’Neil, P. and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Crockcroft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(2014) ‘The trajectory of dementia in the UK- making a difference’,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of Health Economics Consulting Reports,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 1-55.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Lisko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Kulmala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Annetorp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Ngandu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Mangialasche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and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Kivipelto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(2021) ‘How can dementia and disability be prevented in older adults: where are we today and where are we going?’,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International medicine,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289(6), pp 807-830.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Lliffe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and Wilcox, J. (2005) ‘The identification of barriers to the recognition of, and response to dementia in a primary care using a modified focus group approach’,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Dementia,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4(1), pp 73-85.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Loy, T. Schofield, P. Turner, A. and Kwok, J. (2014) ‘Genetics of dementia’,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383(9919), pp 828-840.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Miyoshi, K. (2009) ‘What is early on set dementia?’,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Official Journal of the Japanese Psychogeriatrics Society,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9(2), pp 67-72.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Mukadam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and Livingston, G. (2012) ‘Reducing the stigma associated with dementia: approaches and goals’,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Aging Health,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8(4) pp 377-386.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(2020)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treatments for dementia?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https://www.nhs.uk/conditions/dementia/treatment/#:~:text=Donepezil%20(also%20known%20as%20Aricept,treat%20more%20severe%20Alzheimer's%20disease (Accessed 05 December 2022).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Perry-Young, L. Owen, G. Kelly, S. and Owens, C. (2016) ‘How people can come to recognise a problem and seek medical help for a person showing early signs of dementia’, A systematic review and meta-ethnography’,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Dementia,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17(1), pp34-60.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Rahman, A. Hung-Lo, C. and Jahan, Y (2021) Dementia in Media Coverage: A comparative National Library of Medicine, 18(19), pp 10539.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340F879-9390-8EE3-8108-55BFFD68F4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698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4"/>
    </mc:Choice>
    <mc:Fallback>
      <p:transition spd="slow" advTm="2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4F70D5-2337-457E-8B22-73DFA66ACAE2}"/>
              </a:ext>
            </a:extLst>
          </p:cNvPr>
          <p:cNvSpPr txBox="1"/>
          <p:nvPr/>
        </p:nvSpPr>
        <p:spPr>
          <a:xfrm>
            <a:off x="193964" y="568036"/>
            <a:ext cx="11388436" cy="4791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Swaffer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 (2014) ‘Dementia: stigma, language and dementia- friendly’,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Sage Journals,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13(6), pp 709-716.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Thorsen, K.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Dourado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M, and Johannessen, A. (2018) ‘Developing Dementia: The existential experience of the quality of life with young-onset dementia- A longitudinal case study’,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Dementia,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19(3), pp 878-893.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Wimo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Winblad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Aguero- Torres, H. and Von Strauss, E. (2003) ‘The magnitude of dementia occurrence in the world ‘,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Alzheimer Disease and Associated Disorders, 17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pp 63-67.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Wolters, F. Van der Lee, S.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Koudstaal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Duijn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Hofman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Ikram, M.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Vernooij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and Ikram, M. (2017) ‘Parental family history of dementia in relation to subclinical brain disease and dementia risk’,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Neurology,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88(17), pp 1642-1649.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Organisation (2015)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Dementia.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https://www.who.int/news-room/fact-sheets/detail/dementia (Accessed 01 December 2022).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Xu, W. (2021) ‘The stigma of dementia and the media: An analysis of reality shows about older people with dementia running a pop-up restaurant’,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Aging Studies,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59, pp, 100967.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Zwijsen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Van der Ploeg, E. and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Hertagh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(2016) ‘Understanding the world of dementia, how do people with dementia experience the world?’,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Psychogeriatrics,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28(7), pp 1067-1077.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647F99B-8D10-CF48-11E7-88DB652363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75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2"/>
    </mc:Choice>
    <mc:Fallback>
      <p:transition spd="slow" advTm="2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8" ma:contentTypeDescription="Create a new document." ma:contentTypeScope="" ma:versionID="767ecd2b9132f745b57b0db12bb119cd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e27a413cf489394a934f035adf5ca3aa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9D6D513-A856-4CB6-BD0B-914203928F7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7DB3965-7A71-4F18-B05E-3107347C58CE}">
  <ds:schemaRefs>
    <ds:schemaRef ds:uri="http://schemas.microsoft.com/office/2006/metadata/properties"/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791995b0-624b-4c5a-90b4-d742ddd9de15"/>
    <ds:schemaRef ds:uri="1b88a2b3-a887-4da5-bc58-1cd6fd79184b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50C5D75-14BF-4D3F-A2D9-1C91AF4AA5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5368</TotalTime>
  <Words>1428</Words>
  <Application>Microsoft Office PowerPoint</Application>
  <PresentationFormat>Widescreen</PresentationFormat>
  <Paragraphs>75</Paragraphs>
  <Slides>12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INTRODUCTION</vt:lpstr>
      <vt:lpstr>PowerPoint Presentation</vt:lpstr>
      <vt:lpstr>THE CURRENT DEMOGRAPHIC OF PEOPLE LIVING WITH THE DISORDER LIVING WITH DEMENTIA</vt:lpstr>
      <vt:lpstr>How it develops </vt:lpstr>
      <vt:lpstr>Current treatment </vt:lpstr>
      <vt:lpstr>Media attitudes and stigmas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Sharon</dc:creator>
  <cp:lastModifiedBy>Sharon Collard (2017980)</cp:lastModifiedBy>
  <cp:revision>31</cp:revision>
  <dcterms:created xsi:type="dcterms:W3CDTF">2022-12-12T10:59:58Z</dcterms:created>
  <dcterms:modified xsi:type="dcterms:W3CDTF">2022-12-16T23:44:56Z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