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648" r:id="rId1"/>
  </p:sldMasterIdLst>
  <p:notesMasterIdLst>
    <p:notesMasterId r:id="rId11"/>
  </p:notesMasterIdLst>
  <p:handoutMasterIdLst>
    <p:handoutMasterId r:id="rId12"/>
  </p:handoutMasterIdLst>
  <p:sldIdLst>
    <p:sldId id="325" r:id="rId2"/>
    <p:sldId id="326" r:id="rId3"/>
    <p:sldId id="327" r:id="rId4"/>
    <p:sldId id="328" r:id="rId5"/>
    <p:sldId id="338" r:id="rId6"/>
    <p:sldId id="329" r:id="rId7"/>
    <p:sldId id="330" r:id="rId8"/>
    <p:sldId id="331" r:id="rId9"/>
    <p:sldId id="33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5135"/>
    <a:srgbClr val="BDA07D"/>
    <a:srgbClr val="F5F9F9"/>
    <a:srgbClr val="627272"/>
    <a:srgbClr val="93A5A8"/>
    <a:srgbClr val="3E7090"/>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91B2EC-CB9B-482B-86CF-C0FA42D4B6E2}" v="3081" dt="2026-03-16T11:38:31.055"/>
  </p1510:revLst>
</p1510:revInfo>
</file>

<file path=ppt/tableStyles.xml><?xml version="1.0" encoding="utf-8"?>
<a:tblStyleLst xmlns:a="http://schemas.openxmlformats.org/drawingml/2006/main" def="{17292A2E-F333-43FB-9621-5CBBE7FDCDCB}">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EAF03AE-1CC2-475F-B909-50970E9699A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B63C45E-73BA-4C86-A24F-A5006B4E7BA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37A4CE-17BB-4BB2-AC7B-97495293E2AC}" type="datetimeFigureOut">
              <a:rPr lang="en-US" smtClean="0"/>
              <a:t>3/16/2026</a:t>
            </a:fld>
            <a:endParaRPr lang="en-US"/>
          </a:p>
        </p:txBody>
      </p:sp>
      <p:sp>
        <p:nvSpPr>
          <p:cNvPr id="4" name="Footer Placeholder 3">
            <a:extLst>
              <a:ext uri="{FF2B5EF4-FFF2-40B4-BE49-F238E27FC236}">
                <a16:creationId xmlns:a16="http://schemas.microsoft.com/office/drawing/2014/main" id="{D71DB874-DF6A-4AFA-8055-4AD7EE4CE3A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677078F-04CB-4625-B536-5BCAA2EC6CA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E0EF92D-82DD-4142-BCE8-036B91487D2E}" type="slidenum">
              <a:rPr lang="en-US" smtClean="0"/>
              <a:t>‹#›</a:t>
            </a:fld>
            <a:endParaRPr lang="en-US"/>
          </a:p>
        </p:txBody>
      </p:sp>
    </p:spTree>
    <p:extLst>
      <p:ext uri="{BB962C8B-B14F-4D97-AF65-F5344CB8AC3E}">
        <p14:creationId xmlns:p14="http://schemas.microsoft.com/office/powerpoint/2010/main" val="7570708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86C8F5-2FDA-4718-81AA-24F4816BBD56}" type="datetimeFigureOut">
              <a:rPr lang="en-US" smtClean="0"/>
              <a:t>3/16/2026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8EC616-C518-4358-9496-6C33B2F5FA56}" type="slidenum">
              <a:rPr lang="en-US" smtClean="0"/>
              <a:t>‹#›</a:t>
            </a:fld>
            <a:endParaRPr lang="en-US"/>
          </a:p>
        </p:txBody>
      </p:sp>
    </p:spTree>
    <p:extLst>
      <p:ext uri="{BB962C8B-B14F-4D97-AF65-F5344CB8AC3E}">
        <p14:creationId xmlns:p14="http://schemas.microsoft.com/office/powerpoint/2010/main" val="1732322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a:t>Recently, </a:t>
            </a:r>
            <a:r>
              <a:rPr lang="en-GB" sz="1200">
                <a:solidFill>
                  <a:schemeClr val="tx1"/>
                </a:solidFill>
                <a:latin typeface="Times New Roman" panose="02020603050405020304" pitchFamily="18" charset="0"/>
                <a:cs typeface="Times New Roman" panose="02020603050405020304" pitchFamily="18" charset="0"/>
              </a:rPr>
              <a:t>Flight Foods Ltd has been trying to increase its share in the airline catering market but instead the business started to lose its customers. The airline are making complaints about the meals by indicating problems like the food isn’t cooked properly, the incorrect ingredients are used, and there is contamination in some dishes.</a:t>
            </a:r>
          </a:p>
          <a:p>
            <a:endParaRPr lang="en-GB"/>
          </a:p>
          <a:p>
            <a:pPr marL="0" marR="0" lvl="0" indent="0" algn="just" defTabSz="914400" rtl="0" eaLnBrk="1" fontAlgn="auto" latinLnBrk="0" hangingPunct="1">
              <a:lnSpc>
                <a:spcPct val="100000"/>
              </a:lnSpc>
              <a:spcBef>
                <a:spcPts val="0"/>
              </a:spcBef>
              <a:spcAft>
                <a:spcPts val="0"/>
              </a:spcAft>
              <a:buClrTx/>
              <a:buSzTx/>
              <a:buFontTx/>
              <a:buNone/>
              <a:tabLst/>
              <a:defRPr/>
            </a:pPr>
            <a:r>
              <a:rPr lang="en-GB"/>
              <a:t>Right now, </a:t>
            </a:r>
            <a:r>
              <a:rPr lang="en-GB" sz="1200">
                <a:solidFill>
                  <a:schemeClr val="tx1"/>
                </a:solidFill>
                <a:latin typeface="Times New Roman" panose="02020603050405020304" pitchFamily="18" charset="0"/>
                <a:cs typeface="Times New Roman" panose="02020603050405020304" pitchFamily="18" charset="0"/>
              </a:rPr>
              <a:t>the company has around 40 workers with the age between 16 and 60 from different cultural backgrounds. Many employees have limited knowledge of English which is why communication is more difficult. In addition, the factory relies on old machineries that produce a high level of noise. As a result, the poor communication between the management and the workers often produce more confusion and operational mistakes.</a:t>
            </a:r>
          </a:p>
          <a:p>
            <a:endParaRPr lang="en-GB"/>
          </a:p>
        </p:txBody>
      </p:sp>
      <p:sp>
        <p:nvSpPr>
          <p:cNvPr id="4" name="Slide Number Placeholder 3"/>
          <p:cNvSpPr>
            <a:spLocks noGrp="1"/>
          </p:cNvSpPr>
          <p:nvPr>
            <p:ph type="sldNum" sz="quarter" idx="5"/>
          </p:nvPr>
        </p:nvSpPr>
        <p:spPr/>
        <p:txBody>
          <a:bodyPr/>
          <a:lstStyle/>
          <a:p>
            <a:fld id="{C58EC616-C518-4358-9496-6C33B2F5FA56}" type="slidenum">
              <a:rPr lang="en-US" smtClean="0"/>
              <a:t>3</a:t>
            </a:fld>
            <a:endParaRPr lang="en-US"/>
          </a:p>
        </p:txBody>
      </p:sp>
    </p:spTree>
    <p:extLst>
      <p:ext uri="{BB962C8B-B14F-4D97-AF65-F5344CB8AC3E}">
        <p14:creationId xmlns:p14="http://schemas.microsoft.com/office/powerpoint/2010/main" val="257474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a:t>In all business, it is essential to maintain an effective communication because it can improve the performance and reduce the mistakes. Thus, the poor communication are also a reason why the company has these issues. When the employees don’t understand their responsibilities, there is a higher chance of mistakes which then affect the satisfaction of customers and the quality of the services. </a:t>
            </a:r>
          </a:p>
          <a:p>
            <a:pPr algn="just"/>
            <a:endParaRPr lang="en-GB"/>
          </a:p>
          <a:p>
            <a:pPr marL="0" indent="0" algn="just">
              <a:lnSpc>
                <a:spcPct val="170000"/>
              </a:lnSpc>
              <a:spcBef>
                <a:spcPts val="600"/>
              </a:spcBef>
              <a:spcAft>
                <a:spcPts val="600"/>
              </a:spcAft>
              <a:buNone/>
            </a:pPr>
            <a:r>
              <a:rPr lang="en-GB" sz="1600" b="1">
                <a:latin typeface="Times New Roman" panose="02020603050405020304" pitchFamily="18" charset="0"/>
                <a:cs typeface="Times New Roman" panose="02020603050405020304" pitchFamily="18" charset="0"/>
              </a:rPr>
              <a:t>The main barriers identified at Flight Foods Ltd: </a:t>
            </a:r>
            <a:endParaRPr lang="en-GB" sz="1600">
              <a:latin typeface="Times New Roman" panose="02020603050405020304" pitchFamily="18" charset="0"/>
              <a:cs typeface="Times New Roman" panose="02020603050405020304" pitchFamily="18" charset="0"/>
            </a:endParaRPr>
          </a:p>
          <a:p>
            <a:pPr marL="0" indent="0" algn="just">
              <a:lnSpc>
                <a:spcPct val="100000"/>
              </a:lnSpc>
              <a:spcBef>
                <a:spcPts val="0"/>
              </a:spcBef>
              <a:spcAft>
                <a:spcPts val="600"/>
              </a:spcAft>
              <a:buNone/>
            </a:pPr>
            <a:r>
              <a:rPr lang="en-GB" sz="1200">
                <a:latin typeface="Times New Roman" panose="02020603050405020304" pitchFamily="18" charset="0"/>
                <a:cs typeface="Times New Roman" panose="02020603050405020304" pitchFamily="18" charset="0"/>
              </a:rPr>
              <a:t>- The employees come from different backgrounds and many of them have only limited English skills. For this reason, they usually don’t understand the instructions, the safety guidelines, and the written signs from the workplace. Moreover, the existing studies suggest that when the team members do not share a common language, there is a higher likelihood of errors and miscommunication (Fiset et al., 2023).</a:t>
            </a:r>
          </a:p>
          <a:p>
            <a:pPr algn="just">
              <a:lnSpc>
                <a:spcPct val="100000"/>
              </a:lnSpc>
              <a:spcBef>
                <a:spcPts val="0"/>
              </a:spcBef>
              <a:spcAft>
                <a:spcPts val="600"/>
              </a:spcAft>
            </a:pPr>
            <a:endParaRPr lang="en-GB" sz="1200" b="1">
              <a:latin typeface="Times New Roman" panose="02020603050405020304" pitchFamily="18" charset="0"/>
              <a:cs typeface="Times New Roman" panose="02020603050405020304" pitchFamily="18" charset="0"/>
            </a:endParaRPr>
          </a:p>
          <a:p>
            <a:pPr marL="0" indent="0" algn="just">
              <a:lnSpc>
                <a:spcPct val="100000"/>
              </a:lnSpc>
              <a:spcBef>
                <a:spcPts val="0"/>
              </a:spcBef>
              <a:spcAft>
                <a:spcPts val="600"/>
              </a:spcAft>
              <a:buNone/>
            </a:pPr>
            <a:r>
              <a:rPr lang="en-GB" sz="1200">
                <a:latin typeface="Times New Roman" panose="02020603050405020304" pitchFamily="18" charset="0"/>
                <a:cs typeface="Times New Roman" panose="02020603050405020304" pitchFamily="18" charset="0"/>
              </a:rPr>
              <a:t>- The company has five different cultural groups which means that the employees may have different attitudes towards the rules, authority, and teamwork imposed by the organisation. These differences can increase the misunderstandings about expectations and behaviour at work. The research shows that cultural values can have a strong influence on how employees interpret hierarchy, collaboration, and job satisfaction (Arman et al., 2024).</a:t>
            </a:r>
          </a:p>
          <a:p>
            <a:pPr marL="0" indent="0" algn="just">
              <a:lnSpc>
                <a:spcPct val="100000"/>
              </a:lnSpc>
              <a:spcBef>
                <a:spcPts val="0"/>
              </a:spcBef>
              <a:spcAft>
                <a:spcPts val="600"/>
              </a:spcAft>
              <a:buNone/>
            </a:pPr>
            <a:endParaRPr lang="en-GB" sz="1200">
              <a:latin typeface="Times New Roman" panose="02020603050405020304" pitchFamily="18" charset="0"/>
              <a:cs typeface="Times New Roman" panose="02020603050405020304" pitchFamily="18" charset="0"/>
            </a:endParaRPr>
          </a:p>
          <a:p>
            <a:pPr marL="0" indent="0" algn="just">
              <a:lnSpc>
                <a:spcPct val="100000"/>
              </a:lnSpc>
              <a:spcBef>
                <a:spcPts val="0"/>
              </a:spcBef>
              <a:spcAft>
                <a:spcPts val="600"/>
              </a:spcAft>
              <a:buNone/>
            </a:pPr>
            <a:r>
              <a:rPr lang="en-GB" sz="1200">
                <a:latin typeface="Times New Roman" panose="02020603050405020304" pitchFamily="18" charset="0"/>
                <a:cs typeface="Times New Roman" panose="02020603050405020304" pitchFamily="18" charset="0"/>
              </a:rPr>
              <a:t>- The production area functions only with outdated machinery that produces significant noise. This makes the verbal communication more difficult because the workers cannot clearly hear instructions or warnings. The previous studies indicate that high noise levels in the industrial environments can have a negative effect on concentration, increase the risk of mistakes, and reduce the work performance (</a:t>
            </a:r>
            <a:r>
              <a:rPr lang="en-GB" sz="1200" err="1">
                <a:latin typeface="Times New Roman" panose="02020603050405020304" pitchFamily="18" charset="0"/>
                <a:cs typeface="Times New Roman" panose="02020603050405020304" pitchFamily="18" charset="0"/>
              </a:rPr>
              <a:t>Khajenasiri</a:t>
            </a:r>
            <a:r>
              <a:rPr lang="en-GB" sz="1200">
                <a:latin typeface="Times New Roman" panose="02020603050405020304" pitchFamily="18" charset="0"/>
                <a:cs typeface="Times New Roman" panose="02020603050405020304" pitchFamily="18" charset="0"/>
              </a:rPr>
              <a:t> et al., 2016).</a:t>
            </a:r>
          </a:p>
          <a:p>
            <a:pPr algn="just"/>
            <a:endParaRPr lang="en-GB"/>
          </a:p>
        </p:txBody>
      </p:sp>
      <p:sp>
        <p:nvSpPr>
          <p:cNvPr id="4" name="Slide Number Placeholder 3"/>
          <p:cNvSpPr>
            <a:spLocks noGrp="1"/>
          </p:cNvSpPr>
          <p:nvPr>
            <p:ph type="sldNum" sz="quarter" idx="5"/>
          </p:nvPr>
        </p:nvSpPr>
        <p:spPr/>
        <p:txBody>
          <a:bodyPr/>
          <a:lstStyle/>
          <a:p>
            <a:fld id="{C58EC616-C518-4358-9496-6C33B2F5FA56}" type="slidenum">
              <a:rPr lang="en-US" smtClean="0"/>
              <a:t>4</a:t>
            </a:fld>
            <a:endParaRPr lang="en-US"/>
          </a:p>
        </p:txBody>
      </p:sp>
    </p:spTree>
    <p:extLst>
      <p:ext uri="{BB962C8B-B14F-4D97-AF65-F5344CB8AC3E}">
        <p14:creationId xmlns:p14="http://schemas.microsoft.com/office/powerpoint/2010/main" val="1738632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FFAB3-52A5-0480-8B56-7558F248E2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DFCD87-535F-BD4C-1E06-59639A8607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12BFF0-D096-9DFF-1A4C-CA77CFE69586}"/>
              </a:ext>
            </a:extLst>
          </p:cNvPr>
          <p:cNvSpPr>
            <a:spLocks noGrp="1"/>
          </p:cNvSpPr>
          <p:nvPr>
            <p:ph type="body" idx="1"/>
          </p:nvPr>
        </p:nvSpPr>
        <p:spPr/>
        <p:txBody>
          <a:bodyPr/>
          <a:lstStyle/>
          <a:p>
            <a:pPr marL="0" indent="0" algn="just">
              <a:lnSpc>
                <a:spcPct val="110000"/>
              </a:lnSpc>
              <a:spcBef>
                <a:spcPts val="0"/>
              </a:spcBef>
              <a:spcAft>
                <a:spcPts val="600"/>
              </a:spcAft>
              <a:buNone/>
            </a:pPr>
            <a:r>
              <a:rPr lang="en-GB" sz="1200">
                <a:latin typeface="Times New Roman" panose="02020603050405020304" pitchFamily="18" charset="0"/>
                <a:cs typeface="Times New Roman" panose="02020603050405020304" pitchFamily="18" charset="0"/>
              </a:rPr>
              <a:t>- The new employees start work without receiving proper instruction about food hygiene and safety procedures. This lack of preparation increases the risk of mistakes during the production of the food. The existing research suggests that by providing a structured training, the company can help its employees to perform their tasks more effectively and to reduce the operational problems (</a:t>
            </a:r>
            <a:r>
              <a:rPr lang="en-GB" sz="1200" err="1">
                <a:latin typeface="Times New Roman" panose="02020603050405020304" pitchFamily="18" charset="0"/>
                <a:cs typeface="Times New Roman" panose="02020603050405020304" pitchFamily="18" charset="0"/>
              </a:rPr>
              <a:t>Urbancova</a:t>
            </a:r>
            <a:r>
              <a:rPr lang="en-GB" sz="1200">
                <a:latin typeface="Times New Roman" panose="02020603050405020304" pitchFamily="18" charset="0"/>
                <a:cs typeface="Times New Roman" panose="02020603050405020304" pitchFamily="18" charset="0"/>
              </a:rPr>
              <a:t> et al., 2021).</a:t>
            </a:r>
          </a:p>
          <a:p>
            <a:pPr marL="0" indent="0" algn="just">
              <a:lnSpc>
                <a:spcPct val="110000"/>
              </a:lnSpc>
              <a:spcBef>
                <a:spcPts val="0"/>
              </a:spcBef>
              <a:spcAft>
                <a:spcPts val="600"/>
              </a:spcAft>
              <a:buNone/>
            </a:pPr>
            <a:endParaRPr lang="en-GB" sz="1200">
              <a:latin typeface="Times New Roman" panose="02020603050405020304" pitchFamily="18" charset="0"/>
              <a:cs typeface="Times New Roman" panose="02020603050405020304" pitchFamily="18" charset="0"/>
            </a:endParaRPr>
          </a:p>
          <a:p>
            <a:pPr marL="0" indent="0" algn="just">
              <a:lnSpc>
                <a:spcPct val="110000"/>
              </a:lnSpc>
              <a:spcBef>
                <a:spcPts val="0"/>
              </a:spcBef>
              <a:spcAft>
                <a:spcPts val="600"/>
              </a:spcAft>
              <a:buNone/>
            </a:pPr>
            <a:r>
              <a:rPr lang="en-GB" sz="1200">
                <a:latin typeface="Times New Roman" panose="02020603050405020304" pitchFamily="18" charset="0"/>
                <a:cs typeface="Times New Roman" panose="02020603050405020304" pitchFamily="18" charset="0"/>
              </a:rPr>
              <a:t>- The manager communicates through written signs and spoken instructions in English but these messages are often misunderstood because many employees don’t speak this language. The communication can be improved by using clearer methods like visual instructions, demonstrations, and multilingual information that can be understood easier by the workers.</a:t>
            </a:r>
          </a:p>
          <a:p>
            <a:pPr marL="0" indent="0" algn="just">
              <a:lnSpc>
                <a:spcPct val="110000"/>
              </a:lnSpc>
              <a:spcBef>
                <a:spcPts val="0"/>
              </a:spcBef>
              <a:spcAft>
                <a:spcPts val="600"/>
              </a:spcAft>
              <a:buNone/>
            </a:pPr>
            <a:endParaRPr lang="en-GB" sz="1200">
              <a:latin typeface="Times New Roman" panose="02020603050405020304" pitchFamily="18" charset="0"/>
              <a:cs typeface="Times New Roman" panose="02020603050405020304" pitchFamily="18" charset="0"/>
            </a:endParaRPr>
          </a:p>
          <a:p>
            <a:pPr marL="0" indent="0" algn="just">
              <a:lnSpc>
                <a:spcPct val="110000"/>
              </a:lnSpc>
              <a:spcBef>
                <a:spcPts val="0"/>
              </a:spcBef>
              <a:spcAft>
                <a:spcPts val="600"/>
              </a:spcAft>
              <a:buNone/>
            </a:pPr>
            <a:r>
              <a:rPr lang="en-GB" sz="1200">
                <a:latin typeface="Times New Roman" panose="02020603050405020304" pitchFamily="18" charset="0"/>
                <a:cs typeface="Times New Roman" panose="02020603050405020304" pitchFamily="18" charset="0"/>
              </a:rPr>
              <a:t>- The managers don’t follow the hygiene rules which sends the wrong message to the workforce. When the leaders fail to follow the standards they expect from others, the employees will also feel less motivated to comply with the rules. The studies highlight that the leadership behaviour has a strong influence on how seriously the workers take the rules and procedures at the workplace (Biloa, 2023).</a:t>
            </a:r>
          </a:p>
          <a:p>
            <a:pPr algn="just"/>
            <a:endParaRPr lang="en-GB"/>
          </a:p>
        </p:txBody>
      </p:sp>
      <p:sp>
        <p:nvSpPr>
          <p:cNvPr id="4" name="Slide Number Placeholder 3">
            <a:extLst>
              <a:ext uri="{FF2B5EF4-FFF2-40B4-BE49-F238E27FC236}">
                <a16:creationId xmlns:a16="http://schemas.microsoft.com/office/drawing/2014/main" id="{E548297B-CBBB-829D-B62E-B6F46781D9B0}"/>
              </a:ext>
            </a:extLst>
          </p:cNvPr>
          <p:cNvSpPr>
            <a:spLocks noGrp="1"/>
          </p:cNvSpPr>
          <p:nvPr>
            <p:ph type="sldNum" sz="quarter" idx="5"/>
          </p:nvPr>
        </p:nvSpPr>
        <p:spPr/>
        <p:txBody>
          <a:bodyPr/>
          <a:lstStyle/>
          <a:p>
            <a:fld id="{C58EC616-C518-4358-9496-6C33B2F5FA56}" type="slidenum">
              <a:rPr lang="en-US" smtClean="0"/>
              <a:t>5</a:t>
            </a:fld>
            <a:endParaRPr lang="en-US"/>
          </a:p>
        </p:txBody>
      </p:sp>
    </p:spTree>
    <p:extLst>
      <p:ext uri="{BB962C8B-B14F-4D97-AF65-F5344CB8AC3E}">
        <p14:creationId xmlns:p14="http://schemas.microsoft.com/office/powerpoint/2010/main" val="1275593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Times New Roman" panose="02020603050405020304" pitchFamily="18" charset="0"/>
                <a:cs typeface="Times New Roman" panose="02020603050405020304" pitchFamily="18" charset="0"/>
              </a:rPr>
              <a:t>The Shannon and Weaver Communication Model (1949) can explain how information is transmitted between individuals. The model identifies six stages in the communication process and it highlights where misunderstandings or disruptions can occur. By analysing these stages, the organisations can identify why their messages fail to be delivered or understood correctly.</a:t>
            </a:r>
          </a:p>
          <a:p>
            <a:pPr algn="just"/>
            <a:endParaRPr lang="en-GB"/>
          </a:p>
          <a:p>
            <a:pPr marL="0" marR="0" lvl="0" indent="0" algn="just" defTabSz="914400" rtl="0" eaLnBrk="1" fontAlgn="auto" latinLnBrk="0" hangingPunct="1">
              <a:lnSpc>
                <a:spcPct val="100000"/>
              </a:lnSpc>
              <a:spcBef>
                <a:spcPts val="0"/>
              </a:spcBef>
              <a:spcAft>
                <a:spcPts val="0"/>
              </a:spcAft>
              <a:buClrTx/>
              <a:buSzTx/>
              <a:buFontTx/>
              <a:buNone/>
              <a:tabLst/>
              <a:defRPr/>
            </a:pPr>
            <a:r>
              <a:rPr lang="en-GB"/>
              <a:t>By applying this model to the Flight Foods Ltd, it can be better understood which are the communication problems. </a:t>
            </a:r>
            <a:endParaRPr lang="en-GB" sz="1200">
              <a:solidFill>
                <a:schemeClr val="tx1"/>
              </a:solidFill>
              <a:latin typeface="Times New Roman" panose="02020603050405020304" pitchFamily="18" charset="0"/>
              <a:cs typeface="Times New Roman" panose="02020603050405020304" pitchFamily="18"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Times New Roman" panose="02020603050405020304" pitchFamily="18" charset="0"/>
                <a:cs typeface="Times New Roman" panose="02020603050405020304" pitchFamily="18" charset="0"/>
              </a:rPr>
              <a:t>The sender is Gary, the floor manager, who has the responsibility to give instructions to the employees</a:t>
            </a:r>
          </a:p>
          <a:p>
            <a:pPr marL="171450" indent="-171450" algn="just">
              <a:buFont typeface="Arial" panose="020B0604020202020204" pitchFamily="34" charset="0"/>
              <a:buChar char="•"/>
            </a:pPr>
            <a:r>
              <a:rPr lang="en-GB" sz="1200">
                <a:solidFill>
                  <a:schemeClr val="tx1"/>
                </a:solidFill>
                <a:latin typeface="Times New Roman" panose="02020603050405020304" pitchFamily="18" charset="0"/>
                <a:cs typeface="Times New Roman" panose="02020603050405020304" pitchFamily="18" charset="0"/>
              </a:rPr>
              <a:t>The message is the information related to the food safety procedures including hygiene requirements and correct practices to handle food</a:t>
            </a:r>
          </a:p>
          <a:p>
            <a:pPr marL="171450" indent="-171450" algn="just">
              <a:buFont typeface="Arial" panose="020B0604020202020204" pitchFamily="34" charset="0"/>
              <a:buChar char="•"/>
            </a:pPr>
            <a:r>
              <a:rPr lang="en-GB" sz="1200">
                <a:solidFill>
                  <a:schemeClr val="tx1"/>
                </a:solidFill>
                <a:latin typeface="Times New Roman" panose="02020603050405020304" pitchFamily="18" charset="0"/>
                <a:cs typeface="Times New Roman" panose="02020603050405020304" pitchFamily="18" charset="0"/>
              </a:rPr>
              <a:t>The channel is the communication that takes place through spoken instructions and written notices which are displayed around the factory</a:t>
            </a:r>
          </a:p>
          <a:p>
            <a:pPr marL="171450" indent="-171450" algn="just">
              <a:buFont typeface="Arial" panose="020B0604020202020204" pitchFamily="34" charset="0"/>
              <a:buChar char="•"/>
            </a:pPr>
            <a:r>
              <a:rPr lang="en-GB" sz="1200">
                <a:solidFill>
                  <a:schemeClr val="tx1"/>
                </a:solidFill>
                <a:latin typeface="Times New Roman" panose="02020603050405020304" pitchFamily="18" charset="0"/>
                <a:cs typeface="Times New Roman" panose="02020603050405020304" pitchFamily="18" charset="0"/>
              </a:rPr>
              <a:t>Noise is represented by the factors that interfere with the message like loud machinery, different languages, and cultural misunderstandings</a:t>
            </a:r>
          </a:p>
          <a:p>
            <a:pPr marL="171450" indent="-171450" algn="just">
              <a:buFont typeface="Arial" panose="020B0604020202020204" pitchFamily="34" charset="0"/>
              <a:buChar char="•"/>
            </a:pPr>
            <a:r>
              <a:rPr lang="en-GB" sz="1200">
                <a:solidFill>
                  <a:schemeClr val="tx1"/>
                </a:solidFill>
                <a:latin typeface="Times New Roman" panose="02020603050405020304" pitchFamily="18" charset="0"/>
                <a:cs typeface="Times New Roman" panose="02020603050405020304" pitchFamily="18" charset="0"/>
              </a:rPr>
              <a:t>The receiver is represented by the employees that work in the factory who come from different backgrounds and have limited proficiency in English</a:t>
            </a:r>
          </a:p>
          <a:p>
            <a:pPr marL="171450" indent="-171450" algn="just">
              <a:buFont typeface="Arial" panose="020B0604020202020204" pitchFamily="34" charset="0"/>
              <a:buChar char="•"/>
            </a:pPr>
            <a:r>
              <a:rPr lang="en-GB" sz="1200">
                <a:solidFill>
                  <a:schemeClr val="tx1"/>
                </a:solidFill>
                <a:latin typeface="Times New Roman" panose="02020603050405020304" pitchFamily="18" charset="0"/>
                <a:cs typeface="Times New Roman" panose="02020603050405020304" pitchFamily="18" charset="0"/>
              </a:rPr>
              <a:t>Feedback is represented by communication problems that are more visible when the workers misunderstand the instructions or complete the tasks incorrectly; this indicates that the message has not been properly received</a:t>
            </a:r>
          </a:p>
          <a:p>
            <a:pPr algn="just"/>
            <a:endParaRPr lang="en-GB"/>
          </a:p>
        </p:txBody>
      </p:sp>
      <p:sp>
        <p:nvSpPr>
          <p:cNvPr id="4" name="Slide Number Placeholder 3"/>
          <p:cNvSpPr>
            <a:spLocks noGrp="1"/>
          </p:cNvSpPr>
          <p:nvPr>
            <p:ph type="sldNum" sz="quarter" idx="5"/>
          </p:nvPr>
        </p:nvSpPr>
        <p:spPr/>
        <p:txBody>
          <a:bodyPr/>
          <a:lstStyle/>
          <a:p>
            <a:fld id="{C58EC616-C518-4358-9496-6C33B2F5FA56}" type="slidenum">
              <a:rPr lang="en-US" smtClean="0"/>
              <a:t>6</a:t>
            </a:fld>
            <a:endParaRPr lang="en-US"/>
          </a:p>
        </p:txBody>
      </p:sp>
    </p:spTree>
    <p:extLst>
      <p:ext uri="{BB962C8B-B14F-4D97-AF65-F5344CB8AC3E}">
        <p14:creationId xmlns:p14="http://schemas.microsoft.com/office/powerpoint/2010/main" val="13867598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In order to improve the communication and to reduce the errors, Flight Foods Ltd should adopt the following strategies:</a:t>
            </a:r>
          </a:p>
          <a:p>
            <a:endParaRPr lang="en-GB"/>
          </a:p>
          <a:p>
            <a:pPr marL="228600" marR="0" lvl="0" indent="-228600" algn="just" defTabSz="914400" rtl="0" eaLnBrk="1" fontAlgn="auto" latinLnBrk="0" hangingPunct="1">
              <a:lnSpc>
                <a:spcPct val="90000"/>
              </a:lnSpc>
              <a:spcBef>
                <a:spcPts val="600"/>
              </a:spcBef>
              <a:spcAft>
                <a:spcPts val="600"/>
              </a:spcAft>
              <a:buClrTx/>
              <a:buSzTx/>
              <a:buFont typeface="Arial" panose="020B0604020202020204" pitchFamily="34" charset="0"/>
              <a:buChar char="•"/>
              <a:tabLst/>
              <a:defRPr/>
            </a:pPr>
            <a:r>
              <a:rPr kumimoji="0" lang="en-GB" sz="1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The safety notices and instructions should be provided in all the languages spoken by the employees so that everyone can understand the required procedures and responsibilities.</a:t>
            </a:r>
          </a:p>
          <a:p>
            <a:pPr marL="228600" marR="0" lvl="0" indent="-228600" algn="just" defTabSz="914400" rtl="0" eaLnBrk="1" fontAlgn="auto" latinLnBrk="0" hangingPunct="1">
              <a:lnSpc>
                <a:spcPct val="90000"/>
              </a:lnSpc>
              <a:spcBef>
                <a:spcPts val="600"/>
              </a:spcBef>
              <a:spcAft>
                <a:spcPts val="600"/>
              </a:spcAft>
              <a:buClrTx/>
              <a:buSzTx/>
              <a:buFont typeface="Arial" panose="020B0604020202020204" pitchFamily="34" charset="0"/>
              <a:buChar char="•"/>
              <a:tabLst/>
              <a:defRPr/>
            </a:pPr>
            <a:r>
              <a:rPr kumimoji="0" lang="en-GB" sz="1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All workers should participate in structured training about hygiene where they can practice the correct procedures under supervision. The existing research indicates that the individuals tend to remember information more effectively when they learn through practical experience rather than by only reading the instructions (Mehner et al., 2025).</a:t>
            </a:r>
          </a:p>
          <a:p>
            <a:pPr marL="228600" marR="0" lvl="0" indent="-228600" algn="just" defTabSz="914400" rtl="0" eaLnBrk="1" fontAlgn="auto" latinLnBrk="0" hangingPunct="1">
              <a:lnSpc>
                <a:spcPct val="90000"/>
              </a:lnSpc>
              <a:spcBef>
                <a:spcPts val="600"/>
              </a:spcBef>
              <a:spcAft>
                <a:spcPts val="600"/>
              </a:spcAft>
              <a:buClrTx/>
              <a:buSzTx/>
              <a:buFont typeface="Arial" panose="020B0604020202020204" pitchFamily="34" charset="0"/>
              <a:buChar char="•"/>
              <a:tabLst/>
              <a:defRPr/>
            </a:pPr>
            <a:r>
              <a:rPr kumimoji="0" lang="en-GB" sz="1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The managers should demonstrate a proper behaviour by following all the hygiene standards. When the leaders adopt the correct practices, the employees are more likely to adopt and respect these rules.</a:t>
            </a:r>
          </a:p>
          <a:p>
            <a:pPr marL="228600" marR="0" lvl="0" indent="-228600" algn="just" defTabSz="914400" rtl="0" eaLnBrk="1" fontAlgn="auto" latinLnBrk="0" hangingPunct="1">
              <a:lnSpc>
                <a:spcPct val="90000"/>
              </a:lnSpc>
              <a:spcBef>
                <a:spcPts val="600"/>
              </a:spcBef>
              <a:spcAft>
                <a:spcPts val="600"/>
              </a:spcAft>
              <a:buClrTx/>
              <a:buSzTx/>
              <a:buFont typeface="Arial" panose="020B0604020202020204" pitchFamily="34" charset="0"/>
              <a:buChar char="•"/>
              <a:tabLst/>
              <a:defRPr/>
            </a:pPr>
            <a:r>
              <a:rPr kumimoji="0" lang="en-GB" sz="1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The company should create different program for training for specific groups like new employees, experienced workers, and supervisors such that each group can receive the most relevant guidance.</a:t>
            </a:r>
          </a:p>
          <a:p>
            <a:pPr marL="228600" marR="0" lvl="0" indent="-228600" algn="just" defTabSz="914400" rtl="0" eaLnBrk="1" fontAlgn="auto" latinLnBrk="0" hangingPunct="1">
              <a:lnSpc>
                <a:spcPct val="90000"/>
              </a:lnSpc>
              <a:spcBef>
                <a:spcPts val="600"/>
              </a:spcBef>
              <a:spcAft>
                <a:spcPts val="600"/>
              </a:spcAft>
              <a:buClrTx/>
              <a:buSzTx/>
              <a:buFont typeface="Arial" panose="020B0604020202020204" pitchFamily="34" charset="0"/>
              <a:buChar char="•"/>
              <a:tabLst/>
              <a:defRPr/>
            </a:pPr>
            <a:r>
              <a:rPr kumimoji="0" lang="en-GB" sz="1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The managers should also provide frequent feedback to the employees to correct their mistakes quickly and to create positive behaviours and good working habits.</a:t>
            </a:r>
            <a:endParaRPr kumimoji="0" lang="en-US" sz="1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C58EC616-C518-4358-9496-6C33B2F5FA56}" type="slidenum">
              <a:rPr lang="en-US" smtClean="0"/>
              <a:t>7</a:t>
            </a:fld>
            <a:endParaRPr lang="en-US"/>
          </a:p>
        </p:txBody>
      </p:sp>
    </p:spTree>
    <p:extLst>
      <p:ext uri="{BB962C8B-B14F-4D97-AF65-F5344CB8AC3E}">
        <p14:creationId xmlns:p14="http://schemas.microsoft.com/office/powerpoint/2010/main" val="7303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In conclusion, </a:t>
            </a:r>
            <a:r>
              <a:rPr lang="en-GB" sz="1200">
                <a:solidFill>
                  <a:schemeClr val="tx1"/>
                </a:solidFill>
                <a:latin typeface="Times New Roman" panose="02020603050405020304" pitchFamily="18" charset="0"/>
                <a:cs typeface="Times New Roman" panose="02020603050405020304" pitchFamily="18" charset="0"/>
              </a:rPr>
              <a:t>the communication problems at Flight Foods Ltd have a negative impact on the quality and safety of the meals that are produced. These issues are caused by the language and cultural differences among the employees, the noisy environment from the factory, the insufficient training offered to the staff, and the ineffective communication methods adopted. Using the Shannon and Weaver communication model, it becomes clearer that the message fails because of the noise and the limited feedback from the employees. To address these problems, the company should introduce better communication systems, provide appropriate training for the staff, promote a stronger leadership, and ensure that all employees receive regular feedback to improve their performance.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solidFill>
                <a:schemeClr val="tx1"/>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solidFill>
                <a:schemeClr val="tx1"/>
              </a:solidFill>
              <a:latin typeface="Times New Roman" panose="02020603050405020304" pitchFamily="18" charset="0"/>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C58EC616-C518-4358-9496-6C33B2F5FA56}" type="slidenum">
              <a:rPr lang="en-US" smtClean="0"/>
              <a:t>8</a:t>
            </a:fld>
            <a:endParaRPr lang="en-US"/>
          </a:p>
        </p:txBody>
      </p:sp>
    </p:spTree>
    <p:extLst>
      <p:ext uri="{BB962C8B-B14F-4D97-AF65-F5344CB8AC3E}">
        <p14:creationId xmlns:p14="http://schemas.microsoft.com/office/powerpoint/2010/main" val="20867240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91A476F7-D5C8-1CEC-9F4A-86A24C0BF39F}"/>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5455" t="5126"/>
          <a:stretch/>
        </p:blipFill>
        <p:spPr>
          <a:xfrm>
            <a:off x="0" y="0"/>
            <a:ext cx="5423337" cy="5356522"/>
          </a:xfrm>
          <a:prstGeom prst="rect">
            <a:avLst/>
          </a:prstGeom>
        </p:spPr>
      </p:pic>
      <p:pic>
        <p:nvPicPr>
          <p:cNvPr id="3" name="Graphic 2">
            <a:extLst>
              <a:ext uri="{FF2B5EF4-FFF2-40B4-BE49-F238E27FC236}">
                <a16:creationId xmlns:a16="http://schemas.microsoft.com/office/drawing/2014/main" id="{D0CBB0B7-F53E-97B4-C0F5-2D1842F1D23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214735" y="726953"/>
            <a:ext cx="3069021" cy="2381688"/>
          </a:xfrm>
          <a:prstGeom prst="rect">
            <a:avLst/>
          </a:prstGeom>
        </p:spPr>
      </p:pic>
      <p:sp>
        <p:nvSpPr>
          <p:cNvPr id="4" name="Rectangle 3">
            <a:extLst>
              <a:ext uri="{FF2B5EF4-FFF2-40B4-BE49-F238E27FC236}">
                <a16:creationId xmlns:a16="http://schemas.microsoft.com/office/drawing/2014/main" id="{EABE1252-9BC4-8186-499A-2A7107C2945E}"/>
              </a:ext>
              <a:ext uri="{C183D7F6-B498-43B3-948B-1728B52AA6E4}">
                <adec:decorative xmlns:adec="http://schemas.microsoft.com/office/drawing/2017/decorative" val="1"/>
              </a:ext>
            </a:extLst>
          </p:cNvPr>
          <p:cNvSpPr/>
          <p:nvPr userDrawn="1"/>
        </p:nvSpPr>
        <p:spPr>
          <a:xfrm>
            <a:off x="7315203" y="0"/>
            <a:ext cx="2045247"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544ACCFF-64A9-40AA-93F9-86E3CE016187}"/>
              </a:ext>
            </a:extLst>
          </p:cNvPr>
          <p:cNvSpPr>
            <a:spLocks noGrp="1"/>
          </p:cNvSpPr>
          <p:nvPr>
            <p:ph type="title" hasCustomPrompt="1"/>
          </p:nvPr>
        </p:nvSpPr>
        <p:spPr>
          <a:xfrm>
            <a:off x="768096" y="667512"/>
            <a:ext cx="5916168" cy="4873752"/>
          </a:xfrm>
          <a:prstGeom prst="rect">
            <a:avLst/>
          </a:prstGeom>
        </p:spPr>
        <p:txBody>
          <a:bodyPr anchor="b"/>
          <a:lstStyle>
            <a:lvl1pPr>
              <a:lnSpc>
                <a:spcPct val="100000"/>
              </a:lnSpc>
              <a:defRPr sz="5000" cap="all" spc="200" baseline="0"/>
            </a:lvl1pPr>
          </a:lstStyle>
          <a:p>
            <a:r>
              <a:rPr lang="en-US"/>
              <a:t>Click to add title</a:t>
            </a:r>
          </a:p>
        </p:txBody>
      </p:sp>
      <p:sp>
        <p:nvSpPr>
          <p:cNvPr id="9" name="Text Placeholder 8">
            <a:extLst>
              <a:ext uri="{FF2B5EF4-FFF2-40B4-BE49-F238E27FC236}">
                <a16:creationId xmlns:a16="http://schemas.microsoft.com/office/drawing/2014/main" id="{AD785D0F-160C-4A31-93B3-F251B0730757}"/>
              </a:ext>
            </a:extLst>
          </p:cNvPr>
          <p:cNvSpPr>
            <a:spLocks noGrp="1"/>
          </p:cNvSpPr>
          <p:nvPr>
            <p:ph type="body" sz="quarter" idx="10" hasCustomPrompt="1"/>
          </p:nvPr>
        </p:nvSpPr>
        <p:spPr>
          <a:xfrm>
            <a:off x="768096" y="5568696"/>
            <a:ext cx="5276088" cy="859536"/>
          </a:xfrm>
          <a:prstGeom prst="rect">
            <a:avLst/>
          </a:prstGeom>
        </p:spPr>
        <p:txBody>
          <a:bodyPr anchor="t"/>
          <a:lstStyle>
            <a:lvl1pPr marL="0" indent="0">
              <a:buNone/>
              <a:defRPr sz="2000" b="0" i="0" spc="200" baseline="0">
                <a:solidFill>
                  <a:schemeClr val="accent4"/>
                </a:solidFill>
              </a:defRPr>
            </a:lvl1pPr>
          </a:lstStyle>
          <a:p>
            <a:pPr lvl="0"/>
            <a:r>
              <a:rPr lang="en-US"/>
              <a:t>Click to add name</a:t>
            </a:r>
          </a:p>
        </p:txBody>
      </p:sp>
      <p:sp>
        <p:nvSpPr>
          <p:cNvPr id="11" name="Picture Placeholder 10">
            <a:extLst>
              <a:ext uri="{FF2B5EF4-FFF2-40B4-BE49-F238E27FC236}">
                <a16:creationId xmlns:a16="http://schemas.microsoft.com/office/drawing/2014/main" id="{31CCC134-2698-41E9-A225-76300EF59E5D}"/>
              </a:ext>
            </a:extLst>
          </p:cNvPr>
          <p:cNvSpPr>
            <a:spLocks noGrp="1"/>
          </p:cNvSpPr>
          <p:nvPr>
            <p:ph type="pic" sz="quarter" idx="11" hasCustomPrompt="1"/>
          </p:nvPr>
        </p:nvSpPr>
        <p:spPr>
          <a:xfrm>
            <a:off x="7754112" y="947737"/>
            <a:ext cx="4048124" cy="4962525"/>
          </a:xfrm>
          <a:prstGeom prst="rect">
            <a:avLst/>
          </a:prstGeom>
        </p:spPr>
        <p:txBody>
          <a:bodyPr/>
          <a:lstStyle>
            <a:lvl1pPr marL="0" indent="0" algn="ctr">
              <a:buNone/>
              <a:defRPr spc="400" baseline="0"/>
            </a:lvl1pPr>
          </a:lstStyle>
          <a:p>
            <a:r>
              <a:rPr lang="en-US"/>
              <a:t>Click to add photo</a:t>
            </a:r>
          </a:p>
        </p:txBody>
      </p:sp>
    </p:spTree>
    <p:extLst>
      <p:ext uri="{BB962C8B-B14F-4D97-AF65-F5344CB8AC3E}">
        <p14:creationId xmlns:p14="http://schemas.microsoft.com/office/powerpoint/2010/main" val="2779708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FED2A3BD-B73E-1BD7-6B8B-22C9FB124839}"/>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 r="27085" b="-104"/>
          <a:stretch/>
        </p:blipFill>
        <p:spPr>
          <a:xfrm rot="10800000">
            <a:off x="0" y="671161"/>
            <a:ext cx="3089740" cy="4876799"/>
          </a:xfrm>
          <a:prstGeom prst="rect">
            <a:avLst/>
          </a:prstGeom>
        </p:spPr>
      </p:pic>
      <p:sp>
        <p:nvSpPr>
          <p:cNvPr id="8" name="Rectangle 7">
            <a:extLst>
              <a:ext uri="{FF2B5EF4-FFF2-40B4-BE49-F238E27FC236}">
                <a16:creationId xmlns:a16="http://schemas.microsoft.com/office/drawing/2014/main" id="{0B3FCFB4-857F-ED0B-D469-F2A392F06BE2}"/>
              </a:ext>
              <a:ext uri="{C183D7F6-B498-43B3-948B-1728B52AA6E4}">
                <adec:decorative xmlns:adec="http://schemas.microsoft.com/office/drawing/2017/decorative" val="1"/>
              </a:ext>
            </a:extLst>
          </p:cNvPr>
          <p:cNvSpPr/>
          <p:nvPr userDrawn="1"/>
        </p:nvSpPr>
        <p:spPr>
          <a:xfrm>
            <a:off x="10142482" y="0"/>
            <a:ext cx="2049517"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E0604BC-34A9-95A0-8560-88E7547176F4}"/>
              </a:ext>
              <a:ext uri="{C183D7F6-B498-43B3-948B-1728B52AA6E4}">
                <adec:decorative xmlns:adec="http://schemas.microsoft.com/office/drawing/2017/decorative" val="1"/>
              </a:ext>
            </a:extLst>
          </p:cNvPr>
          <p:cNvSpPr/>
          <p:nvPr userDrawn="1"/>
        </p:nvSpPr>
        <p:spPr>
          <a:xfrm flipH="1">
            <a:off x="9911255" y="0"/>
            <a:ext cx="45719" cy="6858000"/>
          </a:xfrm>
          <a:prstGeom prst="rect">
            <a:avLst/>
          </a:prstGeom>
          <a:solidFill>
            <a:schemeClr val="accent6">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9">
            <a:extLst>
              <a:ext uri="{FF2B5EF4-FFF2-40B4-BE49-F238E27FC236}">
                <a16:creationId xmlns:a16="http://schemas.microsoft.com/office/drawing/2014/main" id="{FF2F08ED-0715-2E8A-476E-A005A7D75B5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9013145" y="4934929"/>
            <a:ext cx="1841938" cy="968936"/>
          </a:xfrm>
          <a:prstGeom prst="rect">
            <a:avLst/>
          </a:prstGeom>
        </p:spPr>
      </p:pic>
      <p:sp>
        <p:nvSpPr>
          <p:cNvPr id="2" name="Title 1">
            <a:extLst>
              <a:ext uri="{FF2B5EF4-FFF2-40B4-BE49-F238E27FC236}">
                <a16:creationId xmlns:a16="http://schemas.microsoft.com/office/drawing/2014/main" id="{F657BD59-35CC-9BB3-8621-6FA3356F81AA}"/>
              </a:ext>
            </a:extLst>
          </p:cNvPr>
          <p:cNvSpPr>
            <a:spLocks noGrp="1"/>
          </p:cNvSpPr>
          <p:nvPr>
            <p:ph type="title"/>
          </p:nvPr>
        </p:nvSpPr>
        <p:spPr>
          <a:xfrm>
            <a:off x="768096" y="667512"/>
            <a:ext cx="3291840" cy="5513832"/>
          </a:xfrm>
          <a:solidFill>
            <a:schemeClr val="bg1">
              <a:lumMod val="95000"/>
            </a:schemeClr>
          </a:solidFill>
        </p:spPr>
        <p:txBody>
          <a:bodyPr/>
          <a:lstStyle/>
          <a:p>
            <a:r>
              <a:rPr lang="en-US"/>
              <a:t>Click to edit Master title style</a:t>
            </a:r>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p:nvPr>
        </p:nvSpPr>
        <p:spPr>
          <a:xfrm>
            <a:off x="5239512" y="667512"/>
            <a:ext cx="4105656" cy="5568696"/>
          </a:xfrm>
          <a:solidFill>
            <a:schemeClr val="bg1">
              <a:lumMod val="95000"/>
            </a:schemeClr>
          </a:solidFill>
        </p:spPr>
        <p:txBody>
          <a:bodyPr anchor="ctr" anchorCtr="0"/>
          <a:lstStyle>
            <a:lvl1pPr>
              <a:lnSpc>
                <a:spcPct val="150000"/>
              </a:lnSpc>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1361931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ubtitle, and image lef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248277F-DB00-5149-6533-E8AEF0BAD4D5}"/>
              </a:ext>
              <a:ext uri="{C183D7F6-B498-43B3-948B-1728B52AA6E4}">
                <adec:decorative xmlns:adec="http://schemas.microsoft.com/office/drawing/2017/decorative" val="1"/>
              </a:ext>
            </a:extLst>
          </p:cNvPr>
          <p:cNvSpPr/>
          <p:nvPr userDrawn="1"/>
        </p:nvSpPr>
        <p:spPr>
          <a:xfrm>
            <a:off x="3573518" y="0"/>
            <a:ext cx="1334321"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a:extLst>
              <a:ext uri="{FF2B5EF4-FFF2-40B4-BE49-F238E27FC236}">
                <a16:creationId xmlns:a16="http://schemas.microsoft.com/office/drawing/2014/main" id="{8067A69A-84EE-0E71-D053-F462EBCC8E9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063520" y="655677"/>
            <a:ext cx="2438400" cy="2070100"/>
          </a:xfrm>
          <a:prstGeom prst="rect">
            <a:avLst/>
          </a:prstGeom>
        </p:spPr>
      </p:pic>
      <p:sp>
        <p:nvSpPr>
          <p:cNvPr id="7" name="Title 6">
            <a:extLst>
              <a:ext uri="{FF2B5EF4-FFF2-40B4-BE49-F238E27FC236}">
                <a16:creationId xmlns:a16="http://schemas.microsoft.com/office/drawing/2014/main" id="{544ACCFF-64A9-40AA-93F9-86E3CE016187}"/>
              </a:ext>
            </a:extLst>
          </p:cNvPr>
          <p:cNvSpPr>
            <a:spLocks noGrp="1"/>
          </p:cNvSpPr>
          <p:nvPr>
            <p:ph type="title" hasCustomPrompt="1"/>
          </p:nvPr>
        </p:nvSpPr>
        <p:spPr>
          <a:xfrm>
            <a:off x="6099048" y="658368"/>
            <a:ext cx="5486400" cy="3621024"/>
          </a:xfrm>
          <a:prstGeom prst="rect">
            <a:avLst/>
          </a:prstGeom>
          <a:solidFill>
            <a:schemeClr val="bg1">
              <a:lumMod val="95000"/>
            </a:schemeClr>
          </a:solidFill>
        </p:spPr>
        <p:txBody>
          <a:bodyPr anchor="b"/>
          <a:lstStyle>
            <a:lvl1pPr>
              <a:lnSpc>
                <a:spcPct val="90000"/>
              </a:lnSpc>
              <a:defRPr sz="4800" cap="all" spc="0" baseline="0"/>
            </a:lvl1pPr>
          </a:lstStyle>
          <a:p>
            <a:r>
              <a:rPr lang="en-US"/>
              <a:t>Click to add title</a:t>
            </a:r>
          </a:p>
        </p:txBody>
      </p:sp>
      <p:sp>
        <p:nvSpPr>
          <p:cNvPr id="11" name="Picture Placeholder 10">
            <a:extLst>
              <a:ext uri="{FF2B5EF4-FFF2-40B4-BE49-F238E27FC236}">
                <a16:creationId xmlns:a16="http://schemas.microsoft.com/office/drawing/2014/main" id="{31CCC134-2698-41E9-A225-76300EF59E5D}"/>
              </a:ext>
            </a:extLst>
          </p:cNvPr>
          <p:cNvSpPr>
            <a:spLocks noGrp="1"/>
          </p:cNvSpPr>
          <p:nvPr>
            <p:ph type="pic" sz="quarter" idx="11" hasCustomPrompt="1"/>
          </p:nvPr>
        </p:nvSpPr>
        <p:spPr>
          <a:xfrm>
            <a:off x="630936" y="576072"/>
            <a:ext cx="4023360" cy="5495544"/>
          </a:xfrm>
          <a:prstGeom prst="rect">
            <a:avLst/>
          </a:prstGeom>
        </p:spPr>
        <p:txBody>
          <a:bodyPr/>
          <a:lstStyle>
            <a:lvl1pPr marL="0" indent="0" algn="ctr">
              <a:buNone/>
              <a:defRPr spc="400" baseline="0"/>
            </a:lvl1pPr>
          </a:lstStyle>
          <a:p>
            <a:r>
              <a:rPr lang="en-US"/>
              <a:t>Click to add photo</a:t>
            </a:r>
          </a:p>
        </p:txBody>
      </p:sp>
      <p:sp>
        <p:nvSpPr>
          <p:cNvPr id="9" name="Text Placeholder 8">
            <a:extLst>
              <a:ext uri="{FF2B5EF4-FFF2-40B4-BE49-F238E27FC236}">
                <a16:creationId xmlns:a16="http://schemas.microsoft.com/office/drawing/2014/main" id="{AD785D0F-160C-4A31-93B3-F251B0730757}"/>
              </a:ext>
            </a:extLst>
          </p:cNvPr>
          <p:cNvSpPr>
            <a:spLocks noGrp="1"/>
          </p:cNvSpPr>
          <p:nvPr>
            <p:ph type="body" sz="quarter" idx="10" hasCustomPrompt="1"/>
          </p:nvPr>
        </p:nvSpPr>
        <p:spPr>
          <a:xfrm>
            <a:off x="6099048" y="4553712"/>
            <a:ext cx="5486400" cy="1005840"/>
          </a:xfrm>
          <a:prstGeom prst="rect">
            <a:avLst/>
          </a:prstGeom>
          <a:solidFill>
            <a:schemeClr val="bg1">
              <a:lumMod val="95000"/>
            </a:schemeClr>
          </a:solidFill>
        </p:spPr>
        <p:txBody>
          <a:bodyPr anchor="t">
            <a:normAutofit/>
          </a:bodyPr>
          <a:lstStyle>
            <a:lvl1pPr marL="0" indent="0">
              <a:buNone/>
              <a:defRPr sz="2400" b="0" i="0" spc="0" baseline="0">
                <a:solidFill>
                  <a:schemeClr val="accent4"/>
                </a:solidFill>
              </a:defRPr>
            </a:lvl1pPr>
          </a:lstStyle>
          <a:p>
            <a:pPr lvl="0"/>
            <a:r>
              <a:rPr lang="en-US"/>
              <a:t>Click to add name</a:t>
            </a:r>
          </a:p>
        </p:txBody>
      </p:sp>
    </p:spTree>
    <p:extLst>
      <p:ext uri="{BB962C8B-B14F-4D97-AF65-F5344CB8AC3E}">
        <p14:creationId xmlns:p14="http://schemas.microsoft.com/office/powerpoint/2010/main" val="3451331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E17B23C3-2F98-4465-21EA-A49296DA1F66}"/>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 r="27085" b="-104"/>
          <a:stretch/>
        </p:blipFill>
        <p:spPr>
          <a:xfrm rot="5400000">
            <a:off x="7746274" y="2898378"/>
            <a:ext cx="3089740" cy="4876799"/>
          </a:xfrm>
          <a:prstGeom prst="rect">
            <a:avLst/>
          </a:prstGeom>
        </p:spPr>
      </p:pic>
      <p:sp>
        <p:nvSpPr>
          <p:cNvPr id="8" name="Rectangle 7">
            <a:extLst>
              <a:ext uri="{FF2B5EF4-FFF2-40B4-BE49-F238E27FC236}">
                <a16:creationId xmlns:a16="http://schemas.microsoft.com/office/drawing/2014/main" id="{3397A4D6-9D7A-63FE-63C9-A585FFE05579}"/>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57BD59-35CC-9BB3-8621-6FA3356F81AA}"/>
              </a:ext>
            </a:extLst>
          </p:cNvPr>
          <p:cNvSpPr>
            <a:spLocks noGrp="1"/>
          </p:cNvSpPr>
          <p:nvPr>
            <p:ph type="title"/>
          </p:nvPr>
        </p:nvSpPr>
        <p:spPr>
          <a:xfrm>
            <a:off x="777240" y="365760"/>
            <a:ext cx="10149840" cy="1545336"/>
          </a:xfrm>
          <a:solidFill>
            <a:schemeClr val="bg1">
              <a:lumMod val="95000"/>
            </a:schemeClr>
          </a:solidFill>
        </p:spPr>
        <p:txBody>
          <a:bodyPr/>
          <a:lstStyle>
            <a:lvl1pPr>
              <a:defRPr baseline="0"/>
            </a:lvl1pPr>
          </a:lstStyle>
          <a:p>
            <a:r>
              <a:rPr lang="en-US"/>
              <a:t>Click to edit Master title style</a:t>
            </a:r>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p:nvPr>
        </p:nvSpPr>
        <p:spPr>
          <a:xfrm>
            <a:off x="777240" y="2093976"/>
            <a:ext cx="4370832" cy="3776472"/>
          </a:xfrm>
          <a:solidFill>
            <a:schemeClr val="bg1">
              <a:lumMod val="95000"/>
            </a:schemeClr>
          </a:solidFill>
        </p:spPr>
        <p:txBody>
          <a:bodyPr rIns="45720"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2">
            <a:extLst>
              <a:ext uri="{FF2B5EF4-FFF2-40B4-BE49-F238E27FC236}">
                <a16:creationId xmlns:a16="http://schemas.microsoft.com/office/drawing/2014/main" id="{33A182AF-83EB-0BA6-3ADD-B49BDD9E37ED}"/>
              </a:ext>
            </a:extLst>
          </p:cNvPr>
          <p:cNvSpPr>
            <a:spLocks noGrp="1"/>
          </p:cNvSpPr>
          <p:nvPr>
            <p:ph idx="13"/>
          </p:nvPr>
        </p:nvSpPr>
        <p:spPr>
          <a:xfrm>
            <a:off x="6099048" y="2112264"/>
            <a:ext cx="4370832" cy="3776472"/>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3063786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content, and image righ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7C8AFE-E640-9C6A-F20C-CDE1D4EF5745}"/>
              </a:ext>
              <a:ext uri="{C183D7F6-B498-43B3-948B-1728B52AA6E4}">
                <adec:decorative xmlns:adec="http://schemas.microsoft.com/office/drawing/2017/decorative" val="1"/>
              </a:ext>
            </a:extLst>
          </p:cNvPr>
          <p:cNvSpPr/>
          <p:nvPr userDrawn="1"/>
        </p:nvSpPr>
        <p:spPr>
          <a:xfrm>
            <a:off x="9627476" y="0"/>
            <a:ext cx="1334321"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
            <a:extLst>
              <a:ext uri="{FF2B5EF4-FFF2-40B4-BE49-F238E27FC236}">
                <a16:creationId xmlns:a16="http://schemas.microsoft.com/office/drawing/2014/main" id="{31CF2607-B5C7-9992-C51D-DD5E7FC5FB3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279827" y="3157140"/>
            <a:ext cx="2438400" cy="2070100"/>
          </a:xfrm>
          <a:prstGeom prst="rect">
            <a:avLst/>
          </a:prstGeom>
        </p:spPr>
      </p:pic>
      <p:pic>
        <p:nvPicPr>
          <p:cNvPr id="4" name="Graphic 3">
            <a:extLst>
              <a:ext uri="{FF2B5EF4-FFF2-40B4-BE49-F238E27FC236}">
                <a16:creationId xmlns:a16="http://schemas.microsoft.com/office/drawing/2014/main" id="{6D2F83CD-8345-462A-4412-5A54CB1FDDE3}"/>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28916"/>
          <a:stretch/>
        </p:blipFill>
        <p:spPr>
          <a:xfrm>
            <a:off x="0" y="3950466"/>
            <a:ext cx="3005804" cy="2224362"/>
          </a:xfrm>
          <a:prstGeom prst="rect">
            <a:avLst/>
          </a:prstGeom>
        </p:spPr>
      </p:pic>
      <p:sp>
        <p:nvSpPr>
          <p:cNvPr id="7" name="Title 6">
            <a:extLst>
              <a:ext uri="{FF2B5EF4-FFF2-40B4-BE49-F238E27FC236}">
                <a16:creationId xmlns:a16="http://schemas.microsoft.com/office/drawing/2014/main" id="{544ACCFF-64A9-40AA-93F9-86E3CE016187}"/>
              </a:ext>
            </a:extLst>
          </p:cNvPr>
          <p:cNvSpPr>
            <a:spLocks noGrp="1"/>
          </p:cNvSpPr>
          <p:nvPr>
            <p:ph type="title" hasCustomPrompt="1"/>
          </p:nvPr>
        </p:nvSpPr>
        <p:spPr>
          <a:xfrm>
            <a:off x="768096" y="685800"/>
            <a:ext cx="5486400" cy="3383280"/>
          </a:xfrm>
          <a:prstGeom prst="rect">
            <a:avLst/>
          </a:prstGeom>
          <a:solidFill>
            <a:schemeClr val="bg1">
              <a:lumMod val="95000"/>
            </a:schemeClr>
          </a:solidFill>
        </p:spPr>
        <p:txBody>
          <a:bodyPr anchor="b"/>
          <a:lstStyle>
            <a:lvl1pPr>
              <a:lnSpc>
                <a:spcPct val="90000"/>
              </a:lnSpc>
              <a:defRPr sz="4800" cap="all" spc="0" baseline="0"/>
            </a:lvl1pPr>
          </a:lstStyle>
          <a:p>
            <a:r>
              <a:rPr lang="en-US"/>
              <a:t>Click to add title</a:t>
            </a:r>
          </a:p>
        </p:txBody>
      </p:sp>
      <p:sp>
        <p:nvSpPr>
          <p:cNvPr id="9" name="Text Placeholder 8">
            <a:extLst>
              <a:ext uri="{FF2B5EF4-FFF2-40B4-BE49-F238E27FC236}">
                <a16:creationId xmlns:a16="http://schemas.microsoft.com/office/drawing/2014/main" id="{AD785D0F-160C-4A31-93B3-F251B0730757}"/>
              </a:ext>
            </a:extLst>
          </p:cNvPr>
          <p:cNvSpPr>
            <a:spLocks noGrp="1"/>
          </p:cNvSpPr>
          <p:nvPr>
            <p:ph type="body" sz="quarter" idx="10" hasCustomPrompt="1"/>
          </p:nvPr>
        </p:nvSpPr>
        <p:spPr>
          <a:xfrm>
            <a:off x="768096" y="4343400"/>
            <a:ext cx="5486400" cy="1005840"/>
          </a:xfrm>
          <a:prstGeom prst="rect">
            <a:avLst/>
          </a:prstGeom>
          <a:solidFill>
            <a:schemeClr val="tx1">
              <a:alpha val="5000"/>
            </a:schemeClr>
          </a:solidFill>
        </p:spPr>
        <p:txBody>
          <a:bodyPr anchor="t">
            <a:normAutofit/>
          </a:bodyPr>
          <a:lstStyle>
            <a:lvl1pPr marL="0" indent="0">
              <a:buNone/>
              <a:defRPr sz="2400" b="0" i="0" spc="0" baseline="0">
                <a:solidFill>
                  <a:schemeClr val="accent4"/>
                </a:solidFill>
              </a:defRPr>
            </a:lvl1pPr>
          </a:lstStyle>
          <a:p>
            <a:pPr lvl="0"/>
            <a:r>
              <a:rPr lang="en-US"/>
              <a:t>Click to add name</a:t>
            </a:r>
          </a:p>
        </p:txBody>
      </p:sp>
      <p:sp>
        <p:nvSpPr>
          <p:cNvPr id="11" name="Picture Placeholder 10">
            <a:extLst>
              <a:ext uri="{FF2B5EF4-FFF2-40B4-BE49-F238E27FC236}">
                <a16:creationId xmlns:a16="http://schemas.microsoft.com/office/drawing/2014/main" id="{31CCC134-2698-41E9-A225-76300EF59E5D}"/>
              </a:ext>
            </a:extLst>
          </p:cNvPr>
          <p:cNvSpPr>
            <a:spLocks noGrp="1"/>
          </p:cNvSpPr>
          <p:nvPr>
            <p:ph type="pic" sz="quarter" idx="11" hasCustomPrompt="1"/>
          </p:nvPr>
        </p:nvSpPr>
        <p:spPr>
          <a:xfrm>
            <a:off x="6684264" y="576072"/>
            <a:ext cx="4023360" cy="5495544"/>
          </a:xfrm>
          <a:prstGeom prst="rect">
            <a:avLst/>
          </a:prstGeom>
        </p:spPr>
        <p:txBody>
          <a:bodyPr/>
          <a:lstStyle>
            <a:lvl1pPr marL="0" indent="0" algn="ctr">
              <a:buNone/>
              <a:defRPr spc="400" baseline="0"/>
            </a:lvl1pPr>
          </a:lstStyle>
          <a:p>
            <a:r>
              <a:rPr lang="en-US"/>
              <a:t>Click to add photo</a:t>
            </a:r>
          </a:p>
        </p:txBody>
      </p:sp>
    </p:spTree>
    <p:extLst>
      <p:ext uri="{BB962C8B-B14F-4D97-AF65-F5344CB8AC3E}">
        <p14:creationId xmlns:p14="http://schemas.microsoft.com/office/powerpoint/2010/main" val="1306737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2">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97A4D6-9D7A-63FE-63C9-A585FFE05579}"/>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57BD59-35CC-9BB3-8621-6FA3356F81AA}"/>
              </a:ext>
            </a:extLst>
          </p:cNvPr>
          <p:cNvSpPr>
            <a:spLocks noGrp="1"/>
          </p:cNvSpPr>
          <p:nvPr>
            <p:ph type="title"/>
          </p:nvPr>
        </p:nvSpPr>
        <p:spPr>
          <a:xfrm>
            <a:off x="777240" y="365760"/>
            <a:ext cx="10890504" cy="1545336"/>
          </a:xfrm>
          <a:solidFill>
            <a:schemeClr val="bg1">
              <a:lumMod val="95000"/>
            </a:schemeClr>
          </a:solidFill>
        </p:spPr>
        <p:txBody>
          <a:bodyPr/>
          <a:lstStyle>
            <a:lvl1pPr>
              <a:defRPr baseline="0"/>
            </a:lvl1pPr>
          </a:lstStyle>
          <a:p>
            <a:r>
              <a:rPr lang="en-US"/>
              <a:t>Click to edit Master title style</a:t>
            </a:r>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p:nvPr>
        </p:nvSpPr>
        <p:spPr>
          <a:xfrm>
            <a:off x="777240" y="2093976"/>
            <a:ext cx="3419856" cy="3776472"/>
          </a:xfrm>
          <a:solidFill>
            <a:schemeClr val="tx1">
              <a:alpha val="5000"/>
            </a:schemeClr>
          </a:solidFill>
        </p:spPr>
        <p:txBody>
          <a:bodyPr rIns="45720" anchor="t" anchorCtr="0">
            <a:normAutofit/>
          </a:bodyPr>
          <a:lstStyle>
            <a:lvl1pPr>
              <a:spcAft>
                <a:spcPts val="1800"/>
              </a:spcAft>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2">
            <a:extLst>
              <a:ext uri="{FF2B5EF4-FFF2-40B4-BE49-F238E27FC236}">
                <a16:creationId xmlns:a16="http://schemas.microsoft.com/office/drawing/2014/main" id="{33A182AF-83EB-0BA6-3ADD-B49BDD9E37ED}"/>
              </a:ext>
            </a:extLst>
          </p:cNvPr>
          <p:cNvSpPr>
            <a:spLocks noGrp="1"/>
          </p:cNvSpPr>
          <p:nvPr>
            <p:ph idx="13"/>
          </p:nvPr>
        </p:nvSpPr>
        <p:spPr>
          <a:xfrm>
            <a:off x="4864608" y="2093976"/>
            <a:ext cx="6382512" cy="3749040"/>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a:p>
        </p:txBody>
      </p:sp>
      <p:pic>
        <p:nvPicPr>
          <p:cNvPr id="10" name="Graphic 9">
            <a:extLst>
              <a:ext uri="{FF2B5EF4-FFF2-40B4-BE49-F238E27FC236}">
                <a16:creationId xmlns:a16="http://schemas.microsoft.com/office/drawing/2014/main" id="{CB897DD0-4462-B31B-50A9-D399FD0F589C}"/>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3529"/>
          <a:stretch/>
        </p:blipFill>
        <p:spPr>
          <a:xfrm>
            <a:off x="3815" y="4389845"/>
            <a:ext cx="5024198" cy="2463772"/>
          </a:xfrm>
          <a:prstGeom prst="rect">
            <a:avLst/>
          </a:prstGeom>
        </p:spPr>
      </p:pic>
    </p:spTree>
    <p:extLst>
      <p:ext uri="{BB962C8B-B14F-4D97-AF65-F5344CB8AC3E}">
        <p14:creationId xmlns:p14="http://schemas.microsoft.com/office/powerpoint/2010/main" val="3645425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with image righ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B5EA319-BD06-493B-D1CD-EC2AF739443B}"/>
              </a:ext>
              <a:ext uri="{C183D7F6-B498-43B3-948B-1728B52AA6E4}">
                <adec:decorative xmlns:adec="http://schemas.microsoft.com/office/drawing/2017/decorative" val="1"/>
              </a:ext>
            </a:extLst>
          </p:cNvPr>
          <p:cNvSpPr/>
          <p:nvPr userDrawn="1"/>
        </p:nvSpPr>
        <p:spPr>
          <a:xfrm>
            <a:off x="7547991" y="0"/>
            <a:ext cx="1703832"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7">
            <a:extLst>
              <a:ext uri="{FF2B5EF4-FFF2-40B4-BE49-F238E27FC236}">
                <a16:creationId xmlns:a16="http://schemas.microsoft.com/office/drawing/2014/main" id="{8560446E-E817-5E2A-D76A-43A4168EF19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7246669" y="4842646"/>
            <a:ext cx="1611949" cy="1853259"/>
          </a:xfrm>
          <a:prstGeom prst="rect">
            <a:avLst/>
          </a:prstGeom>
        </p:spPr>
      </p:pic>
      <p:sp>
        <p:nvSpPr>
          <p:cNvPr id="10" name="Title 1">
            <a:extLst>
              <a:ext uri="{FF2B5EF4-FFF2-40B4-BE49-F238E27FC236}">
                <a16:creationId xmlns:a16="http://schemas.microsoft.com/office/drawing/2014/main" id="{17DC846D-C40C-085A-6A57-EBD733E9C244}"/>
              </a:ext>
            </a:extLst>
          </p:cNvPr>
          <p:cNvSpPr>
            <a:spLocks noGrp="1"/>
          </p:cNvSpPr>
          <p:nvPr>
            <p:ph type="title"/>
          </p:nvPr>
        </p:nvSpPr>
        <p:spPr>
          <a:xfrm>
            <a:off x="777240" y="365760"/>
            <a:ext cx="6291072" cy="2670048"/>
          </a:xfrm>
          <a:solidFill>
            <a:schemeClr val="bg1">
              <a:lumMod val="95000"/>
            </a:schemeClr>
          </a:solidFill>
        </p:spPr>
        <p:txBody>
          <a:bodyPr/>
          <a:lstStyle>
            <a:lvl1pPr>
              <a:defRPr baseline="0"/>
            </a:lvl1pPr>
          </a:lstStyle>
          <a:p>
            <a:r>
              <a:rPr lang="en-US"/>
              <a:t>Click to edit Master title style</a:t>
            </a:r>
          </a:p>
        </p:txBody>
      </p:sp>
      <p:sp>
        <p:nvSpPr>
          <p:cNvPr id="11" name="Content Placeholder 2">
            <a:extLst>
              <a:ext uri="{FF2B5EF4-FFF2-40B4-BE49-F238E27FC236}">
                <a16:creationId xmlns:a16="http://schemas.microsoft.com/office/drawing/2014/main" id="{0F5F674E-A7FF-FC97-AC6B-9E98247F633F}"/>
              </a:ext>
            </a:extLst>
          </p:cNvPr>
          <p:cNvSpPr>
            <a:spLocks noGrp="1"/>
          </p:cNvSpPr>
          <p:nvPr>
            <p:ph idx="1"/>
          </p:nvPr>
        </p:nvSpPr>
        <p:spPr>
          <a:xfrm>
            <a:off x="777240" y="3346704"/>
            <a:ext cx="6016752" cy="2670048"/>
          </a:xfrm>
          <a:solidFill>
            <a:schemeClr val="bg1">
              <a:lumMod val="95000"/>
            </a:schemeClr>
          </a:solidFill>
        </p:spPr>
        <p:txBody>
          <a:bodyPr rIns="45720"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10">
            <a:extLst>
              <a:ext uri="{FF2B5EF4-FFF2-40B4-BE49-F238E27FC236}">
                <a16:creationId xmlns:a16="http://schemas.microsoft.com/office/drawing/2014/main" id="{F3752326-0FB4-41C5-2D91-5CBFDC2DAD85}"/>
              </a:ext>
            </a:extLst>
          </p:cNvPr>
          <p:cNvSpPr>
            <a:spLocks noGrp="1"/>
          </p:cNvSpPr>
          <p:nvPr>
            <p:ph type="pic" sz="quarter" idx="13" hasCustomPrompt="1"/>
          </p:nvPr>
        </p:nvSpPr>
        <p:spPr>
          <a:xfrm>
            <a:off x="7818120" y="950976"/>
            <a:ext cx="4050792" cy="4965192"/>
          </a:xfrm>
          <a:prstGeom prst="rect">
            <a:avLst/>
          </a:prstGeom>
        </p:spPr>
        <p:txBody>
          <a:bodyPr/>
          <a:lstStyle>
            <a:lvl1pPr marL="0" indent="0" algn="ctr">
              <a:buNone/>
              <a:defRPr spc="400" baseline="0"/>
            </a:lvl1pPr>
          </a:lstStyle>
          <a:p>
            <a:r>
              <a:rPr lang="en-US"/>
              <a:t>Click to add photo</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4271592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14BC85D4-4139-2AAA-166E-6FBA095A8B10}"/>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5455" t="5126"/>
          <a:stretch/>
        </p:blipFill>
        <p:spPr>
          <a:xfrm>
            <a:off x="0" y="1729776"/>
            <a:ext cx="5423337" cy="5356522"/>
          </a:xfrm>
          <a:prstGeom prst="rect">
            <a:avLst/>
          </a:prstGeom>
        </p:spPr>
      </p:pic>
      <p:sp>
        <p:nvSpPr>
          <p:cNvPr id="13" name="Rectangle 12">
            <a:extLst>
              <a:ext uri="{FF2B5EF4-FFF2-40B4-BE49-F238E27FC236}">
                <a16:creationId xmlns:a16="http://schemas.microsoft.com/office/drawing/2014/main" id="{A931BC73-A262-809F-6027-25B33F16B5F3}"/>
              </a:ext>
              <a:ext uri="{C183D7F6-B498-43B3-948B-1728B52AA6E4}">
                <adec:decorative xmlns:adec="http://schemas.microsoft.com/office/drawing/2017/decorative" val="1"/>
              </a:ext>
            </a:extLst>
          </p:cNvPr>
          <p:cNvSpPr/>
          <p:nvPr userDrawn="1"/>
        </p:nvSpPr>
        <p:spPr>
          <a:xfrm>
            <a:off x="10941270" y="0"/>
            <a:ext cx="1250729"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FAEA2C9-0142-1847-0FE5-307C101C610D}"/>
              </a:ext>
              <a:ext uri="{C183D7F6-B498-43B3-948B-1728B52AA6E4}">
                <adec:decorative xmlns:adec="http://schemas.microsoft.com/office/drawing/2017/decorative" val="1"/>
              </a:ext>
            </a:extLst>
          </p:cNvPr>
          <p:cNvSpPr/>
          <p:nvPr userDrawn="1"/>
        </p:nvSpPr>
        <p:spPr>
          <a:xfrm flipH="1">
            <a:off x="10683241" y="0"/>
            <a:ext cx="45719" cy="6858000"/>
          </a:xfrm>
          <a:prstGeom prst="rect">
            <a:avLst/>
          </a:prstGeom>
          <a:solidFill>
            <a:schemeClr val="accent6">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6007DF4F-A4F8-98C7-5975-55CBED0DB375}"/>
              </a:ext>
            </a:extLst>
          </p:cNvPr>
          <p:cNvSpPr>
            <a:spLocks noGrp="1"/>
          </p:cNvSpPr>
          <p:nvPr>
            <p:ph type="title"/>
          </p:nvPr>
        </p:nvSpPr>
        <p:spPr>
          <a:xfrm>
            <a:off x="777240" y="667512"/>
            <a:ext cx="3621024" cy="5513832"/>
          </a:xfrm>
          <a:solidFill>
            <a:schemeClr val="bg1">
              <a:lumMod val="95000"/>
            </a:schemeClr>
          </a:solidFill>
        </p:spPr>
        <p:txBody>
          <a:bodyPr/>
          <a:lstStyle/>
          <a:p>
            <a:r>
              <a:rPr lang="en-US"/>
              <a:t>Click to edit Master title style</a:t>
            </a:r>
          </a:p>
        </p:txBody>
      </p:sp>
      <p:sp>
        <p:nvSpPr>
          <p:cNvPr id="16" name="Content Placeholder 2">
            <a:extLst>
              <a:ext uri="{FF2B5EF4-FFF2-40B4-BE49-F238E27FC236}">
                <a16:creationId xmlns:a16="http://schemas.microsoft.com/office/drawing/2014/main" id="{659D4968-2C08-763C-19C6-59134968556A}"/>
              </a:ext>
            </a:extLst>
          </p:cNvPr>
          <p:cNvSpPr>
            <a:spLocks noGrp="1"/>
          </p:cNvSpPr>
          <p:nvPr>
            <p:ph idx="1"/>
          </p:nvPr>
        </p:nvSpPr>
        <p:spPr>
          <a:xfrm>
            <a:off x="4846320" y="1161288"/>
            <a:ext cx="5276088" cy="4535424"/>
          </a:xfrm>
          <a:solidFill>
            <a:schemeClr val="bg1">
              <a:lumMod val="95000"/>
            </a:schemeClr>
          </a:solidFill>
        </p:spPr>
        <p:txBody>
          <a:bodyPr anchor="t" anchorCtr="0">
            <a:normAutofit/>
          </a:bodyPr>
          <a:lstStyle>
            <a:lvl1pPr marL="457200" indent="-457200">
              <a:lnSpc>
                <a:spcPct val="80000"/>
              </a:lnSpc>
              <a:spcAft>
                <a:spcPts val="1800"/>
              </a:spcAft>
              <a:buFont typeface="+mj-lt"/>
              <a:buAutoNum type="arabicPeriod"/>
              <a:defRPr sz="2000"/>
            </a:lvl1pPr>
            <a:lvl2pPr marL="914400" indent="-457200">
              <a:buFont typeface="+mj-lt"/>
              <a:buAutoNum type="alphaLcPeriod"/>
              <a:defRPr sz="1800"/>
            </a:lvl2pPr>
            <a:lvl3pPr marL="1371600" indent="-457200">
              <a:buFont typeface="+mj-lt"/>
              <a:buAutoNum type="arabicParenR"/>
              <a:defRPr sz="1600"/>
            </a:lvl3pPr>
            <a:lvl4pPr marL="1714500" indent="-342900">
              <a:buFont typeface="+mj-lt"/>
              <a:buAutoNum type="alphaLcParenR"/>
              <a:defRPr sz="1400"/>
            </a:lvl4pPr>
            <a:lvl5pPr marL="2228850" indent="-400050">
              <a:buFont typeface="+mj-lt"/>
              <a:buAutoNum type="romanL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2141534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9F0B854-EF27-FB51-FED5-D9C462D789D0}"/>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7AAF96D3-D3E2-FEAC-EE69-279502A579CE}"/>
              </a:ext>
            </a:extLst>
          </p:cNvPr>
          <p:cNvSpPr>
            <a:spLocks noGrp="1"/>
          </p:cNvSpPr>
          <p:nvPr>
            <p:ph type="title"/>
          </p:nvPr>
        </p:nvSpPr>
        <p:spPr>
          <a:xfrm>
            <a:off x="777240" y="365760"/>
            <a:ext cx="10890504" cy="1545336"/>
          </a:xfrm>
          <a:solidFill>
            <a:schemeClr val="bg1">
              <a:lumMod val="95000"/>
            </a:schemeClr>
          </a:solidFill>
        </p:spPr>
        <p:txBody>
          <a:bodyPr/>
          <a:lstStyle>
            <a:lvl1pPr>
              <a:defRPr baseline="0"/>
            </a:lvl1pPr>
          </a:lstStyle>
          <a:p>
            <a:r>
              <a:rPr lang="en-US"/>
              <a:t>Click to edit Master title style</a:t>
            </a:r>
          </a:p>
        </p:txBody>
      </p:sp>
      <p:sp>
        <p:nvSpPr>
          <p:cNvPr id="9" name="Content Placeholder 2">
            <a:extLst>
              <a:ext uri="{FF2B5EF4-FFF2-40B4-BE49-F238E27FC236}">
                <a16:creationId xmlns:a16="http://schemas.microsoft.com/office/drawing/2014/main" id="{FFA9ADD0-45A7-DB71-D010-70B5B174CC7B}"/>
              </a:ext>
            </a:extLst>
          </p:cNvPr>
          <p:cNvSpPr>
            <a:spLocks noGrp="1"/>
          </p:cNvSpPr>
          <p:nvPr>
            <p:ph idx="1"/>
          </p:nvPr>
        </p:nvSpPr>
        <p:spPr>
          <a:xfrm>
            <a:off x="777240" y="2093976"/>
            <a:ext cx="2880360" cy="3776472"/>
          </a:xfrm>
          <a:solidFill>
            <a:schemeClr val="tx1">
              <a:alpha val="5000"/>
            </a:schemeClr>
          </a:solidFill>
        </p:spPr>
        <p:txBody>
          <a:bodyPr rIns="45720" anchor="t" anchorCtr="0">
            <a:normAutofit/>
          </a:bodyPr>
          <a:lstStyle>
            <a:lvl1pPr>
              <a:spcAft>
                <a:spcPts val="1800"/>
              </a:spcAft>
              <a:defRPr sz="20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D4ECD368-DD7D-CC8B-3678-D0BFE829181C}"/>
              </a:ext>
            </a:extLst>
          </p:cNvPr>
          <p:cNvSpPr>
            <a:spLocks noGrp="1"/>
          </p:cNvSpPr>
          <p:nvPr>
            <p:ph idx="13"/>
          </p:nvPr>
        </p:nvSpPr>
        <p:spPr>
          <a:xfrm>
            <a:off x="4261104" y="2093976"/>
            <a:ext cx="6967728" cy="4014216"/>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1335964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83F9824-10E6-81A0-0A31-9658CC0091BE}"/>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C3002FB0-0A62-2FA3-FB8D-3275F1072D07}"/>
              </a:ext>
            </a:extLst>
          </p:cNvPr>
          <p:cNvSpPr>
            <a:spLocks noGrp="1"/>
          </p:cNvSpPr>
          <p:nvPr>
            <p:ph type="title"/>
          </p:nvPr>
        </p:nvSpPr>
        <p:spPr>
          <a:xfrm>
            <a:off x="777240" y="365760"/>
            <a:ext cx="10890504" cy="1545336"/>
          </a:xfrm>
          <a:solidFill>
            <a:schemeClr val="bg1">
              <a:lumMod val="95000"/>
            </a:schemeClr>
          </a:solidFill>
        </p:spPr>
        <p:txBody>
          <a:bodyPr/>
          <a:lstStyle>
            <a:lvl1pPr>
              <a:defRPr baseline="0"/>
            </a:lvl1pPr>
          </a:lstStyle>
          <a:p>
            <a:r>
              <a:rPr lang="en-US"/>
              <a:t>Click to edit Master title style</a:t>
            </a:r>
          </a:p>
        </p:txBody>
      </p:sp>
      <p:sp>
        <p:nvSpPr>
          <p:cNvPr id="9" name="Content Placeholder 2">
            <a:extLst>
              <a:ext uri="{FF2B5EF4-FFF2-40B4-BE49-F238E27FC236}">
                <a16:creationId xmlns:a16="http://schemas.microsoft.com/office/drawing/2014/main" id="{4B5BF220-87F8-C1D3-102B-15C9BF2EE478}"/>
              </a:ext>
            </a:extLst>
          </p:cNvPr>
          <p:cNvSpPr>
            <a:spLocks noGrp="1"/>
          </p:cNvSpPr>
          <p:nvPr>
            <p:ph idx="13"/>
          </p:nvPr>
        </p:nvSpPr>
        <p:spPr>
          <a:xfrm>
            <a:off x="804672" y="2093976"/>
            <a:ext cx="10469880" cy="4014216"/>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1910471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EE4764D-8226-78DF-9303-299C95FA31F7}"/>
              </a:ext>
              <a:ext uri="{C183D7F6-B498-43B3-948B-1728B52AA6E4}">
                <adec:decorative xmlns:adec="http://schemas.microsoft.com/office/drawing/2017/decorative" val="1"/>
              </a:ext>
            </a:extLst>
          </p:cNvPr>
          <p:cNvSpPr/>
          <p:nvPr userDrawn="1"/>
        </p:nvSpPr>
        <p:spPr>
          <a:xfrm>
            <a:off x="3598984" y="0"/>
            <a:ext cx="1336431"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9">
            <a:extLst>
              <a:ext uri="{FF2B5EF4-FFF2-40B4-BE49-F238E27FC236}">
                <a16:creationId xmlns:a16="http://schemas.microsoft.com/office/drawing/2014/main" id="{77C27D79-5B49-F06F-29C2-BF642952740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353477" y="5154421"/>
            <a:ext cx="3279227" cy="1229710"/>
          </a:xfrm>
          <a:prstGeom prst="rect">
            <a:avLst/>
          </a:prstGeom>
        </p:spPr>
      </p:pic>
      <p:pic>
        <p:nvPicPr>
          <p:cNvPr id="11" name="Graphic 10">
            <a:extLst>
              <a:ext uri="{FF2B5EF4-FFF2-40B4-BE49-F238E27FC236}">
                <a16:creationId xmlns:a16="http://schemas.microsoft.com/office/drawing/2014/main" id="{1545B34A-525D-FD4C-2384-D583B495C037}"/>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25455" t="5126"/>
          <a:stretch/>
        </p:blipFill>
        <p:spPr>
          <a:xfrm flipH="1">
            <a:off x="6768663" y="1729776"/>
            <a:ext cx="5423337" cy="5356522"/>
          </a:xfrm>
          <a:prstGeom prst="rect">
            <a:avLst/>
          </a:prstGeom>
        </p:spPr>
      </p:pic>
      <p:sp>
        <p:nvSpPr>
          <p:cNvPr id="7" name="Title 6">
            <a:extLst>
              <a:ext uri="{FF2B5EF4-FFF2-40B4-BE49-F238E27FC236}">
                <a16:creationId xmlns:a16="http://schemas.microsoft.com/office/drawing/2014/main" id="{1B59FA15-E93F-D07D-D82B-86E08C540E92}"/>
              </a:ext>
            </a:extLst>
          </p:cNvPr>
          <p:cNvSpPr>
            <a:spLocks noGrp="1"/>
          </p:cNvSpPr>
          <p:nvPr>
            <p:ph type="title" hasCustomPrompt="1"/>
          </p:nvPr>
        </p:nvSpPr>
        <p:spPr>
          <a:xfrm>
            <a:off x="5632704" y="795528"/>
            <a:ext cx="6099048" cy="5120640"/>
          </a:xfrm>
          <a:prstGeom prst="rect">
            <a:avLst/>
          </a:prstGeom>
          <a:solidFill>
            <a:schemeClr val="tx1">
              <a:alpha val="5000"/>
            </a:schemeClr>
          </a:solidFill>
        </p:spPr>
        <p:txBody>
          <a:bodyPr anchor="ctr"/>
          <a:lstStyle>
            <a:lvl1pPr>
              <a:lnSpc>
                <a:spcPct val="90000"/>
              </a:lnSpc>
              <a:defRPr sz="4800" cap="all" spc="0" baseline="0"/>
            </a:lvl1pPr>
          </a:lstStyle>
          <a:p>
            <a:r>
              <a:rPr lang="en-US"/>
              <a:t>Click to add title</a:t>
            </a:r>
          </a:p>
        </p:txBody>
      </p:sp>
      <p:sp>
        <p:nvSpPr>
          <p:cNvPr id="8" name="Picture Placeholder 10">
            <a:extLst>
              <a:ext uri="{FF2B5EF4-FFF2-40B4-BE49-F238E27FC236}">
                <a16:creationId xmlns:a16="http://schemas.microsoft.com/office/drawing/2014/main" id="{4F1B2B40-3852-2BC5-AA67-3AC0C94B5350}"/>
              </a:ext>
            </a:extLst>
          </p:cNvPr>
          <p:cNvSpPr>
            <a:spLocks noGrp="1"/>
          </p:cNvSpPr>
          <p:nvPr>
            <p:ph type="pic" sz="quarter" idx="13" hasCustomPrompt="1"/>
          </p:nvPr>
        </p:nvSpPr>
        <p:spPr>
          <a:xfrm>
            <a:off x="576072" y="950976"/>
            <a:ext cx="4050792" cy="4965192"/>
          </a:xfrm>
          <a:prstGeom prst="rect">
            <a:avLst/>
          </a:prstGeom>
        </p:spPr>
        <p:txBody>
          <a:bodyPr/>
          <a:lstStyle>
            <a:lvl1pPr marL="0" indent="0" algn="ctr">
              <a:buNone/>
              <a:defRPr spc="400" baseline="0"/>
            </a:lvl1pPr>
          </a:lstStyle>
          <a:p>
            <a:r>
              <a:rPr lang="en-US"/>
              <a:t>Click to add photo</a:t>
            </a:r>
          </a:p>
        </p:txBody>
      </p:sp>
    </p:spTree>
    <p:extLst>
      <p:ext uri="{BB962C8B-B14F-4D97-AF65-F5344CB8AC3E}">
        <p14:creationId xmlns:p14="http://schemas.microsoft.com/office/powerpoint/2010/main" val="4185421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4">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6177962F-BF83-8BF0-521C-AC2FE18512C0}"/>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 r="27085" b="-104"/>
          <a:stretch/>
        </p:blipFill>
        <p:spPr>
          <a:xfrm rot="5400000">
            <a:off x="7746274" y="2898378"/>
            <a:ext cx="3089740" cy="4876799"/>
          </a:xfrm>
          <a:prstGeom prst="rect">
            <a:avLst/>
          </a:prstGeom>
        </p:spPr>
      </p:pic>
      <p:sp>
        <p:nvSpPr>
          <p:cNvPr id="7" name="Rectangle 6">
            <a:extLst>
              <a:ext uri="{FF2B5EF4-FFF2-40B4-BE49-F238E27FC236}">
                <a16:creationId xmlns:a16="http://schemas.microsoft.com/office/drawing/2014/main" id="{5D003ACC-3116-807F-81D2-E8057D4C2C0F}"/>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B43485B2-AA3A-87CC-3B1B-A193C6EB5985}"/>
              </a:ext>
            </a:extLst>
          </p:cNvPr>
          <p:cNvSpPr>
            <a:spLocks noGrp="1"/>
          </p:cNvSpPr>
          <p:nvPr>
            <p:ph type="title"/>
          </p:nvPr>
        </p:nvSpPr>
        <p:spPr>
          <a:xfrm>
            <a:off x="777240" y="365760"/>
            <a:ext cx="10890504" cy="1545336"/>
          </a:xfrm>
          <a:solidFill>
            <a:schemeClr val="bg1">
              <a:lumMod val="95000"/>
            </a:schemeClr>
          </a:solidFill>
        </p:spPr>
        <p:txBody>
          <a:bodyPr/>
          <a:lstStyle>
            <a:lvl1pPr>
              <a:defRPr baseline="0"/>
            </a:lvl1pPr>
          </a:lstStyle>
          <a:p>
            <a:r>
              <a:rPr lang="en-US"/>
              <a:t>Click to edit Master title style</a:t>
            </a:r>
          </a:p>
        </p:txBody>
      </p:sp>
      <p:sp>
        <p:nvSpPr>
          <p:cNvPr id="9" name="Content Placeholder 2">
            <a:extLst>
              <a:ext uri="{FF2B5EF4-FFF2-40B4-BE49-F238E27FC236}">
                <a16:creationId xmlns:a16="http://schemas.microsoft.com/office/drawing/2014/main" id="{16EF9689-52F4-4A6F-BEAC-E0B840C117B5}"/>
              </a:ext>
            </a:extLst>
          </p:cNvPr>
          <p:cNvSpPr>
            <a:spLocks noGrp="1"/>
          </p:cNvSpPr>
          <p:nvPr>
            <p:ph idx="1"/>
          </p:nvPr>
        </p:nvSpPr>
        <p:spPr>
          <a:xfrm>
            <a:off x="777240" y="2093976"/>
            <a:ext cx="5833872" cy="3776472"/>
          </a:xfrm>
          <a:solidFill>
            <a:schemeClr val="bg1">
              <a:lumMod val="95000"/>
            </a:schemeClr>
          </a:solidFill>
        </p:spPr>
        <p:txBody>
          <a:bodyPr rIns="91440" anchor="t" anchorCtr="0">
            <a:normAutofit/>
          </a:bodyPr>
          <a:lstStyle>
            <a:lvl1pPr marL="457200" indent="-457200">
              <a:spcAft>
                <a:spcPts val="1800"/>
              </a:spcAft>
              <a:buFont typeface="+mj-lt"/>
              <a:buAutoNum type="arabicPeriod"/>
              <a:defRPr sz="2000"/>
            </a:lvl1pPr>
            <a:lvl2pPr marL="914400" indent="-457200">
              <a:buFont typeface="+mj-lt"/>
              <a:buAutoNum type="alphaLcPeriod"/>
              <a:defRPr sz="1800"/>
            </a:lvl2pPr>
            <a:lvl3pPr marL="1371600" indent="-457200">
              <a:buFont typeface="+mj-lt"/>
              <a:buAutoNum type="arabicParenR"/>
              <a:defRPr sz="1600"/>
            </a:lvl3pPr>
            <a:lvl4pPr marL="1828800" indent="-457200">
              <a:buFont typeface="+mj-lt"/>
              <a:buAutoNum type="alphaLcParenR"/>
              <a:defRPr sz="1400"/>
            </a:lvl4pPr>
            <a:lvl5pPr marL="2286000" indent="-457200">
              <a:buFont typeface="+mj-lt"/>
              <a:buAutoNum type="romanL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DB532826-83B5-DC67-7DDB-45FD78E830A1}"/>
              </a:ext>
            </a:extLst>
          </p:cNvPr>
          <p:cNvSpPr>
            <a:spLocks noGrp="1"/>
          </p:cNvSpPr>
          <p:nvPr>
            <p:ph idx="13"/>
          </p:nvPr>
        </p:nvSpPr>
        <p:spPr>
          <a:xfrm>
            <a:off x="7306056" y="2093976"/>
            <a:ext cx="3172968" cy="3776472"/>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24219043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647051E-220B-9586-3E85-05AF9DC9B680}"/>
              </a:ext>
              <a:ext uri="{C183D7F6-B498-43B3-948B-1728B52AA6E4}">
                <adec:decorative xmlns:adec="http://schemas.microsoft.com/office/drawing/2017/decorative" val="1"/>
              </a:ext>
            </a:extLst>
          </p:cNvPr>
          <p:cNvSpPr/>
          <p:nvPr userDrawn="1"/>
        </p:nvSpPr>
        <p:spPr>
          <a:xfrm>
            <a:off x="7315203" y="0"/>
            <a:ext cx="2045247"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a:extLst>
              <a:ext uri="{FF2B5EF4-FFF2-40B4-BE49-F238E27FC236}">
                <a16:creationId xmlns:a16="http://schemas.microsoft.com/office/drawing/2014/main" id="{68FA6629-B230-F528-AAE3-D182D963F05E}"/>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 r="27085" b="-104"/>
          <a:stretch/>
        </p:blipFill>
        <p:spPr>
          <a:xfrm rot="10800000">
            <a:off x="0" y="671161"/>
            <a:ext cx="3089740" cy="4876799"/>
          </a:xfrm>
          <a:prstGeom prst="rect">
            <a:avLst/>
          </a:prstGeom>
        </p:spPr>
      </p:pic>
      <p:pic>
        <p:nvPicPr>
          <p:cNvPr id="8" name="Graphic 7">
            <a:extLst>
              <a:ext uri="{FF2B5EF4-FFF2-40B4-BE49-F238E27FC236}">
                <a16:creationId xmlns:a16="http://schemas.microsoft.com/office/drawing/2014/main" id="{7FA0390C-256A-CE3C-1348-C39DBAE01D8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237644" y="655677"/>
            <a:ext cx="2438400" cy="2070100"/>
          </a:xfrm>
          <a:prstGeom prst="rect">
            <a:avLst/>
          </a:prstGeom>
        </p:spPr>
      </p:pic>
      <p:sp>
        <p:nvSpPr>
          <p:cNvPr id="7" name="Title 6">
            <a:extLst>
              <a:ext uri="{FF2B5EF4-FFF2-40B4-BE49-F238E27FC236}">
                <a16:creationId xmlns:a16="http://schemas.microsoft.com/office/drawing/2014/main" id="{544ACCFF-64A9-40AA-93F9-86E3CE016187}"/>
              </a:ext>
            </a:extLst>
          </p:cNvPr>
          <p:cNvSpPr>
            <a:spLocks noGrp="1"/>
          </p:cNvSpPr>
          <p:nvPr>
            <p:ph type="title" hasCustomPrompt="1"/>
          </p:nvPr>
        </p:nvSpPr>
        <p:spPr>
          <a:xfrm>
            <a:off x="768096" y="667512"/>
            <a:ext cx="5916168" cy="3666744"/>
          </a:xfrm>
          <a:prstGeom prst="rect">
            <a:avLst/>
          </a:prstGeom>
        </p:spPr>
        <p:txBody>
          <a:bodyPr anchor="b">
            <a:normAutofit/>
          </a:bodyPr>
          <a:lstStyle>
            <a:lvl1pPr>
              <a:lnSpc>
                <a:spcPct val="100000"/>
              </a:lnSpc>
              <a:defRPr sz="4800" cap="all" spc="200" baseline="0"/>
            </a:lvl1pPr>
          </a:lstStyle>
          <a:p>
            <a:r>
              <a:rPr lang="en-US"/>
              <a:t>Click to add title</a:t>
            </a:r>
          </a:p>
        </p:txBody>
      </p:sp>
      <p:sp>
        <p:nvSpPr>
          <p:cNvPr id="9" name="Text Placeholder 8">
            <a:extLst>
              <a:ext uri="{FF2B5EF4-FFF2-40B4-BE49-F238E27FC236}">
                <a16:creationId xmlns:a16="http://schemas.microsoft.com/office/drawing/2014/main" id="{AD785D0F-160C-4A31-93B3-F251B0730757}"/>
              </a:ext>
            </a:extLst>
          </p:cNvPr>
          <p:cNvSpPr>
            <a:spLocks noGrp="1"/>
          </p:cNvSpPr>
          <p:nvPr>
            <p:ph type="body" sz="quarter" idx="10" hasCustomPrompt="1"/>
          </p:nvPr>
        </p:nvSpPr>
        <p:spPr>
          <a:xfrm>
            <a:off x="768096" y="4636008"/>
            <a:ext cx="5276088" cy="1554480"/>
          </a:xfrm>
          <a:prstGeom prst="rect">
            <a:avLst/>
          </a:prstGeom>
        </p:spPr>
        <p:txBody>
          <a:bodyPr anchor="t"/>
          <a:lstStyle>
            <a:lvl1pPr marL="0" indent="0">
              <a:spcAft>
                <a:spcPts val="600"/>
              </a:spcAft>
              <a:buNone/>
              <a:defRPr sz="2000" b="0" i="0" spc="200" baseline="0">
                <a:solidFill>
                  <a:schemeClr val="accent4"/>
                </a:solidFill>
              </a:defRPr>
            </a:lvl1pPr>
          </a:lstStyle>
          <a:p>
            <a:pPr lvl="0"/>
            <a:r>
              <a:rPr lang="en-US"/>
              <a:t>Click to add name</a:t>
            </a:r>
          </a:p>
        </p:txBody>
      </p:sp>
      <p:sp>
        <p:nvSpPr>
          <p:cNvPr id="11" name="Picture Placeholder 10">
            <a:extLst>
              <a:ext uri="{FF2B5EF4-FFF2-40B4-BE49-F238E27FC236}">
                <a16:creationId xmlns:a16="http://schemas.microsoft.com/office/drawing/2014/main" id="{31CCC134-2698-41E9-A225-76300EF59E5D}"/>
              </a:ext>
            </a:extLst>
          </p:cNvPr>
          <p:cNvSpPr>
            <a:spLocks noGrp="1"/>
          </p:cNvSpPr>
          <p:nvPr>
            <p:ph type="pic" sz="quarter" idx="11" hasCustomPrompt="1"/>
          </p:nvPr>
        </p:nvSpPr>
        <p:spPr>
          <a:xfrm>
            <a:off x="7754112" y="947737"/>
            <a:ext cx="4023360" cy="4962525"/>
          </a:xfrm>
          <a:prstGeom prst="rect">
            <a:avLst/>
          </a:prstGeom>
        </p:spPr>
        <p:txBody>
          <a:bodyPr/>
          <a:lstStyle>
            <a:lvl1pPr marL="0" indent="0" algn="ctr">
              <a:buNone/>
              <a:defRPr spc="400" baseline="0"/>
            </a:lvl1pPr>
          </a:lstStyle>
          <a:p>
            <a:r>
              <a:rPr lang="en-US"/>
              <a:t>Click to add photo</a:t>
            </a:r>
          </a:p>
        </p:txBody>
      </p:sp>
    </p:spTree>
    <p:extLst>
      <p:ext uri="{BB962C8B-B14F-4D97-AF65-F5344CB8AC3E}">
        <p14:creationId xmlns:p14="http://schemas.microsoft.com/office/powerpoint/2010/main" val="553565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3FB4E19-B10C-43FA-AB4B-5D0396BD6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000" cap="all" spc="150" baseline="0">
                <a:solidFill>
                  <a:schemeClr val="accent4">
                    <a:lumMod val="75000"/>
                  </a:schemeClr>
                </a:solidFill>
              </a:defRPr>
            </a:lvl1pPr>
          </a:lstStyle>
          <a:p>
            <a:r>
              <a:rPr lang="en-US"/>
              <a:t>20XX</a:t>
            </a:r>
          </a:p>
        </p:txBody>
      </p:sp>
      <p:sp>
        <p:nvSpPr>
          <p:cNvPr id="5" name="Footer Placeholder 4">
            <a:extLst>
              <a:ext uri="{FF2B5EF4-FFF2-40B4-BE49-F238E27FC236}">
                <a16:creationId xmlns:a16="http://schemas.microsoft.com/office/drawing/2014/main" id="{3E5C552B-0CAD-4920-B258-233A9F86DF9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000" cap="all" spc="150" baseline="0">
                <a:solidFill>
                  <a:schemeClr val="accent4">
                    <a:lumMod val="75000"/>
                  </a:schemeClr>
                </a:solidFill>
              </a:defRPr>
            </a:lvl1pPr>
          </a:lstStyle>
          <a:p>
            <a:endParaRPr lang="en-US"/>
          </a:p>
        </p:txBody>
      </p:sp>
      <p:sp>
        <p:nvSpPr>
          <p:cNvPr id="6" name="Slide Number Placeholder 5">
            <a:extLst>
              <a:ext uri="{FF2B5EF4-FFF2-40B4-BE49-F238E27FC236}">
                <a16:creationId xmlns:a16="http://schemas.microsoft.com/office/drawing/2014/main" id="{CE983FFB-15A3-4B11-A130-4565577A3F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cap="all" spc="150" baseline="0">
                <a:solidFill>
                  <a:schemeClr val="accent4">
                    <a:lumMod val="75000"/>
                  </a:schemeClr>
                </a:solidFill>
              </a:defRPr>
            </a:lvl1pPr>
          </a:lstStyle>
          <a:p>
            <a:fld id="{F91729D4-A164-47A3-830D-E792BCE699E4}" type="slidenum">
              <a:rPr lang="en-US" smtClean="0"/>
              <a:pPr/>
              <a:t>‹#›</a:t>
            </a:fld>
            <a:endParaRPr lang="en-US"/>
          </a:p>
        </p:txBody>
      </p:sp>
      <p:sp>
        <p:nvSpPr>
          <p:cNvPr id="2" name="Title Placeholder 1">
            <a:extLst>
              <a:ext uri="{FF2B5EF4-FFF2-40B4-BE49-F238E27FC236}">
                <a16:creationId xmlns:a16="http://schemas.microsoft.com/office/drawing/2014/main" id="{7575F976-A881-DB46-9D98-9D55727C19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29C7589-D4CD-50AB-9AA4-198FD4932D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710901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6" r:id="rId3"/>
    <p:sldLayoutId id="2147483675" r:id="rId4"/>
    <p:sldLayoutId id="2147483683" r:id="rId5"/>
    <p:sldLayoutId id="2147483684" r:id="rId6"/>
    <p:sldLayoutId id="2147483677" r:id="rId7"/>
    <p:sldLayoutId id="2147483678" r:id="rId8"/>
    <p:sldLayoutId id="2147483679" r:id="rId9"/>
    <p:sldLayoutId id="2147483680" r:id="rId10"/>
    <p:sldLayoutId id="2147483681" r:id="rId11"/>
    <p:sldLayoutId id="2147483682" r:id="rId12"/>
    <p:sldLayoutId id="2147483685" r:id="rId13"/>
  </p:sldLayoutIdLst>
  <p:hf hdr="0" ftr="0" dt="0"/>
  <p:txStyles>
    <p:titleStyle>
      <a:lvl1pPr algn="l" defTabSz="914400" rtl="0" eaLnBrk="1" latinLnBrk="0" hangingPunct="1">
        <a:lnSpc>
          <a:spcPct val="90000"/>
        </a:lnSpc>
        <a:spcBef>
          <a:spcPct val="0"/>
        </a:spcBef>
        <a:buNone/>
        <a:defRPr sz="4400" kern="1200">
          <a:solidFill>
            <a:schemeClr val="accent4">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lumMod val="7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lumMod val="7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22.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79680-7C22-BFF1-165D-52AB411C0F66}"/>
              </a:ext>
            </a:extLst>
          </p:cNvPr>
          <p:cNvSpPr>
            <a:spLocks noGrp="1"/>
          </p:cNvSpPr>
          <p:nvPr>
            <p:ph type="title"/>
          </p:nvPr>
        </p:nvSpPr>
        <p:spPr>
          <a:xfrm>
            <a:off x="768096" y="667512"/>
            <a:ext cx="5916168" cy="2143421"/>
          </a:xfrm>
        </p:spPr>
        <p:txBody>
          <a:bodyPr>
            <a:normAutofit/>
          </a:bodyPr>
          <a:lstStyle/>
          <a:p>
            <a:pPr algn="ctr"/>
            <a:r>
              <a:rPr lang="en-GB" sz="4000" b="1">
                <a:solidFill>
                  <a:schemeClr val="tx1"/>
                </a:solidFill>
                <a:latin typeface="Times New Roman" panose="02020603050405020304" pitchFamily="18" charset="0"/>
                <a:cs typeface="Times New Roman" panose="02020603050405020304" pitchFamily="18" charset="0"/>
              </a:rPr>
              <a:t>Communication problems at Flight Foods Ltd </a:t>
            </a:r>
            <a:endParaRPr lang="en-US" sz="4000" b="1">
              <a:solidFill>
                <a:schemeClr val="tx1"/>
              </a:solidFill>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302F459B-002E-E89C-3A0E-589730DD7197}"/>
              </a:ext>
            </a:extLst>
          </p:cNvPr>
          <p:cNvSpPr>
            <a:spLocks noGrp="1"/>
          </p:cNvSpPr>
          <p:nvPr>
            <p:ph type="body" sz="quarter" idx="10"/>
          </p:nvPr>
        </p:nvSpPr>
        <p:spPr>
          <a:xfrm>
            <a:off x="768096" y="3187532"/>
            <a:ext cx="5276088" cy="3002956"/>
          </a:xfrm>
        </p:spPr>
        <p:txBody>
          <a:bodyPr>
            <a:normAutofit fontScale="92500"/>
          </a:bodyPr>
          <a:lstStyle/>
          <a:p>
            <a:pPr algn="ctr"/>
            <a:r>
              <a:rPr lang="en-GB">
                <a:solidFill>
                  <a:schemeClr val="tx1"/>
                </a:solidFill>
                <a:latin typeface="Times New Roman" panose="02020603050405020304" pitchFamily="18" charset="0"/>
                <a:cs typeface="Times New Roman" panose="02020603050405020304" pitchFamily="18" charset="0"/>
              </a:rPr>
              <a:t>Student ID:2513685</a:t>
            </a:r>
          </a:p>
          <a:p>
            <a:pPr algn="ctr"/>
            <a:r>
              <a:rPr lang="en-GB">
                <a:solidFill>
                  <a:schemeClr val="tx1"/>
                </a:solidFill>
                <a:latin typeface="Times New Roman" panose="02020603050405020304" pitchFamily="18" charset="0"/>
                <a:cs typeface="Times New Roman" panose="02020603050405020304" pitchFamily="18" charset="0"/>
              </a:rPr>
              <a:t>Student Name: Vladimir Banda</a:t>
            </a:r>
          </a:p>
          <a:p>
            <a:pPr algn="ctr"/>
            <a:endParaRPr lang="en-GB">
              <a:solidFill>
                <a:schemeClr val="tx1"/>
              </a:solidFill>
              <a:latin typeface="Times New Roman" panose="02020603050405020304" pitchFamily="18" charset="0"/>
              <a:cs typeface="Times New Roman" panose="02020603050405020304" pitchFamily="18" charset="0"/>
            </a:endParaRPr>
          </a:p>
          <a:p>
            <a:pPr algn="ctr"/>
            <a:endParaRPr lang="en-GB">
              <a:solidFill>
                <a:schemeClr val="tx1"/>
              </a:solidFill>
              <a:latin typeface="Times New Roman" panose="02020603050405020304" pitchFamily="18" charset="0"/>
              <a:cs typeface="Times New Roman" panose="02020603050405020304" pitchFamily="18" charset="0"/>
            </a:endParaRPr>
          </a:p>
          <a:p>
            <a:pPr algn="ctr"/>
            <a:r>
              <a:rPr lang="en-GB">
                <a:solidFill>
                  <a:schemeClr val="tx1"/>
                </a:solidFill>
                <a:latin typeface="Times New Roman" panose="02020603050405020304" pitchFamily="18" charset="0"/>
                <a:cs typeface="Times New Roman" panose="02020603050405020304" pitchFamily="18" charset="0"/>
              </a:rPr>
              <a:t>Effective Teamwork and Communication </a:t>
            </a:r>
          </a:p>
          <a:p>
            <a:pPr algn="ctr"/>
            <a:endParaRPr lang="en-GB">
              <a:solidFill>
                <a:schemeClr val="tx1"/>
              </a:solidFill>
              <a:latin typeface="Times New Roman" panose="02020603050405020304" pitchFamily="18" charset="0"/>
              <a:cs typeface="Times New Roman" panose="02020603050405020304" pitchFamily="18" charset="0"/>
            </a:endParaRPr>
          </a:p>
          <a:p>
            <a:pPr algn="ctr"/>
            <a:r>
              <a:rPr lang="en-GB">
                <a:solidFill>
                  <a:schemeClr val="tx1"/>
                </a:solidFill>
                <a:latin typeface="Times New Roman" panose="02020603050405020304" pitchFamily="18" charset="0"/>
                <a:cs typeface="Times New Roman" panose="02020603050405020304" pitchFamily="18" charset="0"/>
              </a:rPr>
              <a:t>Certificate in Higher Education Skills for the Workplace</a:t>
            </a:r>
          </a:p>
          <a:p>
            <a:pPr algn="ctr"/>
            <a:endParaRPr lang="en-GB">
              <a:solidFill>
                <a:schemeClr val="tx1"/>
              </a:solidFill>
              <a:latin typeface="Times New Roman" panose="02020603050405020304" pitchFamily="18" charset="0"/>
              <a:cs typeface="Times New Roman" panose="02020603050405020304" pitchFamily="18" charset="0"/>
            </a:endParaRPr>
          </a:p>
          <a:p>
            <a:pPr algn="ctr"/>
            <a:endParaRPr lang="en-GB">
              <a:solidFill>
                <a:schemeClr val="tx1"/>
              </a:solidFill>
              <a:latin typeface="Times New Roman" panose="02020603050405020304" pitchFamily="18" charset="0"/>
              <a:cs typeface="Times New Roman" panose="02020603050405020304" pitchFamily="18" charset="0"/>
            </a:endParaRPr>
          </a:p>
          <a:p>
            <a:pPr algn="ctr"/>
            <a:endParaRPr lang="en-GB">
              <a:solidFill>
                <a:schemeClr val="tx1"/>
              </a:solidFill>
              <a:latin typeface="Times New Roman" panose="02020603050405020304" pitchFamily="18" charset="0"/>
              <a:cs typeface="Times New Roman" panose="02020603050405020304" pitchFamily="18" charset="0"/>
            </a:endParaRPr>
          </a:p>
          <a:p>
            <a:endParaRPr lang="en-US">
              <a:solidFill>
                <a:schemeClr val="tx1"/>
              </a:solidFill>
              <a:latin typeface="Times New Roman" panose="02020603050405020304" pitchFamily="18" charset="0"/>
              <a:cs typeface="Times New Roman" panose="02020603050405020304" pitchFamily="18" charset="0"/>
            </a:endParaRPr>
          </a:p>
        </p:txBody>
      </p:sp>
      <p:pic>
        <p:nvPicPr>
          <p:cNvPr id="4" name="Picture 3" descr="A person in a plane with a chef serving wine&#10;&#10;AI-generated content may be incorrect.">
            <a:extLst>
              <a:ext uri="{FF2B5EF4-FFF2-40B4-BE49-F238E27FC236}">
                <a16:creationId xmlns:a16="http://schemas.microsoft.com/office/drawing/2014/main" id="{2D75BB00-E9C4-196B-5264-C40E0B21302A}"/>
              </a:ext>
            </a:extLst>
          </p:cNvPr>
          <p:cNvPicPr>
            <a:picLocks noChangeAspect="1"/>
          </p:cNvPicPr>
          <p:nvPr/>
        </p:nvPicPr>
        <p:blipFill>
          <a:blip r:embed="rId2"/>
          <a:srcRect l="9859" r="29346"/>
          <a:stretch>
            <a:fillRect/>
          </a:stretch>
        </p:blipFill>
        <p:spPr>
          <a:xfrm>
            <a:off x="7989394" y="992124"/>
            <a:ext cx="3643508" cy="4873752"/>
          </a:xfrm>
          <a:prstGeom prst="rect">
            <a:avLst/>
          </a:prstGeom>
        </p:spPr>
      </p:pic>
    </p:spTree>
    <p:extLst>
      <p:ext uri="{BB962C8B-B14F-4D97-AF65-F5344CB8AC3E}">
        <p14:creationId xmlns:p14="http://schemas.microsoft.com/office/powerpoint/2010/main" val="3262765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AF76D-A0D2-8179-168C-8025D377329E}"/>
              </a:ext>
            </a:extLst>
          </p:cNvPr>
          <p:cNvSpPr>
            <a:spLocks noGrp="1"/>
          </p:cNvSpPr>
          <p:nvPr>
            <p:ph type="title"/>
          </p:nvPr>
        </p:nvSpPr>
        <p:spPr>
          <a:xfrm>
            <a:off x="777240" y="365760"/>
            <a:ext cx="10890504" cy="1545336"/>
          </a:xfrm>
        </p:spPr>
        <p:txBody>
          <a:bodyPr anchor="ctr">
            <a:normAutofit/>
          </a:bodyPr>
          <a:lstStyle/>
          <a:p>
            <a:r>
              <a:rPr lang="en-US" b="1">
                <a:solidFill>
                  <a:schemeClr val="tx1"/>
                </a:solidFill>
                <a:latin typeface="Times New Roman" panose="02020603050405020304" pitchFamily="18" charset="0"/>
                <a:cs typeface="Times New Roman" panose="02020603050405020304" pitchFamily="18" charset="0"/>
              </a:rPr>
              <a:t>Agenda</a:t>
            </a:r>
          </a:p>
        </p:txBody>
      </p:sp>
      <p:sp>
        <p:nvSpPr>
          <p:cNvPr id="10" name="Content Placeholder 2">
            <a:extLst>
              <a:ext uri="{FF2B5EF4-FFF2-40B4-BE49-F238E27FC236}">
                <a16:creationId xmlns:a16="http://schemas.microsoft.com/office/drawing/2014/main" id="{3D3513EF-DC56-0A6A-310A-084CAA835356}"/>
              </a:ext>
            </a:extLst>
          </p:cNvPr>
          <p:cNvSpPr>
            <a:spLocks noGrp="1"/>
          </p:cNvSpPr>
          <p:nvPr>
            <p:ph idx="13"/>
          </p:nvPr>
        </p:nvSpPr>
        <p:spPr>
          <a:xfrm>
            <a:off x="804672" y="2093976"/>
            <a:ext cx="10469880" cy="4014216"/>
          </a:xfrm>
        </p:spPr>
        <p:txBody>
          <a:bodyPr/>
          <a:lstStyle/>
          <a:p>
            <a:pPr marL="285750" indent="-285750"/>
            <a:r>
              <a:rPr lang="en-GB">
                <a:solidFill>
                  <a:schemeClr val="tx1"/>
                </a:solidFill>
                <a:latin typeface="Times New Roman" panose="02020603050405020304" pitchFamily="18" charset="0"/>
                <a:cs typeface="Times New Roman" panose="02020603050405020304" pitchFamily="18" charset="0"/>
              </a:rPr>
              <a:t>Summary of the Case Study</a:t>
            </a:r>
          </a:p>
          <a:p>
            <a:pPr marL="285750" indent="-285750"/>
            <a:r>
              <a:rPr lang="en-GB">
                <a:solidFill>
                  <a:schemeClr val="tx1"/>
                </a:solidFill>
                <a:latin typeface="Times New Roman" panose="02020603050405020304" pitchFamily="18" charset="0"/>
                <a:cs typeface="Times New Roman" panose="02020603050405020304" pitchFamily="18" charset="0"/>
              </a:rPr>
              <a:t>Communication Barriers</a:t>
            </a:r>
          </a:p>
          <a:p>
            <a:pPr marL="285750" indent="-285750"/>
            <a:r>
              <a:rPr lang="en-GB">
                <a:solidFill>
                  <a:schemeClr val="tx1"/>
                </a:solidFill>
                <a:latin typeface="Times New Roman" panose="02020603050405020304" pitchFamily="18" charset="0"/>
                <a:cs typeface="Times New Roman" panose="02020603050405020304" pitchFamily="18" charset="0"/>
              </a:rPr>
              <a:t>Theoretical Framework</a:t>
            </a:r>
          </a:p>
          <a:p>
            <a:pPr marL="285750" indent="-285750"/>
            <a:r>
              <a:rPr lang="en-GB">
                <a:solidFill>
                  <a:schemeClr val="tx1"/>
                </a:solidFill>
                <a:latin typeface="Times New Roman" panose="02020603050405020304" pitchFamily="18" charset="0"/>
                <a:cs typeface="Times New Roman" panose="02020603050405020304" pitchFamily="18" charset="0"/>
              </a:rPr>
              <a:t>Strategies to Overcome Barriers</a:t>
            </a:r>
          </a:p>
          <a:p>
            <a:pPr marL="285750" indent="-285750"/>
            <a:r>
              <a:rPr lang="en-GB">
                <a:solidFill>
                  <a:schemeClr val="tx1"/>
                </a:solidFill>
                <a:latin typeface="Times New Roman" panose="02020603050405020304" pitchFamily="18" charset="0"/>
                <a:cs typeface="Times New Roman" panose="02020603050405020304" pitchFamily="18" charset="0"/>
              </a:rPr>
              <a:t>Conclusion</a:t>
            </a:r>
          </a:p>
          <a:p>
            <a:pPr marL="285750" indent="-285750"/>
            <a:r>
              <a:rPr lang="en-GB">
                <a:solidFill>
                  <a:schemeClr val="tx1"/>
                </a:solidFill>
                <a:latin typeface="Times New Roman" panose="02020603050405020304" pitchFamily="18" charset="0"/>
                <a:cs typeface="Times New Roman" panose="02020603050405020304" pitchFamily="18" charset="0"/>
              </a:rPr>
              <a:t>References</a:t>
            </a:r>
          </a:p>
        </p:txBody>
      </p:sp>
      <p:sp>
        <p:nvSpPr>
          <p:cNvPr id="5" name="Slide Number Placeholder 4">
            <a:extLst>
              <a:ext uri="{FF2B5EF4-FFF2-40B4-BE49-F238E27FC236}">
                <a16:creationId xmlns:a16="http://schemas.microsoft.com/office/drawing/2014/main" id="{269330A5-9701-4D21-4CCC-742D1F9B425E}"/>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CBD12358-51D2-46B3-9BDE-DF29528B9454}" type="slidenum">
              <a:rPr lang="en-US" smtClean="0"/>
              <a:pPr>
                <a:spcAft>
                  <a:spcPts val="600"/>
                </a:spcAft>
              </a:pPr>
              <a:t>2</a:t>
            </a:fld>
            <a:endParaRPr lang="en-US"/>
          </a:p>
        </p:txBody>
      </p:sp>
    </p:spTree>
    <p:extLst>
      <p:ext uri="{BB962C8B-B14F-4D97-AF65-F5344CB8AC3E}">
        <p14:creationId xmlns:p14="http://schemas.microsoft.com/office/powerpoint/2010/main" val="852209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B81E6-1867-27A1-6531-F327A72D5C84}"/>
              </a:ext>
            </a:extLst>
          </p:cNvPr>
          <p:cNvSpPr>
            <a:spLocks noGrp="1"/>
          </p:cNvSpPr>
          <p:nvPr>
            <p:ph type="title"/>
          </p:nvPr>
        </p:nvSpPr>
        <p:spPr>
          <a:xfrm>
            <a:off x="6099048" y="658368"/>
            <a:ext cx="5486400" cy="1136565"/>
          </a:xfrm>
        </p:spPr>
        <p:txBody>
          <a:bodyPr>
            <a:normAutofit/>
          </a:bodyPr>
          <a:lstStyle/>
          <a:p>
            <a:r>
              <a:rPr lang="en-GB" sz="3200" b="1">
                <a:solidFill>
                  <a:schemeClr val="tx1"/>
                </a:solidFill>
                <a:latin typeface="Times New Roman" panose="02020603050405020304" pitchFamily="18" charset="0"/>
                <a:cs typeface="Times New Roman" panose="02020603050405020304" pitchFamily="18" charset="0"/>
              </a:rPr>
              <a:t>Summary of the Case Study</a:t>
            </a:r>
            <a:endParaRPr lang="en-US" sz="3200" b="1">
              <a:solidFill>
                <a:schemeClr val="tx1"/>
              </a:solidFill>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5C27B755-8483-1C3D-23B2-7AFF295A449E}"/>
              </a:ext>
            </a:extLst>
          </p:cNvPr>
          <p:cNvSpPr>
            <a:spLocks noGrp="1"/>
          </p:cNvSpPr>
          <p:nvPr>
            <p:ph type="body" sz="quarter" idx="10"/>
          </p:nvPr>
        </p:nvSpPr>
        <p:spPr>
          <a:xfrm>
            <a:off x="6099048" y="2015067"/>
            <a:ext cx="5486400" cy="4184565"/>
          </a:xfrm>
        </p:spPr>
        <p:txBody>
          <a:bodyPr>
            <a:normAutofit/>
          </a:bodyPr>
          <a:lstStyle/>
          <a:p>
            <a:pPr algn="just"/>
            <a:r>
              <a:rPr lang="en-GB" sz="1600" b="1">
                <a:solidFill>
                  <a:schemeClr val="tx1"/>
                </a:solidFill>
                <a:latin typeface="Times New Roman" panose="02020603050405020304" pitchFamily="18" charset="0"/>
                <a:cs typeface="Times New Roman" panose="02020603050405020304" pitchFamily="18" charset="0"/>
              </a:rPr>
              <a:t>Main Issue:</a:t>
            </a:r>
          </a:p>
          <a:p>
            <a:pPr algn="just"/>
            <a:r>
              <a:rPr lang="en-GB" sz="1600">
                <a:solidFill>
                  <a:schemeClr val="tx1"/>
                </a:solidFill>
                <a:latin typeface="Times New Roman" panose="02020603050405020304" pitchFamily="18" charset="0"/>
                <a:cs typeface="Times New Roman" panose="02020603050405020304" pitchFamily="18" charset="0"/>
              </a:rPr>
              <a:t>Flight Foods Ltd has been trying to increase its share in the airline catering market but instead the business started to lose its customers. The airline are making complaints about the meals by indicating problems like the food isn’t cooked properly, the incorrect ingredients are used, and there is contamination in some dishes.</a:t>
            </a:r>
          </a:p>
          <a:p>
            <a:pPr algn="just"/>
            <a:r>
              <a:rPr lang="en-GB" sz="1600" b="1">
                <a:solidFill>
                  <a:schemeClr val="tx1"/>
                </a:solidFill>
                <a:latin typeface="Times New Roman" panose="02020603050405020304" pitchFamily="18" charset="0"/>
                <a:cs typeface="Times New Roman" panose="02020603050405020304" pitchFamily="18" charset="0"/>
              </a:rPr>
              <a:t>Workplace Situation:</a:t>
            </a:r>
          </a:p>
          <a:p>
            <a:pPr algn="just"/>
            <a:r>
              <a:rPr lang="en-GB" sz="1600">
                <a:solidFill>
                  <a:schemeClr val="tx1"/>
                </a:solidFill>
                <a:latin typeface="Times New Roman" panose="02020603050405020304" pitchFamily="18" charset="0"/>
                <a:cs typeface="Times New Roman" panose="02020603050405020304" pitchFamily="18" charset="0"/>
              </a:rPr>
              <a:t>The company has around 40 workers with the age between 16 and 60 from different cultural backgrounds. Many employees have limited knowledge of English which is why communication is more difficult. In addition, the factory relies on old machineries that produce a high level of noise. As a result, the poor communication between the management and the workers often produce more confusion and operational mistakes.</a:t>
            </a:r>
          </a:p>
          <a:p>
            <a:pPr algn="just"/>
            <a:endParaRPr lang="en-US">
              <a:solidFill>
                <a:schemeClr val="tx1"/>
              </a:solidFill>
            </a:endParaRPr>
          </a:p>
        </p:txBody>
      </p:sp>
      <p:pic>
        <p:nvPicPr>
          <p:cNvPr id="4" name="Picture Placeholder 11" descr="A person wearing a mask and gloves talking to a person&#10;&#10;AI-generated content may be incorrect.">
            <a:extLst>
              <a:ext uri="{FF2B5EF4-FFF2-40B4-BE49-F238E27FC236}">
                <a16:creationId xmlns:a16="http://schemas.microsoft.com/office/drawing/2014/main" id="{D330A607-7C7C-61AA-2395-E1AF98D668CA}"/>
              </a:ext>
            </a:extLst>
          </p:cNvPr>
          <p:cNvPicPr>
            <a:picLocks noChangeAspect="1"/>
          </p:cNvPicPr>
          <p:nvPr/>
        </p:nvPicPr>
        <p:blipFill>
          <a:blip r:embed="rId3"/>
          <a:srcRect l="17268" r="27515" b="-2"/>
          <a:stretch>
            <a:fillRect/>
          </a:stretch>
        </p:blipFill>
        <p:spPr>
          <a:xfrm>
            <a:off x="606552" y="658368"/>
            <a:ext cx="4013200" cy="4991228"/>
          </a:xfrm>
          <a:prstGeom prst="rect">
            <a:avLst/>
          </a:prstGeom>
          <a:noFill/>
        </p:spPr>
      </p:pic>
    </p:spTree>
    <p:extLst>
      <p:ext uri="{BB962C8B-B14F-4D97-AF65-F5344CB8AC3E}">
        <p14:creationId xmlns:p14="http://schemas.microsoft.com/office/powerpoint/2010/main" val="2348906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99B05-C604-092A-7393-1520DFBF0872}"/>
              </a:ext>
            </a:extLst>
          </p:cNvPr>
          <p:cNvSpPr>
            <a:spLocks noGrp="1"/>
          </p:cNvSpPr>
          <p:nvPr>
            <p:ph type="title"/>
          </p:nvPr>
        </p:nvSpPr>
        <p:spPr>
          <a:xfrm>
            <a:off x="777240" y="365760"/>
            <a:ext cx="10149840" cy="1545336"/>
          </a:xfrm>
        </p:spPr>
        <p:txBody>
          <a:bodyPr/>
          <a:lstStyle/>
          <a:p>
            <a:pPr marL="285750" indent="-285750"/>
            <a:r>
              <a:rPr lang="en-GB" b="1">
                <a:solidFill>
                  <a:schemeClr val="tx1"/>
                </a:solidFill>
                <a:latin typeface="Times New Roman" panose="02020603050405020304" pitchFamily="18" charset="0"/>
                <a:cs typeface="Times New Roman" panose="02020603050405020304" pitchFamily="18" charset="0"/>
              </a:rPr>
              <a:t>Communication Barriers</a:t>
            </a:r>
          </a:p>
        </p:txBody>
      </p:sp>
      <p:sp>
        <p:nvSpPr>
          <p:cNvPr id="6" name="Content Placeholder 5">
            <a:extLst>
              <a:ext uri="{FF2B5EF4-FFF2-40B4-BE49-F238E27FC236}">
                <a16:creationId xmlns:a16="http://schemas.microsoft.com/office/drawing/2014/main" id="{3C6CC8E5-7AE6-8398-DD50-E5FE543E3C97}"/>
              </a:ext>
            </a:extLst>
          </p:cNvPr>
          <p:cNvSpPr>
            <a:spLocks noGrp="1"/>
          </p:cNvSpPr>
          <p:nvPr>
            <p:ph idx="13"/>
          </p:nvPr>
        </p:nvSpPr>
        <p:spPr>
          <a:xfrm>
            <a:off x="777240" y="2112264"/>
            <a:ext cx="10149840" cy="3776472"/>
          </a:xfrm>
        </p:spPr>
        <p:txBody>
          <a:bodyPr>
            <a:normAutofit lnSpcReduction="10000"/>
          </a:bodyPr>
          <a:lstStyle/>
          <a:p>
            <a:pPr marL="0" indent="0" algn="just">
              <a:lnSpc>
                <a:spcPct val="170000"/>
              </a:lnSpc>
              <a:spcBef>
                <a:spcPts val="600"/>
              </a:spcBef>
              <a:spcAft>
                <a:spcPts val="600"/>
              </a:spcAft>
              <a:buNone/>
            </a:pPr>
            <a:r>
              <a:rPr lang="en-GB" sz="1800" b="1">
                <a:solidFill>
                  <a:schemeClr val="tx1"/>
                </a:solidFill>
                <a:latin typeface="Times New Roman" panose="02020603050405020304" pitchFamily="18" charset="0"/>
                <a:cs typeface="Times New Roman" panose="02020603050405020304" pitchFamily="18" charset="0"/>
              </a:rPr>
              <a:t>Main Barriers Identified</a:t>
            </a:r>
            <a:endParaRPr lang="en-GB" sz="1800">
              <a:solidFill>
                <a:schemeClr val="tx1"/>
              </a:solidFill>
              <a:latin typeface="Times New Roman" panose="02020603050405020304" pitchFamily="18" charset="0"/>
              <a:cs typeface="Times New Roman" panose="02020603050405020304" pitchFamily="18" charset="0"/>
            </a:endParaRPr>
          </a:p>
          <a:p>
            <a:pPr algn="just">
              <a:lnSpc>
                <a:spcPct val="100000"/>
              </a:lnSpc>
              <a:spcBef>
                <a:spcPts val="0"/>
              </a:spcBef>
              <a:spcAft>
                <a:spcPts val="600"/>
              </a:spcAft>
            </a:pPr>
            <a:r>
              <a:rPr lang="en-GB" sz="1400" b="1">
                <a:solidFill>
                  <a:schemeClr val="tx1"/>
                </a:solidFill>
                <a:latin typeface="Times New Roman" panose="02020603050405020304" pitchFamily="18" charset="0"/>
                <a:cs typeface="Times New Roman" panose="02020603050405020304" pitchFamily="18" charset="0"/>
              </a:rPr>
              <a:t>Language Barriers</a:t>
            </a:r>
          </a:p>
          <a:p>
            <a:pPr marL="0" indent="0" algn="just">
              <a:lnSpc>
                <a:spcPct val="100000"/>
              </a:lnSpc>
              <a:spcBef>
                <a:spcPts val="0"/>
              </a:spcBef>
              <a:spcAft>
                <a:spcPts val="600"/>
              </a:spcAft>
              <a:buNone/>
            </a:pPr>
            <a:r>
              <a:rPr lang="en-GB" sz="1400">
                <a:solidFill>
                  <a:schemeClr val="tx1"/>
                </a:solidFill>
                <a:latin typeface="Times New Roman" panose="02020603050405020304" pitchFamily="18" charset="0"/>
                <a:cs typeface="Times New Roman" panose="02020603050405020304" pitchFamily="18" charset="0"/>
              </a:rPr>
              <a:t>The employees come from different backgrounds and many of them have only limited English skills. For this reason, they usually don’t understand the instructions, the safety guidelines, and the written signs from the workplace. Moreover, the existing studies suggest that when the team members do not share a common language, there is a higher likelihood of errors and miscommunication (Fiset et al., 2023).</a:t>
            </a:r>
          </a:p>
          <a:p>
            <a:pPr algn="just">
              <a:lnSpc>
                <a:spcPct val="100000"/>
              </a:lnSpc>
              <a:spcBef>
                <a:spcPts val="0"/>
              </a:spcBef>
              <a:spcAft>
                <a:spcPts val="600"/>
              </a:spcAft>
            </a:pPr>
            <a:r>
              <a:rPr lang="en-GB" sz="1400" b="1">
                <a:solidFill>
                  <a:schemeClr val="tx1"/>
                </a:solidFill>
                <a:latin typeface="Times New Roman" panose="02020603050405020304" pitchFamily="18" charset="0"/>
                <a:cs typeface="Times New Roman" panose="02020603050405020304" pitchFamily="18" charset="0"/>
              </a:rPr>
              <a:t>Cultural Differences</a:t>
            </a:r>
          </a:p>
          <a:p>
            <a:pPr marL="0" indent="0" algn="just">
              <a:lnSpc>
                <a:spcPct val="100000"/>
              </a:lnSpc>
              <a:spcBef>
                <a:spcPts val="0"/>
              </a:spcBef>
              <a:spcAft>
                <a:spcPts val="600"/>
              </a:spcAft>
              <a:buNone/>
            </a:pPr>
            <a:r>
              <a:rPr lang="en-GB" sz="1400">
                <a:solidFill>
                  <a:schemeClr val="tx1"/>
                </a:solidFill>
                <a:latin typeface="Times New Roman" panose="02020603050405020304" pitchFamily="18" charset="0"/>
                <a:cs typeface="Times New Roman" panose="02020603050405020304" pitchFamily="18" charset="0"/>
              </a:rPr>
              <a:t>The company has five different cultural groups which means that the employees may have different attitudes towards the rules, authority, and teamwork imposed by the organisation. These differences can increase the misunderstandings about expectations and behaviour at work. The research shows that cultural values can have a strong influence on how employees interpret hierarchy, collaboration, and job satisfaction (Arman et al., 2024).</a:t>
            </a:r>
          </a:p>
          <a:p>
            <a:pPr algn="just">
              <a:lnSpc>
                <a:spcPct val="100000"/>
              </a:lnSpc>
              <a:spcBef>
                <a:spcPts val="0"/>
              </a:spcBef>
              <a:spcAft>
                <a:spcPts val="600"/>
              </a:spcAft>
            </a:pPr>
            <a:r>
              <a:rPr lang="en-GB" sz="1400" b="1">
                <a:solidFill>
                  <a:schemeClr val="tx1"/>
                </a:solidFill>
                <a:latin typeface="Times New Roman" panose="02020603050405020304" pitchFamily="18" charset="0"/>
                <a:cs typeface="Times New Roman" panose="02020603050405020304" pitchFamily="18" charset="0"/>
              </a:rPr>
              <a:t>Physical Barriers</a:t>
            </a:r>
          </a:p>
          <a:p>
            <a:pPr marL="0" indent="0" algn="just">
              <a:lnSpc>
                <a:spcPct val="100000"/>
              </a:lnSpc>
              <a:spcBef>
                <a:spcPts val="0"/>
              </a:spcBef>
              <a:spcAft>
                <a:spcPts val="600"/>
              </a:spcAft>
              <a:buNone/>
            </a:pPr>
            <a:r>
              <a:rPr lang="en-GB" sz="1400">
                <a:solidFill>
                  <a:schemeClr val="tx1"/>
                </a:solidFill>
                <a:latin typeface="Times New Roman" panose="02020603050405020304" pitchFamily="18" charset="0"/>
                <a:cs typeface="Times New Roman" panose="02020603050405020304" pitchFamily="18" charset="0"/>
              </a:rPr>
              <a:t>The production area functions only with outdated machinery that produces significant noise. This makes the verbal communication more difficult because the workers cannot clearly hear instructions or warnings. The previous studies indicate that high noise levels in the industrial environments can have a negative effect on concentration, increase the risk of mistakes, and reduce the work performance (</a:t>
            </a:r>
            <a:r>
              <a:rPr lang="en-GB" sz="1400" err="1">
                <a:solidFill>
                  <a:schemeClr val="tx1"/>
                </a:solidFill>
                <a:latin typeface="Times New Roman" panose="02020603050405020304" pitchFamily="18" charset="0"/>
                <a:cs typeface="Times New Roman" panose="02020603050405020304" pitchFamily="18" charset="0"/>
              </a:rPr>
              <a:t>Khajenasiri</a:t>
            </a:r>
            <a:r>
              <a:rPr lang="en-GB" sz="1400">
                <a:solidFill>
                  <a:schemeClr val="tx1"/>
                </a:solidFill>
                <a:latin typeface="Times New Roman" panose="02020603050405020304" pitchFamily="18" charset="0"/>
                <a:cs typeface="Times New Roman" panose="02020603050405020304" pitchFamily="18" charset="0"/>
              </a:rPr>
              <a:t> et al., 2016).</a:t>
            </a:r>
          </a:p>
        </p:txBody>
      </p:sp>
      <p:sp>
        <p:nvSpPr>
          <p:cNvPr id="5" name="Slide Number Placeholder 4">
            <a:extLst>
              <a:ext uri="{FF2B5EF4-FFF2-40B4-BE49-F238E27FC236}">
                <a16:creationId xmlns:a16="http://schemas.microsoft.com/office/drawing/2014/main" id="{8CBF3930-7226-63E0-7754-B4FBBDA56AE5}"/>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4</a:t>
            </a:fld>
            <a:endParaRPr lang="en-US"/>
          </a:p>
        </p:txBody>
      </p:sp>
    </p:spTree>
    <p:extLst>
      <p:ext uri="{BB962C8B-B14F-4D97-AF65-F5344CB8AC3E}">
        <p14:creationId xmlns:p14="http://schemas.microsoft.com/office/powerpoint/2010/main" val="6857241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695F4-9ED0-A151-6221-B964D94376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A03F8C-99B5-6662-6CD7-673632E5AB19}"/>
              </a:ext>
            </a:extLst>
          </p:cNvPr>
          <p:cNvSpPr>
            <a:spLocks noGrp="1"/>
          </p:cNvSpPr>
          <p:nvPr>
            <p:ph type="title"/>
          </p:nvPr>
        </p:nvSpPr>
        <p:spPr>
          <a:xfrm>
            <a:off x="777240" y="365760"/>
            <a:ext cx="10149840" cy="1545336"/>
          </a:xfrm>
        </p:spPr>
        <p:txBody>
          <a:bodyPr/>
          <a:lstStyle/>
          <a:p>
            <a:pPr marL="285750" indent="-285750"/>
            <a:r>
              <a:rPr lang="en-GB" b="1">
                <a:solidFill>
                  <a:schemeClr val="tx1"/>
                </a:solidFill>
                <a:latin typeface="Times New Roman" panose="02020603050405020304" pitchFamily="18" charset="0"/>
                <a:cs typeface="Times New Roman" panose="02020603050405020304" pitchFamily="18" charset="0"/>
              </a:rPr>
              <a:t>Communication Barriers</a:t>
            </a:r>
          </a:p>
        </p:txBody>
      </p:sp>
      <p:sp>
        <p:nvSpPr>
          <p:cNvPr id="6" name="Content Placeholder 5">
            <a:extLst>
              <a:ext uri="{FF2B5EF4-FFF2-40B4-BE49-F238E27FC236}">
                <a16:creationId xmlns:a16="http://schemas.microsoft.com/office/drawing/2014/main" id="{C4A15745-2DAF-39F4-A535-017E89D7A0DE}"/>
              </a:ext>
            </a:extLst>
          </p:cNvPr>
          <p:cNvSpPr>
            <a:spLocks noGrp="1"/>
          </p:cNvSpPr>
          <p:nvPr>
            <p:ph idx="13"/>
          </p:nvPr>
        </p:nvSpPr>
        <p:spPr>
          <a:xfrm>
            <a:off x="777240" y="2112264"/>
            <a:ext cx="10149840" cy="3776472"/>
          </a:xfrm>
        </p:spPr>
        <p:txBody>
          <a:bodyPr>
            <a:normAutofit/>
          </a:bodyPr>
          <a:lstStyle/>
          <a:p>
            <a:pPr algn="just">
              <a:lnSpc>
                <a:spcPct val="110000"/>
              </a:lnSpc>
              <a:spcBef>
                <a:spcPts val="0"/>
              </a:spcBef>
              <a:spcAft>
                <a:spcPts val="600"/>
              </a:spcAft>
            </a:pPr>
            <a:r>
              <a:rPr lang="en-GB" sz="1400" b="1">
                <a:solidFill>
                  <a:schemeClr val="tx1"/>
                </a:solidFill>
                <a:latin typeface="Times New Roman" panose="02020603050405020304" pitchFamily="18" charset="0"/>
                <a:cs typeface="Times New Roman" panose="02020603050405020304" pitchFamily="18" charset="0"/>
              </a:rPr>
              <a:t>Insufficient Training</a:t>
            </a:r>
          </a:p>
          <a:p>
            <a:pPr marL="0" indent="0" algn="just">
              <a:lnSpc>
                <a:spcPct val="110000"/>
              </a:lnSpc>
              <a:spcBef>
                <a:spcPts val="0"/>
              </a:spcBef>
              <a:spcAft>
                <a:spcPts val="600"/>
              </a:spcAft>
              <a:buNone/>
            </a:pPr>
            <a:r>
              <a:rPr lang="en-GB" sz="1400">
                <a:solidFill>
                  <a:schemeClr val="tx1"/>
                </a:solidFill>
                <a:latin typeface="Times New Roman" panose="02020603050405020304" pitchFamily="18" charset="0"/>
                <a:cs typeface="Times New Roman" panose="02020603050405020304" pitchFamily="18" charset="0"/>
              </a:rPr>
              <a:t>The new employees start work without receiving proper instruction about food hygiene and safety procedures. This lack of preparation increases the risk of mistakes during the production of the food. The existing research suggests that by providing a structured training, the company can help its employees to perform their tasks more effectively and to reduce the operational problems (</a:t>
            </a:r>
            <a:r>
              <a:rPr lang="en-GB" sz="1400" err="1">
                <a:solidFill>
                  <a:schemeClr val="tx1"/>
                </a:solidFill>
                <a:latin typeface="Times New Roman" panose="02020603050405020304" pitchFamily="18" charset="0"/>
                <a:cs typeface="Times New Roman" panose="02020603050405020304" pitchFamily="18" charset="0"/>
              </a:rPr>
              <a:t>Urbancova</a:t>
            </a:r>
            <a:r>
              <a:rPr lang="en-GB" sz="1400">
                <a:solidFill>
                  <a:schemeClr val="tx1"/>
                </a:solidFill>
                <a:latin typeface="Times New Roman" panose="02020603050405020304" pitchFamily="18" charset="0"/>
                <a:cs typeface="Times New Roman" panose="02020603050405020304" pitchFamily="18" charset="0"/>
              </a:rPr>
              <a:t> et al., 2021).</a:t>
            </a:r>
          </a:p>
          <a:p>
            <a:pPr algn="just">
              <a:lnSpc>
                <a:spcPct val="110000"/>
              </a:lnSpc>
              <a:spcBef>
                <a:spcPts val="0"/>
              </a:spcBef>
              <a:spcAft>
                <a:spcPts val="600"/>
              </a:spcAft>
            </a:pPr>
            <a:r>
              <a:rPr lang="en-GB" sz="1400" b="1">
                <a:solidFill>
                  <a:schemeClr val="tx1"/>
                </a:solidFill>
                <a:latin typeface="Times New Roman" panose="02020603050405020304" pitchFamily="18" charset="0"/>
                <a:cs typeface="Times New Roman" panose="02020603050405020304" pitchFamily="18" charset="0"/>
              </a:rPr>
              <a:t>Ineffective Communication Methods</a:t>
            </a:r>
          </a:p>
          <a:p>
            <a:pPr marL="0" indent="0" algn="just">
              <a:lnSpc>
                <a:spcPct val="110000"/>
              </a:lnSpc>
              <a:spcBef>
                <a:spcPts val="0"/>
              </a:spcBef>
              <a:spcAft>
                <a:spcPts val="600"/>
              </a:spcAft>
              <a:buNone/>
            </a:pPr>
            <a:r>
              <a:rPr lang="en-GB" sz="1400">
                <a:solidFill>
                  <a:schemeClr val="tx1"/>
                </a:solidFill>
                <a:latin typeface="Times New Roman" panose="02020603050405020304" pitchFamily="18" charset="0"/>
                <a:cs typeface="Times New Roman" panose="02020603050405020304" pitchFamily="18" charset="0"/>
              </a:rPr>
              <a:t>The manager communicates through written signs and spoken instructions in English but these messages are often misunderstood because many employees don’t speak this language. The communication can be improved by using clearer methods like visual instructions, demonstrations, and multilingual information that can be understood easier by the workers.</a:t>
            </a:r>
          </a:p>
          <a:p>
            <a:pPr algn="just">
              <a:lnSpc>
                <a:spcPct val="110000"/>
              </a:lnSpc>
              <a:spcBef>
                <a:spcPts val="0"/>
              </a:spcBef>
              <a:spcAft>
                <a:spcPts val="600"/>
              </a:spcAft>
            </a:pPr>
            <a:r>
              <a:rPr lang="en-GB" sz="1400" b="1">
                <a:solidFill>
                  <a:schemeClr val="tx1"/>
                </a:solidFill>
                <a:latin typeface="Times New Roman" panose="02020603050405020304" pitchFamily="18" charset="0"/>
                <a:cs typeface="Times New Roman" panose="02020603050405020304" pitchFamily="18" charset="0"/>
              </a:rPr>
              <a:t>Weak Leadership Example</a:t>
            </a:r>
          </a:p>
          <a:p>
            <a:pPr marL="0" indent="0" algn="just">
              <a:lnSpc>
                <a:spcPct val="110000"/>
              </a:lnSpc>
              <a:spcBef>
                <a:spcPts val="0"/>
              </a:spcBef>
              <a:spcAft>
                <a:spcPts val="600"/>
              </a:spcAft>
              <a:buNone/>
            </a:pPr>
            <a:r>
              <a:rPr lang="en-GB" sz="1400">
                <a:solidFill>
                  <a:schemeClr val="tx1"/>
                </a:solidFill>
                <a:latin typeface="Times New Roman" panose="02020603050405020304" pitchFamily="18" charset="0"/>
                <a:cs typeface="Times New Roman" panose="02020603050405020304" pitchFamily="18" charset="0"/>
              </a:rPr>
              <a:t>The managers don’t follow the hygiene rules which sends the wrong message to the workforce. When the leaders fail to follow the standards they expect from others, the employees will also feel less motivated to comply with the rules. The studies highlight that the leadership behaviour has a strong influence on how seriously the workers take the rules and procedures at the workplace (Biloa, 2023).</a:t>
            </a:r>
          </a:p>
        </p:txBody>
      </p:sp>
      <p:sp>
        <p:nvSpPr>
          <p:cNvPr id="5" name="Slide Number Placeholder 4">
            <a:extLst>
              <a:ext uri="{FF2B5EF4-FFF2-40B4-BE49-F238E27FC236}">
                <a16:creationId xmlns:a16="http://schemas.microsoft.com/office/drawing/2014/main" id="{DFE9D2F6-E4A3-8D70-6C6B-2A7172EE8054}"/>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5</a:t>
            </a:fld>
            <a:endParaRPr lang="en-US"/>
          </a:p>
        </p:txBody>
      </p:sp>
    </p:spTree>
    <p:extLst>
      <p:ext uri="{BB962C8B-B14F-4D97-AF65-F5344CB8AC3E}">
        <p14:creationId xmlns:p14="http://schemas.microsoft.com/office/powerpoint/2010/main" val="4084665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D5C0C-AC08-411A-5743-AAEE17931EFD}"/>
              </a:ext>
            </a:extLst>
          </p:cNvPr>
          <p:cNvSpPr>
            <a:spLocks noGrp="1"/>
          </p:cNvSpPr>
          <p:nvPr>
            <p:ph type="title"/>
          </p:nvPr>
        </p:nvSpPr>
        <p:spPr>
          <a:xfrm>
            <a:off x="768096" y="685800"/>
            <a:ext cx="5486400" cy="594360"/>
          </a:xfrm>
        </p:spPr>
        <p:txBody>
          <a:bodyPr>
            <a:noAutofit/>
          </a:bodyPr>
          <a:lstStyle/>
          <a:p>
            <a:pPr marL="285750" indent="-285750"/>
            <a:r>
              <a:rPr lang="en-GB" sz="2800" b="1">
                <a:solidFill>
                  <a:schemeClr val="tx1"/>
                </a:solidFill>
                <a:latin typeface="Times New Roman" panose="02020603050405020304" pitchFamily="18" charset="0"/>
                <a:cs typeface="Times New Roman" panose="02020603050405020304" pitchFamily="18" charset="0"/>
              </a:rPr>
              <a:t>Theoretical Framework</a:t>
            </a:r>
          </a:p>
        </p:txBody>
      </p:sp>
      <p:sp>
        <p:nvSpPr>
          <p:cNvPr id="3" name="Text Placeholder 2">
            <a:extLst>
              <a:ext uri="{FF2B5EF4-FFF2-40B4-BE49-F238E27FC236}">
                <a16:creationId xmlns:a16="http://schemas.microsoft.com/office/drawing/2014/main" id="{B37360DF-3FD1-505F-FB7F-3AD167868E9D}"/>
              </a:ext>
            </a:extLst>
          </p:cNvPr>
          <p:cNvSpPr>
            <a:spLocks noGrp="1"/>
          </p:cNvSpPr>
          <p:nvPr>
            <p:ph type="body" sz="quarter" idx="10"/>
          </p:nvPr>
        </p:nvSpPr>
        <p:spPr>
          <a:xfrm>
            <a:off x="768096" y="1524000"/>
            <a:ext cx="5486400" cy="4765040"/>
          </a:xfrm>
        </p:spPr>
        <p:txBody>
          <a:bodyPr>
            <a:normAutofit fontScale="92500"/>
          </a:bodyPr>
          <a:lstStyle/>
          <a:p>
            <a:pPr algn="just"/>
            <a:r>
              <a:rPr lang="en-GB" sz="1400">
                <a:solidFill>
                  <a:schemeClr val="tx1"/>
                </a:solidFill>
                <a:latin typeface="Times New Roman" panose="02020603050405020304" pitchFamily="18" charset="0"/>
                <a:cs typeface="Times New Roman" panose="02020603050405020304" pitchFamily="18" charset="0"/>
              </a:rPr>
              <a:t>The Shannon and Weaver Communication Model (1949) can explain how information is transmitted between individuals. The model identifies six stages in the communication process and it highlights where misunderstandings or disruptions can occur. By analysing these stages, the organisations can identify why their messages fail to be delivered or understood correctly.</a:t>
            </a:r>
          </a:p>
          <a:p>
            <a:pPr algn="just"/>
            <a:r>
              <a:rPr lang="en-GB" sz="1400" b="1">
                <a:solidFill>
                  <a:schemeClr val="tx1"/>
                </a:solidFill>
                <a:latin typeface="Times New Roman" panose="02020603050405020304" pitchFamily="18" charset="0"/>
                <a:cs typeface="Times New Roman" panose="02020603050405020304" pitchFamily="18" charset="0"/>
              </a:rPr>
              <a:t>Application to Flight Foods Ltd:</a:t>
            </a:r>
          </a:p>
          <a:p>
            <a:pPr marL="285750" indent="-285750" algn="just">
              <a:buFont typeface="Arial" panose="020B0604020202020204" pitchFamily="34" charset="0"/>
              <a:buChar char="•"/>
            </a:pPr>
            <a:r>
              <a:rPr lang="en-GB" sz="1400">
                <a:solidFill>
                  <a:schemeClr val="tx1"/>
                </a:solidFill>
                <a:latin typeface="Times New Roman" panose="02020603050405020304" pitchFamily="18" charset="0"/>
                <a:cs typeface="Times New Roman" panose="02020603050405020304" pitchFamily="18" charset="0"/>
              </a:rPr>
              <a:t>The sender is Gary, the floor manager, who has the responsibility to give instructions to the employees</a:t>
            </a:r>
          </a:p>
          <a:p>
            <a:pPr marL="285750" indent="-285750" algn="just">
              <a:buFont typeface="Arial" panose="020B0604020202020204" pitchFamily="34" charset="0"/>
              <a:buChar char="•"/>
            </a:pPr>
            <a:r>
              <a:rPr lang="en-GB" sz="1400">
                <a:solidFill>
                  <a:schemeClr val="tx1"/>
                </a:solidFill>
                <a:latin typeface="Times New Roman" panose="02020603050405020304" pitchFamily="18" charset="0"/>
                <a:cs typeface="Times New Roman" panose="02020603050405020304" pitchFamily="18" charset="0"/>
              </a:rPr>
              <a:t>The message is the information related to the food safety procedures including hygiene requirements and correct practices to handle food</a:t>
            </a:r>
          </a:p>
          <a:p>
            <a:pPr marL="285750" indent="-285750" algn="just">
              <a:buFont typeface="Arial" panose="020B0604020202020204" pitchFamily="34" charset="0"/>
              <a:buChar char="•"/>
            </a:pPr>
            <a:r>
              <a:rPr lang="en-GB" sz="1400">
                <a:solidFill>
                  <a:schemeClr val="tx1"/>
                </a:solidFill>
                <a:latin typeface="Times New Roman" panose="02020603050405020304" pitchFamily="18" charset="0"/>
                <a:cs typeface="Times New Roman" panose="02020603050405020304" pitchFamily="18" charset="0"/>
              </a:rPr>
              <a:t>The channel is the communication that takes place through spoken instructions and written notices which are displayed around the factory</a:t>
            </a:r>
          </a:p>
          <a:p>
            <a:pPr marL="285750" indent="-285750" algn="just">
              <a:buFont typeface="Arial" panose="020B0604020202020204" pitchFamily="34" charset="0"/>
              <a:buChar char="•"/>
            </a:pPr>
            <a:r>
              <a:rPr lang="en-GB" sz="1400">
                <a:solidFill>
                  <a:schemeClr val="tx1"/>
                </a:solidFill>
                <a:latin typeface="Times New Roman" panose="02020603050405020304" pitchFamily="18" charset="0"/>
                <a:cs typeface="Times New Roman" panose="02020603050405020304" pitchFamily="18" charset="0"/>
              </a:rPr>
              <a:t>Noise is represented by the factors that interfere with the message like loud machinery, different languages, and cultural misunderstandings</a:t>
            </a:r>
          </a:p>
          <a:p>
            <a:pPr marL="285750" indent="-285750" algn="just">
              <a:buFont typeface="Arial" panose="020B0604020202020204" pitchFamily="34" charset="0"/>
              <a:buChar char="•"/>
            </a:pPr>
            <a:r>
              <a:rPr lang="en-GB" sz="1400">
                <a:solidFill>
                  <a:schemeClr val="tx1"/>
                </a:solidFill>
                <a:latin typeface="Times New Roman" panose="02020603050405020304" pitchFamily="18" charset="0"/>
                <a:cs typeface="Times New Roman" panose="02020603050405020304" pitchFamily="18" charset="0"/>
              </a:rPr>
              <a:t>The receiver is represented by the employees that work in the factory who come from different backgrounds and have limited proficiency in English</a:t>
            </a:r>
          </a:p>
          <a:p>
            <a:pPr marL="285750" indent="-285750" algn="just">
              <a:buFont typeface="Arial" panose="020B0604020202020204" pitchFamily="34" charset="0"/>
              <a:buChar char="•"/>
            </a:pPr>
            <a:r>
              <a:rPr lang="en-GB" sz="1400">
                <a:solidFill>
                  <a:schemeClr val="tx1"/>
                </a:solidFill>
                <a:latin typeface="Times New Roman" panose="02020603050405020304" pitchFamily="18" charset="0"/>
                <a:cs typeface="Times New Roman" panose="02020603050405020304" pitchFamily="18" charset="0"/>
              </a:rPr>
              <a:t>Feedback is represented by communication problems that are more visible when the workers misunderstand the instructions or complete the tasks incorrectly; this indicates that the message has not been properly received</a:t>
            </a:r>
          </a:p>
          <a:p>
            <a:pPr algn="just"/>
            <a:endParaRPr lang="en-US" sz="1400">
              <a:solidFill>
                <a:schemeClr val="tx1"/>
              </a:solidFill>
              <a:latin typeface="Times New Roman" panose="02020603050405020304" pitchFamily="18" charset="0"/>
              <a:cs typeface="Times New Roman" panose="02020603050405020304" pitchFamily="18" charset="0"/>
            </a:endParaRPr>
          </a:p>
        </p:txBody>
      </p:sp>
      <p:pic>
        <p:nvPicPr>
          <p:cNvPr id="6" name="Picture Placeholder 6">
            <a:extLst>
              <a:ext uri="{FF2B5EF4-FFF2-40B4-BE49-F238E27FC236}">
                <a16:creationId xmlns:a16="http://schemas.microsoft.com/office/drawing/2014/main" id="{F2D91190-0728-1B93-8319-D7D262F0EE4C}"/>
              </a:ext>
            </a:extLst>
          </p:cNvPr>
          <p:cNvPicPr>
            <a:picLocks noChangeAspect="1"/>
          </p:cNvPicPr>
          <p:nvPr/>
        </p:nvPicPr>
        <p:blipFill>
          <a:blip r:embed="rId3"/>
          <a:srcRect/>
          <a:stretch/>
        </p:blipFill>
        <p:spPr>
          <a:xfrm>
            <a:off x="7231888" y="3221736"/>
            <a:ext cx="4617720" cy="2551176"/>
          </a:xfrm>
          <a:prstGeom prst="rect">
            <a:avLst/>
          </a:prstGeom>
        </p:spPr>
      </p:pic>
      <p:pic>
        <p:nvPicPr>
          <p:cNvPr id="7" name="Picture Placeholder 8">
            <a:extLst>
              <a:ext uri="{FF2B5EF4-FFF2-40B4-BE49-F238E27FC236}">
                <a16:creationId xmlns:a16="http://schemas.microsoft.com/office/drawing/2014/main" id="{036D50CB-423D-AC0D-AEAE-0C69469FC419}"/>
              </a:ext>
            </a:extLst>
          </p:cNvPr>
          <p:cNvPicPr>
            <a:picLocks noChangeAspect="1"/>
          </p:cNvPicPr>
          <p:nvPr/>
        </p:nvPicPr>
        <p:blipFill>
          <a:blip r:embed="rId4"/>
          <a:srcRect/>
          <a:stretch/>
        </p:blipFill>
        <p:spPr>
          <a:xfrm>
            <a:off x="7231888" y="427736"/>
            <a:ext cx="4617720" cy="2551176"/>
          </a:xfrm>
          <a:prstGeom prst="rect">
            <a:avLst/>
          </a:prstGeom>
        </p:spPr>
      </p:pic>
    </p:spTree>
    <p:extLst>
      <p:ext uri="{BB962C8B-B14F-4D97-AF65-F5344CB8AC3E}">
        <p14:creationId xmlns:p14="http://schemas.microsoft.com/office/powerpoint/2010/main" val="2207652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A5FB9-8092-6AC4-0B88-415B5224C3DC}"/>
              </a:ext>
            </a:extLst>
          </p:cNvPr>
          <p:cNvSpPr>
            <a:spLocks noGrp="1"/>
          </p:cNvSpPr>
          <p:nvPr>
            <p:ph type="title"/>
          </p:nvPr>
        </p:nvSpPr>
        <p:spPr>
          <a:xfrm>
            <a:off x="777240" y="613458"/>
            <a:ext cx="10890504" cy="1032462"/>
          </a:xfrm>
        </p:spPr>
        <p:txBody>
          <a:bodyPr/>
          <a:lstStyle/>
          <a:p>
            <a:pPr marL="285750" indent="-285750"/>
            <a:r>
              <a:rPr lang="en-GB" b="1">
                <a:solidFill>
                  <a:schemeClr val="tx1"/>
                </a:solidFill>
                <a:latin typeface="Times New Roman" panose="02020603050405020304" pitchFamily="18" charset="0"/>
                <a:cs typeface="Times New Roman" panose="02020603050405020304" pitchFamily="18" charset="0"/>
              </a:rPr>
              <a:t>Strategies to Overcome Barriers</a:t>
            </a:r>
          </a:p>
        </p:txBody>
      </p:sp>
      <p:sp>
        <p:nvSpPr>
          <p:cNvPr id="3" name="Content Placeholder 2">
            <a:extLst>
              <a:ext uri="{FF2B5EF4-FFF2-40B4-BE49-F238E27FC236}">
                <a16:creationId xmlns:a16="http://schemas.microsoft.com/office/drawing/2014/main" id="{5EDF0A71-CCBA-435C-46F6-1381739D2F56}"/>
              </a:ext>
            </a:extLst>
          </p:cNvPr>
          <p:cNvSpPr>
            <a:spLocks noGrp="1"/>
          </p:cNvSpPr>
          <p:nvPr>
            <p:ph idx="1"/>
          </p:nvPr>
        </p:nvSpPr>
        <p:spPr>
          <a:xfrm>
            <a:off x="777240" y="1772920"/>
            <a:ext cx="10890504" cy="3018099"/>
          </a:xfrm>
        </p:spPr>
        <p:txBody>
          <a:bodyPr>
            <a:normAutofit/>
          </a:bodyPr>
          <a:lstStyle/>
          <a:p>
            <a:pPr algn="just">
              <a:spcBef>
                <a:spcPts val="600"/>
              </a:spcBef>
              <a:spcAft>
                <a:spcPts val="600"/>
              </a:spcAft>
            </a:pPr>
            <a:r>
              <a:rPr lang="en-GB" sz="1400">
                <a:solidFill>
                  <a:schemeClr val="tx1"/>
                </a:solidFill>
                <a:latin typeface="Times New Roman" panose="02020603050405020304" pitchFamily="18" charset="0"/>
                <a:cs typeface="Times New Roman" panose="02020603050405020304" pitchFamily="18" charset="0"/>
              </a:rPr>
              <a:t>The safety notices and instructions should be provided in all the languages spoken by the employees so that everyone can understand the required procedures and responsibilities.</a:t>
            </a:r>
          </a:p>
          <a:p>
            <a:pPr algn="just">
              <a:spcBef>
                <a:spcPts val="600"/>
              </a:spcBef>
              <a:spcAft>
                <a:spcPts val="600"/>
              </a:spcAft>
            </a:pPr>
            <a:r>
              <a:rPr lang="en-GB" sz="1400">
                <a:solidFill>
                  <a:schemeClr val="tx1"/>
                </a:solidFill>
                <a:latin typeface="Times New Roman" panose="02020603050405020304" pitchFamily="18" charset="0"/>
                <a:cs typeface="Times New Roman" panose="02020603050405020304" pitchFamily="18" charset="0"/>
              </a:rPr>
              <a:t>All workers should participate in structured training about hygiene where they can practice the correct procedures under supervision. The existing research indicates that the individuals tend to remember information more effectively when they learn through practical experience rather than by only reading the instructions (Mehner et al., 2025).</a:t>
            </a:r>
          </a:p>
          <a:p>
            <a:pPr algn="just">
              <a:spcBef>
                <a:spcPts val="600"/>
              </a:spcBef>
              <a:spcAft>
                <a:spcPts val="600"/>
              </a:spcAft>
            </a:pPr>
            <a:r>
              <a:rPr lang="en-GB" sz="1400">
                <a:solidFill>
                  <a:schemeClr val="tx1"/>
                </a:solidFill>
                <a:latin typeface="Times New Roman" panose="02020603050405020304" pitchFamily="18" charset="0"/>
                <a:cs typeface="Times New Roman" panose="02020603050405020304" pitchFamily="18" charset="0"/>
              </a:rPr>
              <a:t>The managers should demonstrate a proper behaviour by following all the hygiene standards. When the leaders adopt the correct practices, the employees are more likely to adopt and respect these rules.</a:t>
            </a:r>
          </a:p>
          <a:p>
            <a:pPr algn="just">
              <a:spcBef>
                <a:spcPts val="600"/>
              </a:spcBef>
              <a:spcAft>
                <a:spcPts val="600"/>
              </a:spcAft>
            </a:pPr>
            <a:r>
              <a:rPr lang="en-GB" sz="1400">
                <a:solidFill>
                  <a:schemeClr val="tx1"/>
                </a:solidFill>
                <a:latin typeface="Times New Roman" panose="02020603050405020304" pitchFamily="18" charset="0"/>
                <a:cs typeface="Times New Roman" panose="02020603050405020304" pitchFamily="18" charset="0"/>
              </a:rPr>
              <a:t>The company should create different program for training for specific groups like new employees, experienced workers, and supervisors such that each group can receive the most relevant guidance.</a:t>
            </a:r>
          </a:p>
          <a:p>
            <a:pPr algn="just">
              <a:spcBef>
                <a:spcPts val="600"/>
              </a:spcBef>
              <a:spcAft>
                <a:spcPts val="600"/>
              </a:spcAft>
            </a:pPr>
            <a:r>
              <a:rPr lang="en-GB" sz="1400">
                <a:solidFill>
                  <a:schemeClr val="tx1"/>
                </a:solidFill>
                <a:latin typeface="Times New Roman" panose="02020603050405020304" pitchFamily="18" charset="0"/>
                <a:cs typeface="Times New Roman" panose="02020603050405020304" pitchFamily="18" charset="0"/>
              </a:rPr>
              <a:t>The managers should also provide frequent feedback to the employees to correct their mistakes quickly and to create positive behaviours and good working habits.</a:t>
            </a:r>
            <a:endParaRPr lang="en-US" sz="1400">
              <a:solidFill>
                <a:schemeClr val="tx1"/>
              </a:solidFill>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A915BC64-6AC5-A7BE-0281-C9832CBF4D7F}"/>
              </a:ext>
            </a:extLst>
          </p:cNvPr>
          <p:cNvSpPr>
            <a:spLocks noGrp="1"/>
          </p:cNvSpPr>
          <p:nvPr>
            <p:ph type="sldNum" sz="quarter" idx="12"/>
          </p:nvPr>
        </p:nvSpPr>
        <p:spPr/>
        <p:txBody>
          <a:bodyPr/>
          <a:lstStyle/>
          <a:p>
            <a:fld id="{CBD12358-51D2-46B3-9BDE-DF29528B9454}" type="slidenum">
              <a:rPr lang="en-US" smtClean="0"/>
              <a:t>7</a:t>
            </a:fld>
            <a:endParaRPr lang="en-US"/>
          </a:p>
        </p:txBody>
      </p:sp>
    </p:spTree>
    <p:extLst>
      <p:ext uri="{BB962C8B-B14F-4D97-AF65-F5344CB8AC3E}">
        <p14:creationId xmlns:p14="http://schemas.microsoft.com/office/powerpoint/2010/main" val="1408565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077C6F9-B646-5C7D-C75E-C0A52DC72116}"/>
              </a:ext>
            </a:extLst>
          </p:cNvPr>
          <p:cNvSpPr>
            <a:spLocks noGrp="1"/>
          </p:cNvSpPr>
          <p:nvPr>
            <p:ph type="title"/>
          </p:nvPr>
        </p:nvSpPr>
        <p:spPr>
          <a:xfrm>
            <a:off x="777240" y="365760"/>
            <a:ext cx="6291072" cy="1066800"/>
          </a:xfrm>
        </p:spPr>
        <p:txBody>
          <a:bodyPr/>
          <a:lstStyle/>
          <a:p>
            <a:r>
              <a:rPr lang="en-GB" b="1">
                <a:solidFill>
                  <a:schemeClr val="tx1"/>
                </a:solidFill>
                <a:latin typeface="Times New Roman" panose="02020603050405020304" pitchFamily="18" charset="0"/>
                <a:cs typeface="Times New Roman" panose="02020603050405020304" pitchFamily="18" charset="0"/>
              </a:rPr>
              <a:t>Conclusion</a:t>
            </a:r>
            <a:endParaRPr lang="en-US" b="1"/>
          </a:p>
        </p:txBody>
      </p:sp>
      <p:sp>
        <p:nvSpPr>
          <p:cNvPr id="6" name="Content Placeholder 5">
            <a:extLst>
              <a:ext uri="{FF2B5EF4-FFF2-40B4-BE49-F238E27FC236}">
                <a16:creationId xmlns:a16="http://schemas.microsoft.com/office/drawing/2014/main" id="{0560E33F-C072-D53E-4C22-9772E6996B38}"/>
              </a:ext>
            </a:extLst>
          </p:cNvPr>
          <p:cNvSpPr>
            <a:spLocks noGrp="1"/>
          </p:cNvSpPr>
          <p:nvPr>
            <p:ph idx="1"/>
          </p:nvPr>
        </p:nvSpPr>
        <p:spPr>
          <a:xfrm>
            <a:off x="777240" y="1691640"/>
            <a:ext cx="6291072" cy="4325112"/>
          </a:xfrm>
        </p:spPr>
        <p:txBody>
          <a:bodyPr>
            <a:normAutofit/>
          </a:bodyPr>
          <a:lstStyle/>
          <a:p>
            <a:pPr algn="just"/>
            <a:r>
              <a:rPr lang="en-GB" sz="1800">
                <a:solidFill>
                  <a:schemeClr val="tx1"/>
                </a:solidFill>
                <a:latin typeface="Times New Roman" panose="02020603050405020304" pitchFamily="18" charset="0"/>
                <a:cs typeface="Times New Roman" panose="02020603050405020304" pitchFamily="18" charset="0"/>
              </a:rPr>
              <a:t>The communication problems at Flight Foods Ltd have a negative impact on the quality and safety of the meals that are produced. These issues are caused by the language and cultural differences among the employees, the noisy environment from the factory, the insufficient training offered to the staff, and the ineffective communication methods adopted.</a:t>
            </a:r>
          </a:p>
          <a:p>
            <a:pPr algn="just"/>
            <a:r>
              <a:rPr lang="en-GB" sz="1800">
                <a:solidFill>
                  <a:schemeClr val="tx1"/>
                </a:solidFill>
                <a:latin typeface="Times New Roman" panose="02020603050405020304" pitchFamily="18" charset="0"/>
                <a:cs typeface="Times New Roman" panose="02020603050405020304" pitchFamily="18" charset="0"/>
              </a:rPr>
              <a:t>Using the Shannon and Weaver communication model, it becomes clearer that the message fails because of the noise and the limited feedback from the employees.</a:t>
            </a:r>
          </a:p>
          <a:p>
            <a:pPr algn="just"/>
            <a:r>
              <a:rPr lang="en-GB" sz="1800">
                <a:solidFill>
                  <a:schemeClr val="tx1"/>
                </a:solidFill>
                <a:latin typeface="Times New Roman" panose="02020603050405020304" pitchFamily="18" charset="0"/>
                <a:cs typeface="Times New Roman" panose="02020603050405020304" pitchFamily="18" charset="0"/>
              </a:rPr>
              <a:t>To address these problems, the company should introduce better communication systems, provide appropriate training for the staff, promote a stronger leadership, and ensure that all employees receive regular feedback to improve their performance.</a:t>
            </a:r>
          </a:p>
        </p:txBody>
      </p:sp>
      <p:sp>
        <p:nvSpPr>
          <p:cNvPr id="3" name="Slide Number Placeholder 2">
            <a:extLst>
              <a:ext uri="{FF2B5EF4-FFF2-40B4-BE49-F238E27FC236}">
                <a16:creationId xmlns:a16="http://schemas.microsoft.com/office/drawing/2014/main" id="{CBFCE61F-A4B1-C1BD-8937-C2A157D029EE}"/>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8</a:t>
            </a:fld>
            <a:endParaRPr lang="en-US"/>
          </a:p>
        </p:txBody>
      </p:sp>
      <p:pic>
        <p:nvPicPr>
          <p:cNvPr id="8" name="Picture Placeholder 6">
            <a:extLst>
              <a:ext uri="{FF2B5EF4-FFF2-40B4-BE49-F238E27FC236}">
                <a16:creationId xmlns:a16="http://schemas.microsoft.com/office/drawing/2014/main" id="{8A46C898-FB15-2F50-9DD1-2DB8369EC4E0}"/>
              </a:ext>
            </a:extLst>
          </p:cNvPr>
          <p:cNvPicPr>
            <a:picLocks noGrp="1" noChangeAspect="1"/>
          </p:cNvPicPr>
          <p:nvPr>
            <p:ph type="pic" sz="quarter" idx="13"/>
          </p:nvPr>
        </p:nvPicPr>
        <p:blipFill>
          <a:blip r:embed="rId3"/>
          <a:srcRect/>
          <a:stretch/>
        </p:blipFill>
        <p:spPr>
          <a:xfrm>
            <a:off x="7414913" y="659674"/>
            <a:ext cx="4123944" cy="2322576"/>
          </a:xfrm>
        </p:spPr>
      </p:pic>
      <p:pic>
        <p:nvPicPr>
          <p:cNvPr id="9" name="Picture Placeholder 8">
            <a:extLst>
              <a:ext uri="{FF2B5EF4-FFF2-40B4-BE49-F238E27FC236}">
                <a16:creationId xmlns:a16="http://schemas.microsoft.com/office/drawing/2014/main" id="{2D23AD9E-50D0-B97E-6703-48A3678B95B1}"/>
              </a:ext>
            </a:extLst>
          </p:cNvPr>
          <p:cNvPicPr>
            <a:picLocks noChangeAspect="1"/>
          </p:cNvPicPr>
          <p:nvPr/>
        </p:nvPicPr>
        <p:blipFill>
          <a:blip r:embed="rId4"/>
          <a:srcRect/>
          <a:stretch/>
        </p:blipFill>
        <p:spPr>
          <a:xfrm>
            <a:off x="7414913" y="3155986"/>
            <a:ext cx="4123944" cy="2322576"/>
          </a:xfrm>
          <a:prstGeom prst="rect">
            <a:avLst/>
          </a:prstGeom>
        </p:spPr>
      </p:pic>
    </p:spTree>
    <p:extLst>
      <p:ext uri="{BB962C8B-B14F-4D97-AF65-F5344CB8AC3E}">
        <p14:creationId xmlns:p14="http://schemas.microsoft.com/office/powerpoint/2010/main" val="23468483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968167B-5A2E-FCAC-1623-F839F32BD90C}"/>
              </a:ext>
            </a:extLst>
          </p:cNvPr>
          <p:cNvSpPr>
            <a:spLocks noGrp="1"/>
          </p:cNvSpPr>
          <p:nvPr>
            <p:ph type="title"/>
          </p:nvPr>
        </p:nvSpPr>
        <p:spPr>
          <a:xfrm>
            <a:off x="777240" y="365760"/>
            <a:ext cx="10890504" cy="1545336"/>
          </a:xfrm>
        </p:spPr>
        <p:txBody>
          <a:bodyPr/>
          <a:lstStyle/>
          <a:p>
            <a:r>
              <a:rPr lang="en-US" b="1">
                <a:latin typeface="Times New Roman" panose="02020603050405020304" pitchFamily="18" charset="0"/>
                <a:cs typeface="Times New Roman" panose="02020603050405020304" pitchFamily="18" charset="0"/>
              </a:rPr>
              <a:t>References</a:t>
            </a:r>
          </a:p>
        </p:txBody>
      </p:sp>
      <p:sp>
        <p:nvSpPr>
          <p:cNvPr id="3" name="Slide Number Placeholder 2">
            <a:extLst>
              <a:ext uri="{FF2B5EF4-FFF2-40B4-BE49-F238E27FC236}">
                <a16:creationId xmlns:a16="http://schemas.microsoft.com/office/drawing/2014/main" id="{E72D1435-9E6A-5F3A-C02E-7ABBE33226FF}"/>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9</a:t>
            </a:fld>
            <a:endParaRPr lang="en-US"/>
          </a:p>
        </p:txBody>
      </p:sp>
      <p:sp>
        <p:nvSpPr>
          <p:cNvPr id="5" name="Content Placeholder 4">
            <a:extLst>
              <a:ext uri="{FF2B5EF4-FFF2-40B4-BE49-F238E27FC236}">
                <a16:creationId xmlns:a16="http://schemas.microsoft.com/office/drawing/2014/main" id="{6150CBF9-348C-A945-6641-7F3FF58AB5E7}"/>
              </a:ext>
            </a:extLst>
          </p:cNvPr>
          <p:cNvSpPr>
            <a:spLocks noGrp="1"/>
          </p:cNvSpPr>
          <p:nvPr>
            <p:ph idx="13"/>
          </p:nvPr>
        </p:nvSpPr>
        <p:spPr/>
        <p:txBody>
          <a:bodyPr>
            <a:normAutofit/>
          </a:bodyPr>
          <a:lstStyle/>
          <a:p>
            <a:pPr marL="285750" indent="-285750" algn="just">
              <a:spcBef>
                <a:spcPts val="600"/>
              </a:spcBef>
              <a:spcAft>
                <a:spcPts val="600"/>
              </a:spcAft>
            </a:pPr>
            <a:r>
              <a:rPr lang="en-GB" sz="1400">
                <a:solidFill>
                  <a:schemeClr val="tx1"/>
                </a:solidFill>
                <a:latin typeface="Times New Roman" panose="02020603050405020304" pitchFamily="18" charset="0"/>
                <a:cs typeface="Times New Roman" panose="02020603050405020304" pitchFamily="18" charset="0"/>
              </a:rPr>
              <a:t>Arman, A., Sohaib, O., Begum, V. &amp; </a:t>
            </a:r>
            <a:r>
              <a:rPr lang="en-GB" sz="1400" err="1">
                <a:solidFill>
                  <a:schemeClr val="tx1"/>
                </a:solidFill>
                <a:latin typeface="Times New Roman" panose="02020603050405020304" pitchFamily="18" charset="0"/>
                <a:cs typeface="Times New Roman" panose="02020603050405020304" pitchFamily="18" charset="0"/>
              </a:rPr>
              <a:t>Alkharman</a:t>
            </a:r>
            <a:r>
              <a:rPr lang="en-GB" sz="1400">
                <a:solidFill>
                  <a:schemeClr val="tx1"/>
                </a:solidFill>
                <a:latin typeface="Times New Roman" panose="02020603050405020304" pitchFamily="18" charset="0"/>
                <a:cs typeface="Times New Roman" panose="02020603050405020304" pitchFamily="18" charset="0"/>
              </a:rPr>
              <a:t>, A., (2024). Impact of Cultural Diversity on Employee Performance:. International Journal of Service Science, Management, Engineering, and Technology, 15(1), pp. 1-14.</a:t>
            </a:r>
          </a:p>
          <a:p>
            <a:pPr marL="285750" indent="-285750" algn="just">
              <a:spcBef>
                <a:spcPts val="600"/>
              </a:spcBef>
              <a:spcAft>
                <a:spcPts val="600"/>
              </a:spcAft>
            </a:pPr>
            <a:r>
              <a:rPr lang="en-GB" sz="1400">
                <a:solidFill>
                  <a:schemeClr val="tx1"/>
                </a:solidFill>
                <a:latin typeface="Times New Roman" panose="02020603050405020304" pitchFamily="18" charset="0"/>
                <a:cs typeface="Times New Roman" panose="02020603050405020304" pitchFamily="18" charset="0"/>
              </a:rPr>
              <a:t>Biloa, X., (2023). The Impact of Leadership Style on Employee Job Performance. Open Journal of Leadership, 12(4).</a:t>
            </a:r>
          </a:p>
          <a:p>
            <a:pPr marL="285750" indent="-285750" algn="just">
              <a:spcBef>
                <a:spcPts val="600"/>
              </a:spcBef>
              <a:spcAft>
                <a:spcPts val="600"/>
              </a:spcAft>
            </a:pPr>
            <a:r>
              <a:rPr lang="en-GB" sz="1400">
                <a:solidFill>
                  <a:schemeClr val="tx1"/>
                </a:solidFill>
                <a:latin typeface="Times New Roman" panose="02020603050405020304" pitchFamily="18" charset="0"/>
                <a:cs typeface="Times New Roman" panose="02020603050405020304" pitchFamily="18" charset="0"/>
              </a:rPr>
              <a:t>Fiset, J., Bhave, D. &amp; Jha, N., (2023). The Effects of Language-Related Misunderstanding at Work. Journal of Management , 50(1).</a:t>
            </a:r>
          </a:p>
          <a:p>
            <a:pPr marL="285750" indent="-285750" algn="just">
              <a:spcBef>
                <a:spcPts val="600"/>
              </a:spcBef>
              <a:spcAft>
                <a:spcPts val="600"/>
              </a:spcAft>
            </a:pPr>
            <a:r>
              <a:rPr lang="en-GB" sz="1400" err="1">
                <a:solidFill>
                  <a:schemeClr val="tx1"/>
                </a:solidFill>
                <a:latin typeface="Times New Roman" panose="02020603050405020304" pitchFamily="18" charset="0"/>
                <a:cs typeface="Times New Roman" panose="02020603050405020304" pitchFamily="18" charset="0"/>
              </a:rPr>
              <a:t>Khajenasiri</a:t>
            </a:r>
            <a:r>
              <a:rPr lang="en-GB" sz="1400">
                <a:solidFill>
                  <a:schemeClr val="tx1"/>
                </a:solidFill>
                <a:latin typeface="Times New Roman" panose="02020603050405020304" pitchFamily="18" charset="0"/>
                <a:cs typeface="Times New Roman" panose="02020603050405020304" pitchFamily="18" charset="0"/>
              </a:rPr>
              <a:t>, F., Zamanian, A. &amp; Zamanian, Z., (2016). The Effect of Exposure to High Noise Levels on the Performance and Rate of Error in Manual Activities. Electronic Physician, 8(3), pp. 2088-2093.</a:t>
            </a:r>
          </a:p>
          <a:p>
            <a:pPr marL="285750" indent="-285750" algn="just">
              <a:spcBef>
                <a:spcPts val="600"/>
              </a:spcBef>
              <a:spcAft>
                <a:spcPts val="600"/>
              </a:spcAft>
            </a:pPr>
            <a:r>
              <a:rPr lang="en-GB" sz="1400">
                <a:solidFill>
                  <a:schemeClr val="tx1"/>
                </a:solidFill>
                <a:latin typeface="Times New Roman" panose="02020603050405020304" pitchFamily="18" charset="0"/>
                <a:cs typeface="Times New Roman" panose="02020603050405020304" pitchFamily="18" charset="0"/>
              </a:rPr>
              <a:t>Mehner, L., </a:t>
            </a:r>
            <a:r>
              <a:rPr lang="en-GB" sz="1400" err="1">
                <a:solidFill>
                  <a:schemeClr val="tx1"/>
                </a:solidFill>
                <a:latin typeface="Times New Roman" panose="02020603050405020304" pitchFamily="18" charset="0"/>
                <a:cs typeface="Times New Roman" panose="02020603050405020304" pitchFamily="18" charset="0"/>
              </a:rPr>
              <a:t>Rothenbusch</a:t>
            </a:r>
            <a:r>
              <a:rPr lang="en-GB" sz="1400">
                <a:solidFill>
                  <a:schemeClr val="tx1"/>
                </a:solidFill>
                <a:latin typeface="Times New Roman" panose="02020603050405020304" pitchFamily="18" charset="0"/>
                <a:cs typeface="Times New Roman" panose="02020603050405020304" pitchFamily="18" charset="0"/>
              </a:rPr>
              <a:t>, S. &amp; Kauffeld, S., (2025). How to maximize the impact of workplace training: a mixed-method analysis of social support, training transfer and knowledge sharing. European Journal of Work and Organizational Psychology , 34(2), pp. 201-217.</a:t>
            </a:r>
          </a:p>
          <a:p>
            <a:pPr marL="285750" indent="-285750" algn="just">
              <a:spcBef>
                <a:spcPts val="600"/>
              </a:spcBef>
              <a:spcAft>
                <a:spcPts val="600"/>
              </a:spcAft>
            </a:pPr>
            <a:r>
              <a:rPr lang="en-GB" sz="1400">
                <a:solidFill>
                  <a:schemeClr val="tx1"/>
                </a:solidFill>
                <a:latin typeface="Times New Roman" panose="02020603050405020304" pitchFamily="18" charset="0"/>
                <a:cs typeface="Times New Roman" panose="02020603050405020304" pitchFamily="18" charset="0"/>
              </a:rPr>
              <a:t>Shannon, C. E. &amp; Weaver, W., (1949). The Mathematical Theory of Communication. Urbana, IL: The University of Illinois Press.</a:t>
            </a:r>
          </a:p>
          <a:p>
            <a:pPr marL="285750" indent="-285750" algn="just">
              <a:spcBef>
                <a:spcPts val="600"/>
              </a:spcBef>
              <a:spcAft>
                <a:spcPts val="600"/>
              </a:spcAft>
            </a:pPr>
            <a:r>
              <a:rPr lang="en-GB" sz="1400" err="1">
                <a:solidFill>
                  <a:schemeClr val="tx1"/>
                </a:solidFill>
                <a:latin typeface="Times New Roman" panose="02020603050405020304" pitchFamily="18" charset="0"/>
                <a:cs typeface="Times New Roman" panose="02020603050405020304" pitchFamily="18" charset="0"/>
              </a:rPr>
              <a:t>Urbancova</a:t>
            </a:r>
            <a:r>
              <a:rPr lang="en-GB" sz="1400">
                <a:solidFill>
                  <a:schemeClr val="tx1"/>
                </a:solidFill>
                <a:latin typeface="Times New Roman" panose="02020603050405020304" pitchFamily="18" charset="0"/>
                <a:cs typeface="Times New Roman" panose="02020603050405020304" pitchFamily="18" charset="0"/>
              </a:rPr>
              <a:t>, H., </a:t>
            </a:r>
            <a:r>
              <a:rPr lang="en-GB" sz="1400" err="1">
                <a:solidFill>
                  <a:schemeClr val="tx1"/>
                </a:solidFill>
                <a:latin typeface="Times New Roman" panose="02020603050405020304" pitchFamily="18" charset="0"/>
                <a:cs typeface="Times New Roman" panose="02020603050405020304" pitchFamily="18" charset="0"/>
              </a:rPr>
              <a:t>Vrabcova</a:t>
            </a:r>
            <a:r>
              <a:rPr lang="en-GB" sz="1400">
                <a:solidFill>
                  <a:schemeClr val="tx1"/>
                </a:solidFill>
                <a:latin typeface="Times New Roman" panose="02020603050405020304" pitchFamily="18" charset="0"/>
                <a:cs typeface="Times New Roman" panose="02020603050405020304" pitchFamily="18" charset="0"/>
              </a:rPr>
              <a:t>, P., </a:t>
            </a:r>
            <a:r>
              <a:rPr lang="en-GB" sz="1400" err="1">
                <a:solidFill>
                  <a:schemeClr val="tx1"/>
                </a:solidFill>
                <a:latin typeface="Times New Roman" panose="02020603050405020304" pitchFamily="18" charset="0"/>
                <a:cs typeface="Times New Roman" panose="02020603050405020304" pitchFamily="18" charset="0"/>
              </a:rPr>
              <a:t>Hudakova</a:t>
            </a:r>
            <a:r>
              <a:rPr lang="en-GB" sz="1400">
                <a:solidFill>
                  <a:schemeClr val="tx1"/>
                </a:solidFill>
                <a:latin typeface="Times New Roman" panose="02020603050405020304" pitchFamily="18" charset="0"/>
                <a:cs typeface="Times New Roman" panose="02020603050405020304" pitchFamily="18" charset="0"/>
              </a:rPr>
              <a:t>, M. &amp; Petru, G., (2021). Effective Training Evaluation: The Role of Factors Influencing the Evaluation of Effectiveness of Employee Training and Development. Sustainability, 13(5).</a:t>
            </a:r>
          </a:p>
          <a:p>
            <a:pPr algn="just"/>
            <a:endParaRPr lang="en-GB" sz="1400">
              <a:solidFill>
                <a:schemeClr val="tx1"/>
              </a:solidFill>
              <a:latin typeface="Times New Roman" panose="02020603050405020304" pitchFamily="18" charset="0"/>
              <a:cs typeface="Times New Roman" panose="02020603050405020304" pitchFamily="18" charset="0"/>
            </a:endParaRPr>
          </a:p>
          <a:p>
            <a:pPr algn="just"/>
            <a:endParaRPr lang="en-GB" sz="1400">
              <a:solidFill>
                <a:schemeClr val="tx1"/>
              </a:solidFill>
              <a:latin typeface="Times New Roman" panose="02020603050405020304" pitchFamily="18" charset="0"/>
              <a:cs typeface="Times New Roman" panose="02020603050405020304" pitchFamily="18" charset="0"/>
            </a:endParaRPr>
          </a:p>
          <a:p>
            <a:endParaRPr lang="en-GB" sz="140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1074955"/>
      </p:ext>
    </p:extLst>
  </p:cSld>
  <p:clrMapOvr>
    <a:masterClrMapping/>
  </p:clrMapOvr>
</p:sld>
</file>

<file path=ppt/theme/theme1.xml><?xml version="1.0" encoding="utf-8"?>
<a:theme xmlns:a="http://schemas.openxmlformats.org/drawingml/2006/main" name="Custom">
  <a:themeElements>
    <a:clrScheme name="Custom 17">
      <a:dk1>
        <a:sysClr val="windowText" lastClr="000000"/>
      </a:dk1>
      <a:lt1>
        <a:sysClr val="window" lastClr="FFFFFF"/>
      </a:lt1>
      <a:dk2>
        <a:srgbClr val="44546A"/>
      </a:dk2>
      <a:lt2>
        <a:srgbClr val="E7E6E6"/>
      </a:lt2>
      <a:accent1>
        <a:srgbClr val="BED6DA"/>
      </a:accent1>
      <a:accent2>
        <a:srgbClr val="3E7090"/>
      </a:accent2>
      <a:accent3>
        <a:srgbClr val="93A5A8"/>
      </a:accent3>
      <a:accent4>
        <a:srgbClr val="627272"/>
      </a:accent4>
      <a:accent5>
        <a:srgbClr val="BDA07D"/>
      </a:accent5>
      <a:accent6>
        <a:srgbClr val="D8CAB7"/>
      </a:accent6>
      <a:hlink>
        <a:srgbClr val="0563C1"/>
      </a:hlink>
      <a:folHlink>
        <a:srgbClr val="954F72"/>
      </a:folHlink>
    </a:clrScheme>
    <a:fontScheme name="Custom 24">
      <a:majorFont>
        <a:latin typeface="Segoe UI Light"/>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33468121_win32_CP_V3" id="{DB41292E-DA07-4A60-84D2-21F0B686AF93}" vid="{CD2DD4A9-674C-44A3-BA93-D7C3019ED0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Coastal presentation</Template>
  <Application>Microsoft Office PowerPoint</Application>
  <PresentationFormat>Widescreen</PresentationFormat>
  <Slides>9</Slides>
  <Notes>6</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Custom</vt:lpstr>
      <vt:lpstr>Communication problems at Flight Foods Ltd </vt:lpstr>
      <vt:lpstr>Agenda</vt:lpstr>
      <vt:lpstr>Summary of the Case Study</vt:lpstr>
      <vt:lpstr>Communication Barriers</vt:lpstr>
      <vt:lpstr>Communication Barriers</vt:lpstr>
      <vt:lpstr>Theoretical Framework</vt:lpstr>
      <vt:lpstr>Strategies to Overcome Barriers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2026-03-16T11:38:29Z</dcterms:created>
  <dcterms:modified xsi:type="dcterms:W3CDTF">2026-03-16T11:38:30Z</dcterms:modified>
</cp:coreProperties>
</file>