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3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42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D9822-26FD-43E4-BB20-FCFDCA124EC6}" type="datetimeFigureOut">
              <a:rPr lang="en-GB" smtClean="0"/>
              <a:t>23/08/2016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85254-5CAD-4AAA-A0F1-34A144253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689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85254-5CAD-4AAA-A0F1-34A14425376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44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fld id="{D9F4772D-6995-45C5-A3E1-1E877135243C}" type="datetime1">
              <a:rPr lang="en-GB" smtClean="0">
                <a:solidFill>
                  <a:srgbClr val="438086"/>
                </a:solidFill>
              </a:rPr>
              <a:t>23/08/2016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5217A8-0E06-4059-AC45-433E2E67A85D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98295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946881-8D3D-443F-9D81-29F496099318}" type="datetime1">
              <a:rPr lang="en-GB" smtClean="0"/>
              <a:t>23/08/2016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0392" y="6390482"/>
            <a:ext cx="762000" cy="3667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1A18B4-16EB-4AE2-A5B6-EC417916A85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6024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3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C932502-6ED0-4B5C-BFE3-EBF7F550EC19}" type="datetime1">
              <a:rPr lang="en-GB" smtClean="0">
                <a:solidFill>
                  <a:srgbClr val="438086"/>
                </a:solidFill>
              </a:rPr>
              <a:t>23/08/2016</a:t>
            </a:fld>
            <a:endParaRPr lang="en-US" sz="1000" dirty="0">
              <a:solidFill>
                <a:srgbClr val="42445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 sz="1000" dirty="0">
              <a:solidFill>
                <a:srgbClr val="424456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fld id="{BC5217A8-0E06-4059-AC45-433E2E67A85D}" type="slidenum">
              <a:rPr lang="en-US" smtClean="0"/>
              <a:pPr/>
              <a:t>‹#›</a:t>
            </a:fld>
            <a:endParaRPr lang="en-US" sz="1100" dirty="0">
              <a:solidFill>
                <a:srgbClr val="4244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762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</a:t>
            </a:r>
            <a:r>
              <a:rPr lang="en-GB" dirty="0" smtClean="0"/>
              <a:t>oise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Professor </a:t>
            </a:r>
            <a:r>
              <a:rPr lang="en-GB" dirty="0" smtClean="0"/>
              <a:t>Ian Wells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in a Channel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typical communications channel may be represented as below:</a:t>
            </a:r>
          </a:p>
          <a:p>
            <a:endParaRPr lang="en-GB" dirty="0"/>
          </a:p>
        </p:txBody>
      </p:sp>
      <p:grpSp>
        <p:nvGrpSpPr>
          <p:cNvPr id="34" name="Group 33"/>
          <p:cNvGrpSpPr/>
          <p:nvPr/>
        </p:nvGrpSpPr>
        <p:grpSpPr>
          <a:xfrm>
            <a:off x="1167036" y="3230042"/>
            <a:ext cx="4914900" cy="1993900"/>
            <a:chOff x="1167036" y="3230042"/>
            <a:chExt cx="4914900" cy="1993900"/>
          </a:xfrm>
        </p:grpSpPr>
        <p:sp>
          <p:nvSpPr>
            <p:cNvPr id="2076" name="Text Box 28"/>
            <p:cNvSpPr txBox="1">
              <a:spLocks noChangeArrowheads="1"/>
            </p:cNvSpPr>
            <p:nvPr/>
          </p:nvSpPr>
          <p:spPr bwMode="auto">
            <a:xfrm>
              <a:off x="1167036" y="4184129"/>
              <a:ext cx="1028700" cy="342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Transmitter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5" name="Text Box 27"/>
            <p:cNvSpPr txBox="1">
              <a:spLocks noChangeArrowheads="1"/>
            </p:cNvSpPr>
            <p:nvPr/>
          </p:nvSpPr>
          <p:spPr bwMode="auto">
            <a:xfrm>
              <a:off x="5053236" y="4184129"/>
              <a:ext cx="1028700" cy="342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Receiver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4" name="Line 26"/>
            <p:cNvSpPr>
              <a:spLocks noChangeShapeType="1"/>
            </p:cNvSpPr>
            <p:nvPr/>
          </p:nvSpPr>
          <p:spPr bwMode="auto">
            <a:xfrm>
              <a:off x="2195736" y="4365104"/>
              <a:ext cx="285750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2069" name="Group 21"/>
            <p:cNvGrpSpPr>
              <a:grpSpLocks/>
            </p:cNvGrpSpPr>
            <p:nvPr/>
          </p:nvGrpSpPr>
          <p:grpSpPr bwMode="auto">
            <a:xfrm>
              <a:off x="2652936" y="4647679"/>
              <a:ext cx="228600" cy="571500"/>
              <a:chOff x="4500" y="3960"/>
              <a:chExt cx="360" cy="900"/>
            </a:xfrm>
          </p:grpSpPr>
          <p:sp>
            <p:nvSpPr>
              <p:cNvPr id="2073" name="Line 25"/>
              <p:cNvSpPr>
                <a:spLocks noChangeShapeType="1"/>
              </p:cNvSpPr>
              <p:nvPr/>
            </p:nvSpPr>
            <p:spPr bwMode="auto">
              <a:xfrm>
                <a:off x="4680" y="4140"/>
                <a:ext cx="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72" name="Line 24"/>
              <p:cNvSpPr>
                <a:spLocks noChangeShapeType="1"/>
              </p:cNvSpPr>
              <p:nvPr/>
            </p:nvSpPr>
            <p:spPr bwMode="auto">
              <a:xfrm flipH="1" flipV="1">
                <a:off x="4500" y="3960"/>
                <a:ext cx="18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71" name="Line 23"/>
              <p:cNvSpPr>
                <a:spLocks noChangeShapeType="1"/>
              </p:cNvSpPr>
              <p:nvPr/>
            </p:nvSpPr>
            <p:spPr bwMode="auto">
              <a:xfrm flipV="1">
                <a:off x="4680" y="3960"/>
                <a:ext cx="18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70" name="Line 22"/>
              <p:cNvSpPr>
                <a:spLocks noChangeShapeType="1"/>
              </p:cNvSpPr>
              <p:nvPr/>
            </p:nvSpPr>
            <p:spPr bwMode="auto">
              <a:xfrm flipV="1">
                <a:off x="4680" y="3960"/>
                <a:ext cx="0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2652936" y="3230042"/>
              <a:ext cx="571500" cy="457200"/>
            </a:xfrm>
            <a:prstGeom prst="cloudCallout">
              <a:avLst>
                <a:gd name="adj1" fmla="val -43750"/>
                <a:gd name="adj2" fmla="val 7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7" name="Rectangle 19"/>
            <p:cNvSpPr>
              <a:spLocks noChangeArrowheads="1"/>
            </p:cNvSpPr>
            <p:nvPr/>
          </p:nvSpPr>
          <p:spPr bwMode="auto">
            <a:xfrm>
              <a:off x="2633886" y="3685654"/>
              <a:ext cx="228600" cy="1143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2063" name="Group 15"/>
            <p:cNvGrpSpPr>
              <a:grpSpLocks/>
            </p:cNvGrpSpPr>
            <p:nvPr/>
          </p:nvGrpSpPr>
          <p:grpSpPr bwMode="auto">
            <a:xfrm>
              <a:off x="2652936" y="3666604"/>
              <a:ext cx="114300" cy="342900"/>
              <a:chOff x="5940" y="2700"/>
              <a:chExt cx="180" cy="540"/>
            </a:xfrm>
          </p:grpSpPr>
          <p:sp>
            <p:nvSpPr>
              <p:cNvPr id="2066" name="Line 18"/>
              <p:cNvSpPr>
                <a:spLocks noChangeShapeType="1"/>
              </p:cNvSpPr>
              <p:nvPr/>
            </p:nvSpPr>
            <p:spPr bwMode="auto">
              <a:xfrm flipH="1">
                <a:off x="5940" y="2700"/>
                <a:ext cx="180" cy="180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65" name="Line 17"/>
              <p:cNvSpPr>
                <a:spLocks noChangeShapeType="1"/>
              </p:cNvSpPr>
              <p:nvPr/>
            </p:nvSpPr>
            <p:spPr bwMode="auto">
              <a:xfrm>
                <a:off x="5940" y="2880"/>
                <a:ext cx="180" cy="0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64" name="Line 16"/>
              <p:cNvSpPr>
                <a:spLocks noChangeShapeType="1"/>
              </p:cNvSpPr>
              <p:nvPr/>
            </p:nvSpPr>
            <p:spPr bwMode="auto">
              <a:xfrm flipH="1">
                <a:off x="5940" y="2880"/>
                <a:ext cx="180" cy="360"/>
              </a:xfrm>
              <a:prstGeom prst="line">
                <a:avLst/>
              </a:prstGeom>
              <a:noFill/>
              <a:ln w="412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2062" name="Oval 14"/>
            <p:cNvSpPr>
              <a:spLocks noChangeArrowheads="1"/>
            </p:cNvSpPr>
            <p:nvPr/>
          </p:nvSpPr>
          <p:spPr bwMode="auto">
            <a:xfrm>
              <a:off x="3453036" y="3349104"/>
              <a:ext cx="228600" cy="2286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61" name="monitor"/>
            <p:cNvSpPr>
              <a:spLocks noEditPoints="1" noChangeArrowheads="1"/>
            </p:cNvSpPr>
            <p:nvPr/>
          </p:nvSpPr>
          <p:spPr bwMode="auto">
            <a:xfrm>
              <a:off x="4138836" y="4766742"/>
              <a:ext cx="457200" cy="457200"/>
            </a:xfrm>
            <a:custGeom>
              <a:avLst/>
              <a:gdLst>
                <a:gd name="T0" fmla="*/ 6837 w 21600"/>
                <a:gd name="T1" fmla="*/ 21600 h 21600"/>
                <a:gd name="T2" fmla="*/ 3108 w 21600"/>
                <a:gd name="T3" fmla="*/ 19849 h 21600"/>
                <a:gd name="T4" fmla="*/ 0 w 21600"/>
                <a:gd name="T5" fmla="*/ 15178 h 21600"/>
                <a:gd name="T6" fmla="*/ 0 w 21600"/>
                <a:gd name="T7" fmla="*/ 10508 h 21600"/>
                <a:gd name="T8" fmla="*/ 0 w 21600"/>
                <a:gd name="T9" fmla="*/ 3941 h 21600"/>
                <a:gd name="T10" fmla="*/ 8081 w 21600"/>
                <a:gd name="T11" fmla="*/ 1168 h 21600"/>
                <a:gd name="T12" fmla="*/ 17871 w 21600"/>
                <a:gd name="T13" fmla="*/ 0 h 21600"/>
                <a:gd name="T14" fmla="*/ 21600 w 21600"/>
                <a:gd name="T15" fmla="*/ 1751 h 21600"/>
                <a:gd name="T16" fmla="*/ 21600 w 21600"/>
                <a:gd name="T17" fmla="*/ 10508 h 21600"/>
                <a:gd name="T18" fmla="*/ 21600 w 21600"/>
                <a:gd name="T19" fmla="*/ 16346 h 21600"/>
                <a:gd name="T20" fmla="*/ 10722 w 21600"/>
                <a:gd name="T21" fmla="*/ 20286 h 21600"/>
                <a:gd name="T22" fmla="*/ 1204 w 21600"/>
                <a:gd name="T23" fmla="*/ 22548 h 21600"/>
                <a:gd name="T24" fmla="*/ 20706 w 21600"/>
                <a:gd name="T25" fmla="*/ 283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21600" h="21600" extrusionOk="0">
                  <a:moveTo>
                    <a:pt x="6837" y="21600"/>
                  </a:moveTo>
                  <a:lnTo>
                    <a:pt x="3108" y="19849"/>
                  </a:lnTo>
                  <a:lnTo>
                    <a:pt x="3108" y="17659"/>
                  </a:lnTo>
                  <a:lnTo>
                    <a:pt x="0" y="15178"/>
                  </a:lnTo>
                  <a:lnTo>
                    <a:pt x="0" y="10508"/>
                  </a:lnTo>
                  <a:lnTo>
                    <a:pt x="0" y="3941"/>
                  </a:lnTo>
                  <a:lnTo>
                    <a:pt x="8081" y="1168"/>
                  </a:lnTo>
                  <a:lnTo>
                    <a:pt x="10722" y="1605"/>
                  </a:lnTo>
                  <a:lnTo>
                    <a:pt x="12587" y="1751"/>
                  </a:lnTo>
                  <a:lnTo>
                    <a:pt x="17871" y="0"/>
                  </a:lnTo>
                  <a:lnTo>
                    <a:pt x="21600" y="1751"/>
                  </a:lnTo>
                  <a:lnTo>
                    <a:pt x="21600" y="10508"/>
                  </a:lnTo>
                  <a:lnTo>
                    <a:pt x="21600" y="16346"/>
                  </a:lnTo>
                  <a:lnTo>
                    <a:pt x="10722" y="20286"/>
                  </a:lnTo>
                  <a:lnTo>
                    <a:pt x="6837" y="21600"/>
                  </a:lnTo>
                  <a:close/>
                </a:path>
                <a:path w="21600" h="21600" extrusionOk="0">
                  <a:moveTo>
                    <a:pt x="3108" y="5254"/>
                  </a:moveTo>
                  <a:lnTo>
                    <a:pt x="2642" y="4962"/>
                  </a:lnTo>
                  <a:lnTo>
                    <a:pt x="777" y="4232"/>
                  </a:lnTo>
                  <a:lnTo>
                    <a:pt x="155" y="3941"/>
                  </a:lnTo>
                  <a:moveTo>
                    <a:pt x="6837" y="7005"/>
                  </a:moveTo>
                  <a:lnTo>
                    <a:pt x="6216" y="6714"/>
                  </a:lnTo>
                  <a:lnTo>
                    <a:pt x="3885" y="5546"/>
                  </a:lnTo>
                  <a:lnTo>
                    <a:pt x="3108" y="5254"/>
                  </a:lnTo>
                  <a:moveTo>
                    <a:pt x="19735" y="14595"/>
                  </a:moveTo>
                  <a:lnTo>
                    <a:pt x="19735" y="4816"/>
                  </a:lnTo>
                  <a:lnTo>
                    <a:pt x="9790" y="8319"/>
                  </a:lnTo>
                  <a:lnTo>
                    <a:pt x="9790" y="18243"/>
                  </a:lnTo>
                  <a:lnTo>
                    <a:pt x="19735" y="14595"/>
                  </a:lnTo>
                  <a:moveTo>
                    <a:pt x="3108" y="17659"/>
                  </a:moveTo>
                  <a:lnTo>
                    <a:pt x="3108" y="5254"/>
                  </a:lnTo>
                  <a:lnTo>
                    <a:pt x="12742" y="1751"/>
                  </a:lnTo>
                  <a:moveTo>
                    <a:pt x="21600" y="1751"/>
                  </a:moveTo>
                  <a:lnTo>
                    <a:pt x="6837" y="7005"/>
                  </a:lnTo>
                  <a:lnTo>
                    <a:pt x="6837" y="21600"/>
                  </a:lnTo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60" name="Line 12"/>
            <p:cNvSpPr>
              <a:spLocks noChangeShapeType="1"/>
            </p:cNvSpPr>
            <p:nvPr/>
          </p:nvSpPr>
          <p:spPr bwMode="auto">
            <a:xfrm>
              <a:off x="3567336" y="3628504"/>
              <a:ext cx="1905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9" name="Line 11"/>
            <p:cNvSpPr>
              <a:spLocks noChangeShapeType="1"/>
            </p:cNvSpPr>
            <p:nvPr/>
          </p:nvSpPr>
          <p:spPr bwMode="auto">
            <a:xfrm>
              <a:off x="3634011" y="3609454"/>
              <a:ext cx="47625" cy="3333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8" name="Line 10"/>
            <p:cNvSpPr>
              <a:spLocks noChangeShapeType="1"/>
            </p:cNvSpPr>
            <p:nvPr/>
          </p:nvSpPr>
          <p:spPr bwMode="auto">
            <a:xfrm>
              <a:off x="3691161" y="3593579"/>
              <a:ext cx="85725" cy="2857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7" name="Line 9"/>
            <p:cNvSpPr>
              <a:spLocks noChangeShapeType="1"/>
            </p:cNvSpPr>
            <p:nvPr/>
          </p:nvSpPr>
          <p:spPr bwMode="auto">
            <a:xfrm flipH="1">
              <a:off x="3481611" y="3628504"/>
              <a:ext cx="28575" cy="2952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6" name="Line 8"/>
            <p:cNvSpPr>
              <a:spLocks noChangeShapeType="1"/>
            </p:cNvSpPr>
            <p:nvPr/>
          </p:nvSpPr>
          <p:spPr bwMode="auto">
            <a:xfrm>
              <a:off x="4710336" y="3657079"/>
              <a:ext cx="0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5" name="Line 7"/>
            <p:cNvSpPr>
              <a:spLocks noChangeShapeType="1"/>
            </p:cNvSpPr>
            <p:nvPr/>
          </p:nvSpPr>
          <p:spPr bwMode="auto">
            <a:xfrm>
              <a:off x="4710336" y="4250804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2767236" y="3890442"/>
              <a:ext cx="1143000" cy="22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Natural noise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4710336" y="3349104"/>
              <a:ext cx="1143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Noise in</a:t>
              </a:r>
              <a:endPara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Receiver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2" name="Text Box 4"/>
            <p:cNvSpPr txBox="1">
              <a:spLocks noChangeArrowheads="1"/>
            </p:cNvSpPr>
            <p:nvPr/>
          </p:nvSpPr>
          <p:spPr bwMode="auto">
            <a:xfrm>
              <a:off x="4710336" y="4766742"/>
              <a:ext cx="8001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Spurious</a:t>
              </a:r>
              <a:endPara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Emissions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1" name="Text Box 3"/>
            <p:cNvSpPr txBox="1">
              <a:spLocks noChangeArrowheads="1"/>
            </p:cNvSpPr>
            <p:nvPr/>
          </p:nvSpPr>
          <p:spPr bwMode="auto">
            <a:xfrm>
              <a:off x="2767236" y="4647679"/>
              <a:ext cx="1028700" cy="34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Interference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0" name="Line 2"/>
            <p:cNvSpPr>
              <a:spLocks noChangeShapeType="1"/>
            </p:cNvSpPr>
            <p:nvPr/>
          </p:nvSpPr>
          <p:spPr bwMode="auto">
            <a:xfrm flipV="1">
              <a:off x="2767236" y="4412729"/>
              <a:ext cx="228600" cy="1143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49" name="Line 1"/>
            <p:cNvSpPr>
              <a:spLocks noChangeShapeType="1"/>
            </p:cNvSpPr>
            <p:nvPr/>
          </p:nvSpPr>
          <p:spPr bwMode="auto">
            <a:xfrm flipH="1" flipV="1">
              <a:off x="4024536" y="4412729"/>
              <a:ext cx="2286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077" name="Rectangle 29"/>
          <p:cNvSpPr>
            <a:spLocks noChangeArrowheads="1"/>
          </p:cNvSpPr>
          <p:nvPr/>
        </p:nvSpPr>
        <p:spPr bwMode="auto">
          <a:xfrm>
            <a:off x="938436" y="261250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All channels are subjected to some form of unwanted interference that we usually categorise as noise. </a:t>
            </a:r>
          </a:p>
          <a:p>
            <a:r>
              <a:rPr lang="en-GB" sz="2800" dirty="0" smtClean="0"/>
              <a:t>Typically this noise signal can be divided into two general forms which are</a:t>
            </a:r>
          </a:p>
          <a:p>
            <a:endParaRPr lang="en-GB" sz="2800" dirty="0" smtClean="0"/>
          </a:p>
          <a:p>
            <a:pPr lvl="1"/>
            <a:r>
              <a:rPr lang="en-GB" dirty="0" smtClean="0"/>
              <a:t>Deterministic</a:t>
            </a:r>
          </a:p>
          <a:p>
            <a:pPr lvl="1"/>
            <a:r>
              <a:rPr lang="en-GB" dirty="0" smtClean="0"/>
              <a:t>Random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Deterministic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Deterministic means that there is some degree of prediction possible about the behaviour of the signal. </a:t>
            </a:r>
          </a:p>
          <a:p>
            <a:r>
              <a:rPr lang="en-GB" dirty="0" smtClean="0"/>
              <a:t>The deterministic noise form is then by its nature predictable and can thus be modelled accurately with a view to reduction or eradication of the effects on a given message signal.</a:t>
            </a:r>
          </a:p>
          <a:p>
            <a:r>
              <a:rPr lang="en-GB" dirty="0" smtClean="0"/>
              <a:t>A good example of a deterministic noise signal is ‘mains hum’ (induced from standard single phase power supplies) which appears as a 50Hz sinusoid, super imposed on the signal. It usually occurs as result of poor </a:t>
            </a:r>
            <a:r>
              <a:rPr lang="en-GB" dirty="0" err="1" smtClean="0"/>
              <a:t>earthing</a:t>
            </a:r>
            <a:r>
              <a:rPr lang="en-GB" dirty="0" smtClean="0"/>
              <a:t> installations.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Random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686" y="1988840"/>
            <a:ext cx="8229600" cy="4324350"/>
          </a:xfrm>
        </p:spPr>
        <p:txBody>
          <a:bodyPr/>
          <a:lstStyle/>
          <a:p>
            <a:r>
              <a:rPr lang="en-GB" dirty="0" smtClean="0"/>
              <a:t>This is the most common form of noise but because it is random and not deterministic in nature it cannot be easily modelled or therefore predicted. </a:t>
            </a:r>
          </a:p>
          <a:p>
            <a:r>
              <a:rPr lang="en-GB" dirty="0" smtClean="0"/>
              <a:t>For this reason random noise is analysed by using statistical methods such as probability theory.</a:t>
            </a:r>
          </a:p>
          <a:p>
            <a:r>
              <a:rPr lang="en-GB" dirty="0" smtClean="0"/>
              <a:t>Some sources of thermal noise would include the thermal excitement of electrons in semi-conductor junctions and also electromagnetic radiation.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Random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Random noise is theoretically composed of an infinite number of frequencies and each frequency can have the same power contribution. </a:t>
            </a:r>
          </a:p>
          <a:p>
            <a:r>
              <a:rPr lang="en-GB" dirty="0" smtClean="0"/>
              <a:t>It is characterised by:</a:t>
            </a:r>
          </a:p>
          <a:p>
            <a:pPr lvl="1"/>
            <a:r>
              <a:rPr lang="en-GB" dirty="0" smtClean="0"/>
              <a:t>A probability density function (more on this later)</a:t>
            </a:r>
          </a:p>
          <a:p>
            <a:pPr lvl="1"/>
            <a:r>
              <a:rPr lang="en-GB" dirty="0" smtClean="0"/>
              <a:t>Its spectrum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Random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Basically this means that we can only give an expectation of its future effect based on past behaviour in a system. This is known as a casual relationship. </a:t>
            </a:r>
          </a:p>
          <a:p>
            <a:r>
              <a:rPr lang="en-GB" dirty="0" smtClean="0"/>
              <a:t>We can measure:</a:t>
            </a:r>
          </a:p>
          <a:p>
            <a:pPr lvl="1"/>
            <a:r>
              <a:rPr lang="en-GB" dirty="0" smtClean="0"/>
              <a:t>Average power</a:t>
            </a:r>
          </a:p>
          <a:p>
            <a:pPr lvl="1"/>
            <a:r>
              <a:rPr lang="en-GB" dirty="0" smtClean="0"/>
              <a:t>Frequency bandwidth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White noise (AWGN)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This is random noise having equal power density at all frequencies. For true white noise the spectrum is infinite however the physical system will impose bandwidth restrictions.</a:t>
            </a:r>
          </a:p>
          <a:p>
            <a:r>
              <a:rPr lang="en-GB" dirty="0" smtClean="0"/>
              <a:t>A good model for noise is provided by the Gaussian or normal distribution. A plot of noise frequency of occurrence against amplitude for many instantaneous values of the noise gives a frequency distribution as shown next.</a:t>
            </a:r>
          </a:p>
          <a:p>
            <a:r>
              <a:rPr lang="en-GB" dirty="0" smtClean="0"/>
              <a:t>Often called Additive White Gaussian Noise (AWGN)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</a:t>
            </a:r>
            <a:r>
              <a:rPr lang="en-GB" dirty="0" err="1" smtClean="0"/>
              <a:t>Gausssian</a:t>
            </a:r>
            <a:r>
              <a:rPr lang="en-GB" dirty="0" smtClean="0"/>
              <a:t> </a:t>
            </a:r>
            <a:r>
              <a:rPr lang="en-GB" dirty="0" err="1" smtClean="0"/>
              <a:t>Distibution</a:t>
            </a:r>
            <a:endParaRPr lang="en-GB" dirty="0"/>
          </a:p>
        </p:txBody>
      </p:sp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899592" y="2132856"/>
            <a:ext cx="6192688" cy="3384376"/>
            <a:chOff x="2877" y="9870"/>
            <a:chExt cx="6843" cy="3450"/>
          </a:xfrm>
        </p:grpSpPr>
        <p:sp>
          <p:nvSpPr>
            <p:cNvPr id="28675" name="Line 3"/>
            <p:cNvSpPr>
              <a:spLocks noChangeShapeType="1"/>
            </p:cNvSpPr>
            <p:nvPr/>
          </p:nvSpPr>
          <p:spPr bwMode="auto">
            <a:xfrm>
              <a:off x="3420" y="12600"/>
              <a:ext cx="54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676" name="Line 4"/>
            <p:cNvSpPr>
              <a:spLocks noChangeShapeType="1"/>
            </p:cNvSpPr>
            <p:nvPr/>
          </p:nvSpPr>
          <p:spPr bwMode="auto">
            <a:xfrm flipV="1">
              <a:off x="6120" y="10260"/>
              <a:ext cx="0" cy="2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677" name="Freeform 5"/>
            <p:cNvSpPr>
              <a:spLocks/>
            </p:cNvSpPr>
            <p:nvPr/>
          </p:nvSpPr>
          <p:spPr bwMode="auto">
            <a:xfrm>
              <a:off x="3900" y="10620"/>
              <a:ext cx="4605" cy="1905"/>
            </a:xfrm>
            <a:custGeom>
              <a:avLst/>
              <a:gdLst/>
              <a:ahLst/>
              <a:cxnLst>
                <a:cxn ang="0">
                  <a:pos x="0" y="2360"/>
                </a:cxn>
                <a:cxn ang="0">
                  <a:pos x="1320" y="1895"/>
                </a:cxn>
                <a:cxn ang="0">
                  <a:pos x="2040" y="275"/>
                </a:cxn>
                <a:cxn ang="0">
                  <a:pos x="2400" y="275"/>
                </a:cxn>
                <a:cxn ang="0">
                  <a:pos x="3105" y="1925"/>
                </a:cxn>
                <a:cxn ang="0">
                  <a:pos x="4605" y="2360"/>
                </a:cxn>
              </a:cxnLst>
              <a:rect l="0" t="0" r="r" b="b"/>
              <a:pathLst>
                <a:path w="4605" h="2360">
                  <a:moveTo>
                    <a:pt x="0" y="2360"/>
                  </a:moveTo>
                  <a:cubicBezTo>
                    <a:pt x="220" y="2280"/>
                    <a:pt x="980" y="2242"/>
                    <a:pt x="1320" y="1895"/>
                  </a:cubicBezTo>
                  <a:cubicBezTo>
                    <a:pt x="1660" y="1548"/>
                    <a:pt x="1860" y="545"/>
                    <a:pt x="2040" y="275"/>
                  </a:cubicBezTo>
                  <a:cubicBezTo>
                    <a:pt x="2220" y="5"/>
                    <a:pt x="2223" y="0"/>
                    <a:pt x="2400" y="275"/>
                  </a:cubicBezTo>
                  <a:cubicBezTo>
                    <a:pt x="2577" y="550"/>
                    <a:pt x="2738" y="1577"/>
                    <a:pt x="3105" y="1925"/>
                  </a:cubicBezTo>
                  <a:cubicBezTo>
                    <a:pt x="3472" y="2273"/>
                    <a:pt x="4293" y="2270"/>
                    <a:pt x="4605" y="236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678" name="Text Box 6"/>
            <p:cNvSpPr txBox="1">
              <a:spLocks noChangeArrowheads="1"/>
            </p:cNvSpPr>
            <p:nvPr/>
          </p:nvSpPr>
          <p:spPr bwMode="auto">
            <a:xfrm>
              <a:off x="3828" y="12296"/>
              <a:ext cx="36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8679" name="Group 7"/>
            <p:cNvGrpSpPr>
              <a:grpSpLocks/>
            </p:cNvGrpSpPr>
            <p:nvPr/>
          </p:nvGrpSpPr>
          <p:grpSpPr bwMode="auto">
            <a:xfrm>
              <a:off x="4068" y="10800"/>
              <a:ext cx="1947" cy="1824"/>
              <a:chOff x="4068" y="10800"/>
              <a:chExt cx="1947" cy="1824"/>
            </a:xfrm>
          </p:grpSpPr>
          <p:sp>
            <p:nvSpPr>
              <p:cNvPr id="28680" name="Text Box 8"/>
              <p:cNvSpPr txBox="1">
                <a:spLocks noChangeArrowheads="1"/>
              </p:cNvSpPr>
              <p:nvPr/>
            </p:nvSpPr>
            <p:spPr bwMode="auto">
              <a:xfrm>
                <a:off x="4068" y="12264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1" name="Text Box 9"/>
              <p:cNvSpPr txBox="1">
                <a:spLocks noChangeArrowheads="1"/>
              </p:cNvSpPr>
              <p:nvPr/>
            </p:nvSpPr>
            <p:spPr bwMode="auto">
              <a:xfrm>
                <a:off x="4320" y="12220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2" name="Text Box 10"/>
              <p:cNvSpPr txBox="1">
                <a:spLocks noChangeArrowheads="1"/>
              </p:cNvSpPr>
              <p:nvPr/>
            </p:nvSpPr>
            <p:spPr bwMode="auto">
              <a:xfrm>
                <a:off x="4560" y="12176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3" name="Text Box 11"/>
              <p:cNvSpPr txBox="1">
                <a:spLocks noChangeArrowheads="1"/>
              </p:cNvSpPr>
              <p:nvPr/>
            </p:nvSpPr>
            <p:spPr bwMode="auto">
              <a:xfrm>
                <a:off x="4780" y="12092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4" name="Text Box 12"/>
              <p:cNvSpPr txBox="1">
                <a:spLocks noChangeArrowheads="1"/>
              </p:cNvSpPr>
              <p:nvPr/>
            </p:nvSpPr>
            <p:spPr bwMode="auto">
              <a:xfrm>
                <a:off x="4989" y="12004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5" name="Text Box 13"/>
              <p:cNvSpPr txBox="1">
                <a:spLocks noChangeArrowheads="1"/>
              </p:cNvSpPr>
              <p:nvPr/>
            </p:nvSpPr>
            <p:spPr bwMode="auto">
              <a:xfrm>
                <a:off x="5113" y="11880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6" name="Text Box 14"/>
              <p:cNvSpPr txBox="1">
                <a:spLocks noChangeArrowheads="1"/>
              </p:cNvSpPr>
              <p:nvPr/>
            </p:nvSpPr>
            <p:spPr bwMode="auto">
              <a:xfrm>
                <a:off x="5233" y="11700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7" name="Text Box 15"/>
              <p:cNvSpPr txBox="1">
                <a:spLocks noChangeArrowheads="1"/>
              </p:cNvSpPr>
              <p:nvPr/>
            </p:nvSpPr>
            <p:spPr bwMode="auto">
              <a:xfrm>
                <a:off x="5329" y="11520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8" name="Text Box 16"/>
              <p:cNvSpPr txBox="1">
                <a:spLocks noChangeArrowheads="1"/>
              </p:cNvSpPr>
              <p:nvPr/>
            </p:nvSpPr>
            <p:spPr bwMode="auto">
              <a:xfrm>
                <a:off x="5413" y="11340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9" name="Text Box 17"/>
              <p:cNvSpPr txBox="1">
                <a:spLocks noChangeArrowheads="1"/>
              </p:cNvSpPr>
              <p:nvPr/>
            </p:nvSpPr>
            <p:spPr bwMode="auto">
              <a:xfrm>
                <a:off x="5497" y="11196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90" name="Text Box 18"/>
              <p:cNvSpPr txBox="1">
                <a:spLocks noChangeArrowheads="1"/>
              </p:cNvSpPr>
              <p:nvPr/>
            </p:nvSpPr>
            <p:spPr bwMode="auto">
              <a:xfrm>
                <a:off x="5569" y="10988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91" name="Text Box 19"/>
              <p:cNvSpPr txBox="1">
                <a:spLocks noChangeArrowheads="1"/>
              </p:cNvSpPr>
              <p:nvPr/>
            </p:nvSpPr>
            <p:spPr bwMode="auto">
              <a:xfrm>
                <a:off x="5652" y="10800"/>
                <a:ext cx="363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28692" name="Text Box 20"/>
            <p:cNvSpPr txBox="1">
              <a:spLocks noChangeArrowheads="1"/>
            </p:cNvSpPr>
            <p:nvPr/>
          </p:nvSpPr>
          <p:spPr bwMode="auto">
            <a:xfrm>
              <a:off x="5765" y="10620"/>
              <a:ext cx="36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93" name="Text Box 21"/>
            <p:cNvSpPr txBox="1">
              <a:spLocks noChangeArrowheads="1"/>
            </p:cNvSpPr>
            <p:nvPr/>
          </p:nvSpPr>
          <p:spPr bwMode="auto">
            <a:xfrm>
              <a:off x="5929" y="10480"/>
              <a:ext cx="36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94" name="Text Box 22"/>
            <p:cNvSpPr txBox="1">
              <a:spLocks noChangeArrowheads="1"/>
            </p:cNvSpPr>
            <p:nvPr/>
          </p:nvSpPr>
          <p:spPr bwMode="auto">
            <a:xfrm>
              <a:off x="5475" y="12780"/>
              <a:ext cx="162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Amplitude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95" name="Text Box 23"/>
            <p:cNvSpPr txBox="1">
              <a:spLocks noChangeArrowheads="1"/>
            </p:cNvSpPr>
            <p:nvPr/>
          </p:nvSpPr>
          <p:spPr bwMode="auto">
            <a:xfrm>
              <a:off x="2877" y="12420"/>
              <a:ext cx="90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-ve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96" name="Text Box 24"/>
            <p:cNvSpPr txBox="1">
              <a:spLocks noChangeArrowheads="1"/>
            </p:cNvSpPr>
            <p:nvPr/>
          </p:nvSpPr>
          <p:spPr bwMode="auto">
            <a:xfrm>
              <a:off x="8820" y="12420"/>
              <a:ext cx="90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+ve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97" name="Text Box 25"/>
            <p:cNvSpPr txBox="1">
              <a:spLocks noChangeArrowheads="1"/>
            </p:cNvSpPr>
            <p:nvPr/>
          </p:nvSpPr>
          <p:spPr bwMode="auto">
            <a:xfrm>
              <a:off x="5910" y="12525"/>
              <a:ext cx="90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0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98" name="Text Box 26"/>
            <p:cNvSpPr txBox="1">
              <a:spLocks noChangeArrowheads="1"/>
            </p:cNvSpPr>
            <p:nvPr/>
          </p:nvSpPr>
          <p:spPr bwMode="auto">
            <a:xfrm>
              <a:off x="4770" y="9870"/>
              <a:ext cx="270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GB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Frequency of occurrence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Probability Distribution Function (PDF)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639" y="1877796"/>
            <a:ext cx="7239000" cy="203560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The mean and standard deviation (variation from the mean) are useful measurements. </a:t>
            </a:r>
          </a:p>
          <a:p>
            <a:r>
              <a:rPr lang="en-GB" dirty="0" smtClean="0"/>
              <a:t>When the number of samples approaches infinity then the curve becomes continuous, described by the probability density function (PDF).</a:t>
            </a:r>
            <a:endParaRPr lang="en-GB" dirty="0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14" name="Picture 18"/>
          <p:cNvPicPr>
            <a:picLocks noChangeAspect="1" noChangeArrowheads="1"/>
          </p:cNvPicPr>
          <p:nvPr/>
        </p:nvPicPr>
        <p:blipFill>
          <a:blip r:embed="rId2" cstate="print"/>
          <a:srcRect l="31371" t="30240" r="24332" b="26921"/>
          <a:stretch>
            <a:fillRect/>
          </a:stretch>
        </p:blipFill>
        <p:spPr bwMode="auto">
          <a:xfrm>
            <a:off x="1691680" y="3573016"/>
            <a:ext cx="508291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probability that a value is within a range is given by: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7889" name="Object 1"/>
          <p:cNvGraphicFramePr>
            <a:graphicFrameLocks noChangeAspect="1"/>
          </p:cNvGraphicFramePr>
          <p:nvPr/>
        </p:nvGraphicFramePr>
        <p:xfrm>
          <a:off x="2195736" y="2708920"/>
          <a:ext cx="3672408" cy="11215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1" name="Equation" r:id="rId3" imgW="1586811" imgH="482391" progId="Equation.3">
                  <p:embed/>
                </p:oleObj>
              </mc:Choice>
              <mc:Fallback>
                <p:oleObj name="Equation" r:id="rId3" imgW="1586811" imgH="482391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2708920"/>
                        <a:ext cx="3672408" cy="11215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945612"/>
            <a:ext cx="7239000" cy="3907816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Most noise has the Gaussian or normal distribution for which the </a:t>
            </a:r>
            <a:r>
              <a:rPr lang="en-GB" dirty="0" err="1" smtClean="0"/>
              <a:t>p.d.f</a:t>
            </a:r>
            <a:r>
              <a:rPr lang="en-GB" dirty="0" smtClean="0"/>
              <a:t>. is: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Where </a:t>
            </a:r>
            <a:r>
              <a:rPr lang="en-GB" i="1" dirty="0" smtClean="0"/>
              <a:t>µ</a:t>
            </a:r>
            <a:r>
              <a:rPr lang="en-GB" dirty="0" smtClean="0"/>
              <a:t> is the mean or average voltage and </a:t>
            </a:r>
            <a:r>
              <a:rPr lang="en-GB" i="1" dirty="0" smtClean="0"/>
              <a:t>σ</a:t>
            </a:r>
            <a:r>
              <a:rPr lang="en-GB" dirty="0" smtClean="0"/>
              <a:t> is the standard deviation (</a:t>
            </a:r>
            <a:r>
              <a:rPr lang="en-GB" dirty="0" err="1" smtClean="0"/>
              <a:t>r.m.s</a:t>
            </a:r>
            <a:r>
              <a:rPr lang="en-GB" dirty="0" smtClean="0"/>
              <a:t>. deviation from the mean).</a:t>
            </a:r>
          </a:p>
          <a:p>
            <a:r>
              <a:rPr lang="en-GB" dirty="0" smtClean="0"/>
              <a:t>Note that the average noise power is given by: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891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272411"/>
              </p:ext>
            </p:extLst>
          </p:nvPr>
        </p:nvGraphicFramePr>
        <p:xfrm>
          <a:off x="1907704" y="2779276"/>
          <a:ext cx="4248472" cy="1120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8" name="Equation" r:id="rId3" imgW="1917700" imgH="508000" progId="Equation.3">
                  <p:embed/>
                </p:oleObj>
              </mc:Choice>
              <mc:Fallback>
                <p:oleObj name="Equation" r:id="rId3" imgW="1917700" imgH="5080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704" y="2779276"/>
                        <a:ext cx="4248472" cy="11202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89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0630306"/>
              </p:ext>
            </p:extLst>
          </p:nvPr>
        </p:nvGraphicFramePr>
        <p:xfrm>
          <a:off x="1691680" y="5846840"/>
          <a:ext cx="5112568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9" name="Equation" r:id="rId5" imgW="2032000" imgH="228600" progId="Equation.3">
                  <p:embed/>
                </p:oleObj>
              </mc:Choice>
              <mc:Fallback>
                <p:oleObj name="Equation" r:id="rId5" imgW="203200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5846840"/>
                        <a:ext cx="5112568" cy="5760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Rayleigh and </a:t>
            </a:r>
            <a:r>
              <a:rPr lang="en-GB" dirty="0" err="1"/>
              <a:t>R</a:t>
            </a:r>
            <a:r>
              <a:rPr lang="en-GB" dirty="0" err="1" smtClean="0"/>
              <a:t>ician</a:t>
            </a:r>
            <a:r>
              <a:rPr lang="en-GB" dirty="0" smtClean="0"/>
              <a:t>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communications systems two other noise models are often encountered. </a:t>
            </a:r>
          </a:p>
          <a:p>
            <a:r>
              <a:rPr lang="en-GB" dirty="0" smtClean="0"/>
              <a:t>They are:</a:t>
            </a:r>
          </a:p>
          <a:p>
            <a:pPr lvl="1"/>
            <a:r>
              <a:rPr lang="en-GB" dirty="0" smtClean="0"/>
              <a:t>Rayleigh noise</a:t>
            </a:r>
          </a:p>
          <a:p>
            <a:pPr lvl="1"/>
            <a:r>
              <a:rPr lang="en-GB" dirty="0" smtClean="0"/>
              <a:t>Rician noise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Rayleigh and </a:t>
            </a:r>
            <a:r>
              <a:rPr lang="en-GB" dirty="0" err="1" smtClean="0"/>
              <a:t>rician</a:t>
            </a:r>
            <a:r>
              <a:rPr lang="en-GB" dirty="0" smtClean="0"/>
              <a:t>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These occur in wireless network and mobile communications systems. </a:t>
            </a:r>
          </a:p>
          <a:p>
            <a:r>
              <a:rPr lang="en-GB" dirty="0" smtClean="0"/>
              <a:t>Rician noise occurs where there is line of sight between the transmitter and receiver.</a:t>
            </a:r>
          </a:p>
          <a:p>
            <a:r>
              <a:rPr lang="en-GB" dirty="0" smtClean="0"/>
              <a:t>Rayleigh Noise occurs where there is no line of sight between the receiver and the transmitter.</a:t>
            </a:r>
          </a:p>
          <a:p>
            <a:r>
              <a:rPr lang="en-GB" dirty="0" smtClean="0"/>
              <a:t> Probability density functions also exist for these noise sources as they do for Gaussian noise models but with different shapes. </a:t>
            </a:r>
          </a:p>
          <a:p>
            <a:r>
              <a:rPr lang="en-GB" dirty="0" smtClean="0"/>
              <a:t>This means that the manifestation of the noise on the signal will ultimately have a different contribution to that of Gaussian noise and at different signal levels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Multipath Signals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949687"/>
            <a:ext cx="7239000" cy="2251632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As well as the line of sight signal, not shown in this diagram, a signal can have components from</a:t>
            </a:r>
          </a:p>
          <a:p>
            <a:pPr lvl="1"/>
            <a:r>
              <a:rPr lang="en-GB" dirty="0" smtClean="0"/>
              <a:t>Reflection</a:t>
            </a:r>
          </a:p>
          <a:p>
            <a:pPr lvl="1"/>
            <a:r>
              <a:rPr lang="en-GB" dirty="0" smtClean="0"/>
              <a:t>Refraction</a:t>
            </a:r>
          </a:p>
          <a:p>
            <a:pPr lvl="1"/>
            <a:r>
              <a:rPr lang="en-GB" dirty="0" smtClean="0"/>
              <a:t>Diffraction</a:t>
            </a:r>
            <a:endParaRPr lang="en-GB" dirty="0"/>
          </a:p>
        </p:txBody>
      </p:sp>
      <p:pic>
        <p:nvPicPr>
          <p:cNvPr id="41986" name="Picture 2" descr="FA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941206"/>
            <a:ext cx="5449425" cy="2916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1" y="764704"/>
            <a:ext cx="8229600" cy="1066800"/>
          </a:xfrm>
        </p:spPr>
        <p:txBody>
          <a:bodyPr/>
          <a:lstStyle/>
          <a:p>
            <a:r>
              <a:rPr lang="en-GB" dirty="0" err="1" smtClean="0"/>
              <a:t>Rician</a:t>
            </a:r>
            <a:r>
              <a:rPr lang="en-GB" dirty="0" smtClean="0"/>
              <a:t> PDF</a:t>
            </a:r>
            <a:endParaRPr lang="en-GB" dirty="0"/>
          </a:p>
        </p:txBody>
      </p:sp>
      <p:pic>
        <p:nvPicPr>
          <p:cNvPr id="39938" name="Picture 2" descr="RICI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1628800"/>
            <a:ext cx="7557411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en-GB" dirty="0" smtClean="0"/>
              <a:t>Rayleigh PDF</a:t>
            </a:r>
            <a:endParaRPr lang="en-GB" dirty="0"/>
          </a:p>
        </p:txBody>
      </p:sp>
      <p:pic>
        <p:nvPicPr>
          <p:cNvPr id="40962" name="Picture 2" descr="raylieg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745062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18B4-16EB-4AE2-A5B6-EC417916A854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heme1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3E4BFEE4-87FC-4146-8AD8-1F4838894354}" vid="{F176F53B-F4A4-4ABC-88A7-0724186EBCF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109</TotalTime>
  <Words>681</Words>
  <Application>Microsoft Office PowerPoint</Application>
  <PresentationFormat>On-screen Show (4:3)</PresentationFormat>
  <Paragraphs>110</Paragraphs>
  <Slides>17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Cordia New</vt:lpstr>
      <vt:lpstr>Georgia</vt:lpstr>
      <vt:lpstr>Times New Roman</vt:lpstr>
      <vt:lpstr>Trebuchet MS</vt:lpstr>
      <vt:lpstr>Wingdings 2</vt:lpstr>
      <vt:lpstr>1_Theme1</vt:lpstr>
      <vt:lpstr>Equation</vt:lpstr>
      <vt:lpstr>Noise</vt:lpstr>
      <vt:lpstr>Noise in a Channel</vt:lpstr>
      <vt:lpstr>Noise Types</vt:lpstr>
      <vt:lpstr>Deterministic noise</vt:lpstr>
      <vt:lpstr>Random noise</vt:lpstr>
      <vt:lpstr>Random noise</vt:lpstr>
      <vt:lpstr>Random noise</vt:lpstr>
      <vt:lpstr>White noise (AWGN)</vt:lpstr>
      <vt:lpstr>A Gausssian Distibution</vt:lpstr>
      <vt:lpstr>Probability Distribution Function (PDF)</vt:lpstr>
      <vt:lpstr>Maths</vt:lpstr>
      <vt:lpstr>More maths</vt:lpstr>
      <vt:lpstr>Rayleigh and Rician noise</vt:lpstr>
      <vt:lpstr>Rayleigh and rician noise</vt:lpstr>
      <vt:lpstr>Multipath Signals</vt:lpstr>
      <vt:lpstr>Rician PDF</vt:lpstr>
      <vt:lpstr>Rayleigh PDF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noise</dc:title>
  <dc:creator>drianwells</dc:creator>
  <cp:lastModifiedBy>Ian Wells</cp:lastModifiedBy>
  <cp:revision>16</cp:revision>
  <dcterms:created xsi:type="dcterms:W3CDTF">2010-12-03T16:59:45Z</dcterms:created>
  <dcterms:modified xsi:type="dcterms:W3CDTF">2016-08-23T19:03:56Z</dcterms:modified>
</cp:coreProperties>
</file>