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1"/>
  </p:sldMasterIdLst>
  <p:sldIdLst>
    <p:sldId id="256" r:id="rId2"/>
    <p:sldId id="274" r:id="rId3"/>
    <p:sldId id="275" r:id="rId4"/>
    <p:sldId id="276" r:id="rId5"/>
    <p:sldId id="277" r:id="rId6"/>
    <p:sldId id="258" r:id="rId7"/>
    <p:sldId id="278" r:id="rId8"/>
    <p:sldId id="260" r:id="rId9"/>
    <p:sldId id="273" r:id="rId10"/>
    <p:sldId id="261" r:id="rId11"/>
    <p:sldId id="262" r:id="rId12"/>
    <p:sldId id="263" r:id="rId13"/>
    <p:sldId id="264" r:id="rId14"/>
    <p:sldId id="279" r:id="rId15"/>
    <p:sldId id="265" r:id="rId16"/>
    <p:sldId id="267" r:id="rId17"/>
    <p:sldId id="266" r:id="rId18"/>
    <p:sldId id="268" r:id="rId19"/>
    <p:sldId id="280" r:id="rId20"/>
    <p:sldId id="269" r:id="rId21"/>
    <p:sldId id="271" r:id="rId22"/>
    <p:sldId id="272" r:id="rId23"/>
    <p:sldId id="281" r:id="rId24"/>
    <p:sldId id="282" r:id="rId25"/>
    <p:sldId id="283" r:id="rId26"/>
    <p:sldId id="284" r:id="rId27"/>
    <p:sldId id="286" r:id="rId28"/>
    <p:sldId id="28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342E99-2289-9745-A21D-CFE34318AD1B}" v="1" dt="2024-09-09T03:02:07.5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4"/>
  </p:normalViewPr>
  <p:slideViewPr>
    <p:cSldViewPr snapToGrid="0">
      <p:cViewPr varScale="1">
        <p:scale>
          <a:sx n="102" d="100"/>
          <a:sy n="102" d="100"/>
        </p:scale>
        <p:origin x="952"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8808-26D1-4F4B-96F4-F3082078DD61}"/>
              </a:ext>
            </a:extLst>
          </p:cNvPr>
          <p:cNvSpPr>
            <a:spLocks noGrp="1"/>
          </p:cNvSpPr>
          <p:nvPr>
            <p:ph type="ctrTitle"/>
          </p:nvPr>
        </p:nvSpPr>
        <p:spPr>
          <a:xfrm>
            <a:off x="1257008" y="1122362"/>
            <a:ext cx="8816632" cy="357155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2E0C639-B0CD-4365-98A9-C1E5FF6CF450}"/>
              </a:ext>
            </a:extLst>
          </p:cNvPr>
          <p:cNvSpPr>
            <a:spLocks noGrp="1"/>
          </p:cNvSpPr>
          <p:nvPr>
            <p:ph type="subTitle" idx="1"/>
          </p:nvPr>
        </p:nvSpPr>
        <p:spPr>
          <a:xfrm>
            <a:off x="1257008" y="5521960"/>
            <a:ext cx="8816632" cy="944879"/>
          </a:xfrm>
        </p:spPr>
        <p:txBody>
          <a:bodyPr anchor="ct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6780C52-E6BB-4B27-B5D8-2D33B2497C56}"/>
              </a:ext>
            </a:extLst>
          </p:cNvPr>
          <p:cNvSpPr>
            <a:spLocks noGrp="1"/>
          </p:cNvSpPr>
          <p:nvPr>
            <p:ph type="dt" sz="half" idx="10"/>
          </p:nvPr>
        </p:nvSpPr>
        <p:spPr/>
        <p:txBody>
          <a:bodyPr/>
          <a:lstStyle/>
          <a:p>
            <a:fld id="{F6CCBF3A-D7FB-4B97-8FD5-6FFB20CB1E84}" type="datetimeFigureOut">
              <a:rPr lang="en-US" smtClean="0"/>
              <a:t>9/9/24</a:t>
            </a:fld>
            <a:endParaRPr lang="en-US"/>
          </a:p>
        </p:txBody>
      </p:sp>
      <p:sp>
        <p:nvSpPr>
          <p:cNvPr id="5" name="Footer Placeholder 4">
            <a:extLst>
              <a:ext uri="{FF2B5EF4-FFF2-40B4-BE49-F238E27FC236}">
                <a16:creationId xmlns:a16="http://schemas.microsoft.com/office/drawing/2014/main" id="{AF77C649-4A0C-4EF2-8FC1-2BCF0BF9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0E03F2-D0FE-49BB-8AEC-E99C4DB2D67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16" name="Straight Connector 15">
            <a:extLst>
              <a:ext uri="{FF2B5EF4-FFF2-40B4-BE49-F238E27FC236}">
                <a16:creationId xmlns:a16="http://schemas.microsoft.com/office/drawing/2014/main" id="{24A7CC8F-56A6-423D-B67A-8BA89D3EC91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6689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p>
            <a:fld id="{F6CCBF3A-D7FB-4B97-8FD5-6FFB20CB1E84}" type="datetimeFigureOut">
              <a:rPr lang="en-US" smtClean="0"/>
              <a:t>9/9/24</a:t>
            </a:fld>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036409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F01F-198D-4AAD-B4FB-AD3B44981ADD}"/>
              </a:ext>
            </a:extLst>
          </p:cNvPr>
          <p:cNvSpPr>
            <a:spLocks noGrp="1"/>
          </p:cNvSpPr>
          <p:nvPr>
            <p:ph type="title"/>
          </p:nvPr>
        </p:nvSpPr>
        <p:spPr>
          <a:xfrm>
            <a:off x="838200" y="838200"/>
            <a:ext cx="9438640" cy="4114800"/>
          </a:xfrm>
        </p:spPr>
        <p:txBody>
          <a:bodyPr anchor="t">
            <a:norm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20BCC2B-311B-4FB6-B3A5-26F68055AE38}"/>
              </a:ext>
            </a:extLst>
          </p:cNvPr>
          <p:cNvSpPr>
            <a:spLocks noGrp="1"/>
          </p:cNvSpPr>
          <p:nvPr>
            <p:ph type="body" idx="1"/>
          </p:nvPr>
        </p:nvSpPr>
        <p:spPr>
          <a:xfrm>
            <a:off x="838200" y="5217160"/>
            <a:ext cx="9438640" cy="802640"/>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9CB73D-2D6B-4FA6-89A4-DCC89F80E0F1}"/>
              </a:ext>
            </a:extLst>
          </p:cNvPr>
          <p:cNvSpPr>
            <a:spLocks noGrp="1"/>
          </p:cNvSpPr>
          <p:nvPr>
            <p:ph type="dt" sz="half" idx="10"/>
          </p:nvPr>
        </p:nvSpPr>
        <p:spPr/>
        <p:txBody>
          <a:bodyPr/>
          <a:lstStyle/>
          <a:p>
            <a:fld id="{F6CCBF3A-D7FB-4B97-8FD5-6FFB20CB1E84}" type="datetimeFigureOut">
              <a:rPr lang="en-US" smtClean="0"/>
              <a:t>9/9/24</a:t>
            </a:fld>
            <a:endParaRPr lang="en-US"/>
          </a:p>
        </p:txBody>
      </p:sp>
      <p:sp>
        <p:nvSpPr>
          <p:cNvPr id="5" name="Footer Placeholder 4">
            <a:extLst>
              <a:ext uri="{FF2B5EF4-FFF2-40B4-BE49-F238E27FC236}">
                <a16:creationId xmlns:a16="http://schemas.microsoft.com/office/drawing/2014/main" id="{B6A0C188-FF43-44C1-A005-679168D5F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CD1188-DA27-47B2-8176-31193EEC4C2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221867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B5A25-7E99-42A8-8D6D-648EFE2038F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0501DC-62B7-42BD-A941-D34E92719C32}"/>
              </a:ext>
            </a:extLst>
          </p:cNvPr>
          <p:cNvSpPr>
            <a:spLocks noGrp="1"/>
          </p:cNvSpPr>
          <p:nvPr>
            <p:ph sz="half" idx="1"/>
          </p:nvPr>
        </p:nvSpPr>
        <p:spPr>
          <a:xfrm>
            <a:off x="838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3765C5C1-4FD4-4958-99A0-BDADECA336BD}"/>
              </a:ext>
            </a:extLst>
          </p:cNvPr>
          <p:cNvSpPr>
            <a:spLocks noGrp="1"/>
          </p:cNvSpPr>
          <p:nvPr>
            <p:ph sz="half" idx="2"/>
          </p:nvPr>
        </p:nvSpPr>
        <p:spPr>
          <a:xfrm>
            <a:off x="6172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D1B234-5D54-44E5-B41D-B205AAF50305}"/>
              </a:ext>
            </a:extLst>
          </p:cNvPr>
          <p:cNvSpPr>
            <a:spLocks noGrp="1"/>
          </p:cNvSpPr>
          <p:nvPr>
            <p:ph type="dt" sz="half" idx="10"/>
          </p:nvPr>
        </p:nvSpPr>
        <p:spPr/>
        <p:txBody>
          <a:bodyPr/>
          <a:lstStyle/>
          <a:p>
            <a:fld id="{F6CCBF3A-D7FB-4B97-8FD5-6FFB20CB1E84}" type="datetimeFigureOut">
              <a:rPr lang="en-US" smtClean="0"/>
              <a:t>9/9/24</a:t>
            </a:fld>
            <a:endParaRPr lang="en-US"/>
          </a:p>
        </p:txBody>
      </p:sp>
      <p:sp>
        <p:nvSpPr>
          <p:cNvPr id="6" name="Footer Placeholder 5">
            <a:extLst>
              <a:ext uri="{FF2B5EF4-FFF2-40B4-BE49-F238E27FC236}">
                <a16:creationId xmlns:a16="http://schemas.microsoft.com/office/drawing/2014/main" id="{0E67BCDB-6B96-45D6-B5E9-823A96EBD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239C5F-F16F-4AFD-98D1-FA3BB96AF2C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447714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4C1F-0040-4BBF-81A6-FD2E30637B0C}"/>
              </a:ext>
            </a:extLst>
          </p:cNvPr>
          <p:cNvSpPr>
            <a:spLocks noGrp="1"/>
          </p:cNvSpPr>
          <p:nvPr>
            <p:ph type="title"/>
          </p:nvPr>
        </p:nvSpPr>
        <p:spPr>
          <a:xfrm>
            <a:off x="839788" y="37978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2894A7-1DA1-44C1-8ED0-716279430690}"/>
              </a:ext>
            </a:extLst>
          </p:cNvPr>
          <p:cNvSpPr>
            <a:spLocks noGrp="1"/>
          </p:cNvSpPr>
          <p:nvPr>
            <p:ph type="body" idx="1"/>
          </p:nvPr>
        </p:nvSpPr>
        <p:spPr>
          <a:xfrm>
            <a:off x="839789" y="1824035"/>
            <a:ext cx="4997132"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9AB945-31E2-4B60-9076-CBB8F8594949}"/>
              </a:ext>
            </a:extLst>
          </p:cNvPr>
          <p:cNvSpPr>
            <a:spLocks noGrp="1"/>
          </p:cNvSpPr>
          <p:nvPr>
            <p:ph sz="half" idx="2"/>
          </p:nvPr>
        </p:nvSpPr>
        <p:spPr>
          <a:xfrm>
            <a:off x="839789" y="2505075"/>
            <a:ext cx="499713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71B3EA-2E84-4B8B-A104-81BD577424AD}"/>
              </a:ext>
            </a:extLst>
          </p:cNvPr>
          <p:cNvSpPr>
            <a:spLocks noGrp="1"/>
          </p:cNvSpPr>
          <p:nvPr>
            <p:ph type="body" sz="quarter" idx="3"/>
          </p:nvPr>
        </p:nvSpPr>
        <p:spPr>
          <a:xfrm>
            <a:off x="6355080" y="1824035"/>
            <a:ext cx="5000308"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511AB8-302C-476E-B80A-AA739911E304}"/>
              </a:ext>
            </a:extLst>
          </p:cNvPr>
          <p:cNvSpPr>
            <a:spLocks noGrp="1"/>
          </p:cNvSpPr>
          <p:nvPr>
            <p:ph sz="quarter" idx="4"/>
          </p:nvPr>
        </p:nvSpPr>
        <p:spPr>
          <a:xfrm>
            <a:off x="6355080" y="2505075"/>
            <a:ext cx="500030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B47C29-FE34-4E6E-9921-78C54673AAD9}"/>
              </a:ext>
            </a:extLst>
          </p:cNvPr>
          <p:cNvSpPr>
            <a:spLocks noGrp="1"/>
          </p:cNvSpPr>
          <p:nvPr>
            <p:ph type="dt" sz="half" idx="10"/>
          </p:nvPr>
        </p:nvSpPr>
        <p:spPr/>
        <p:txBody>
          <a:bodyPr/>
          <a:lstStyle/>
          <a:p>
            <a:fld id="{F6CCBF3A-D7FB-4B97-8FD5-6FFB20CB1E84}" type="datetimeFigureOut">
              <a:rPr lang="en-US" smtClean="0"/>
              <a:t>9/9/24</a:t>
            </a:fld>
            <a:endParaRPr lang="en-US"/>
          </a:p>
        </p:txBody>
      </p:sp>
      <p:sp>
        <p:nvSpPr>
          <p:cNvPr id="8" name="Footer Placeholder 7">
            <a:extLst>
              <a:ext uri="{FF2B5EF4-FFF2-40B4-BE49-F238E27FC236}">
                <a16:creationId xmlns:a16="http://schemas.microsoft.com/office/drawing/2014/main" id="{3CF6B420-A9CE-4BB6-A653-5C3ABC7D67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1DF8FE-1179-4798-B16D-AF1DFA266D4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504157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6F1A-0A68-4048-808F-CD7A9F3B0846}"/>
              </a:ext>
            </a:extLst>
          </p:cNvPr>
          <p:cNvSpPr>
            <a:spLocks noGrp="1"/>
          </p:cNvSpPr>
          <p:nvPr>
            <p:ph type="title"/>
          </p:nvPr>
        </p:nvSpPr>
        <p:spPr>
          <a:xfrm>
            <a:off x="838200" y="999592"/>
            <a:ext cx="10515600" cy="1573223"/>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28ACB3E6-5365-48F5-8D2A-0B002BA357E3}"/>
              </a:ext>
            </a:extLst>
          </p:cNvPr>
          <p:cNvSpPr>
            <a:spLocks noGrp="1"/>
          </p:cNvSpPr>
          <p:nvPr>
            <p:ph type="dt" sz="half" idx="10"/>
          </p:nvPr>
        </p:nvSpPr>
        <p:spPr/>
        <p:txBody>
          <a:bodyPr/>
          <a:lstStyle/>
          <a:p>
            <a:fld id="{F6CCBF3A-D7FB-4B97-8FD5-6FFB20CB1E84}" type="datetimeFigureOut">
              <a:rPr lang="en-US" smtClean="0"/>
              <a:t>9/9/24</a:t>
            </a:fld>
            <a:endParaRPr lang="en-US"/>
          </a:p>
        </p:txBody>
      </p:sp>
      <p:sp>
        <p:nvSpPr>
          <p:cNvPr id="4" name="Footer Placeholder 3">
            <a:extLst>
              <a:ext uri="{FF2B5EF4-FFF2-40B4-BE49-F238E27FC236}">
                <a16:creationId xmlns:a16="http://schemas.microsoft.com/office/drawing/2014/main" id="{FF7D8EE9-4D97-4B2F-8D38-41CB9EE7745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12C5952-0A27-4FAB-A3FD-12003787676B}"/>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773690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D08427-909D-4679-9192-BC99557A7D06}"/>
              </a:ext>
            </a:extLst>
          </p:cNvPr>
          <p:cNvSpPr>
            <a:spLocks noGrp="1"/>
          </p:cNvSpPr>
          <p:nvPr>
            <p:ph type="dt" sz="half" idx="10"/>
          </p:nvPr>
        </p:nvSpPr>
        <p:spPr/>
        <p:txBody>
          <a:bodyPr/>
          <a:lstStyle/>
          <a:p>
            <a:fld id="{F6CCBF3A-D7FB-4B97-8FD5-6FFB20CB1E84}" type="datetimeFigureOut">
              <a:rPr lang="en-US" smtClean="0"/>
              <a:t>9/9/24</a:t>
            </a:fld>
            <a:endParaRPr lang="en-US"/>
          </a:p>
        </p:txBody>
      </p:sp>
      <p:sp>
        <p:nvSpPr>
          <p:cNvPr id="3" name="Footer Placeholder 2">
            <a:extLst>
              <a:ext uri="{FF2B5EF4-FFF2-40B4-BE49-F238E27FC236}">
                <a16:creationId xmlns:a16="http://schemas.microsoft.com/office/drawing/2014/main" id="{508E39A6-1E09-42B5-85B4-7E8B5AB2AE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938940-01DD-4C97-8649-E01C3B0EDF7C}"/>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224803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93B3D-D568-40B4-A73A-1C8EA9ABB098}"/>
              </a:ext>
            </a:extLst>
          </p:cNvPr>
          <p:cNvSpPr>
            <a:spLocks noGrp="1"/>
          </p:cNvSpPr>
          <p:nvPr>
            <p:ph type="title"/>
          </p:nvPr>
        </p:nvSpPr>
        <p:spPr>
          <a:xfrm>
            <a:off x="839789" y="457200"/>
            <a:ext cx="3691818" cy="17018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D586EB3-917A-43B7-85BB-D00B5D2F07E4}"/>
              </a:ext>
            </a:extLst>
          </p:cNvPr>
          <p:cNvSpPr>
            <a:spLocks noGrp="1"/>
          </p:cNvSpPr>
          <p:nvPr>
            <p:ph idx="1"/>
          </p:nvPr>
        </p:nvSpPr>
        <p:spPr>
          <a:xfrm>
            <a:off x="5514798" y="987425"/>
            <a:ext cx="5840589" cy="50323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87AC029-3BC1-4637-A7F9-BC786DC26A38}"/>
              </a:ext>
            </a:extLst>
          </p:cNvPr>
          <p:cNvSpPr>
            <a:spLocks noGrp="1"/>
          </p:cNvSpPr>
          <p:nvPr>
            <p:ph type="body" sz="half" idx="2"/>
          </p:nvPr>
        </p:nvSpPr>
        <p:spPr>
          <a:xfrm>
            <a:off x="839789" y="2372360"/>
            <a:ext cx="3691817" cy="349662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90B948-89C5-4AC5-B7A0-17136F5C5A6A}"/>
              </a:ext>
            </a:extLst>
          </p:cNvPr>
          <p:cNvSpPr>
            <a:spLocks noGrp="1"/>
          </p:cNvSpPr>
          <p:nvPr>
            <p:ph type="dt" sz="half" idx="10"/>
          </p:nvPr>
        </p:nvSpPr>
        <p:spPr/>
        <p:txBody>
          <a:bodyPr/>
          <a:lstStyle/>
          <a:p>
            <a:fld id="{F6CCBF3A-D7FB-4B97-8FD5-6FFB20CB1E84}" type="datetimeFigureOut">
              <a:rPr lang="en-US" smtClean="0"/>
              <a:t>9/9/24</a:t>
            </a:fld>
            <a:endParaRPr lang="en-US"/>
          </a:p>
        </p:txBody>
      </p:sp>
      <p:sp>
        <p:nvSpPr>
          <p:cNvPr id="6" name="Footer Placeholder 5">
            <a:extLst>
              <a:ext uri="{FF2B5EF4-FFF2-40B4-BE49-F238E27FC236}">
                <a16:creationId xmlns:a16="http://schemas.microsoft.com/office/drawing/2014/main" id="{F3A6C8C5-652F-46CB-BD26-E262B057FA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B50CB-E91F-4B71-81F0-800F2B51A34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8B69B885-FDB8-4C62-A285-A0CDC49A6B0C}"/>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4229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941E-6445-4840-81AE-104EF7A4F7E9}"/>
              </a:ext>
            </a:extLst>
          </p:cNvPr>
          <p:cNvSpPr>
            <a:spLocks noGrp="1"/>
          </p:cNvSpPr>
          <p:nvPr>
            <p:ph type="title"/>
          </p:nvPr>
        </p:nvSpPr>
        <p:spPr>
          <a:xfrm>
            <a:off x="839789" y="457200"/>
            <a:ext cx="3696652" cy="17018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3F8B866-E32B-4AE7-AEF3-6974AE3288F3}"/>
              </a:ext>
            </a:extLst>
          </p:cNvPr>
          <p:cNvSpPr>
            <a:spLocks noGrp="1"/>
          </p:cNvSpPr>
          <p:nvPr>
            <p:ph type="pic" idx="1"/>
          </p:nvPr>
        </p:nvSpPr>
        <p:spPr>
          <a:xfrm>
            <a:off x="5786120" y="838200"/>
            <a:ext cx="560323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E2ABB7A-E157-499A-B224-C2313181F569}"/>
              </a:ext>
            </a:extLst>
          </p:cNvPr>
          <p:cNvSpPr>
            <a:spLocks noGrp="1"/>
          </p:cNvSpPr>
          <p:nvPr>
            <p:ph type="body" sz="half" idx="2"/>
          </p:nvPr>
        </p:nvSpPr>
        <p:spPr>
          <a:xfrm>
            <a:off x="839789" y="2367280"/>
            <a:ext cx="3696652" cy="35017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C77283-E2B8-405E-BB6E-9F121140E506}"/>
              </a:ext>
            </a:extLst>
          </p:cNvPr>
          <p:cNvSpPr>
            <a:spLocks noGrp="1"/>
          </p:cNvSpPr>
          <p:nvPr>
            <p:ph type="dt" sz="half" idx="10"/>
          </p:nvPr>
        </p:nvSpPr>
        <p:spPr/>
        <p:txBody>
          <a:bodyPr/>
          <a:lstStyle/>
          <a:p>
            <a:fld id="{F6CCBF3A-D7FB-4B97-8FD5-6FFB20CB1E84}" type="datetimeFigureOut">
              <a:rPr lang="en-US" smtClean="0"/>
              <a:t>9/9/24</a:t>
            </a:fld>
            <a:endParaRPr lang="en-US"/>
          </a:p>
        </p:txBody>
      </p:sp>
      <p:sp>
        <p:nvSpPr>
          <p:cNvPr id="6" name="Footer Placeholder 5">
            <a:extLst>
              <a:ext uri="{FF2B5EF4-FFF2-40B4-BE49-F238E27FC236}">
                <a16:creationId xmlns:a16="http://schemas.microsoft.com/office/drawing/2014/main" id="{F9F21F05-EB94-417F-B19B-96FF3D9ECA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B7C3C7-B6DB-4064-8E66-9FB770C888E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51E233FA-220A-423F-907E-5F81526A28A0}"/>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3294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56D52-667C-4E67-9038-A0BDFD8CCD0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3E72AC-0272-475A-BD25-2AB7AC1DEF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CFBFF2-9ECB-4CDD-87FA-9DD1F87BFDE9}"/>
              </a:ext>
            </a:extLst>
          </p:cNvPr>
          <p:cNvSpPr>
            <a:spLocks noGrp="1"/>
          </p:cNvSpPr>
          <p:nvPr>
            <p:ph type="dt" sz="half" idx="10"/>
          </p:nvPr>
        </p:nvSpPr>
        <p:spPr/>
        <p:txBody>
          <a:bodyPr/>
          <a:lstStyle/>
          <a:p>
            <a:fld id="{F6CCBF3A-D7FB-4B97-8FD5-6FFB20CB1E84}" type="datetimeFigureOut">
              <a:rPr lang="en-US" smtClean="0"/>
              <a:t>9/9/24</a:t>
            </a:fld>
            <a:endParaRPr lang="en-US"/>
          </a:p>
        </p:txBody>
      </p:sp>
      <p:sp>
        <p:nvSpPr>
          <p:cNvPr id="5" name="Footer Placeholder 4">
            <a:extLst>
              <a:ext uri="{FF2B5EF4-FFF2-40B4-BE49-F238E27FC236}">
                <a16:creationId xmlns:a16="http://schemas.microsoft.com/office/drawing/2014/main" id="{40AC12B3-DAF5-4BA7-A3A6-D0284716DB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F171AE-4A11-4035-A072-9AC4053FFA85}"/>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4290130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A52E95-2F50-48D3-B00E-4C259644E72E}"/>
              </a:ext>
            </a:extLst>
          </p:cNvPr>
          <p:cNvSpPr>
            <a:spLocks noGrp="1"/>
          </p:cNvSpPr>
          <p:nvPr>
            <p:ph type="title" orient="vert"/>
          </p:nvPr>
        </p:nvSpPr>
        <p:spPr>
          <a:xfrm>
            <a:off x="9050174" y="838199"/>
            <a:ext cx="2303626" cy="533876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2617C9B-4E02-49C8-B6DF-65ED3C990343}"/>
              </a:ext>
            </a:extLst>
          </p:cNvPr>
          <p:cNvSpPr>
            <a:spLocks noGrp="1"/>
          </p:cNvSpPr>
          <p:nvPr>
            <p:ph type="body" orient="vert" idx="1"/>
          </p:nvPr>
        </p:nvSpPr>
        <p:spPr>
          <a:xfrm>
            <a:off x="838200" y="838199"/>
            <a:ext cx="7734300" cy="5338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ECA10C-AC31-4D80-B78F-08E48CDCB7F2}"/>
              </a:ext>
            </a:extLst>
          </p:cNvPr>
          <p:cNvSpPr>
            <a:spLocks noGrp="1"/>
          </p:cNvSpPr>
          <p:nvPr>
            <p:ph type="dt" sz="half" idx="10"/>
          </p:nvPr>
        </p:nvSpPr>
        <p:spPr/>
        <p:txBody>
          <a:bodyPr/>
          <a:lstStyle/>
          <a:p>
            <a:fld id="{F6CCBF3A-D7FB-4B97-8FD5-6FFB20CB1E84}" type="datetimeFigureOut">
              <a:rPr lang="en-US" smtClean="0"/>
              <a:t>9/9/24</a:t>
            </a:fld>
            <a:endParaRPr lang="en-US"/>
          </a:p>
        </p:txBody>
      </p:sp>
      <p:sp>
        <p:nvSpPr>
          <p:cNvPr id="5" name="Footer Placeholder 4">
            <a:extLst>
              <a:ext uri="{FF2B5EF4-FFF2-40B4-BE49-F238E27FC236}">
                <a16:creationId xmlns:a16="http://schemas.microsoft.com/office/drawing/2014/main" id="{19AAB5B7-F312-4BC9-A5D3-72E065D1B9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C2E489-5442-4698-B6E3-3421A97C283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7" name="Straight Connector 6">
            <a:extLst>
              <a:ext uri="{FF2B5EF4-FFF2-40B4-BE49-F238E27FC236}">
                <a16:creationId xmlns:a16="http://schemas.microsoft.com/office/drawing/2014/main" id="{41F3A7E1-F157-4338-B7F7-9C0A2D60B7FF}"/>
              </a:ext>
            </a:extLst>
          </p:cNvPr>
          <p:cNvCxnSpPr>
            <a:cxnSpLocks/>
          </p:cNvCxnSpPr>
          <p:nvPr/>
        </p:nvCxnSpPr>
        <p:spPr>
          <a:xfrm>
            <a:off x="881133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0686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a:defRPr sz="1000">
                <a:solidFill>
                  <a:schemeClr val="tx1"/>
                </a:solidFill>
              </a:defRPr>
            </a:lvl1pPr>
          </a:lstStyle>
          <a:p>
            <a:fld id="{F6CCBF3A-D7FB-4B97-8FD5-6FFB20CB1E84}" type="datetimeFigureOut">
              <a:rPr lang="en-US" smtClean="0"/>
              <a:t>9/9/24</a:t>
            </a:fld>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5400000">
            <a:off x="-1131161" y="1592957"/>
            <a:ext cx="2973522"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a:defRPr sz="1000">
                <a:solidFill>
                  <a:schemeClr val="tx1"/>
                </a:solidFill>
              </a:defRPr>
            </a:lvl1pPr>
          </a:lstStyle>
          <a:p>
            <a:fld id="{3109D357-8067-4A1F-97B2-93C5160B78D9}" type="slidenum">
              <a:rPr lang="en-US" smtClean="0"/>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5730986"/>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61" r:id="rId6"/>
    <p:sldLayoutId id="2147483756" r:id="rId7"/>
    <p:sldLayoutId id="2147483757" r:id="rId8"/>
    <p:sldLayoutId id="2147483758" r:id="rId9"/>
    <p:sldLayoutId id="2147483760" r:id="rId10"/>
    <p:sldLayoutId id="21474837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B1BE7-9E74-84FE-B396-71E077B1A5D7}"/>
              </a:ext>
            </a:extLst>
          </p:cNvPr>
          <p:cNvSpPr>
            <a:spLocks noGrp="1"/>
          </p:cNvSpPr>
          <p:nvPr>
            <p:ph type="ctrTitle"/>
          </p:nvPr>
        </p:nvSpPr>
        <p:spPr/>
        <p:txBody>
          <a:bodyPr/>
          <a:lstStyle/>
          <a:p>
            <a:r>
              <a:rPr lang="en-US" sz="5400" dirty="0"/>
              <a:t>What factors motivate adults to participate in volunteer choirs?</a:t>
            </a:r>
            <a:endParaRPr lang="en-US" dirty="0"/>
          </a:p>
        </p:txBody>
      </p:sp>
      <p:sp>
        <p:nvSpPr>
          <p:cNvPr id="3" name="Subtitle 2">
            <a:extLst>
              <a:ext uri="{FF2B5EF4-FFF2-40B4-BE49-F238E27FC236}">
                <a16:creationId xmlns:a16="http://schemas.microsoft.com/office/drawing/2014/main" id="{AB80929D-5B05-BE3C-9E6D-255CB5EF3DA9}"/>
              </a:ext>
            </a:extLst>
          </p:cNvPr>
          <p:cNvSpPr>
            <a:spLocks noGrp="1"/>
          </p:cNvSpPr>
          <p:nvPr>
            <p:ph type="subTitle" idx="1"/>
          </p:nvPr>
        </p:nvSpPr>
        <p:spPr/>
        <p:txBody>
          <a:bodyPr/>
          <a:lstStyle/>
          <a:p>
            <a:r>
              <a:rPr lang="en-US" dirty="0"/>
              <a:t>Zachary Wright</a:t>
            </a:r>
          </a:p>
        </p:txBody>
      </p:sp>
    </p:spTree>
    <p:extLst>
      <p:ext uri="{BB962C8B-B14F-4D97-AF65-F5344CB8AC3E}">
        <p14:creationId xmlns:p14="http://schemas.microsoft.com/office/powerpoint/2010/main" val="973760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F7BA4E-92A4-64AB-4806-D45DC83932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71272F-D6F9-BDED-2CC7-AA24FD2978AF}"/>
              </a:ext>
            </a:extLst>
          </p:cNvPr>
          <p:cNvSpPr>
            <a:spLocks noGrp="1"/>
          </p:cNvSpPr>
          <p:nvPr>
            <p:ph type="title"/>
          </p:nvPr>
        </p:nvSpPr>
        <p:spPr/>
        <p:txBody>
          <a:bodyPr>
            <a:normAutofit/>
          </a:bodyPr>
          <a:lstStyle/>
          <a:p>
            <a:r>
              <a:rPr lang="en-US" dirty="0"/>
              <a:t>METHODOLOGY AND METHODS</a:t>
            </a:r>
          </a:p>
        </p:txBody>
      </p:sp>
      <p:sp>
        <p:nvSpPr>
          <p:cNvPr id="3" name="Content Placeholder 2">
            <a:extLst>
              <a:ext uri="{FF2B5EF4-FFF2-40B4-BE49-F238E27FC236}">
                <a16:creationId xmlns:a16="http://schemas.microsoft.com/office/drawing/2014/main" id="{F47A2A6C-ACAC-E9D3-D429-FFB096C4C743}"/>
              </a:ext>
            </a:extLst>
          </p:cNvPr>
          <p:cNvSpPr>
            <a:spLocks noGrp="1"/>
          </p:cNvSpPr>
          <p:nvPr>
            <p:ph idx="1"/>
          </p:nvPr>
        </p:nvSpPr>
        <p:spPr>
          <a:xfrm>
            <a:off x="838200" y="2061469"/>
            <a:ext cx="10515597" cy="4114801"/>
          </a:xfrm>
        </p:spPr>
        <p:txBody>
          <a:bodyPr>
            <a:normAutofit/>
          </a:bodyPr>
          <a:lstStyle/>
          <a:p>
            <a:r>
              <a:rPr lang="en-US" sz="2800" dirty="0"/>
              <a:t>Pragmatic paradigm: Focus is placed on the research question </a:t>
            </a:r>
            <a:r>
              <a:rPr lang="en-US" sz="2800" kern="0" dirty="0">
                <a:solidFill>
                  <a:srgbClr val="000000"/>
                </a:solidFill>
                <a:effectLst/>
                <a:ea typeface="Times New Roman" panose="02020603050405020304" pitchFamily="18" charset="0"/>
              </a:rPr>
              <a:t>(Creswell, 2014)</a:t>
            </a:r>
          </a:p>
          <a:p>
            <a:r>
              <a:rPr lang="en-US" sz="2800" dirty="0"/>
              <a:t>Mixed Methods</a:t>
            </a:r>
          </a:p>
          <a:p>
            <a:pPr lvl="1"/>
            <a:r>
              <a:rPr lang="en-US" sz="2800" dirty="0"/>
              <a:t>Literature Review</a:t>
            </a:r>
          </a:p>
          <a:p>
            <a:pPr lvl="1"/>
            <a:r>
              <a:rPr lang="en-US" sz="2800" dirty="0"/>
              <a:t>Survey</a:t>
            </a:r>
          </a:p>
          <a:p>
            <a:pPr lvl="1"/>
            <a:r>
              <a:rPr lang="en-US" sz="2800" dirty="0"/>
              <a:t>Focus Groups</a:t>
            </a:r>
          </a:p>
          <a:p>
            <a:endParaRPr lang="en-US" dirty="0"/>
          </a:p>
        </p:txBody>
      </p:sp>
      <p:sp>
        <p:nvSpPr>
          <p:cNvPr id="4" name="Content Placeholder 2">
            <a:extLst>
              <a:ext uri="{FF2B5EF4-FFF2-40B4-BE49-F238E27FC236}">
                <a16:creationId xmlns:a16="http://schemas.microsoft.com/office/drawing/2014/main" id="{5952F3BF-CAC5-5DF5-062B-A5F1B92172AE}"/>
              </a:ext>
            </a:extLst>
          </p:cNvPr>
          <p:cNvSpPr txBox="1">
            <a:spLocks/>
          </p:cNvSpPr>
          <p:nvPr/>
        </p:nvSpPr>
        <p:spPr>
          <a:xfrm>
            <a:off x="6095999" y="2063479"/>
            <a:ext cx="5257799" cy="4114801"/>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dirty="0"/>
          </a:p>
        </p:txBody>
      </p:sp>
    </p:spTree>
    <p:extLst>
      <p:ext uri="{BB962C8B-B14F-4D97-AF65-F5344CB8AC3E}">
        <p14:creationId xmlns:p14="http://schemas.microsoft.com/office/powerpoint/2010/main" val="896304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DE615C-BF71-954D-578A-56AC308749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04160A-EA03-B0C5-0091-5D8A3A9089EB}"/>
              </a:ext>
            </a:extLst>
          </p:cNvPr>
          <p:cNvSpPr>
            <a:spLocks noGrp="1"/>
          </p:cNvSpPr>
          <p:nvPr>
            <p:ph type="title"/>
          </p:nvPr>
        </p:nvSpPr>
        <p:spPr/>
        <p:txBody>
          <a:bodyPr>
            <a:normAutofit/>
          </a:bodyPr>
          <a:lstStyle/>
          <a:p>
            <a:r>
              <a:rPr lang="en-US" dirty="0"/>
              <a:t>Survey</a:t>
            </a:r>
          </a:p>
        </p:txBody>
      </p:sp>
      <p:sp>
        <p:nvSpPr>
          <p:cNvPr id="3" name="Content Placeholder 2">
            <a:extLst>
              <a:ext uri="{FF2B5EF4-FFF2-40B4-BE49-F238E27FC236}">
                <a16:creationId xmlns:a16="http://schemas.microsoft.com/office/drawing/2014/main" id="{FBA16F50-9DF3-3D04-BCB7-7B964EE4377F}"/>
              </a:ext>
            </a:extLst>
          </p:cNvPr>
          <p:cNvSpPr>
            <a:spLocks noGrp="1"/>
          </p:cNvSpPr>
          <p:nvPr>
            <p:ph idx="1"/>
          </p:nvPr>
        </p:nvSpPr>
        <p:spPr>
          <a:xfrm>
            <a:off x="838200" y="1701801"/>
            <a:ext cx="10245811" cy="4474469"/>
          </a:xfrm>
        </p:spPr>
        <p:txBody>
          <a:bodyPr>
            <a:normAutofit/>
          </a:bodyPr>
          <a:lstStyle/>
          <a:p>
            <a:pPr marL="0" marR="0" lvl="0" indent="0" algn="ctr">
              <a:lnSpc>
                <a:spcPct val="150000"/>
              </a:lnSpc>
              <a:spcBef>
                <a:spcPts val="0"/>
              </a:spcBef>
              <a:spcAft>
                <a:spcPts val="0"/>
              </a:spcAft>
              <a:buNone/>
              <a:tabLst>
                <a:tab pos="457200" algn="l"/>
              </a:tabLst>
            </a:pPr>
            <a:r>
              <a:rPr lang="en-US" b="1" dirty="0">
                <a:solidFill>
                  <a:srgbClr val="000000"/>
                </a:solidFill>
                <a:effectLst/>
                <a:ea typeface="Times New Roman" panose="02020603050405020304" pitchFamily="18" charset="0"/>
              </a:rPr>
              <a:t>120 Participants</a:t>
            </a:r>
            <a:endParaRPr lang="en-US" b="1" dirty="0">
              <a:solidFill>
                <a:srgbClr val="000000"/>
              </a:solidFill>
              <a:ea typeface="Times New Roman" panose="02020603050405020304" pitchFamily="18" charset="0"/>
            </a:endParaRPr>
          </a:p>
          <a:p>
            <a:pPr marL="0" marR="0" lvl="0" indent="0">
              <a:lnSpc>
                <a:spcPct val="150000"/>
              </a:lnSpc>
              <a:spcBef>
                <a:spcPts val="0"/>
              </a:spcBef>
              <a:spcAft>
                <a:spcPts val="0"/>
              </a:spcAft>
              <a:buNone/>
              <a:tabLst>
                <a:tab pos="457200" algn="l"/>
              </a:tabLst>
            </a:pPr>
            <a:r>
              <a:rPr lang="en-US" b="1" dirty="0">
                <a:solidFill>
                  <a:srgbClr val="000000"/>
                </a:solidFill>
                <a:effectLst/>
                <a:ea typeface="Times New Roman" panose="02020603050405020304" pitchFamily="18" charset="0"/>
              </a:rPr>
              <a:t>Choir A:</a:t>
            </a:r>
            <a:r>
              <a:rPr lang="en-US" dirty="0">
                <a:solidFill>
                  <a:srgbClr val="000000"/>
                </a:solidFill>
                <a:effectLst/>
                <a:ea typeface="Times New Roman" panose="02020603050405020304" pitchFamily="18" charset="0"/>
              </a:rPr>
              <a:t> A church choir in an urban city center in the Southeastern United States.</a:t>
            </a:r>
          </a:p>
          <a:p>
            <a:pPr marL="0" marR="0" lvl="0" indent="0">
              <a:lnSpc>
                <a:spcPct val="150000"/>
              </a:lnSpc>
              <a:spcBef>
                <a:spcPts val="0"/>
              </a:spcBef>
              <a:spcAft>
                <a:spcPts val="0"/>
              </a:spcAft>
              <a:buNone/>
              <a:tabLst>
                <a:tab pos="457200" algn="l"/>
              </a:tabLst>
            </a:pPr>
            <a:r>
              <a:rPr lang="en-US" b="1" dirty="0">
                <a:solidFill>
                  <a:srgbClr val="000000"/>
                </a:solidFill>
                <a:effectLst/>
                <a:ea typeface="Times New Roman" panose="02020603050405020304" pitchFamily="18" charset="0"/>
              </a:rPr>
              <a:t>Choir B:</a:t>
            </a:r>
            <a:r>
              <a:rPr lang="en-US" dirty="0">
                <a:solidFill>
                  <a:srgbClr val="000000"/>
                </a:solidFill>
                <a:effectLst/>
                <a:ea typeface="Times New Roman" panose="02020603050405020304" pitchFamily="18" charset="0"/>
              </a:rPr>
              <a:t> A church choir in a suburban region in the Southeastern United States.</a:t>
            </a:r>
          </a:p>
          <a:p>
            <a:pPr marL="0" marR="0" lvl="0" indent="0">
              <a:lnSpc>
                <a:spcPct val="150000"/>
              </a:lnSpc>
              <a:spcBef>
                <a:spcPts val="0"/>
              </a:spcBef>
              <a:spcAft>
                <a:spcPts val="0"/>
              </a:spcAft>
              <a:buNone/>
              <a:tabLst>
                <a:tab pos="457200" algn="l"/>
              </a:tabLst>
            </a:pPr>
            <a:r>
              <a:rPr lang="en-US" b="1" dirty="0">
                <a:solidFill>
                  <a:srgbClr val="000000"/>
                </a:solidFill>
                <a:effectLst/>
                <a:ea typeface="Times New Roman" panose="02020603050405020304" pitchFamily="18" charset="0"/>
              </a:rPr>
              <a:t>Choir C:</a:t>
            </a:r>
            <a:r>
              <a:rPr lang="en-US" dirty="0">
                <a:solidFill>
                  <a:srgbClr val="000000"/>
                </a:solidFill>
                <a:effectLst/>
                <a:ea typeface="Times New Roman" panose="02020603050405020304" pitchFamily="18" charset="0"/>
              </a:rPr>
              <a:t> A non-auditioned community choir in an urban region in the Southeastern United States.</a:t>
            </a:r>
          </a:p>
          <a:p>
            <a:pPr marL="0" marR="0" lvl="0" indent="0">
              <a:lnSpc>
                <a:spcPct val="150000"/>
              </a:lnSpc>
              <a:spcBef>
                <a:spcPts val="0"/>
              </a:spcBef>
              <a:spcAft>
                <a:spcPts val="0"/>
              </a:spcAft>
              <a:buNone/>
              <a:tabLst>
                <a:tab pos="457200" algn="l"/>
              </a:tabLst>
            </a:pPr>
            <a:r>
              <a:rPr lang="en-US" b="1" dirty="0">
                <a:solidFill>
                  <a:srgbClr val="000000"/>
                </a:solidFill>
                <a:effectLst/>
                <a:ea typeface="Times New Roman" panose="02020603050405020304" pitchFamily="18" charset="0"/>
              </a:rPr>
              <a:t>Choir D:</a:t>
            </a:r>
            <a:r>
              <a:rPr lang="en-US" dirty="0">
                <a:solidFill>
                  <a:srgbClr val="000000"/>
                </a:solidFill>
                <a:effectLst/>
                <a:ea typeface="Times New Roman" panose="02020603050405020304" pitchFamily="18" charset="0"/>
              </a:rPr>
              <a:t> An audition community choir in an urban city center in the Southeastern United States.</a:t>
            </a:r>
          </a:p>
          <a:p>
            <a:pPr marL="0" marR="0" lvl="0" indent="0">
              <a:lnSpc>
                <a:spcPct val="150000"/>
              </a:lnSpc>
              <a:spcBef>
                <a:spcPts val="0"/>
              </a:spcBef>
              <a:spcAft>
                <a:spcPts val="0"/>
              </a:spcAft>
              <a:buNone/>
              <a:tabLst>
                <a:tab pos="457200" algn="l"/>
              </a:tabLst>
            </a:pPr>
            <a:r>
              <a:rPr lang="en-US" b="1" dirty="0">
                <a:solidFill>
                  <a:srgbClr val="000000"/>
                </a:solidFill>
                <a:effectLst/>
                <a:ea typeface="Times New Roman" panose="02020603050405020304" pitchFamily="18" charset="0"/>
              </a:rPr>
              <a:t>Choir E:</a:t>
            </a:r>
            <a:r>
              <a:rPr lang="en-US" dirty="0">
                <a:solidFill>
                  <a:srgbClr val="000000"/>
                </a:solidFill>
                <a:effectLst/>
                <a:ea typeface="Times New Roman" panose="02020603050405020304" pitchFamily="18" charset="0"/>
              </a:rPr>
              <a:t> A church choir in a suburban region of the Northeastern United States.</a:t>
            </a:r>
          </a:p>
          <a:p>
            <a:pPr marL="0" marR="0" lvl="0" indent="0">
              <a:lnSpc>
                <a:spcPct val="150000"/>
              </a:lnSpc>
              <a:spcBef>
                <a:spcPts val="0"/>
              </a:spcBef>
              <a:spcAft>
                <a:spcPts val="0"/>
              </a:spcAft>
              <a:buNone/>
              <a:tabLst>
                <a:tab pos="457200" algn="l"/>
              </a:tabLst>
            </a:pPr>
            <a:r>
              <a:rPr lang="en-US" b="1" dirty="0">
                <a:solidFill>
                  <a:srgbClr val="000000"/>
                </a:solidFill>
                <a:effectLst/>
                <a:ea typeface="Times New Roman" panose="02020603050405020304" pitchFamily="18" charset="0"/>
              </a:rPr>
              <a:t>Choir F:</a:t>
            </a:r>
            <a:r>
              <a:rPr lang="en-US" dirty="0">
                <a:solidFill>
                  <a:srgbClr val="000000"/>
                </a:solidFill>
                <a:effectLst/>
                <a:ea typeface="Times New Roman" panose="02020603050405020304" pitchFamily="18" charset="0"/>
              </a:rPr>
              <a:t> An auditioned community choir in a suburban region of the Northeastern United States.</a:t>
            </a:r>
          </a:p>
          <a:p>
            <a:pPr marL="0" marR="0" lvl="0" indent="0">
              <a:lnSpc>
                <a:spcPct val="150000"/>
              </a:lnSpc>
              <a:spcBef>
                <a:spcPts val="0"/>
              </a:spcBef>
              <a:spcAft>
                <a:spcPts val="0"/>
              </a:spcAft>
              <a:buNone/>
              <a:tabLst>
                <a:tab pos="457200" algn="l"/>
              </a:tabLst>
            </a:pPr>
            <a:r>
              <a:rPr lang="en-US" b="1" dirty="0">
                <a:solidFill>
                  <a:srgbClr val="000000"/>
                </a:solidFill>
                <a:effectLst/>
                <a:ea typeface="Times New Roman" panose="02020603050405020304" pitchFamily="18" charset="0"/>
              </a:rPr>
              <a:t>Choir G:</a:t>
            </a:r>
            <a:r>
              <a:rPr lang="en-US" dirty="0">
                <a:solidFill>
                  <a:srgbClr val="000000"/>
                </a:solidFill>
                <a:effectLst/>
                <a:ea typeface="Times New Roman" panose="02020603050405020304" pitchFamily="18" charset="0"/>
              </a:rPr>
              <a:t> A church choir in a suburban region of the Northeastern United States.</a:t>
            </a:r>
          </a:p>
          <a:p>
            <a:pPr marL="0" marR="0" lvl="0" indent="0">
              <a:lnSpc>
                <a:spcPct val="150000"/>
              </a:lnSpc>
              <a:spcBef>
                <a:spcPts val="0"/>
              </a:spcBef>
              <a:spcAft>
                <a:spcPts val="1200"/>
              </a:spcAft>
              <a:buNone/>
              <a:tabLst>
                <a:tab pos="457200" algn="l"/>
              </a:tabLst>
            </a:pPr>
            <a:r>
              <a:rPr lang="en-US" b="1" dirty="0">
                <a:solidFill>
                  <a:srgbClr val="000000"/>
                </a:solidFill>
                <a:effectLst/>
                <a:ea typeface="Times New Roman" panose="02020603050405020304" pitchFamily="18" charset="0"/>
              </a:rPr>
              <a:t>Choir H</a:t>
            </a:r>
            <a:r>
              <a:rPr lang="en-US" dirty="0">
                <a:solidFill>
                  <a:srgbClr val="000000"/>
                </a:solidFill>
                <a:effectLst/>
                <a:ea typeface="Times New Roman" panose="02020603050405020304" pitchFamily="18" charset="0"/>
              </a:rPr>
              <a:t>: A non-auditioned community choir in a rural region of the Southeastern United States.</a:t>
            </a:r>
          </a:p>
        </p:txBody>
      </p:sp>
      <p:sp>
        <p:nvSpPr>
          <p:cNvPr id="4" name="Content Placeholder 2">
            <a:extLst>
              <a:ext uri="{FF2B5EF4-FFF2-40B4-BE49-F238E27FC236}">
                <a16:creationId xmlns:a16="http://schemas.microsoft.com/office/drawing/2014/main" id="{53962E9A-FFAC-98F4-5CE3-8A9DDF12BB5E}"/>
              </a:ext>
            </a:extLst>
          </p:cNvPr>
          <p:cNvSpPr txBox="1">
            <a:spLocks/>
          </p:cNvSpPr>
          <p:nvPr/>
        </p:nvSpPr>
        <p:spPr>
          <a:xfrm>
            <a:off x="6095999" y="2063479"/>
            <a:ext cx="5257799" cy="4114801"/>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dirty="0"/>
          </a:p>
        </p:txBody>
      </p:sp>
    </p:spTree>
    <p:extLst>
      <p:ext uri="{BB962C8B-B14F-4D97-AF65-F5344CB8AC3E}">
        <p14:creationId xmlns:p14="http://schemas.microsoft.com/office/powerpoint/2010/main" val="3006082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47EAEC-AE65-7A0B-AE6B-8AD97C8486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C5AF0C-AF3B-32E2-9DE8-255704BA1594}"/>
              </a:ext>
            </a:extLst>
          </p:cNvPr>
          <p:cNvSpPr>
            <a:spLocks noGrp="1"/>
          </p:cNvSpPr>
          <p:nvPr>
            <p:ph type="title"/>
          </p:nvPr>
        </p:nvSpPr>
        <p:spPr/>
        <p:txBody>
          <a:bodyPr>
            <a:normAutofit/>
          </a:bodyPr>
          <a:lstStyle/>
          <a:p>
            <a:r>
              <a:rPr lang="en-US" dirty="0"/>
              <a:t>Focus groups</a:t>
            </a:r>
          </a:p>
        </p:txBody>
      </p:sp>
      <p:sp>
        <p:nvSpPr>
          <p:cNvPr id="3" name="Content Placeholder 2">
            <a:extLst>
              <a:ext uri="{FF2B5EF4-FFF2-40B4-BE49-F238E27FC236}">
                <a16:creationId xmlns:a16="http://schemas.microsoft.com/office/drawing/2014/main" id="{B7B6C412-C1DB-8D23-F931-610B92FD785D}"/>
              </a:ext>
            </a:extLst>
          </p:cNvPr>
          <p:cNvSpPr>
            <a:spLocks noGrp="1"/>
          </p:cNvSpPr>
          <p:nvPr>
            <p:ph idx="1"/>
          </p:nvPr>
        </p:nvSpPr>
        <p:spPr>
          <a:xfrm>
            <a:off x="838200" y="1701801"/>
            <a:ext cx="10245811" cy="4474469"/>
          </a:xfrm>
        </p:spPr>
        <p:txBody>
          <a:bodyPr>
            <a:normAutofit/>
          </a:bodyPr>
          <a:lstStyle/>
          <a:p>
            <a:pPr>
              <a:lnSpc>
                <a:spcPct val="150000"/>
              </a:lnSpc>
              <a:spcBef>
                <a:spcPts val="0"/>
              </a:spcBef>
              <a:tabLst>
                <a:tab pos="457200" algn="l"/>
              </a:tabLst>
            </a:pPr>
            <a:r>
              <a:rPr lang="en-US" sz="2800" b="1" dirty="0">
                <a:solidFill>
                  <a:srgbClr val="000000"/>
                </a:solidFill>
                <a:effectLst/>
                <a:ea typeface="Times New Roman" panose="02020603050405020304" pitchFamily="18" charset="0"/>
              </a:rPr>
              <a:t>20 Participants</a:t>
            </a:r>
          </a:p>
          <a:p>
            <a:pPr>
              <a:lnSpc>
                <a:spcPct val="150000"/>
              </a:lnSpc>
              <a:spcBef>
                <a:spcPts val="0"/>
              </a:spcBef>
              <a:tabLst>
                <a:tab pos="457200" algn="l"/>
              </a:tabLst>
            </a:pPr>
            <a:r>
              <a:rPr lang="en-US" sz="2800" b="1" dirty="0">
                <a:solidFill>
                  <a:srgbClr val="000000"/>
                </a:solidFill>
                <a:ea typeface="Times New Roman" panose="02020603050405020304" pitchFamily="18" charset="0"/>
              </a:rPr>
              <a:t>5 focus groups (4 on zoom, one in person)</a:t>
            </a:r>
            <a:endParaRPr lang="en-US" sz="2800" b="1" dirty="0">
              <a:solidFill>
                <a:srgbClr val="000000"/>
              </a:solidFill>
              <a:effectLst/>
              <a:ea typeface="Times New Roman" panose="02020603050405020304" pitchFamily="18" charset="0"/>
            </a:endParaRPr>
          </a:p>
          <a:p>
            <a:pPr>
              <a:lnSpc>
                <a:spcPct val="150000"/>
              </a:lnSpc>
              <a:spcBef>
                <a:spcPts val="0"/>
              </a:spcBef>
              <a:tabLst>
                <a:tab pos="457200" algn="l"/>
              </a:tabLst>
            </a:pPr>
            <a:r>
              <a:rPr lang="en-US" sz="2800" b="1" dirty="0">
                <a:solidFill>
                  <a:srgbClr val="000000"/>
                </a:solidFill>
                <a:effectLst/>
                <a:ea typeface="Times New Roman" panose="02020603050405020304" pitchFamily="18" charset="0"/>
              </a:rPr>
              <a:t>Semi-structured</a:t>
            </a:r>
          </a:p>
          <a:p>
            <a:pPr lvl="1">
              <a:lnSpc>
                <a:spcPct val="150000"/>
              </a:lnSpc>
              <a:spcBef>
                <a:spcPts val="0"/>
              </a:spcBef>
              <a:tabLst>
                <a:tab pos="457200" algn="l"/>
              </a:tabLst>
            </a:pPr>
            <a:r>
              <a:rPr lang="en-US" sz="2600" b="1" dirty="0">
                <a:solidFill>
                  <a:srgbClr val="000000"/>
                </a:solidFill>
                <a:effectLst/>
                <a:ea typeface="Times New Roman" panose="02020603050405020304" pitchFamily="18" charset="0"/>
              </a:rPr>
              <a:t>Questions based on literature review, research question and survey data</a:t>
            </a:r>
          </a:p>
          <a:p>
            <a:pPr>
              <a:lnSpc>
                <a:spcPct val="150000"/>
              </a:lnSpc>
              <a:spcBef>
                <a:spcPts val="0"/>
              </a:spcBef>
              <a:tabLst>
                <a:tab pos="457200" algn="l"/>
              </a:tabLst>
            </a:pPr>
            <a:r>
              <a:rPr lang="en-US" sz="2800" b="1" dirty="0">
                <a:solidFill>
                  <a:srgbClr val="000000"/>
                </a:solidFill>
                <a:ea typeface="Times New Roman" panose="02020603050405020304" pitchFamily="18" charset="0"/>
              </a:rPr>
              <a:t>Recorded for transcription</a:t>
            </a:r>
            <a:endParaRPr lang="en-US" sz="2800" dirty="0">
              <a:solidFill>
                <a:srgbClr val="000000"/>
              </a:solidFill>
              <a:effectLst/>
              <a:ea typeface="Times New Roman" panose="02020603050405020304" pitchFamily="18" charset="0"/>
            </a:endParaRPr>
          </a:p>
          <a:p>
            <a:endParaRPr lang="en-US" dirty="0"/>
          </a:p>
        </p:txBody>
      </p:sp>
      <p:sp>
        <p:nvSpPr>
          <p:cNvPr id="4" name="Content Placeholder 2">
            <a:extLst>
              <a:ext uri="{FF2B5EF4-FFF2-40B4-BE49-F238E27FC236}">
                <a16:creationId xmlns:a16="http://schemas.microsoft.com/office/drawing/2014/main" id="{D7A05BD7-7912-A198-6C6F-625A8D6865A6}"/>
              </a:ext>
            </a:extLst>
          </p:cNvPr>
          <p:cNvSpPr txBox="1">
            <a:spLocks/>
          </p:cNvSpPr>
          <p:nvPr/>
        </p:nvSpPr>
        <p:spPr>
          <a:xfrm>
            <a:off x="6095999" y="2063479"/>
            <a:ext cx="5257799" cy="4114801"/>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dirty="0"/>
          </a:p>
        </p:txBody>
      </p:sp>
    </p:spTree>
    <p:extLst>
      <p:ext uri="{BB962C8B-B14F-4D97-AF65-F5344CB8AC3E}">
        <p14:creationId xmlns:p14="http://schemas.microsoft.com/office/powerpoint/2010/main" val="2864038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D451B-D4C1-CB89-BA62-E533B8101A2D}"/>
              </a:ext>
            </a:extLst>
          </p:cNvPr>
          <p:cNvSpPr>
            <a:spLocks noGrp="1"/>
          </p:cNvSpPr>
          <p:nvPr>
            <p:ph type="title"/>
          </p:nvPr>
        </p:nvSpPr>
        <p:spPr/>
        <p:txBody>
          <a:bodyPr/>
          <a:lstStyle/>
          <a:p>
            <a:r>
              <a:rPr lang="en-US" dirty="0"/>
              <a:t>Ethics and Insider research</a:t>
            </a:r>
          </a:p>
        </p:txBody>
      </p:sp>
      <p:sp>
        <p:nvSpPr>
          <p:cNvPr id="3" name="Content Placeholder 2">
            <a:extLst>
              <a:ext uri="{FF2B5EF4-FFF2-40B4-BE49-F238E27FC236}">
                <a16:creationId xmlns:a16="http://schemas.microsoft.com/office/drawing/2014/main" id="{81F90F01-51ED-2A38-D121-7273DDFB0BE8}"/>
              </a:ext>
            </a:extLst>
          </p:cNvPr>
          <p:cNvSpPr>
            <a:spLocks noGrp="1"/>
          </p:cNvSpPr>
          <p:nvPr>
            <p:ph idx="1"/>
          </p:nvPr>
        </p:nvSpPr>
        <p:spPr/>
        <p:txBody>
          <a:bodyPr>
            <a:normAutofit/>
          </a:bodyPr>
          <a:lstStyle/>
          <a:p>
            <a:r>
              <a:rPr lang="en-US" sz="2800" dirty="0"/>
              <a:t>Research conducted within my field and practice with the goal of professional growth </a:t>
            </a:r>
            <a:r>
              <a:rPr lang="en-US" sz="2800" kern="0" dirty="0">
                <a:effectLst/>
                <a:ea typeface="Times New Roman" panose="02020603050405020304" pitchFamily="18" charset="0"/>
              </a:rPr>
              <a:t>(Costley et al, 2010)</a:t>
            </a:r>
          </a:p>
          <a:p>
            <a:r>
              <a:rPr lang="en-US" sz="2800" kern="0" dirty="0"/>
              <a:t>Potential for bias</a:t>
            </a:r>
          </a:p>
          <a:p>
            <a:r>
              <a:rPr lang="en-US" sz="2800" kern="0" dirty="0"/>
              <a:t>Ethical Considerations</a:t>
            </a:r>
            <a:endParaRPr lang="en-US" sz="2600" kern="0" dirty="0"/>
          </a:p>
          <a:p>
            <a:pPr lvl="1"/>
            <a:r>
              <a:rPr lang="en-US" sz="2600" kern="0" dirty="0"/>
              <a:t>Informed Consent</a:t>
            </a:r>
          </a:p>
          <a:p>
            <a:pPr lvl="1"/>
            <a:r>
              <a:rPr lang="en-US" sz="2600" kern="0" dirty="0"/>
              <a:t>Participant Anonymity </a:t>
            </a:r>
          </a:p>
        </p:txBody>
      </p:sp>
    </p:spTree>
    <p:extLst>
      <p:ext uri="{BB962C8B-B14F-4D97-AF65-F5344CB8AC3E}">
        <p14:creationId xmlns:p14="http://schemas.microsoft.com/office/powerpoint/2010/main" val="13144200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4D052-2AD9-E71B-F301-C41FC5D5A63E}"/>
              </a:ext>
            </a:extLst>
          </p:cNvPr>
          <p:cNvSpPr>
            <a:spLocks noGrp="1"/>
          </p:cNvSpPr>
          <p:nvPr>
            <p:ph type="title"/>
          </p:nvPr>
        </p:nvSpPr>
        <p:spPr/>
        <p:txBody>
          <a:bodyPr/>
          <a:lstStyle/>
          <a:p>
            <a:r>
              <a:rPr lang="en-US"/>
              <a:t>findings</a:t>
            </a:r>
            <a:endParaRPr lang="en-US" dirty="0"/>
          </a:p>
        </p:txBody>
      </p:sp>
      <p:sp>
        <p:nvSpPr>
          <p:cNvPr id="3" name="Content Placeholder 2">
            <a:extLst>
              <a:ext uri="{FF2B5EF4-FFF2-40B4-BE49-F238E27FC236}">
                <a16:creationId xmlns:a16="http://schemas.microsoft.com/office/drawing/2014/main" id="{88E4DDB5-3C1E-7FB3-0CAD-FE6D49C02D3C}"/>
              </a:ext>
            </a:extLst>
          </p:cNvPr>
          <p:cNvSpPr>
            <a:spLocks noGrp="1"/>
          </p:cNvSpPr>
          <p:nvPr>
            <p:ph idx="1"/>
          </p:nvPr>
        </p:nvSpPr>
        <p:spPr>
          <a:xfrm>
            <a:off x="4893107" y="633360"/>
            <a:ext cx="6104745" cy="5591280"/>
          </a:xfrm>
        </p:spPr>
        <p:txBody>
          <a:bodyPr>
            <a:normAutofit fontScale="70000" lnSpcReduction="20000"/>
          </a:bodyPr>
          <a:lstStyle/>
          <a:p>
            <a:pPr marL="342900" marR="0" lvl="0" indent="-342900">
              <a:lnSpc>
                <a:spcPct val="150000"/>
              </a:lnSpc>
              <a:spcBef>
                <a:spcPts val="0"/>
              </a:spcBef>
              <a:spcAft>
                <a:spcPts val="0"/>
              </a:spcAft>
              <a:buFont typeface="+mj-lt"/>
              <a:buAutoNum type="arabicPeriod"/>
            </a:pPr>
            <a:r>
              <a:rPr lang="en-US" sz="2600" dirty="0">
                <a:solidFill>
                  <a:srgbClr val="000000"/>
                </a:solidFill>
                <a:effectLst/>
                <a:ea typeface="Times New Roman" panose="02020603050405020304" pitchFamily="18" charset="0"/>
              </a:rPr>
              <a:t>Musical/Repertoire Motivations</a:t>
            </a:r>
          </a:p>
          <a:p>
            <a:pPr marL="742950" marR="0" lvl="1" indent="-285750">
              <a:lnSpc>
                <a:spcPct val="150000"/>
              </a:lnSpc>
              <a:spcBef>
                <a:spcPts val="0"/>
              </a:spcBef>
              <a:spcAft>
                <a:spcPts val="0"/>
              </a:spcAft>
              <a:buFont typeface="+mj-lt"/>
              <a:buAutoNum type="alphaLcPeriod"/>
            </a:pPr>
            <a:r>
              <a:rPr lang="en-US" sz="2600" dirty="0">
                <a:solidFill>
                  <a:srgbClr val="000000"/>
                </a:solidFill>
                <a:effectLst/>
                <a:ea typeface="Times New Roman" panose="02020603050405020304" pitchFamily="18" charset="0"/>
              </a:rPr>
              <a:t>Musical Aesthetic Motivations</a:t>
            </a:r>
          </a:p>
          <a:p>
            <a:pPr marL="742950" marR="0" lvl="1" indent="-285750">
              <a:lnSpc>
                <a:spcPct val="150000"/>
              </a:lnSpc>
              <a:spcBef>
                <a:spcPts val="0"/>
              </a:spcBef>
              <a:spcAft>
                <a:spcPts val="0"/>
              </a:spcAft>
              <a:buFont typeface="+mj-lt"/>
              <a:buAutoNum type="alphaLcPeriod"/>
            </a:pPr>
            <a:r>
              <a:rPr lang="en-US" sz="2600" dirty="0">
                <a:solidFill>
                  <a:srgbClr val="000000"/>
                </a:solidFill>
                <a:effectLst/>
                <a:ea typeface="Times New Roman" panose="02020603050405020304" pitchFamily="18" charset="0"/>
              </a:rPr>
              <a:t>Pride and Feelings of Accomplishment</a:t>
            </a:r>
          </a:p>
          <a:p>
            <a:pPr marL="742950" marR="0" lvl="1" indent="-285750">
              <a:lnSpc>
                <a:spcPct val="150000"/>
              </a:lnSpc>
              <a:spcBef>
                <a:spcPts val="0"/>
              </a:spcBef>
              <a:spcAft>
                <a:spcPts val="0"/>
              </a:spcAft>
              <a:buFont typeface="+mj-lt"/>
              <a:buAutoNum type="alphaLcPeriod"/>
            </a:pPr>
            <a:r>
              <a:rPr lang="en-US" sz="2600" dirty="0">
                <a:solidFill>
                  <a:srgbClr val="000000"/>
                </a:solidFill>
                <a:effectLst/>
                <a:ea typeface="Times New Roman" panose="02020603050405020304" pitchFamily="18" charset="0"/>
              </a:rPr>
              <a:t>Continued Learning and Growth</a:t>
            </a:r>
          </a:p>
          <a:p>
            <a:pPr marL="342900" marR="0" lvl="0" indent="-342900">
              <a:lnSpc>
                <a:spcPct val="150000"/>
              </a:lnSpc>
              <a:spcBef>
                <a:spcPts val="0"/>
              </a:spcBef>
              <a:spcAft>
                <a:spcPts val="0"/>
              </a:spcAft>
              <a:buFont typeface="+mj-lt"/>
              <a:buAutoNum type="arabicPeriod"/>
            </a:pPr>
            <a:r>
              <a:rPr lang="en-US" sz="2600" dirty="0">
                <a:solidFill>
                  <a:srgbClr val="000000"/>
                </a:solidFill>
                <a:effectLst/>
                <a:ea typeface="Times New Roman" panose="02020603050405020304" pitchFamily="18" charset="0"/>
              </a:rPr>
              <a:t>Social Motivations</a:t>
            </a:r>
          </a:p>
          <a:p>
            <a:pPr marL="742950" marR="0" lvl="1" indent="-285750">
              <a:lnSpc>
                <a:spcPct val="150000"/>
              </a:lnSpc>
              <a:spcBef>
                <a:spcPts val="0"/>
              </a:spcBef>
              <a:spcAft>
                <a:spcPts val="0"/>
              </a:spcAft>
              <a:buFont typeface="+mj-lt"/>
              <a:buAutoNum type="alphaLcPeriod"/>
            </a:pPr>
            <a:r>
              <a:rPr lang="en-US" sz="2600" dirty="0">
                <a:solidFill>
                  <a:srgbClr val="000000"/>
                </a:solidFill>
                <a:effectLst/>
                <a:ea typeface="Times New Roman" panose="02020603050405020304" pitchFamily="18" charset="0"/>
              </a:rPr>
              <a:t>Development of Close Personal Relationships/Friendships</a:t>
            </a:r>
          </a:p>
          <a:p>
            <a:pPr marL="742950" marR="0" lvl="1" indent="-285750">
              <a:lnSpc>
                <a:spcPct val="150000"/>
              </a:lnSpc>
              <a:spcBef>
                <a:spcPts val="0"/>
              </a:spcBef>
              <a:spcAft>
                <a:spcPts val="0"/>
              </a:spcAft>
              <a:buFont typeface="+mj-lt"/>
              <a:buAutoNum type="alphaLcPeriod"/>
            </a:pPr>
            <a:r>
              <a:rPr lang="en-US" sz="2600" dirty="0">
                <a:solidFill>
                  <a:srgbClr val="000000"/>
                </a:solidFill>
                <a:effectLst/>
                <a:ea typeface="Times New Roman" panose="02020603050405020304" pitchFamily="18" charset="0"/>
              </a:rPr>
              <a:t>Camaraderie with Others (During and Outside of Rehearsal)</a:t>
            </a:r>
          </a:p>
          <a:p>
            <a:pPr marL="742950" marR="0" lvl="1" indent="-285750">
              <a:lnSpc>
                <a:spcPct val="150000"/>
              </a:lnSpc>
              <a:spcBef>
                <a:spcPts val="0"/>
              </a:spcBef>
              <a:spcAft>
                <a:spcPts val="0"/>
              </a:spcAft>
              <a:buFont typeface="+mj-lt"/>
              <a:buAutoNum type="alphaLcPeriod"/>
            </a:pPr>
            <a:r>
              <a:rPr lang="en-US" sz="2600" dirty="0">
                <a:solidFill>
                  <a:srgbClr val="000000"/>
                </a:solidFill>
                <a:effectLst/>
                <a:ea typeface="Times New Roman" panose="02020603050405020304" pitchFamily="18" charset="0"/>
              </a:rPr>
              <a:t>Intergenerational Connections</a:t>
            </a:r>
          </a:p>
          <a:p>
            <a:pPr marL="342900" marR="0" lvl="0" indent="-342900">
              <a:lnSpc>
                <a:spcPct val="150000"/>
              </a:lnSpc>
              <a:spcBef>
                <a:spcPts val="0"/>
              </a:spcBef>
              <a:spcAft>
                <a:spcPts val="0"/>
              </a:spcAft>
              <a:buFont typeface="+mj-lt"/>
              <a:buAutoNum type="arabicPeriod"/>
            </a:pPr>
            <a:r>
              <a:rPr lang="en-US" sz="2600" dirty="0">
                <a:solidFill>
                  <a:srgbClr val="000000"/>
                </a:solidFill>
                <a:effectLst/>
                <a:ea typeface="Times New Roman" panose="02020603050405020304" pitchFamily="18" charset="0"/>
              </a:rPr>
              <a:t>Director Motivations/Leadership Qualities</a:t>
            </a:r>
          </a:p>
          <a:p>
            <a:pPr marL="742950" marR="0" lvl="1" indent="-285750">
              <a:lnSpc>
                <a:spcPct val="150000"/>
              </a:lnSpc>
              <a:spcBef>
                <a:spcPts val="0"/>
              </a:spcBef>
              <a:spcAft>
                <a:spcPts val="0"/>
              </a:spcAft>
              <a:buFont typeface="+mj-lt"/>
              <a:buAutoNum type="alphaLcPeriod"/>
            </a:pPr>
            <a:r>
              <a:rPr lang="en-US" sz="2600" dirty="0">
                <a:solidFill>
                  <a:srgbClr val="000000"/>
                </a:solidFill>
                <a:effectLst/>
                <a:ea typeface="Times New Roman" panose="02020603050405020304" pitchFamily="18" charset="0"/>
              </a:rPr>
              <a:t>Interpersonal skills</a:t>
            </a:r>
          </a:p>
          <a:p>
            <a:pPr marL="742950" marR="0" lvl="1" indent="-285750">
              <a:lnSpc>
                <a:spcPct val="150000"/>
              </a:lnSpc>
              <a:spcBef>
                <a:spcPts val="0"/>
              </a:spcBef>
              <a:spcAft>
                <a:spcPts val="0"/>
              </a:spcAft>
              <a:buFont typeface="+mj-lt"/>
              <a:buAutoNum type="alphaLcPeriod"/>
            </a:pPr>
            <a:r>
              <a:rPr lang="en-US" sz="2600" dirty="0">
                <a:solidFill>
                  <a:srgbClr val="000000"/>
                </a:solidFill>
                <a:effectLst/>
                <a:ea typeface="Times New Roman" panose="02020603050405020304" pitchFamily="18" charset="0"/>
              </a:rPr>
              <a:t>Musical Skill</a:t>
            </a:r>
          </a:p>
          <a:p>
            <a:pPr marL="742950" marR="0" lvl="1" indent="-285750">
              <a:lnSpc>
                <a:spcPct val="150000"/>
              </a:lnSpc>
              <a:spcBef>
                <a:spcPts val="0"/>
              </a:spcBef>
              <a:spcAft>
                <a:spcPts val="0"/>
              </a:spcAft>
              <a:buFont typeface="+mj-lt"/>
              <a:buAutoNum type="alphaLcPeriod"/>
            </a:pPr>
            <a:r>
              <a:rPr lang="en-US" sz="2600" dirty="0">
                <a:solidFill>
                  <a:srgbClr val="000000"/>
                </a:solidFill>
                <a:effectLst/>
                <a:ea typeface="Times New Roman" panose="02020603050405020304" pitchFamily="18" charset="0"/>
              </a:rPr>
              <a:t>Leadership Style</a:t>
            </a:r>
          </a:p>
          <a:p>
            <a:pPr marL="342900" marR="0" lvl="0" indent="-342900">
              <a:lnSpc>
                <a:spcPct val="150000"/>
              </a:lnSpc>
              <a:spcBef>
                <a:spcPts val="0"/>
              </a:spcBef>
              <a:spcAft>
                <a:spcPts val="0"/>
              </a:spcAft>
              <a:buFont typeface="+mj-lt"/>
              <a:buAutoNum type="arabicPeriod"/>
            </a:pPr>
            <a:r>
              <a:rPr lang="en-US" sz="2600" dirty="0">
                <a:solidFill>
                  <a:srgbClr val="000000"/>
                </a:solidFill>
                <a:effectLst/>
                <a:ea typeface="Times New Roman" panose="02020603050405020304" pitchFamily="18" charset="0"/>
              </a:rPr>
              <a:t>Motivations to Quit</a:t>
            </a:r>
          </a:p>
          <a:p>
            <a:pPr marL="742950" marR="0" lvl="1" indent="-285750">
              <a:lnSpc>
                <a:spcPct val="150000"/>
              </a:lnSpc>
              <a:spcBef>
                <a:spcPts val="0"/>
              </a:spcBef>
              <a:spcAft>
                <a:spcPts val="0"/>
              </a:spcAft>
              <a:buFont typeface="+mj-lt"/>
              <a:buAutoNum type="alphaLcPeriod"/>
            </a:pPr>
            <a:r>
              <a:rPr lang="en-US" sz="2600" dirty="0">
                <a:solidFill>
                  <a:srgbClr val="000000"/>
                </a:solidFill>
                <a:effectLst/>
                <a:ea typeface="Times New Roman" panose="02020603050405020304" pitchFamily="18" charset="0"/>
              </a:rPr>
              <a:t>Vocal or health decline</a:t>
            </a:r>
          </a:p>
          <a:p>
            <a:pPr marL="742950" marR="0" lvl="1" indent="-285750">
              <a:lnSpc>
                <a:spcPct val="150000"/>
              </a:lnSpc>
              <a:spcBef>
                <a:spcPts val="0"/>
              </a:spcBef>
              <a:spcAft>
                <a:spcPts val="0"/>
              </a:spcAft>
              <a:buFont typeface="+mj-lt"/>
              <a:buAutoNum type="alphaLcPeriod"/>
            </a:pPr>
            <a:r>
              <a:rPr lang="en-US" sz="2600" dirty="0">
                <a:solidFill>
                  <a:srgbClr val="000000"/>
                </a:solidFill>
                <a:effectLst/>
                <a:ea typeface="Times New Roman" panose="02020603050405020304" pitchFamily="18" charset="0"/>
              </a:rPr>
              <a:t>Issues with the Choir Director of Other Choir Members</a:t>
            </a:r>
          </a:p>
          <a:p>
            <a:endParaRPr lang="en-US" dirty="0"/>
          </a:p>
        </p:txBody>
      </p:sp>
    </p:spTree>
    <p:extLst>
      <p:ext uri="{BB962C8B-B14F-4D97-AF65-F5344CB8AC3E}">
        <p14:creationId xmlns:p14="http://schemas.microsoft.com/office/powerpoint/2010/main" val="1157449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8866B-A027-F4C9-7059-A331E21F6F02}"/>
              </a:ext>
            </a:extLst>
          </p:cNvPr>
          <p:cNvSpPr>
            <a:spLocks noGrp="1"/>
          </p:cNvSpPr>
          <p:nvPr>
            <p:ph type="title"/>
          </p:nvPr>
        </p:nvSpPr>
        <p:spPr/>
        <p:txBody>
          <a:bodyPr/>
          <a:lstStyle/>
          <a:p>
            <a:r>
              <a:rPr lang="en-US" sz="6600" dirty="0">
                <a:solidFill>
                  <a:srgbClr val="000000"/>
                </a:solidFill>
                <a:effectLst/>
                <a:ea typeface="Times New Roman" panose="02020603050405020304" pitchFamily="18" charset="0"/>
              </a:rPr>
              <a:t>Musical/Repertoire Motivations</a:t>
            </a:r>
            <a:br>
              <a:rPr lang="en-US" sz="6600" dirty="0">
                <a:solidFill>
                  <a:srgbClr val="000000"/>
                </a:solidFill>
                <a:effectLst/>
                <a:ea typeface="Times New Roman" panose="02020603050405020304" pitchFamily="18" charset="0"/>
              </a:rPr>
            </a:br>
            <a:endParaRPr lang="en-US" dirty="0"/>
          </a:p>
        </p:txBody>
      </p:sp>
      <p:sp>
        <p:nvSpPr>
          <p:cNvPr id="3" name="Text Placeholder 2">
            <a:extLst>
              <a:ext uri="{FF2B5EF4-FFF2-40B4-BE49-F238E27FC236}">
                <a16:creationId xmlns:a16="http://schemas.microsoft.com/office/drawing/2014/main" id="{6778801A-5564-6736-FB19-E32B5C1A6484}"/>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4048343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52EB9-1B52-7609-98C1-73BC574AC00B}"/>
              </a:ext>
            </a:extLst>
          </p:cNvPr>
          <p:cNvSpPr>
            <a:spLocks noGrp="1"/>
          </p:cNvSpPr>
          <p:nvPr>
            <p:ph type="title"/>
          </p:nvPr>
        </p:nvSpPr>
        <p:spPr/>
        <p:txBody>
          <a:bodyPr>
            <a:normAutofit fontScale="90000"/>
          </a:bodyPr>
          <a:lstStyle/>
          <a:p>
            <a:r>
              <a:rPr lang="en-US" dirty="0"/>
              <a:t>Theme: musical and aesthetic Motivations</a:t>
            </a:r>
          </a:p>
        </p:txBody>
      </p:sp>
      <p:sp>
        <p:nvSpPr>
          <p:cNvPr id="3" name="Content Placeholder 2">
            <a:extLst>
              <a:ext uri="{FF2B5EF4-FFF2-40B4-BE49-F238E27FC236}">
                <a16:creationId xmlns:a16="http://schemas.microsoft.com/office/drawing/2014/main" id="{52260AB6-24DC-487D-9095-745C1945455F}"/>
              </a:ext>
            </a:extLst>
          </p:cNvPr>
          <p:cNvSpPr>
            <a:spLocks noGrp="1"/>
          </p:cNvSpPr>
          <p:nvPr>
            <p:ph idx="1"/>
          </p:nvPr>
        </p:nvSpPr>
        <p:spPr>
          <a:xfrm>
            <a:off x="838200" y="2061469"/>
            <a:ext cx="10515597" cy="4114801"/>
          </a:xfrm>
        </p:spPr>
        <p:txBody>
          <a:bodyPr>
            <a:normAutofit fontScale="77500" lnSpcReduction="20000"/>
          </a:bodyPr>
          <a:lstStyle/>
          <a:p>
            <a:pPr marL="594360" marR="365760" indent="-457200">
              <a:lnSpc>
                <a:spcPct val="120000"/>
              </a:lnSpc>
              <a:spcBef>
                <a:spcPts val="0"/>
              </a:spcBef>
              <a:spcAft>
                <a:spcPts val="1200"/>
              </a:spcAft>
            </a:pPr>
            <a:r>
              <a:rPr lang="en-US" sz="2800" kern="0" dirty="0">
                <a:solidFill>
                  <a:srgbClr val="000000"/>
                </a:solidFill>
                <a:effectLst/>
                <a:ea typeface="Times New Roman" panose="02020603050405020304" pitchFamily="18" charset="0"/>
              </a:rPr>
              <a:t>Enjoyment of singing as primary motivator (Boswell, 2022; Ramson, 2001; </a:t>
            </a:r>
            <a:r>
              <a:rPr lang="en-US" sz="2800" kern="0" dirty="0" err="1">
                <a:solidFill>
                  <a:srgbClr val="000000"/>
                </a:solidFill>
                <a:effectLst/>
                <a:ea typeface="Times New Roman" panose="02020603050405020304" pitchFamily="18" charset="0"/>
              </a:rPr>
              <a:t>Selph</a:t>
            </a:r>
            <a:r>
              <a:rPr lang="en-US" sz="2800" kern="0" dirty="0">
                <a:solidFill>
                  <a:srgbClr val="000000"/>
                </a:solidFill>
                <a:effectLst/>
                <a:ea typeface="Times New Roman" panose="02020603050405020304" pitchFamily="18" charset="0"/>
              </a:rPr>
              <a:t> &amp; </a:t>
            </a:r>
            <a:r>
              <a:rPr lang="en-US" sz="2800" kern="0" dirty="0" err="1">
                <a:solidFill>
                  <a:srgbClr val="000000"/>
                </a:solidFill>
                <a:effectLst/>
                <a:ea typeface="Times New Roman" panose="02020603050405020304" pitchFamily="18" charset="0"/>
              </a:rPr>
              <a:t>Bugos</a:t>
            </a:r>
            <a:r>
              <a:rPr lang="en-US" sz="2800" kern="0" dirty="0">
                <a:solidFill>
                  <a:srgbClr val="000000"/>
                </a:solidFill>
                <a:effectLst/>
                <a:ea typeface="Times New Roman" panose="02020603050405020304" pitchFamily="18" charset="0"/>
              </a:rPr>
              <a:t>, 2014)</a:t>
            </a:r>
          </a:p>
          <a:p>
            <a:pPr marL="594360" marR="365760" indent="-457200">
              <a:lnSpc>
                <a:spcPct val="120000"/>
              </a:lnSpc>
              <a:spcBef>
                <a:spcPts val="0"/>
              </a:spcBef>
              <a:spcAft>
                <a:spcPts val="1200"/>
              </a:spcAft>
            </a:pPr>
            <a:r>
              <a:rPr lang="en-US" sz="2800" dirty="0">
                <a:solidFill>
                  <a:srgbClr val="000000"/>
                </a:solidFill>
                <a:effectLst/>
                <a:ea typeface="Times New Roman" panose="02020603050405020304" pitchFamily="18" charset="0"/>
              </a:rPr>
              <a:t>“</a:t>
            </a:r>
            <a:r>
              <a:rPr lang="en-US" sz="2800" dirty="0">
                <a:solidFill>
                  <a:srgbClr val="000000"/>
                </a:solidFill>
                <a:ea typeface="Times New Roman" panose="02020603050405020304" pitchFamily="18" charset="0"/>
              </a:rPr>
              <a:t>E</a:t>
            </a:r>
            <a:r>
              <a:rPr lang="en-US" sz="2800" dirty="0">
                <a:solidFill>
                  <a:srgbClr val="000000"/>
                </a:solidFill>
                <a:effectLst/>
                <a:ea typeface="Times New Roman" panose="02020603050405020304" pitchFamily="18" charset="0"/>
              </a:rPr>
              <a:t>njoyment of singing” - 99% of survey respondents </a:t>
            </a:r>
          </a:p>
          <a:p>
            <a:pPr marL="594360" marR="365760" indent="-457200">
              <a:lnSpc>
                <a:spcPct val="120000"/>
              </a:lnSpc>
              <a:spcBef>
                <a:spcPts val="0"/>
              </a:spcBef>
              <a:spcAft>
                <a:spcPts val="1200"/>
              </a:spcAft>
            </a:pPr>
            <a:r>
              <a:rPr lang="en-US" sz="2800" dirty="0">
                <a:solidFill>
                  <a:srgbClr val="000000"/>
                </a:solidFill>
                <a:effectLst/>
                <a:ea typeface="Times New Roman" panose="02020603050405020304" pitchFamily="18" charset="0"/>
              </a:rPr>
              <a:t>Singing may motivate participation, other factors may influence choir selection.</a:t>
            </a:r>
          </a:p>
          <a:p>
            <a:pPr marL="137160" marR="365760" indent="0" algn="ctr">
              <a:lnSpc>
                <a:spcPct val="150000"/>
              </a:lnSpc>
              <a:spcBef>
                <a:spcPts val="0"/>
              </a:spcBef>
              <a:spcAft>
                <a:spcPts val="1200"/>
              </a:spcAft>
              <a:buNone/>
            </a:pPr>
            <a:r>
              <a:rPr lang="en-US" sz="2800" b="1" dirty="0">
                <a:solidFill>
                  <a:srgbClr val="000000"/>
                </a:solidFill>
                <a:effectLst/>
                <a:ea typeface="Times New Roman" panose="02020603050405020304" pitchFamily="18" charset="0"/>
              </a:rPr>
              <a:t>“Some people have danced, some people are athletic. Choir is my thing” </a:t>
            </a:r>
          </a:p>
          <a:p>
            <a:pPr marL="137160" marR="365760" indent="0" algn="ctr">
              <a:lnSpc>
                <a:spcPct val="150000"/>
              </a:lnSpc>
              <a:spcBef>
                <a:spcPts val="0"/>
              </a:spcBef>
              <a:spcAft>
                <a:spcPts val="1200"/>
              </a:spcAft>
              <a:buNone/>
            </a:pPr>
            <a:r>
              <a:rPr lang="en-US" sz="2800" b="1" dirty="0">
                <a:solidFill>
                  <a:srgbClr val="000000"/>
                </a:solidFill>
                <a:effectLst/>
                <a:ea typeface="Times New Roman" panose="02020603050405020304" pitchFamily="18" charset="0"/>
              </a:rPr>
              <a:t>(Participant 20)</a:t>
            </a:r>
          </a:p>
          <a:p>
            <a:pPr marL="137160" marR="365760" indent="0" algn="ctr">
              <a:lnSpc>
                <a:spcPct val="150000"/>
              </a:lnSpc>
              <a:spcBef>
                <a:spcPts val="0"/>
              </a:spcBef>
              <a:spcAft>
                <a:spcPts val="1200"/>
              </a:spcAft>
              <a:buNone/>
            </a:pPr>
            <a:r>
              <a:rPr lang="en-US" sz="2800" b="1" dirty="0">
                <a:solidFill>
                  <a:srgbClr val="000000"/>
                </a:solidFill>
              </a:rPr>
              <a:t>“T</a:t>
            </a:r>
            <a:r>
              <a:rPr lang="en-US" sz="2800" b="1" i="0" u="none" strike="noStrike" dirty="0">
                <a:solidFill>
                  <a:srgbClr val="000000"/>
                </a:solidFill>
                <a:effectLst/>
              </a:rPr>
              <a:t>he opportunity to make beautiful music that you can't make by yourself.” (Participant 15)</a:t>
            </a:r>
          </a:p>
        </p:txBody>
      </p:sp>
      <p:sp>
        <p:nvSpPr>
          <p:cNvPr id="4" name="Content Placeholder 2">
            <a:extLst>
              <a:ext uri="{FF2B5EF4-FFF2-40B4-BE49-F238E27FC236}">
                <a16:creationId xmlns:a16="http://schemas.microsoft.com/office/drawing/2014/main" id="{1644DE61-983A-FD58-3B15-931B9F85AFCF}"/>
              </a:ext>
            </a:extLst>
          </p:cNvPr>
          <p:cNvSpPr txBox="1">
            <a:spLocks/>
          </p:cNvSpPr>
          <p:nvPr/>
        </p:nvSpPr>
        <p:spPr>
          <a:xfrm>
            <a:off x="6095999" y="2063479"/>
            <a:ext cx="5257799" cy="4114801"/>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dirty="0"/>
          </a:p>
        </p:txBody>
      </p:sp>
    </p:spTree>
    <p:extLst>
      <p:ext uri="{BB962C8B-B14F-4D97-AF65-F5344CB8AC3E}">
        <p14:creationId xmlns:p14="http://schemas.microsoft.com/office/powerpoint/2010/main" val="3069977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09213-151A-52FC-5EE6-83A4766B24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709B4F-6227-C75C-B69C-FF8E5DC7FCFB}"/>
              </a:ext>
            </a:extLst>
          </p:cNvPr>
          <p:cNvSpPr>
            <a:spLocks noGrp="1"/>
          </p:cNvSpPr>
          <p:nvPr>
            <p:ph type="title"/>
          </p:nvPr>
        </p:nvSpPr>
        <p:spPr/>
        <p:txBody>
          <a:bodyPr>
            <a:normAutofit fontScale="90000"/>
          </a:bodyPr>
          <a:lstStyle/>
          <a:p>
            <a:r>
              <a:rPr lang="en-US" dirty="0"/>
              <a:t>Theme: musical and aesthetic Motivations</a:t>
            </a:r>
          </a:p>
        </p:txBody>
      </p:sp>
      <p:sp>
        <p:nvSpPr>
          <p:cNvPr id="3" name="Content Placeholder 2">
            <a:extLst>
              <a:ext uri="{FF2B5EF4-FFF2-40B4-BE49-F238E27FC236}">
                <a16:creationId xmlns:a16="http://schemas.microsoft.com/office/drawing/2014/main" id="{318D781E-EC54-D4D5-6CB9-8E51EE597AF9}"/>
              </a:ext>
            </a:extLst>
          </p:cNvPr>
          <p:cNvSpPr>
            <a:spLocks noGrp="1"/>
          </p:cNvSpPr>
          <p:nvPr>
            <p:ph idx="1"/>
          </p:nvPr>
        </p:nvSpPr>
        <p:spPr>
          <a:xfrm>
            <a:off x="838200" y="2061469"/>
            <a:ext cx="4848615" cy="4114801"/>
          </a:xfrm>
        </p:spPr>
        <p:txBody>
          <a:bodyPr/>
          <a:lstStyle/>
          <a:p>
            <a:r>
              <a:rPr lang="en-US" sz="2200" dirty="0"/>
              <a:t>Older participants (65+) focused on singing “high quality” music </a:t>
            </a:r>
          </a:p>
          <a:p>
            <a:pPr lvl="1"/>
            <a:r>
              <a:rPr lang="en-US" sz="2000" dirty="0"/>
              <a:t>Masterworks, classical</a:t>
            </a:r>
          </a:p>
          <a:p>
            <a:r>
              <a:rPr lang="en-US" sz="2200" dirty="0"/>
              <a:t>Younger participants focused more on the social factors and skill development </a:t>
            </a:r>
          </a:p>
          <a:p>
            <a:r>
              <a:rPr lang="en-US" sz="2200" dirty="0"/>
              <a:t>Consistent with Redman &amp; </a:t>
            </a:r>
            <a:r>
              <a:rPr lang="en-US" sz="2200" dirty="0" err="1"/>
              <a:t>Bugos</a:t>
            </a:r>
            <a:r>
              <a:rPr lang="en-US" sz="2200" dirty="0"/>
              <a:t> (2018) research on auditioned community choirs</a:t>
            </a:r>
          </a:p>
        </p:txBody>
      </p:sp>
      <p:sp>
        <p:nvSpPr>
          <p:cNvPr id="4" name="Content Placeholder 2">
            <a:extLst>
              <a:ext uri="{FF2B5EF4-FFF2-40B4-BE49-F238E27FC236}">
                <a16:creationId xmlns:a16="http://schemas.microsoft.com/office/drawing/2014/main" id="{E6C920DA-F888-BEB4-F0E9-0DB0FE75AE51}"/>
              </a:ext>
            </a:extLst>
          </p:cNvPr>
          <p:cNvSpPr txBox="1">
            <a:spLocks/>
          </p:cNvSpPr>
          <p:nvPr/>
        </p:nvSpPr>
        <p:spPr>
          <a:xfrm>
            <a:off x="6095999" y="2063479"/>
            <a:ext cx="5257799" cy="4114801"/>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dirty="0"/>
          </a:p>
        </p:txBody>
      </p:sp>
      <p:sp>
        <p:nvSpPr>
          <p:cNvPr id="6" name="TextBox 5">
            <a:extLst>
              <a:ext uri="{FF2B5EF4-FFF2-40B4-BE49-F238E27FC236}">
                <a16:creationId xmlns:a16="http://schemas.microsoft.com/office/drawing/2014/main" id="{12A28316-CC9D-2A67-5F68-7E9576A2A091}"/>
              </a:ext>
            </a:extLst>
          </p:cNvPr>
          <p:cNvSpPr txBox="1"/>
          <p:nvPr/>
        </p:nvSpPr>
        <p:spPr>
          <a:xfrm>
            <a:off x="6190735" y="1718212"/>
            <a:ext cx="5350476" cy="4801314"/>
          </a:xfrm>
          <a:prstGeom prst="rect">
            <a:avLst/>
          </a:prstGeom>
          <a:noFill/>
        </p:spPr>
        <p:txBody>
          <a:bodyPr wrap="square" rtlCol="0">
            <a:spAutoFit/>
          </a:bodyPr>
          <a:lstStyle/>
          <a:p>
            <a:pPr marL="0" indent="0" algn="ctr">
              <a:buNone/>
            </a:pPr>
            <a:r>
              <a:rPr lang="en-US" sz="2400" b="1" u="none" strike="noStrike" dirty="0">
                <a:solidFill>
                  <a:srgbClr val="000000"/>
                </a:solidFill>
                <a:effectLst/>
              </a:rPr>
              <a:t>“What motivated me to join (…)? One was the level of the music, which is high. I've always been kind of a classical nerd. So we get to sing the classics Bach and Mahler and, and, Strauss and stuff like that. Yay!” (Participant 14)</a:t>
            </a:r>
          </a:p>
          <a:p>
            <a:pPr marL="0" indent="0" algn="ctr">
              <a:buNone/>
            </a:pPr>
            <a:endParaRPr lang="en-US" sz="2400" b="1" dirty="0">
              <a:solidFill>
                <a:srgbClr val="000000"/>
              </a:solidFill>
            </a:endParaRPr>
          </a:p>
          <a:p>
            <a:pPr algn="ctr"/>
            <a:r>
              <a:rPr lang="en-US" sz="2400" b="1" dirty="0">
                <a:solidFill>
                  <a:srgbClr val="000000"/>
                </a:solidFill>
                <a:effectLst/>
                <a:ea typeface="Times New Roman" panose="02020603050405020304" pitchFamily="18" charset="0"/>
              </a:rPr>
              <a:t>“So I think it is about finding a fit for what you're looking for because there's all there's all different ways that you can perform. Right? So you </a:t>
            </a:r>
            <a:r>
              <a:rPr lang="en-US" sz="2400" b="1" dirty="0" err="1">
                <a:solidFill>
                  <a:srgbClr val="000000"/>
                </a:solidFill>
                <a:effectLst/>
                <a:ea typeface="Times New Roman" panose="02020603050405020304" pitchFamily="18" charset="0"/>
              </a:rPr>
              <a:t>gotta</a:t>
            </a:r>
            <a:r>
              <a:rPr lang="en-US" sz="2400" b="1" dirty="0">
                <a:solidFill>
                  <a:srgbClr val="000000"/>
                </a:solidFill>
                <a:effectLst/>
                <a:ea typeface="Times New Roman" panose="02020603050405020304" pitchFamily="18" charset="0"/>
              </a:rPr>
              <a:t> find the thing that gives you joy.” (Participant 13)</a:t>
            </a:r>
            <a:endParaRPr lang="en-US" sz="2400" b="1" dirty="0">
              <a:effectLst/>
              <a:ea typeface="Times New Roman" panose="02020603050405020304" pitchFamily="18" charset="0"/>
            </a:endParaRPr>
          </a:p>
          <a:p>
            <a:pPr marL="0" indent="0">
              <a:buNone/>
            </a:pPr>
            <a:endParaRPr lang="en-US" sz="1800" dirty="0"/>
          </a:p>
        </p:txBody>
      </p:sp>
    </p:spTree>
    <p:extLst>
      <p:ext uri="{BB962C8B-B14F-4D97-AF65-F5344CB8AC3E}">
        <p14:creationId xmlns:p14="http://schemas.microsoft.com/office/powerpoint/2010/main" val="4003005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FEE22A-734D-207B-D621-2B77C2F2F3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07314D-A53D-716B-0F5B-B4470993F293}"/>
              </a:ext>
            </a:extLst>
          </p:cNvPr>
          <p:cNvSpPr>
            <a:spLocks noGrp="1"/>
          </p:cNvSpPr>
          <p:nvPr>
            <p:ph type="title"/>
          </p:nvPr>
        </p:nvSpPr>
        <p:spPr/>
        <p:txBody>
          <a:bodyPr>
            <a:normAutofit fontScale="90000"/>
          </a:bodyPr>
          <a:lstStyle/>
          <a:p>
            <a:r>
              <a:rPr lang="en-US" dirty="0"/>
              <a:t>Theme: musical and aesthetic Motivations</a:t>
            </a:r>
          </a:p>
        </p:txBody>
      </p:sp>
      <p:sp>
        <p:nvSpPr>
          <p:cNvPr id="3" name="Content Placeholder 2">
            <a:extLst>
              <a:ext uri="{FF2B5EF4-FFF2-40B4-BE49-F238E27FC236}">
                <a16:creationId xmlns:a16="http://schemas.microsoft.com/office/drawing/2014/main" id="{D6422C0E-2BD5-3ED0-5F7B-3804302FA5B2}"/>
              </a:ext>
            </a:extLst>
          </p:cNvPr>
          <p:cNvSpPr>
            <a:spLocks noGrp="1"/>
          </p:cNvSpPr>
          <p:nvPr>
            <p:ph idx="1"/>
          </p:nvPr>
        </p:nvSpPr>
        <p:spPr/>
        <p:txBody>
          <a:bodyPr>
            <a:noAutofit/>
          </a:bodyPr>
          <a:lstStyle/>
          <a:p>
            <a:r>
              <a:rPr lang="en-US" sz="2600" dirty="0"/>
              <a:t>Church choir members placed higher value on the spiritual aspect of leading worship</a:t>
            </a:r>
          </a:p>
          <a:p>
            <a:r>
              <a:rPr lang="en-US" sz="2600" dirty="0"/>
              <a:t>Similar themes in study by </a:t>
            </a:r>
            <a:r>
              <a:rPr lang="en-US" sz="2600" dirty="0" err="1"/>
              <a:t>Rohwer</a:t>
            </a:r>
            <a:r>
              <a:rPr lang="en-US" sz="2600" dirty="0"/>
              <a:t> (2012)</a:t>
            </a:r>
          </a:p>
          <a:p>
            <a:pPr marL="0" indent="0" algn="ctr">
              <a:spcAft>
                <a:spcPts val="500"/>
              </a:spcAft>
              <a:buNone/>
            </a:pPr>
            <a:r>
              <a:rPr lang="en-US" sz="2600" b="1" dirty="0">
                <a:solidFill>
                  <a:srgbClr val="000000"/>
                </a:solidFill>
                <a:effectLst/>
                <a:ea typeface="Times New Roman" panose="02020603050405020304" pitchFamily="18" charset="0"/>
              </a:rPr>
              <a:t>“If you miss a note, that's fine. And that's a beautiful, kind of mantle to have, I think, different from singing in a community choir.” (Participant 7)</a:t>
            </a:r>
            <a:endParaRPr lang="en-US" sz="2600" b="1" dirty="0"/>
          </a:p>
          <a:p>
            <a:pPr marL="0" indent="0" algn="ctr">
              <a:buNone/>
            </a:pPr>
            <a:r>
              <a:rPr lang="en-US" sz="2600" b="1" dirty="0">
                <a:solidFill>
                  <a:srgbClr val="000000"/>
                </a:solidFill>
                <a:effectLst/>
                <a:ea typeface="Times New Roman" panose="02020603050405020304" pitchFamily="18" charset="0"/>
              </a:rPr>
              <a:t>“</a:t>
            </a:r>
            <a:r>
              <a:rPr lang="en-US" sz="2600" b="1" i="0" u="none" strike="noStrike" dirty="0">
                <a:solidFill>
                  <a:srgbClr val="000000"/>
                </a:solidFill>
                <a:effectLst/>
              </a:rPr>
              <a:t>There are times I might not remember the scripture passage, but I remember the song. They stay with you and become such a part of your life.” (Participant 4)</a:t>
            </a:r>
            <a:endParaRPr lang="en-US" sz="2600" b="1" dirty="0"/>
          </a:p>
        </p:txBody>
      </p:sp>
    </p:spTree>
    <p:extLst>
      <p:ext uri="{BB962C8B-B14F-4D97-AF65-F5344CB8AC3E}">
        <p14:creationId xmlns:p14="http://schemas.microsoft.com/office/powerpoint/2010/main" val="21150032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7C6AB-E242-1CC4-A966-D8A6D8DDEA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C801EE-58C5-024D-00C1-F465C19AF600}"/>
              </a:ext>
            </a:extLst>
          </p:cNvPr>
          <p:cNvSpPr>
            <a:spLocks noGrp="1"/>
          </p:cNvSpPr>
          <p:nvPr>
            <p:ph type="title"/>
          </p:nvPr>
        </p:nvSpPr>
        <p:spPr/>
        <p:txBody>
          <a:bodyPr>
            <a:normAutofit fontScale="90000"/>
          </a:bodyPr>
          <a:lstStyle/>
          <a:p>
            <a:r>
              <a:rPr lang="en-US" dirty="0"/>
              <a:t>Theme: Pride and Feelings of Accomplishment</a:t>
            </a:r>
          </a:p>
        </p:txBody>
      </p:sp>
      <p:sp>
        <p:nvSpPr>
          <p:cNvPr id="3" name="Content Placeholder 2">
            <a:extLst>
              <a:ext uri="{FF2B5EF4-FFF2-40B4-BE49-F238E27FC236}">
                <a16:creationId xmlns:a16="http://schemas.microsoft.com/office/drawing/2014/main" id="{FADB796F-4351-E38D-13C0-C9E2D542E675}"/>
              </a:ext>
            </a:extLst>
          </p:cNvPr>
          <p:cNvSpPr>
            <a:spLocks noGrp="1"/>
          </p:cNvSpPr>
          <p:nvPr>
            <p:ph idx="1"/>
          </p:nvPr>
        </p:nvSpPr>
        <p:spPr>
          <a:xfrm>
            <a:off x="838200" y="2531026"/>
            <a:ext cx="10515600" cy="2572315"/>
          </a:xfrm>
        </p:spPr>
        <p:txBody>
          <a:bodyPr>
            <a:normAutofit fontScale="92500"/>
          </a:bodyPr>
          <a:lstStyle/>
          <a:p>
            <a:pPr marL="0" indent="0" algn="ctr">
              <a:buNone/>
            </a:pPr>
            <a:r>
              <a:rPr lang="en-US" sz="2800" b="1" dirty="0">
                <a:solidFill>
                  <a:srgbClr val="000000"/>
                </a:solidFill>
                <a:effectLst/>
                <a:ea typeface="Times New Roman" panose="02020603050405020304" pitchFamily="18" charset="0"/>
              </a:rPr>
              <a:t>“The sum is definitely greater than the parts. Just a normal person like me who lives in a little tiny house has sung in the Royal Albert Hall and has sung at the Vatican because I'm in these groups. And altogether, we are powerful. We are strong. And it’s just… it's extraordinary for just a regular, ordinary, everyday person.” (Participant 8)</a:t>
            </a:r>
            <a:endParaRPr lang="en-US" sz="2800" b="1" dirty="0">
              <a:effectLst/>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1120672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EC04F-EB7F-9E3F-5EB8-0B5DF416D1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0392BF-8697-ACCF-B69D-68DD19E9F437}"/>
              </a:ext>
            </a:extLst>
          </p:cNvPr>
          <p:cNvSpPr>
            <a:spLocks noGrp="1"/>
          </p:cNvSpPr>
          <p:nvPr>
            <p:ph type="title"/>
          </p:nvPr>
        </p:nvSpPr>
        <p:spPr/>
        <p:txBody>
          <a:bodyPr>
            <a:normAutofit fontScale="90000"/>
          </a:bodyPr>
          <a:lstStyle/>
          <a:p>
            <a:r>
              <a:rPr lang="en-US" dirty="0"/>
              <a:t>Theme: Continued Development and Growth</a:t>
            </a:r>
          </a:p>
        </p:txBody>
      </p:sp>
      <p:sp>
        <p:nvSpPr>
          <p:cNvPr id="3" name="Content Placeholder 2">
            <a:extLst>
              <a:ext uri="{FF2B5EF4-FFF2-40B4-BE49-F238E27FC236}">
                <a16:creationId xmlns:a16="http://schemas.microsoft.com/office/drawing/2014/main" id="{F032992C-A180-907F-CC08-248FC8853A2E}"/>
              </a:ext>
            </a:extLst>
          </p:cNvPr>
          <p:cNvSpPr>
            <a:spLocks noGrp="1"/>
          </p:cNvSpPr>
          <p:nvPr>
            <p:ph idx="1"/>
          </p:nvPr>
        </p:nvSpPr>
        <p:spPr>
          <a:xfrm>
            <a:off x="838200" y="1866378"/>
            <a:ext cx="10515600" cy="4308954"/>
          </a:xfrm>
        </p:spPr>
        <p:txBody>
          <a:bodyPr>
            <a:noAutofit/>
          </a:bodyPr>
          <a:lstStyle/>
          <a:p>
            <a:r>
              <a:rPr lang="en-US" sz="2800" dirty="0">
                <a:solidFill>
                  <a:srgbClr val="000000"/>
                </a:solidFill>
                <a:ea typeface="Times New Roman" panose="02020603050405020304" pitchFamily="18" charset="0"/>
              </a:rPr>
              <a:t>Participants wanted to be challenged by the repertoire</a:t>
            </a:r>
          </a:p>
          <a:p>
            <a:r>
              <a:rPr lang="en-US" sz="2800" dirty="0">
                <a:solidFill>
                  <a:srgbClr val="000000"/>
                </a:solidFill>
                <a:effectLst/>
                <a:ea typeface="Times New Roman" panose="02020603050405020304" pitchFamily="18" charset="0"/>
              </a:rPr>
              <a:t>No one wanted “easy” music – desired balance</a:t>
            </a:r>
          </a:p>
          <a:p>
            <a:pPr marL="0" indent="0" algn="ctr">
              <a:buNone/>
            </a:pPr>
            <a:r>
              <a:rPr lang="en-US" sz="2800" b="1" dirty="0">
                <a:solidFill>
                  <a:srgbClr val="000000"/>
                </a:solidFill>
                <a:effectLst/>
                <a:ea typeface="Times New Roman" panose="02020603050405020304" pitchFamily="18" charset="0"/>
              </a:rPr>
              <a:t>“If you don't stretch, you don't grow. And I think that a large part of singing throughout your life is to keep growing.” (Participant 8)</a:t>
            </a:r>
          </a:p>
          <a:p>
            <a:pPr marL="0" indent="0" algn="ctr">
              <a:buNone/>
            </a:pPr>
            <a:endParaRPr lang="en-US" sz="2800" b="1" dirty="0">
              <a:solidFill>
                <a:srgbClr val="000000"/>
              </a:solidFill>
            </a:endParaRPr>
          </a:p>
          <a:p>
            <a:pPr marL="0" indent="0" algn="ctr">
              <a:buNone/>
            </a:pPr>
            <a:r>
              <a:rPr lang="en-US" sz="2800" b="1" dirty="0">
                <a:solidFill>
                  <a:srgbClr val="000000"/>
                </a:solidFill>
              </a:rPr>
              <a:t>“I</a:t>
            </a:r>
            <a:r>
              <a:rPr lang="en-US" sz="2800" b="1" i="0" u="none" strike="noStrike" dirty="0">
                <a:solidFill>
                  <a:srgbClr val="000000"/>
                </a:solidFill>
                <a:effectLst/>
              </a:rPr>
              <a:t>t would be a bit anticlimactic to go and, you know, sing a simple three-part harmony and leave. You know what I'm saying?” </a:t>
            </a:r>
          </a:p>
          <a:p>
            <a:pPr marL="0" indent="0" algn="ctr">
              <a:buNone/>
            </a:pPr>
            <a:r>
              <a:rPr lang="en-US" sz="2800" b="1" i="0" u="none" strike="noStrike" dirty="0">
                <a:solidFill>
                  <a:srgbClr val="000000"/>
                </a:solidFill>
                <a:effectLst/>
              </a:rPr>
              <a:t>(Participant 20) </a:t>
            </a:r>
            <a:endParaRPr lang="en-US" sz="2800" b="1" dirty="0"/>
          </a:p>
        </p:txBody>
      </p:sp>
    </p:spTree>
    <p:extLst>
      <p:ext uri="{BB962C8B-B14F-4D97-AF65-F5344CB8AC3E}">
        <p14:creationId xmlns:p14="http://schemas.microsoft.com/office/powerpoint/2010/main" val="621042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1C39F1-33D6-42DB-B6E7-1DD4B51A9C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EE7D8E-730E-DA58-FEBF-6FFA5BFE0460}"/>
              </a:ext>
            </a:extLst>
          </p:cNvPr>
          <p:cNvSpPr>
            <a:spLocks noGrp="1"/>
          </p:cNvSpPr>
          <p:nvPr>
            <p:ph type="title"/>
          </p:nvPr>
        </p:nvSpPr>
        <p:spPr/>
        <p:txBody>
          <a:bodyPr>
            <a:normAutofit fontScale="90000"/>
          </a:bodyPr>
          <a:lstStyle/>
          <a:p>
            <a:r>
              <a:rPr lang="en-US" dirty="0"/>
              <a:t>Theme: Continued Development and Growth</a:t>
            </a:r>
          </a:p>
        </p:txBody>
      </p:sp>
      <p:sp>
        <p:nvSpPr>
          <p:cNvPr id="3" name="Content Placeholder 2">
            <a:extLst>
              <a:ext uri="{FF2B5EF4-FFF2-40B4-BE49-F238E27FC236}">
                <a16:creationId xmlns:a16="http://schemas.microsoft.com/office/drawing/2014/main" id="{4F713A99-2186-B093-1063-A836E95CCFC7}"/>
              </a:ext>
            </a:extLst>
          </p:cNvPr>
          <p:cNvSpPr>
            <a:spLocks noGrp="1"/>
          </p:cNvSpPr>
          <p:nvPr>
            <p:ph idx="1"/>
          </p:nvPr>
        </p:nvSpPr>
        <p:spPr>
          <a:xfrm>
            <a:off x="838200" y="1890584"/>
            <a:ext cx="10515600" cy="4382426"/>
          </a:xfrm>
        </p:spPr>
        <p:txBody>
          <a:bodyPr>
            <a:noAutofit/>
          </a:bodyPr>
          <a:lstStyle/>
          <a:p>
            <a:r>
              <a:rPr lang="en-US" sz="2400" dirty="0"/>
              <a:t>Church choir members felt that challenges should be attainable</a:t>
            </a:r>
          </a:p>
          <a:p>
            <a:r>
              <a:rPr lang="en-US" sz="2400" dirty="0">
                <a:solidFill>
                  <a:srgbClr val="000000"/>
                </a:solidFill>
                <a:ea typeface="Times New Roman" panose="02020603050405020304" pitchFamily="18" charset="0"/>
              </a:rPr>
              <a:t>More frequent “performances” in church choir</a:t>
            </a:r>
            <a:endParaRPr lang="en-US" sz="2400" dirty="0">
              <a:solidFill>
                <a:srgbClr val="000000"/>
              </a:solidFill>
            </a:endParaRPr>
          </a:p>
          <a:p>
            <a:pPr marL="137160" marR="365760" indent="0" algn="ctr">
              <a:lnSpc>
                <a:spcPct val="120000"/>
              </a:lnSpc>
              <a:spcBef>
                <a:spcPts val="0"/>
              </a:spcBef>
              <a:spcAft>
                <a:spcPts val="1200"/>
              </a:spcAft>
              <a:buNone/>
            </a:pPr>
            <a:r>
              <a:rPr lang="en-US" sz="2400" b="1" dirty="0">
                <a:solidFill>
                  <a:srgbClr val="000000"/>
                </a:solidFill>
                <a:effectLst/>
                <a:ea typeface="Times New Roman" panose="02020603050405020304" pitchFamily="18" charset="0"/>
              </a:rPr>
              <a:t>“It's defeating to get into things that are just more than you feel like you can do… when it's unattainable, you just feel awful… it's pretty demoralizing</a:t>
            </a:r>
            <a:r>
              <a:rPr lang="en-US" sz="2400" b="1" i="1" dirty="0">
                <a:solidFill>
                  <a:srgbClr val="000000"/>
                </a:solidFill>
                <a:effectLst/>
                <a:ea typeface="Times New Roman" panose="02020603050405020304" pitchFamily="18" charset="0"/>
              </a:rPr>
              <a:t>.” </a:t>
            </a:r>
          </a:p>
          <a:p>
            <a:pPr marL="137160" marR="365760" indent="0" algn="ctr">
              <a:lnSpc>
                <a:spcPct val="120000"/>
              </a:lnSpc>
              <a:spcBef>
                <a:spcPts val="0"/>
              </a:spcBef>
              <a:spcAft>
                <a:spcPts val="1200"/>
              </a:spcAft>
              <a:buNone/>
            </a:pPr>
            <a:r>
              <a:rPr lang="en-US" sz="2400" b="1" dirty="0">
                <a:solidFill>
                  <a:srgbClr val="000000"/>
                </a:solidFill>
                <a:ea typeface="Times New Roman" panose="02020603050405020304" pitchFamily="18" charset="0"/>
              </a:rPr>
              <a:t>(Participant 12)</a:t>
            </a:r>
            <a:endParaRPr lang="en-US" sz="2400" b="1" i="1" dirty="0">
              <a:solidFill>
                <a:srgbClr val="000000"/>
              </a:solidFill>
              <a:effectLst/>
              <a:ea typeface="Times New Roman" panose="02020603050405020304" pitchFamily="18" charset="0"/>
            </a:endParaRPr>
          </a:p>
          <a:p>
            <a:pPr marL="137160" marR="365760" indent="0" algn="ctr">
              <a:lnSpc>
                <a:spcPct val="120000"/>
              </a:lnSpc>
              <a:spcBef>
                <a:spcPts val="0"/>
              </a:spcBef>
              <a:spcAft>
                <a:spcPts val="1200"/>
              </a:spcAft>
              <a:buNone/>
            </a:pPr>
            <a:r>
              <a:rPr lang="en-US" sz="2400" b="1" dirty="0">
                <a:solidFill>
                  <a:srgbClr val="000000"/>
                </a:solidFill>
                <a:effectLst/>
                <a:ea typeface="Times New Roman" panose="02020603050405020304" pitchFamily="18" charset="0"/>
              </a:rPr>
              <a:t>“At this point in my life, I need a challenge. And church choir had gotten to the point it was not a challenge anymore. And I needed that challenge, and I wanted to further my abilities as a singer to develop that more at that point.” (Participant 19)</a:t>
            </a:r>
            <a:endParaRPr lang="en-US" sz="2400" b="1" dirty="0">
              <a:effectLst/>
              <a:ea typeface="Times New Roman" panose="02020603050405020304" pitchFamily="18" charset="0"/>
            </a:endParaRPr>
          </a:p>
        </p:txBody>
      </p:sp>
    </p:spTree>
    <p:extLst>
      <p:ext uri="{BB962C8B-B14F-4D97-AF65-F5344CB8AC3E}">
        <p14:creationId xmlns:p14="http://schemas.microsoft.com/office/powerpoint/2010/main" val="28619753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39921-7EB7-0A2C-B8F2-BCE889BD9E80}"/>
              </a:ext>
            </a:extLst>
          </p:cNvPr>
          <p:cNvSpPr>
            <a:spLocks noGrp="1"/>
          </p:cNvSpPr>
          <p:nvPr>
            <p:ph type="title"/>
          </p:nvPr>
        </p:nvSpPr>
        <p:spPr/>
        <p:txBody>
          <a:bodyPr/>
          <a:lstStyle/>
          <a:p>
            <a:r>
              <a:rPr lang="en-US" sz="6600" dirty="0">
                <a:solidFill>
                  <a:srgbClr val="000000"/>
                </a:solidFill>
                <a:effectLst/>
                <a:ea typeface="Times New Roman" panose="02020603050405020304" pitchFamily="18" charset="0"/>
              </a:rPr>
              <a:t>Social Motivations</a:t>
            </a:r>
            <a:br>
              <a:rPr lang="en-US" sz="6600" dirty="0">
                <a:solidFill>
                  <a:srgbClr val="000000"/>
                </a:solidFill>
                <a:effectLst/>
                <a:ea typeface="Times New Roman" panose="02020603050405020304" pitchFamily="18" charset="0"/>
              </a:rPr>
            </a:br>
            <a:endParaRPr lang="en-US" dirty="0"/>
          </a:p>
        </p:txBody>
      </p:sp>
      <p:sp>
        <p:nvSpPr>
          <p:cNvPr id="3" name="Text Placeholder 2">
            <a:extLst>
              <a:ext uri="{FF2B5EF4-FFF2-40B4-BE49-F238E27FC236}">
                <a16:creationId xmlns:a16="http://schemas.microsoft.com/office/drawing/2014/main" id="{64A12005-B047-EE1C-6603-FFEAB8256BD6}"/>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64457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C4ADF-9BCF-34DD-1B49-0F970AB560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A40F9C-88DA-9A0F-6418-2CFECF0671B7}"/>
              </a:ext>
            </a:extLst>
          </p:cNvPr>
          <p:cNvSpPr>
            <a:spLocks noGrp="1"/>
          </p:cNvSpPr>
          <p:nvPr>
            <p:ph type="title"/>
          </p:nvPr>
        </p:nvSpPr>
        <p:spPr/>
        <p:txBody>
          <a:bodyPr>
            <a:normAutofit fontScale="90000"/>
          </a:bodyPr>
          <a:lstStyle/>
          <a:p>
            <a:r>
              <a:rPr lang="en-US" dirty="0"/>
              <a:t>Theme: Close personal Connections</a:t>
            </a:r>
          </a:p>
        </p:txBody>
      </p:sp>
      <p:sp>
        <p:nvSpPr>
          <p:cNvPr id="4" name="Content Placeholder 3">
            <a:extLst>
              <a:ext uri="{FF2B5EF4-FFF2-40B4-BE49-F238E27FC236}">
                <a16:creationId xmlns:a16="http://schemas.microsoft.com/office/drawing/2014/main" id="{B565A28B-4041-CC0C-EB2F-78079170713A}"/>
              </a:ext>
            </a:extLst>
          </p:cNvPr>
          <p:cNvSpPr>
            <a:spLocks noGrp="1"/>
          </p:cNvSpPr>
          <p:nvPr>
            <p:ph idx="1"/>
          </p:nvPr>
        </p:nvSpPr>
        <p:spPr/>
        <p:txBody>
          <a:bodyPr>
            <a:normAutofit/>
          </a:bodyPr>
          <a:lstStyle/>
          <a:p>
            <a:pPr marL="0" indent="0" algn="ctr">
              <a:buNone/>
            </a:pPr>
            <a:r>
              <a:rPr lang="en-US" sz="2800" b="1" dirty="0"/>
              <a:t>“It can be difficult making friends as an adult.” (Participant 20)</a:t>
            </a:r>
          </a:p>
          <a:p>
            <a:pPr marL="0" indent="0">
              <a:buNone/>
            </a:pPr>
            <a:endParaRPr lang="en-US" sz="2800" dirty="0"/>
          </a:p>
          <a:p>
            <a:r>
              <a:rPr lang="en-US" sz="2800" dirty="0"/>
              <a:t>Also found by </a:t>
            </a:r>
            <a:r>
              <a:rPr lang="en-US" sz="2800" kern="0" dirty="0">
                <a:solidFill>
                  <a:srgbClr val="000000"/>
                </a:solidFill>
                <a:effectLst/>
                <a:ea typeface="Times New Roman" panose="02020603050405020304" pitchFamily="18" charset="0"/>
              </a:rPr>
              <a:t>Clift, Manship &amp; Stephens (2017)</a:t>
            </a:r>
            <a:r>
              <a:rPr lang="en-US" sz="2800" dirty="0">
                <a:effectLst/>
              </a:rPr>
              <a:t> </a:t>
            </a:r>
          </a:p>
        </p:txBody>
      </p:sp>
    </p:spTree>
    <p:extLst>
      <p:ext uri="{BB962C8B-B14F-4D97-AF65-F5344CB8AC3E}">
        <p14:creationId xmlns:p14="http://schemas.microsoft.com/office/powerpoint/2010/main" val="14585937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E6D00-2E99-0A4D-7288-D17AE5DE8F24}"/>
              </a:ext>
            </a:extLst>
          </p:cNvPr>
          <p:cNvSpPr>
            <a:spLocks noGrp="1"/>
          </p:cNvSpPr>
          <p:nvPr>
            <p:ph type="title"/>
          </p:nvPr>
        </p:nvSpPr>
        <p:spPr/>
        <p:txBody>
          <a:bodyPr>
            <a:normAutofit fontScale="90000"/>
          </a:bodyPr>
          <a:lstStyle/>
          <a:p>
            <a:r>
              <a:rPr lang="en-US" dirty="0"/>
              <a:t>Theme: Close personal Connections</a:t>
            </a:r>
          </a:p>
        </p:txBody>
      </p:sp>
      <p:sp>
        <p:nvSpPr>
          <p:cNvPr id="3" name="Content Placeholder 2">
            <a:extLst>
              <a:ext uri="{FF2B5EF4-FFF2-40B4-BE49-F238E27FC236}">
                <a16:creationId xmlns:a16="http://schemas.microsoft.com/office/drawing/2014/main" id="{BD253C5F-CC36-CA40-590F-5C16859D70D7}"/>
              </a:ext>
            </a:extLst>
          </p:cNvPr>
          <p:cNvSpPr>
            <a:spLocks noGrp="1"/>
          </p:cNvSpPr>
          <p:nvPr>
            <p:ph idx="1"/>
          </p:nvPr>
        </p:nvSpPr>
        <p:spPr/>
        <p:txBody>
          <a:bodyPr>
            <a:normAutofit fontScale="92500" lnSpcReduction="10000"/>
          </a:bodyPr>
          <a:lstStyle/>
          <a:p>
            <a:r>
              <a:rPr lang="en-US" sz="2600" dirty="0"/>
              <a:t>Connections in Small Choir vs Large Choir</a:t>
            </a:r>
            <a:endParaRPr lang="en-US" dirty="0"/>
          </a:p>
          <a:p>
            <a:pPr marL="0" indent="0">
              <a:buNone/>
            </a:pPr>
            <a:endParaRPr lang="en-US" sz="2000" dirty="0"/>
          </a:p>
          <a:p>
            <a:pPr marL="0" indent="0" algn="ctr">
              <a:buNone/>
            </a:pPr>
            <a:r>
              <a:rPr lang="en-US" sz="2800" b="1" kern="0" dirty="0">
                <a:solidFill>
                  <a:srgbClr val="000000"/>
                </a:solidFill>
                <a:effectLst/>
                <a:ea typeface="Times New Roman" panose="02020603050405020304" pitchFamily="18" charset="0"/>
              </a:rPr>
              <a:t>“If a choir has been together for so long, it's very easy for them to forget that they need to go do a little extra for new people.”</a:t>
            </a:r>
            <a:r>
              <a:rPr lang="en-US" sz="2800" b="1" dirty="0">
                <a:effectLst/>
              </a:rPr>
              <a:t> (Participant 6)</a:t>
            </a:r>
          </a:p>
          <a:p>
            <a:pPr marL="0" indent="0" algn="ctr">
              <a:buNone/>
            </a:pPr>
            <a:endParaRPr lang="en-US" sz="2800" b="1" dirty="0"/>
          </a:p>
          <a:p>
            <a:pPr marL="0" indent="0" algn="ctr">
              <a:buNone/>
            </a:pPr>
            <a:r>
              <a:rPr lang="en-US" sz="2800" b="1" kern="0" dirty="0">
                <a:solidFill>
                  <a:srgbClr val="000000"/>
                </a:solidFill>
                <a:effectLst/>
                <a:ea typeface="Times New Roman" panose="02020603050405020304" pitchFamily="18" charset="0"/>
              </a:rPr>
              <a:t>“It is hard once you have an established group to try to get new people in, but to try to make them feel comfortable enough to stay in the group. And that's a hard thing to do, especially with us, and we have a very small choir.” </a:t>
            </a:r>
            <a:r>
              <a:rPr lang="en-US" sz="2800" b="1" dirty="0">
                <a:effectLst/>
              </a:rPr>
              <a:t> (Participant 19)</a:t>
            </a:r>
            <a:endParaRPr lang="en-US" sz="2800" b="1" dirty="0"/>
          </a:p>
        </p:txBody>
      </p:sp>
    </p:spTree>
    <p:extLst>
      <p:ext uri="{BB962C8B-B14F-4D97-AF65-F5344CB8AC3E}">
        <p14:creationId xmlns:p14="http://schemas.microsoft.com/office/powerpoint/2010/main" val="12458824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0D000-D3C5-22AA-4074-7F32556225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2E5614-A4A1-F565-31BE-9D1DB1D48C74}"/>
              </a:ext>
            </a:extLst>
          </p:cNvPr>
          <p:cNvSpPr>
            <a:spLocks noGrp="1"/>
          </p:cNvSpPr>
          <p:nvPr>
            <p:ph type="title"/>
          </p:nvPr>
        </p:nvSpPr>
        <p:spPr/>
        <p:txBody>
          <a:bodyPr>
            <a:normAutofit/>
          </a:bodyPr>
          <a:lstStyle/>
          <a:p>
            <a:r>
              <a:rPr lang="en-US" dirty="0"/>
              <a:t>Theme: Camaraderie</a:t>
            </a:r>
          </a:p>
        </p:txBody>
      </p:sp>
      <p:sp>
        <p:nvSpPr>
          <p:cNvPr id="3" name="Content Placeholder 2">
            <a:extLst>
              <a:ext uri="{FF2B5EF4-FFF2-40B4-BE49-F238E27FC236}">
                <a16:creationId xmlns:a16="http://schemas.microsoft.com/office/drawing/2014/main" id="{F5D1F5DE-C797-4814-E6E5-E61BE97C5107}"/>
              </a:ext>
            </a:extLst>
          </p:cNvPr>
          <p:cNvSpPr>
            <a:spLocks noGrp="1"/>
          </p:cNvSpPr>
          <p:nvPr>
            <p:ph idx="1"/>
          </p:nvPr>
        </p:nvSpPr>
        <p:spPr/>
        <p:txBody>
          <a:bodyPr>
            <a:normAutofit/>
          </a:bodyPr>
          <a:lstStyle/>
          <a:p>
            <a:r>
              <a:rPr lang="en-US" sz="2800" dirty="0"/>
              <a:t>Good experiences when working towards a common goal, even without meeting outside of rehearsal.</a:t>
            </a:r>
          </a:p>
          <a:p>
            <a:pPr marL="0" indent="0">
              <a:buNone/>
            </a:pPr>
            <a:endParaRPr lang="en-US" sz="2200" dirty="0"/>
          </a:p>
          <a:p>
            <a:pPr marL="0" indent="0" algn="ctr">
              <a:buNone/>
            </a:pPr>
            <a:r>
              <a:rPr lang="en-US" sz="2800" b="1" dirty="0">
                <a:solidFill>
                  <a:srgbClr val="000000"/>
                </a:solidFill>
                <a:effectLst/>
                <a:ea typeface="Times New Roman" panose="02020603050405020304" pitchFamily="18" charset="0"/>
              </a:rPr>
              <a:t>“I don't get together outside with many of the members of the group, but still to work on a project together and make something really great come out of that is just thrilling to me… I know my fellow basses quite well and we joke around and get to know each other during the breaks and stuff like that” (Participant 14).</a:t>
            </a:r>
            <a:endParaRPr lang="en-US" sz="2800" b="1" dirty="0">
              <a:effectLst/>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17743466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568BA8-0C7E-CF4E-EBC0-37055C9A36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67D3B4-DB45-CB61-D08B-3C09394B5F0F}"/>
              </a:ext>
            </a:extLst>
          </p:cNvPr>
          <p:cNvSpPr>
            <a:spLocks noGrp="1"/>
          </p:cNvSpPr>
          <p:nvPr>
            <p:ph type="title"/>
          </p:nvPr>
        </p:nvSpPr>
        <p:spPr/>
        <p:txBody>
          <a:bodyPr>
            <a:normAutofit/>
          </a:bodyPr>
          <a:lstStyle/>
          <a:p>
            <a:r>
              <a:rPr lang="en-US" dirty="0"/>
              <a:t>Theme: Camaraderie</a:t>
            </a:r>
          </a:p>
        </p:txBody>
      </p:sp>
      <p:pic>
        <p:nvPicPr>
          <p:cNvPr id="1026" name="Picture 2" descr="Forms response chart. Question title: Which of the following statements is most true for you?. Number of responses: 120 responses.">
            <a:extLst>
              <a:ext uri="{FF2B5EF4-FFF2-40B4-BE49-F238E27FC236}">
                <a16:creationId xmlns:a16="http://schemas.microsoft.com/office/drawing/2014/main" id="{5CAF8F50-93A4-64D7-DA4D-34149176860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87526" y="1890713"/>
            <a:ext cx="10416947" cy="4383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731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48151-4533-96C7-B433-F09BEC40FAEE}"/>
              </a:ext>
            </a:extLst>
          </p:cNvPr>
          <p:cNvSpPr>
            <a:spLocks noGrp="1"/>
          </p:cNvSpPr>
          <p:nvPr>
            <p:ph type="title"/>
          </p:nvPr>
        </p:nvSpPr>
        <p:spPr/>
        <p:txBody>
          <a:bodyPr>
            <a:normAutofit fontScale="90000"/>
          </a:bodyPr>
          <a:lstStyle/>
          <a:p>
            <a:r>
              <a:rPr lang="en-US" sz="6600" dirty="0">
                <a:solidFill>
                  <a:srgbClr val="000000"/>
                </a:solidFill>
                <a:effectLst/>
                <a:ea typeface="Times New Roman" panose="02020603050405020304" pitchFamily="18" charset="0"/>
              </a:rPr>
              <a:t>Director Motivations &amp;</a:t>
            </a:r>
            <a:br>
              <a:rPr lang="en-US" sz="6600" dirty="0">
                <a:solidFill>
                  <a:srgbClr val="000000"/>
                </a:solidFill>
                <a:effectLst/>
                <a:ea typeface="Times New Roman" panose="02020603050405020304" pitchFamily="18" charset="0"/>
              </a:rPr>
            </a:br>
            <a:r>
              <a:rPr lang="en-US" sz="6600" dirty="0">
                <a:solidFill>
                  <a:srgbClr val="000000"/>
                </a:solidFill>
                <a:effectLst/>
                <a:ea typeface="Times New Roman" panose="02020603050405020304" pitchFamily="18" charset="0"/>
              </a:rPr>
              <a:t>Leadership Qualities</a:t>
            </a:r>
            <a:br>
              <a:rPr lang="en-US" sz="6600" dirty="0">
                <a:solidFill>
                  <a:srgbClr val="000000"/>
                </a:solidFill>
                <a:effectLst/>
                <a:ea typeface="Times New Roman" panose="02020603050405020304" pitchFamily="18" charset="0"/>
              </a:rPr>
            </a:br>
            <a:endParaRPr lang="en-US" dirty="0"/>
          </a:p>
        </p:txBody>
      </p:sp>
      <p:sp>
        <p:nvSpPr>
          <p:cNvPr id="3" name="Text Placeholder 2">
            <a:extLst>
              <a:ext uri="{FF2B5EF4-FFF2-40B4-BE49-F238E27FC236}">
                <a16:creationId xmlns:a16="http://schemas.microsoft.com/office/drawing/2014/main" id="{204E489B-7D48-670B-BC2C-C34F688FA1EB}"/>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20262218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CA0CEA-30B3-0A9B-0C7E-7F20141B41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8A3EE3-BF50-2521-07BD-69BFE3928E0D}"/>
              </a:ext>
            </a:extLst>
          </p:cNvPr>
          <p:cNvSpPr>
            <a:spLocks noGrp="1"/>
          </p:cNvSpPr>
          <p:nvPr>
            <p:ph type="title"/>
          </p:nvPr>
        </p:nvSpPr>
        <p:spPr/>
        <p:txBody>
          <a:bodyPr>
            <a:normAutofit fontScale="90000"/>
          </a:bodyPr>
          <a:lstStyle/>
          <a:p>
            <a:r>
              <a:rPr lang="en-US" dirty="0"/>
              <a:t>Theme: Director Interpersonal skills</a:t>
            </a:r>
          </a:p>
        </p:txBody>
      </p:sp>
      <p:sp>
        <p:nvSpPr>
          <p:cNvPr id="3" name="Content Placeholder 2">
            <a:extLst>
              <a:ext uri="{FF2B5EF4-FFF2-40B4-BE49-F238E27FC236}">
                <a16:creationId xmlns:a16="http://schemas.microsoft.com/office/drawing/2014/main" id="{E7F420D7-2776-3DDD-F1F7-A936B0D2DE24}"/>
              </a:ext>
            </a:extLst>
          </p:cNvPr>
          <p:cNvSpPr>
            <a:spLocks noGrp="1"/>
          </p:cNvSpPr>
          <p:nvPr>
            <p:ph idx="1"/>
          </p:nvPr>
        </p:nvSpPr>
        <p:spPr>
          <a:xfrm>
            <a:off x="838200" y="2061469"/>
            <a:ext cx="2769973" cy="4401115"/>
          </a:xfrm>
        </p:spPr>
        <p:txBody>
          <a:bodyPr>
            <a:noAutofit/>
          </a:bodyPr>
          <a:lstStyle/>
          <a:p>
            <a:pPr marL="342900" marR="0" lvl="0" indent="-342900">
              <a:lnSpc>
                <a:spcPct val="120000"/>
              </a:lnSpc>
              <a:spcBef>
                <a:spcPts val="0"/>
              </a:spcBef>
              <a:buSzPts val="1000"/>
              <a:buFont typeface="Symbol" pitchFamily="2" charset="2"/>
              <a:buChar char=""/>
              <a:tabLst>
                <a:tab pos="457200" algn="l"/>
              </a:tabLst>
            </a:pPr>
            <a:r>
              <a:rPr lang="en-US" sz="1800" dirty="0">
                <a:solidFill>
                  <a:srgbClr val="000000"/>
                </a:solidFill>
                <a:ea typeface="Times New Roman" panose="02020603050405020304" pitchFamily="18" charset="0"/>
              </a:rPr>
              <a:t>H</a:t>
            </a:r>
            <a:r>
              <a:rPr lang="en-US" sz="1800" dirty="0">
                <a:solidFill>
                  <a:srgbClr val="000000"/>
                </a:solidFill>
                <a:effectLst/>
                <a:ea typeface="Times New Roman" panose="02020603050405020304" pitchFamily="18" charset="0"/>
              </a:rPr>
              <a:t>onesty</a:t>
            </a:r>
          </a:p>
          <a:p>
            <a:pPr marL="342900" marR="0" lvl="0" indent="-342900">
              <a:lnSpc>
                <a:spcPct val="120000"/>
              </a:lnSpc>
              <a:spcBef>
                <a:spcPts val="0"/>
              </a:spcBef>
              <a:buSzPts val="1000"/>
              <a:buFont typeface="Symbol" pitchFamily="2" charset="2"/>
              <a:buChar char=""/>
              <a:tabLst>
                <a:tab pos="457200" algn="l"/>
              </a:tabLst>
            </a:pPr>
            <a:r>
              <a:rPr lang="en-US" sz="1800" dirty="0">
                <a:solidFill>
                  <a:srgbClr val="000000"/>
                </a:solidFill>
                <a:ea typeface="Times New Roman" panose="02020603050405020304" pitchFamily="18" charset="0"/>
              </a:rPr>
              <a:t>T</a:t>
            </a:r>
            <a:r>
              <a:rPr lang="en-US" sz="1800" dirty="0">
                <a:solidFill>
                  <a:srgbClr val="000000"/>
                </a:solidFill>
                <a:effectLst/>
                <a:ea typeface="Times New Roman" panose="02020603050405020304" pitchFamily="18" charset="0"/>
              </a:rPr>
              <a:t>rained </a:t>
            </a:r>
            <a:endParaRPr lang="en-US" sz="1800" dirty="0">
              <a:solidFill>
                <a:srgbClr val="000000"/>
              </a:solidFill>
              <a:ea typeface="Times New Roman" panose="02020603050405020304" pitchFamily="18" charset="0"/>
            </a:endParaRPr>
          </a:p>
          <a:p>
            <a:pPr marL="342900" marR="0" lvl="0" indent="-342900">
              <a:lnSpc>
                <a:spcPct val="120000"/>
              </a:lnSpc>
              <a:spcBef>
                <a:spcPts val="0"/>
              </a:spcBef>
              <a:buSzPts val="1000"/>
              <a:buFont typeface="Symbol" pitchFamily="2" charset="2"/>
              <a:buChar char=""/>
              <a:tabLst>
                <a:tab pos="457200" algn="l"/>
              </a:tabLst>
            </a:pPr>
            <a:r>
              <a:rPr lang="en-US" sz="1800" dirty="0">
                <a:solidFill>
                  <a:srgbClr val="000000"/>
                </a:solidFill>
                <a:effectLst/>
                <a:ea typeface="Times New Roman" panose="02020603050405020304" pitchFamily="18" charset="0"/>
              </a:rPr>
              <a:t>Humor</a:t>
            </a:r>
          </a:p>
          <a:p>
            <a:pPr marL="342900" marR="0" lvl="0" indent="-342900">
              <a:lnSpc>
                <a:spcPct val="120000"/>
              </a:lnSpc>
              <a:spcBef>
                <a:spcPts val="0"/>
              </a:spcBef>
              <a:buSzPts val="1000"/>
              <a:buFont typeface="Symbol" pitchFamily="2" charset="2"/>
              <a:buChar char=""/>
              <a:tabLst>
                <a:tab pos="457200" algn="l"/>
              </a:tabLst>
            </a:pPr>
            <a:r>
              <a:rPr lang="en-US" sz="1800" dirty="0">
                <a:solidFill>
                  <a:srgbClr val="000000"/>
                </a:solidFill>
                <a:ea typeface="Times New Roman" panose="02020603050405020304" pitchFamily="18" charset="0"/>
              </a:rPr>
              <a:t>F</a:t>
            </a:r>
            <a:r>
              <a:rPr lang="en-US" sz="1800" dirty="0">
                <a:solidFill>
                  <a:srgbClr val="000000"/>
                </a:solidFill>
                <a:effectLst/>
                <a:ea typeface="Times New Roman" panose="02020603050405020304" pitchFamily="18" charset="0"/>
              </a:rPr>
              <a:t>unny</a:t>
            </a:r>
          </a:p>
          <a:p>
            <a:pPr marL="342900" marR="0" lvl="0" indent="-342900">
              <a:lnSpc>
                <a:spcPct val="120000"/>
              </a:lnSpc>
              <a:spcBef>
                <a:spcPts val="0"/>
              </a:spcBef>
              <a:buSzPts val="1000"/>
              <a:buFont typeface="Symbol" pitchFamily="2" charset="2"/>
              <a:buChar char=""/>
              <a:tabLst>
                <a:tab pos="457200" algn="l"/>
              </a:tabLst>
            </a:pPr>
            <a:r>
              <a:rPr lang="en-US" sz="1800" dirty="0">
                <a:solidFill>
                  <a:srgbClr val="000000"/>
                </a:solidFill>
                <a:ea typeface="Times New Roman" panose="02020603050405020304" pitchFamily="18" charset="0"/>
              </a:rPr>
              <a:t>P</a:t>
            </a:r>
            <a:r>
              <a:rPr lang="en-US" sz="1800" dirty="0">
                <a:solidFill>
                  <a:srgbClr val="000000"/>
                </a:solidFill>
                <a:effectLst/>
                <a:ea typeface="Times New Roman" panose="02020603050405020304" pitchFamily="18" charset="0"/>
              </a:rPr>
              <a:t>ersonable </a:t>
            </a:r>
          </a:p>
          <a:p>
            <a:pPr marL="342900" marR="0" lvl="0" indent="-342900">
              <a:lnSpc>
                <a:spcPct val="120000"/>
              </a:lnSpc>
              <a:spcBef>
                <a:spcPts val="0"/>
              </a:spcBef>
              <a:buSzPts val="1000"/>
              <a:buFont typeface="Symbol" pitchFamily="2" charset="2"/>
              <a:buChar char=""/>
              <a:tabLst>
                <a:tab pos="457200" algn="l"/>
              </a:tabLst>
            </a:pPr>
            <a:r>
              <a:rPr lang="en-US" sz="1800" dirty="0">
                <a:solidFill>
                  <a:srgbClr val="000000"/>
                </a:solidFill>
                <a:effectLst/>
                <a:ea typeface="Times New Roman" panose="02020603050405020304" pitchFamily="18" charset="0"/>
              </a:rPr>
              <a:t>Outgoing</a:t>
            </a:r>
          </a:p>
          <a:p>
            <a:pPr marL="342900" marR="0" lvl="0" indent="-342900">
              <a:lnSpc>
                <a:spcPct val="120000"/>
              </a:lnSpc>
              <a:spcBef>
                <a:spcPts val="0"/>
              </a:spcBef>
              <a:buSzPts val="1000"/>
              <a:buFont typeface="Symbol" pitchFamily="2" charset="2"/>
              <a:buChar char=""/>
              <a:tabLst>
                <a:tab pos="457200" algn="l"/>
              </a:tabLst>
            </a:pPr>
            <a:r>
              <a:rPr lang="en-US" sz="1800" dirty="0">
                <a:solidFill>
                  <a:srgbClr val="000000"/>
                </a:solidFill>
                <a:ea typeface="Times New Roman" panose="02020603050405020304" pitchFamily="18" charset="0"/>
              </a:rPr>
              <a:t>C</a:t>
            </a:r>
            <a:r>
              <a:rPr lang="en-US" sz="1800" dirty="0">
                <a:solidFill>
                  <a:srgbClr val="000000"/>
                </a:solidFill>
                <a:effectLst/>
                <a:ea typeface="Times New Roman" panose="02020603050405020304" pitchFamily="18" charset="0"/>
              </a:rPr>
              <a:t>onfident</a:t>
            </a:r>
          </a:p>
          <a:p>
            <a:pPr marL="342900" marR="0" lvl="0" indent="-342900">
              <a:lnSpc>
                <a:spcPct val="120000"/>
              </a:lnSpc>
              <a:spcBef>
                <a:spcPts val="0"/>
              </a:spcBef>
              <a:buSzPts val="1000"/>
              <a:buFont typeface="Symbol" pitchFamily="2" charset="2"/>
              <a:buChar char=""/>
              <a:tabLst>
                <a:tab pos="457200" algn="l"/>
              </a:tabLst>
            </a:pPr>
            <a:r>
              <a:rPr lang="en-US" sz="1800" dirty="0">
                <a:solidFill>
                  <a:srgbClr val="000000"/>
                </a:solidFill>
                <a:ea typeface="Times New Roman" panose="02020603050405020304" pitchFamily="18" charset="0"/>
              </a:rPr>
              <a:t>E</a:t>
            </a:r>
            <a:r>
              <a:rPr lang="en-US" sz="1800" dirty="0">
                <a:solidFill>
                  <a:srgbClr val="000000"/>
                </a:solidFill>
                <a:effectLst/>
                <a:ea typeface="Times New Roman" panose="02020603050405020304" pitchFamily="18" charset="0"/>
              </a:rPr>
              <a:t>nthusiastic</a:t>
            </a:r>
          </a:p>
          <a:p>
            <a:pPr marL="342900" marR="0" lvl="0" indent="-342900">
              <a:lnSpc>
                <a:spcPct val="120000"/>
              </a:lnSpc>
              <a:spcBef>
                <a:spcPts val="0"/>
              </a:spcBef>
              <a:buSzPts val="1000"/>
              <a:buFont typeface="Symbol" pitchFamily="2" charset="2"/>
              <a:buChar char=""/>
              <a:tabLst>
                <a:tab pos="457200" algn="l"/>
              </a:tabLst>
            </a:pPr>
            <a:r>
              <a:rPr lang="en-US" sz="1800" dirty="0">
                <a:solidFill>
                  <a:srgbClr val="000000"/>
                </a:solidFill>
                <a:effectLst/>
                <a:ea typeface="Times New Roman" panose="02020603050405020304" pitchFamily="18" charset="0"/>
              </a:rPr>
              <a:t>Demanding</a:t>
            </a:r>
          </a:p>
          <a:p>
            <a:pPr marL="342900" marR="0" lvl="0" indent="-342900">
              <a:lnSpc>
                <a:spcPct val="120000"/>
              </a:lnSpc>
              <a:spcBef>
                <a:spcPts val="0"/>
              </a:spcBef>
              <a:buSzPts val="1000"/>
              <a:buFont typeface="Symbol" pitchFamily="2" charset="2"/>
              <a:buChar char=""/>
              <a:tabLst>
                <a:tab pos="457200" algn="l"/>
              </a:tabLst>
            </a:pPr>
            <a:r>
              <a:rPr lang="en-US" sz="1800" dirty="0">
                <a:solidFill>
                  <a:srgbClr val="000000"/>
                </a:solidFill>
                <a:ea typeface="Times New Roman" panose="02020603050405020304" pitchFamily="18" charset="0"/>
              </a:rPr>
              <a:t>K</a:t>
            </a:r>
            <a:r>
              <a:rPr lang="en-US" sz="1800" dirty="0">
                <a:solidFill>
                  <a:srgbClr val="000000"/>
                </a:solidFill>
                <a:effectLst/>
                <a:ea typeface="Times New Roman" panose="02020603050405020304" pitchFamily="18" charset="0"/>
              </a:rPr>
              <a:t>nowledgeable</a:t>
            </a:r>
          </a:p>
          <a:p>
            <a:pPr marL="342900" marR="0" lvl="0" indent="-342900">
              <a:lnSpc>
                <a:spcPct val="120000"/>
              </a:lnSpc>
              <a:spcBef>
                <a:spcPts val="0"/>
              </a:spcBef>
              <a:buSzPts val="1000"/>
              <a:buFont typeface="Symbol" pitchFamily="2" charset="2"/>
              <a:buChar char=""/>
              <a:tabLst>
                <a:tab pos="457200" algn="l"/>
              </a:tabLst>
            </a:pPr>
            <a:r>
              <a:rPr lang="en-US" sz="1800" dirty="0">
                <a:solidFill>
                  <a:srgbClr val="000000"/>
                </a:solidFill>
                <a:ea typeface="Times New Roman" panose="02020603050405020304" pitchFamily="18" charset="0"/>
              </a:rPr>
              <a:t>S</a:t>
            </a:r>
            <a:r>
              <a:rPr lang="en-US" sz="1800" dirty="0">
                <a:solidFill>
                  <a:srgbClr val="000000"/>
                </a:solidFill>
                <a:effectLst/>
                <a:ea typeface="Times New Roman" panose="02020603050405020304" pitchFamily="18" charset="0"/>
              </a:rPr>
              <a:t>upportive</a:t>
            </a:r>
          </a:p>
          <a:p>
            <a:pPr marL="342900" marR="0" lvl="0" indent="-342900">
              <a:lnSpc>
                <a:spcPct val="120000"/>
              </a:lnSpc>
              <a:spcBef>
                <a:spcPts val="0"/>
              </a:spcBef>
              <a:buSzPts val="1000"/>
              <a:buFont typeface="Symbol" pitchFamily="2" charset="2"/>
              <a:buChar char=""/>
              <a:tabLst>
                <a:tab pos="457200" algn="l"/>
              </a:tabLst>
            </a:pPr>
            <a:r>
              <a:rPr lang="en-US" sz="1800" dirty="0">
                <a:solidFill>
                  <a:srgbClr val="000000"/>
                </a:solidFill>
                <a:effectLst/>
                <a:ea typeface="Times New Roman" panose="02020603050405020304" pitchFamily="18" charset="0"/>
              </a:rPr>
              <a:t>Clear</a:t>
            </a:r>
          </a:p>
          <a:p>
            <a:pPr marL="342900" marR="0" lvl="0" indent="-342900">
              <a:lnSpc>
                <a:spcPct val="120000"/>
              </a:lnSpc>
              <a:spcBef>
                <a:spcPts val="0"/>
              </a:spcBef>
              <a:buSzPts val="1000"/>
              <a:buFont typeface="Symbol" pitchFamily="2" charset="2"/>
              <a:buChar char=""/>
              <a:tabLst>
                <a:tab pos="457200" algn="l"/>
              </a:tabLst>
            </a:pPr>
            <a:r>
              <a:rPr lang="en-US" sz="1800" dirty="0">
                <a:solidFill>
                  <a:srgbClr val="000000"/>
                </a:solidFill>
                <a:ea typeface="Times New Roman" panose="02020603050405020304" pitchFamily="18" charset="0"/>
              </a:rPr>
              <a:t>R</a:t>
            </a:r>
            <a:r>
              <a:rPr lang="en-US" sz="1800" dirty="0">
                <a:solidFill>
                  <a:srgbClr val="000000"/>
                </a:solidFill>
                <a:effectLst/>
                <a:ea typeface="Times New Roman" panose="02020603050405020304" pitchFamily="18" charset="0"/>
              </a:rPr>
              <a:t>espectful</a:t>
            </a:r>
          </a:p>
        </p:txBody>
      </p:sp>
      <p:sp>
        <p:nvSpPr>
          <p:cNvPr id="4" name="Content Placeholder 2">
            <a:extLst>
              <a:ext uri="{FF2B5EF4-FFF2-40B4-BE49-F238E27FC236}">
                <a16:creationId xmlns:a16="http://schemas.microsoft.com/office/drawing/2014/main" id="{E339E75B-B199-AE2F-2041-2E43DED4C7CA}"/>
              </a:ext>
            </a:extLst>
          </p:cNvPr>
          <p:cNvSpPr txBox="1">
            <a:spLocks/>
          </p:cNvSpPr>
          <p:nvPr/>
        </p:nvSpPr>
        <p:spPr>
          <a:xfrm>
            <a:off x="4997885" y="2073994"/>
            <a:ext cx="5988134" cy="4199015"/>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0000"/>
              </a:lnSpc>
              <a:spcBef>
                <a:spcPts val="0"/>
              </a:spcBef>
              <a:buSzPts val="1000"/>
              <a:buNone/>
              <a:tabLst>
                <a:tab pos="457200" algn="l"/>
              </a:tabLst>
            </a:pPr>
            <a:r>
              <a:rPr lang="en-US" sz="2800" b="1" dirty="0">
                <a:solidFill>
                  <a:srgbClr val="000000"/>
                </a:solidFill>
                <a:ea typeface="Times New Roman" panose="02020603050405020304" pitchFamily="18" charset="0"/>
              </a:rPr>
              <a:t>“If I’m not having fun, I don’t want to bother.” (Participant 12)</a:t>
            </a:r>
          </a:p>
          <a:p>
            <a:pPr marL="0" indent="0" algn="ctr">
              <a:lnSpc>
                <a:spcPct val="120000"/>
              </a:lnSpc>
              <a:spcBef>
                <a:spcPts val="0"/>
              </a:spcBef>
              <a:buSzPts val="1000"/>
              <a:buNone/>
              <a:tabLst>
                <a:tab pos="457200" algn="l"/>
              </a:tabLst>
            </a:pPr>
            <a:endParaRPr lang="en-US" sz="2800" b="1" dirty="0">
              <a:solidFill>
                <a:srgbClr val="000000"/>
              </a:solidFill>
              <a:ea typeface="Times New Roman" panose="02020603050405020304" pitchFamily="18" charset="0"/>
            </a:endParaRPr>
          </a:p>
          <a:p>
            <a:pPr marL="0" indent="0" algn="ctr">
              <a:lnSpc>
                <a:spcPct val="120000"/>
              </a:lnSpc>
              <a:spcBef>
                <a:spcPts val="0"/>
              </a:spcBef>
              <a:buSzPts val="1000"/>
              <a:buNone/>
              <a:tabLst>
                <a:tab pos="457200" algn="l"/>
              </a:tabLst>
            </a:pPr>
            <a:r>
              <a:rPr lang="en-US" sz="2800" b="1" dirty="0">
                <a:solidFill>
                  <a:srgbClr val="000000"/>
                </a:solidFill>
                <a:ea typeface="Times New Roman" panose="02020603050405020304" pitchFamily="18" charset="0"/>
              </a:rPr>
              <a:t>“I love a mix of demanding and challenging.” (Participant 7)</a:t>
            </a:r>
          </a:p>
          <a:p>
            <a:pPr marL="0" indent="0" algn="ctr">
              <a:lnSpc>
                <a:spcPct val="120000"/>
              </a:lnSpc>
              <a:spcBef>
                <a:spcPts val="0"/>
              </a:spcBef>
              <a:buSzPts val="1000"/>
              <a:buNone/>
              <a:tabLst>
                <a:tab pos="457200" algn="l"/>
              </a:tabLst>
            </a:pPr>
            <a:endParaRPr lang="en-US" sz="2800" b="1" dirty="0">
              <a:solidFill>
                <a:srgbClr val="000000"/>
              </a:solidFill>
              <a:ea typeface="Times New Roman" panose="02020603050405020304" pitchFamily="18" charset="0"/>
            </a:endParaRPr>
          </a:p>
          <a:p>
            <a:pPr marL="0" indent="0" algn="ctr">
              <a:lnSpc>
                <a:spcPct val="120000"/>
              </a:lnSpc>
              <a:spcBef>
                <a:spcPts val="0"/>
              </a:spcBef>
              <a:buSzPts val="1000"/>
              <a:buNone/>
              <a:tabLst>
                <a:tab pos="457200" algn="l"/>
              </a:tabLst>
            </a:pPr>
            <a:r>
              <a:rPr lang="en-US" sz="2800" b="1" dirty="0">
                <a:solidFill>
                  <a:srgbClr val="000000"/>
                </a:solidFill>
                <a:ea typeface="Times New Roman" panose="02020603050405020304" pitchFamily="18" charset="0"/>
              </a:rPr>
              <a:t>“They need to know the people in the group.” (Participant 11)</a:t>
            </a:r>
          </a:p>
        </p:txBody>
      </p:sp>
    </p:spTree>
    <p:extLst>
      <p:ext uri="{BB962C8B-B14F-4D97-AF65-F5344CB8AC3E}">
        <p14:creationId xmlns:p14="http://schemas.microsoft.com/office/powerpoint/2010/main" val="24483566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AEF181-9FDD-0D12-27CB-C86E7CD3E6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9354FC-A3F3-34E5-DD2A-DA044CFBC3D1}"/>
              </a:ext>
            </a:extLst>
          </p:cNvPr>
          <p:cNvSpPr>
            <a:spLocks noGrp="1"/>
          </p:cNvSpPr>
          <p:nvPr>
            <p:ph type="title"/>
          </p:nvPr>
        </p:nvSpPr>
        <p:spPr/>
        <p:txBody>
          <a:bodyPr>
            <a:normAutofit/>
          </a:bodyPr>
          <a:lstStyle/>
          <a:p>
            <a:r>
              <a:rPr lang="en-US" dirty="0"/>
              <a:t>Theme: Director Musical Skills</a:t>
            </a:r>
          </a:p>
        </p:txBody>
      </p:sp>
      <p:pic>
        <p:nvPicPr>
          <p:cNvPr id="6146" name="Picture 2" descr="Forms response chart. Question title: I am more likely to join a choir if I know the director has advanced degrees and a lot of experience.. Number of responses: 120 responses.">
            <a:extLst>
              <a:ext uri="{FF2B5EF4-FFF2-40B4-BE49-F238E27FC236}">
                <a16:creationId xmlns:a16="http://schemas.microsoft.com/office/drawing/2014/main" id="{3D1B44A3-DC08-E14C-90F0-1C873A3305F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67835" y="2024534"/>
            <a:ext cx="9256329" cy="4400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00459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EC917-62FE-1EE8-6141-8703331873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072794-236B-1C6B-7D3D-9FB8E4A0CEA0}"/>
              </a:ext>
            </a:extLst>
          </p:cNvPr>
          <p:cNvSpPr>
            <a:spLocks noGrp="1"/>
          </p:cNvSpPr>
          <p:nvPr>
            <p:ph type="title"/>
          </p:nvPr>
        </p:nvSpPr>
        <p:spPr/>
        <p:txBody>
          <a:bodyPr>
            <a:normAutofit/>
          </a:bodyPr>
          <a:lstStyle/>
          <a:p>
            <a:r>
              <a:rPr lang="en-US" dirty="0"/>
              <a:t>Theme: Director Leadership Style</a:t>
            </a:r>
          </a:p>
        </p:txBody>
      </p:sp>
      <p:sp>
        <p:nvSpPr>
          <p:cNvPr id="3" name="Content Placeholder 2">
            <a:extLst>
              <a:ext uri="{FF2B5EF4-FFF2-40B4-BE49-F238E27FC236}">
                <a16:creationId xmlns:a16="http://schemas.microsoft.com/office/drawing/2014/main" id="{1894FAEB-4680-F666-66A8-9449B0BD7BEB}"/>
              </a:ext>
            </a:extLst>
          </p:cNvPr>
          <p:cNvSpPr>
            <a:spLocks noGrp="1"/>
          </p:cNvSpPr>
          <p:nvPr>
            <p:ph idx="1"/>
          </p:nvPr>
        </p:nvSpPr>
        <p:spPr/>
        <p:txBody>
          <a:bodyPr/>
          <a:lstStyle/>
          <a:p>
            <a:pPr marL="0" indent="0" algn="ctr">
              <a:buNone/>
            </a:pPr>
            <a:r>
              <a:rPr lang="en-US" sz="2800" b="1" dirty="0">
                <a:solidFill>
                  <a:srgbClr val="000000"/>
                </a:solidFill>
                <a:effectLst/>
                <a:ea typeface="Times New Roman" panose="02020603050405020304" pitchFamily="18" charset="0"/>
              </a:rPr>
              <a:t>“I remember in All-State, the choir director, a famous guy, pointed out to me in front of 200 people, “You! You're coming in late in a measure.” And I looked behind me like, me? How can it be? He goes, “Yes, you!” I literally almost couldn't get through the event. You know? How horrible. So I won't tolerate that” (Participant 7)</a:t>
            </a:r>
          </a:p>
          <a:p>
            <a:pPr marL="0" indent="0" algn="ctr">
              <a:buNone/>
            </a:pPr>
            <a:endParaRPr lang="en-US" sz="2800" b="1" dirty="0">
              <a:solidFill>
                <a:srgbClr val="000000"/>
              </a:solidFill>
              <a:ea typeface="Times New Roman" panose="02020603050405020304" pitchFamily="18" charset="0"/>
            </a:endParaRPr>
          </a:p>
          <a:p>
            <a:pPr marL="0" indent="0" algn="ctr">
              <a:buNone/>
            </a:pPr>
            <a:r>
              <a:rPr lang="en-US" sz="2800" b="1" kern="0" dirty="0">
                <a:solidFill>
                  <a:srgbClr val="000000"/>
                </a:solidFill>
                <a:effectLst/>
                <a:ea typeface="Times New Roman" panose="02020603050405020304" pitchFamily="18" charset="0"/>
              </a:rPr>
              <a:t>“Sometimes he would resort to throwing things at you.” (Participant 15)</a:t>
            </a:r>
            <a:endParaRPr lang="en-US" sz="2800" b="1" dirty="0">
              <a:effectLst/>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1328151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8F089-EA4E-EAE6-A902-3299B8D39319}"/>
              </a:ext>
            </a:extLst>
          </p:cNvPr>
          <p:cNvSpPr>
            <a:spLocks noGrp="1"/>
          </p:cNvSpPr>
          <p:nvPr>
            <p:ph type="title"/>
          </p:nvPr>
        </p:nvSpPr>
        <p:spPr/>
        <p:txBody>
          <a:bodyPr/>
          <a:lstStyle/>
          <a:p>
            <a:r>
              <a:rPr lang="en-US" dirty="0"/>
              <a:t>Motivations to </a:t>
            </a:r>
            <a:r>
              <a:rPr lang="en-US" dirty="0" err="1"/>
              <a:t>QUit</a:t>
            </a:r>
            <a:endParaRPr lang="en-US" dirty="0"/>
          </a:p>
        </p:txBody>
      </p:sp>
      <p:sp>
        <p:nvSpPr>
          <p:cNvPr id="3" name="Text Placeholder 2">
            <a:extLst>
              <a:ext uri="{FF2B5EF4-FFF2-40B4-BE49-F238E27FC236}">
                <a16:creationId xmlns:a16="http://schemas.microsoft.com/office/drawing/2014/main" id="{936676ED-FD67-87C4-2D68-76F82C3FCA42}"/>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22281157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15D18C-F8F1-1B2B-4BF9-E6D6CB8AFC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220C33-87B4-9BD7-3DC6-266C04BBAF37}"/>
              </a:ext>
            </a:extLst>
          </p:cNvPr>
          <p:cNvSpPr>
            <a:spLocks noGrp="1"/>
          </p:cNvSpPr>
          <p:nvPr>
            <p:ph type="title"/>
          </p:nvPr>
        </p:nvSpPr>
        <p:spPr/>
        <p:txBody>
          <a:bodyPr>
            <a:normAutofit fontScale="90000"/>
          </a:bodyPr>
          <a:lstStyle/>
          <a:p>
            <a:r>
              <a:rPr lang="en-US" dirty="0"/>
              <a:t>Theme: Vocal and Health Decline</a:t>
            </a:r>
          </a:p>
        </p:txBody>
      </p:sp>
      <p:sp>
        <p:nvSpPr>
          <p:cNvPr id="3" name="Content Placeholder 2">
            <a:extLst>
              <a:ext uri="{FF2B5EF4-FFF2-40B4-BE49-F238E27FC236}">
                <a16:creationId xmlns:a16="http://schemas.microsoft.com/office/drawing/2014/main" id="{4D99D86E-1B15-8BF2-8F50-6E44B9AB1026}"/>
              </a:ext>
            </a:extLst>
          </p:cNvPr>
          <p:cNvSpPr>
            <a:spLocks noGrp="1"/>
          </p:cNvSpPr>
          <p:nvPr>
            <p:ph idx="1"/>
          </p:nvPr>
        </p:nvSpPr>
        <p:spPr/>
        <p:txBody>
          <a:bodyPr/>
          <a:lstStyle/>
          <a:p>
            <a:pPr marL="0" indent="0" algn="ctr">
              <a:buNone/>
            </a:pPr>
            <a:r>
              <a:rPr lang="en-US" sz="2800" b="1" dirty="0">
                <a:solidFill>
                  <a:srgbClr val="000000"/>
                </a:solidFill>
                <a:effectLst/>
                <a:ea typeface="Times New Roman" panose="02020603050405020304" pitchFamily="18" charset="0"/>
              </a:rPr>
              <a:t>“The most likely thing, I think, that would make me quit would be physical disability.” (Participant 6)</a:t>
            </a:r>
          </a:p>
          <a:p>
            <a:pPr marL="0" indent="0" algn="ctr">
              <a:buNone/>
            </a:pPr>
            <a:r>
              <a:rPr lang="en-US" sz="2800" b="1" dirty="0">
                <a:solidFill>
                  <a:srgbClr val="000000"/>
                </a:solidFill>
                <a:ea typeface="Times New Roman" panose="02020603050405020304" pitchFamily="18" charset="0"/>
              </a:rPr>
              <a:t>”I just turned 80, so I’m not sure how much longer my voice will hold out” (Participant 16)</a:t>
            </a:r>
          </a:p>
          <a:p>
            <a:pPr marL="0" indent="0" algn="ctr">
              <a:buNone/>
            </a:pPr>
            <a:r>
              <a:rPr lang="en-US" sz="2800" b="1" dirty="0">
                <a:solidFill>
                  <a:srgbClr val="000000"/>
                </a:solidFill>
                <a:effectLst/>
                <a:ea typeface="Times New Roman" panose="02020603050405020304" pitchFamily="18" charset="0"/>
              </a:rPr>
              <a:t>“</a:t>
            </a:r>
            <a:r>
              <a:rPr lang="en-US" sz="2800" b="1" dirty="0">
                <a:solidFill>
                  <a:srgbClr val="000000"/>
                </a:solidFill>
                <a:ea typeface="Times New Roman" panose="02020603050405020304" pitchFamily="18" charset="0"/>
              </a:rPr>
              <a:t>I don’t want to drag down the quality, so I’ll leave if that happens. And I hope someone will tell me.” (Participant 14)</a:t>
            </a:r>
            <a:endParaRPr lang="en-US" sz="2800" b="1" dirty="0">
              <a:effectLst/>
              <a:ea typeface="Times New Roman" panose="02020603050405020304" pitchFamily="18" charset="0"/>
            </a:endParaRPr>
          </a:p>
        </p:txBody>
      </p:sp>
    </p:spTree>
    <p:extLst>
      <p:ext uri="{BB962C8B-B14F-4D97-AF65-F5344CB8AC3E}">
        <p14:creationId xmlns:p14="http://schemas.microsoft.com/office/powerpoint/2010/main" val="31198905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DCC17-063F-ABE1-8C08-F25C5641DAC7}"/>
              </a:ext>
            </a:extLst>
          </p:cNvPr>
          <p:cNvSpPr>
            <a:spLocks noGrp="1"/>
          </p:cNvSpPr>
          <p:nvPr>
            <p:ph type="title"/>
          </p:nvPr>
        </p:nvSpPr>
        <p:spPr/>
        <p:txBody>
          <a:bodyPr/>
          <a:lstStyle/>
          <a:p>
            <a:r>
              <a:rPr lang="en-US" dirty="0"/>
              <a:t>Theme: Issues with the Director</a:t>
            </a:r>
          </a:p>
        </p:txBody>
      </p:sp>
      <p:sp>
        <p:nvSpPr>
          <p:cNvPr id="3" name="Content Placeholder 2">
            <a:extLst>
              <a:ext uri="{FF2B5EF4-FFF2-40B4-BE49-F238E27FC236}">
                <a16:creationId xmlns:a16="http://schemas.microsoft.com/office/drawing/2014/main" id="{94459503-4FDC-7EA3-78BF-5093160FDC28}"/>
              </a:ext>
            </a:extLst>
          </p:cNvPr>
          <p:cNvSpPr>
            <a:spLocks noGrp="1"/>
          </p:cNvSpPr>
          <p:nvPr>
            <p:ph idx="1"/>
          </p:nvPr>
        </p:nvSpPr>
        <p:spPr/>
        <p:txBody>
          <a:bodyPr/>
          <a:lstStyle/>
          <a:p>
            <a:r>
              <a:rPr lang="en-US" sz="2800" dirty="0"/>
              <a:t>Negative or emotionally upsetting experiences</a:t>
            </a:r>
          </a:p>
          <a:p>
            <a:r>
              <a:rPr lang="en-US" sz="2800" dirty="0"/>
              <a:t>Negative experiences shared, but no one shared that they left </a:t>
            </a:r>
          </a:p>
          <a:p>
            <a:pPr lvl="1"/>
            <a:r>
              <a:rPr lang="en-US" sz="2600" dirty="0"/>
              <a:t>Director not a good fit.</a:t>
            </a:r>
          </a:p>
          <a:p>
            <a:endParaRPr lang="en-US" dirty="0"/>
          </a:p>
        </p:txBody>
      </p:sp>
    </p:spTree>
    <p:extLst>
      <p:ext uri="{BB962C8B-B14F-4D97-AF65-F5344CB8AC3E}">
        <p14:creationId xmlns:p14="http://schemas.microsoft.com/office/powerpoint/2010/main" val="1394219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7383B-C3BD-3AA5-140E-B617C8235E0F}"/>
              </a:ext>
            </a:extLst>
          </p:cNvPr>
          <p:cNvSpPr>
            <a:spLocks noGrp="1"/>
          </p:cNvSpPr>
          <p:nvPr>
            <p:ph type="title"/>
          </p:nvPr>
        </p:nvSpPr>
        <p:spPr/>
        <p:txBody>
          <a:bodyPr>
            <a:normAutofit fontScale="90000"/>
          </a:bodyPr>
          <a:lstStyle/>
          <a:p>
            <a:r>
              <a:rPr lang="en-US" dirty="0"/>
              <a:t>Limitations And recommendations for further Study</a:t>
            </a:r>
          </a:p>
        </p:txBody>
      </p:sp>
      <p:sp>
        <p:nvSpPr>
          <p:cNvPr id="3" name="Content Placeholder 2">
            <a:extLst>
              <a:ext uri="{FF2B5EF4-FFF2-40B4-BE49-F238E27FC236}">
                <a16:creationId xmlns:a16="http://schemas.microsoft.com/office/drawing/2014/main" id="{68893159-42D2-B355-57E1-DBA70ADCF392}"/>
              </a:ext>
            </a:extLst>
          </p:cNvPr>
          <p:cNvSpPr>
            <a:spLocks noGrp="1"/>
          </p:cNvSpPr>
          <p:nvPr>
            <p:ph idx="1"/>
          </p:nvPr>
        </p:nvSpPr>
        <p:spPr>
          <a:xfrm>
            <a:off x="838200" y="2061469"/>
            <a:ext cx="4698304" cy="4114801"/>
          </a:xfrm>
        </p:spPr>
        <p:txBody>
          <a:bodyPr>
            <a:normAutofit lnSpcReduction="10000"/>
          </a:bodyPr>
          <a:lstStyle/>
          <a:p>
            <a:r>
              <a:rPr lang="en-US" sz="2500" dirty="0"/>
              <a:t>Limitations</a:t>
            </a:r>
          </a:p>
          <a:p>
            <a:pPr lvl="1"/>
            <a:r>
              <a:rPr lang="en-US" sz="2500" dirty="0"/>
              <a:t>Small sample size</a:t>
            </a:r>
          </a:p>
          <a:p>
            <a:pPr lvl="1"/>
            <a:r>
              <a:rPr lang="en-US" sz="2500" dirty="0"/>
              <a:t>Missing population</a:t>
            </a:r>
          </a:p>
          <a:p>
            <a:pPr lvl="2"/>
            <a:r>
              <a:rPr lang="en-US" sz="2500" dirty="0"/>
              <a:t>Singers who participate in “high church” liturgical choirs</a:t>
            </a:r>
          </a:p>
          <a:p>
            <a:pPr lvl="1"/>
            <a:r>
              <a:rPr lang="en-US" sz="2500" dirty="0"/>
              <a:t>Bias </a:t>
            </a:r>
          </a:p>
          <a:p>
            <a:pPr lvl="2"/>
            <a:r>
              <a:rPr lang="en-US" sz="2500" dirty="0"/>
              <a:t>Researcher bias</a:t>
            </a:r>
          </a:p>
          <a:p>
            <a:pPr lvl="2"/>
            <a:r>
              <a:rPr lang="en-US" sz="2500" dirty="0"/>
              <a:t>Participant bias</a:t>
            </a:r>
          </a:p>
          <a:p>
            <a:pPr marL="274320" lvl="1" indent="0">
              <a:buNone/>
            </a:pPr>
            <a:endParaRPr lang="en-US" dirty="0"/>
          </a:p>
        </p:txBody>
      </p:sp>
      <p:sp>
        <p:nvSpPr>
          <p:cNvPr id="4" name="Content Placeholder 2">
            <a:extLst>
              <a:ext uri="{FF2B5EF4-FFF2-40B4-BE49-F238E27FC236}">
                <a16:creationId xmlns:a16="http://schemas.microsoft.com/office/drawing/2014/main" id="{A3B7EFBF-328E-B81B-E065-50A5B995E2A9}"/>
              </a:ext>
            </a:extLst>
          </p:cNvPr>
          <p:cNvSpPr txBox="1">
            <a:spLocks/>
          </p:cNvSpPr>
          <p:nvPr/>
        </p:nvSpPr>
        <p:spPr>
          <a:xfrm>
            <a:off x="6451948" y="2061469"/>
            <a:ext cx="4698304" cy="4114801"/>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500" dirty="0"/>
              <a:t>Recommendations</a:t>
            </a:r>
          </a:p>
          <a:p>
            <a:pPr lvl="1"/>
            <a:r>
              <a:rPr lang="en-US" sz="2300" dirty="0"/>
              <a:t>Research comparing motivations of retired people with working people with and without children living at home</a:t>
            </a:r>
          </a:p>
          <a:p>
            <a:pPr lvl="2"/>
            <a:r>
              <a:rPr lang="en-US" sz="2100" dirty="0"/>
              <a:t>Bridging the gap in the 30s and 40s (</a:t>
            </a:r>
            <a:r>
              <a:rPr lang="en-US" sz="2100" dirty="0" err="1"/>
              <a:t>Selph</a:t>
            </a:r>
            <a:r>
              <a:rPr lang="en-US" sz="2100" dirty="0"/>
              <a:t> &amp; </a:t>
            </a:r>
            <a:r>
              <a:rPr lang="en-US" sz="2100" dirty="0" err="1"/>
              <a:t>Bugos</a:t>
            </a:r>
            <a:r>
              <a:rPr lang="en-US" sz="2100" dirty="0"/>
              <a:t>, 2014)</a:t>
            </a:r>
          </a:p>
          <a:p>
            <a:pPr lvl="1"/>
            <a:r>
              <a:rPr lang="en-US" sz="2300" dirty="0"/>
              <a:t>Examining motivations for non-participants</a:t>
            </a:r>
          </a:p>
        </p:txBody>
      </p:sp>
    </p:spTree>
    <p:extLst>
      <p:ext uri="{BB962C8B-B14F-4D97-AF65-F5344CB8AC3E}">
        <p14:creationId xmlns:p14="http://schemas.microsoft.com/office/powerpoint/2010/main" val="23177989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27C21F-95DC-07D3-E994-FCE6B3D58F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BB7125-988B-4C74-4423-9B707FCB346D}"/>
              </a:ext>
            </a:extLst>
          </p:cNvPr>
          <p:cNvSpPr>
            <a:spLocks noGrp="1"/>
          </p:cNvSpPr>
          <p:nvPr>
            <p:ph type="title"/>
          </p:nvPr>
        </p:nvSpPr>
        <p:spPr/>
        <p:txBody>
          <a:bodyPr/>
          <a:lstStyle/>
          <a:p>
            <a:r>
              <a:rPr lang="en-US" dirty="0"/>
              <a:t>Conclusions</a:t>
            </a:r>
          </a:p>
        </p:txBody>
      </p:sp>
      <p:sp>
        <p:nvSpPr>
          <p:cNvPr id="3" name="Text Placeholder 2">
            <a:extLst>
              <a:ext uri="{FF2B5EF4-FFF2-40B4-BE49-F238E27FC236}">
                <a16:creationId xmlns:a16="http://schemas.microsoft.com/office/drawing/2014/main" id="{A8B888DC-5BCA-4AA7-E18B-70C3BFE6BD07}"/>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34105025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546D0-C6B9-6A52-DB9A-E1218F8DD03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3586405-93A9-3A2A-063C-B550B0B05C9C}"/>
              </a:ext>
            </a:extLst>
          </p:cNvPr>
          <p:cNvSpPr>
            <a:spLocks noGrp="1"/>
          </p:cNvSpPr>
          <p:nvPr>
            <p:ph idx="1"/>
          </p:nvPr>
        </p:nvSpPr>
        <p:spPr/>
        <p:txBody>
          <a:bodyPr>
            <a:normAutofit fontScale="85000" lnSpcReduction="20000"/>
          </a:bodyPr>
          <a:lstStyle/>
          <a:p>
            <a:r>
              <a:rPr lang="en-US" sz="1800" kern="0" dirty="0">
                <a:solidFill>
                  <a:srgbClr val="000000"/>
                </a:solidFill>
                <a:effectLst/>
                <a:latin typeface="Arial" panose="020B0604020202020204" pitchFamily="34" charset="0"/>
                <a:ea typeface="Times New Roman" panose="02020603050405020304" pitchFamily="18" charset="0"/>
              </a:rPr>
              <a:t>Boswell, M. A. (2022). Music for a Lifetime: How Are We Doing? A Review of Literature on Adult Participation in Large Community Music Ensembles, </a:t>
            </a:r>
            <a:r>
              <a:rPr lang="en-US" sz="1800" i="1" kern="0" dirty="0">
                <a:solidFill>
                  <a:srgbClr val="000000"/>
                </a:solidFill>
                <a:effectLst/>
                <a:latin typeface="Arial" panose="020B0604020202020204" pitchFamily="34" charset="0"/>
                <a:ea typeface="Times New Roman" panose="02020603050405020304" pitchFamily="18" charset="0"/>
              </a:rPr>
              <a:t>Update: Applications of Research in Music Education</a:t>
            </a:r>
            <a:r>
              <a:rPr lang="en-US" sz="1800" kern="0" dirty="0">
                <a:solidFill>
                  <a:srgbClr val="000000"/>
                </a:solidFill>
                <a:effectLst/>
                <a:latin typeface="Arial" panose="020B0604020202020204" pitchFamily="34" charset="0"/>
                <a:ea typeface="Times New Roman" panose="02020603050405020304" pitchFamily="18" charset="0"/>
              </a:rPr>
              <a:t>, 40(2), pp. 1307-1312. </a:t>
            </a:r>
          </a:p>
          <a:p>
            <a:r>
              <a:rPr lang="en-US" sz="1800" kern="0" dirty="0">
                <a:solidFill>
                  <a:srgbClr val="000000"/>
                </a:solidFill>
                <a:effectLst/>
                <a:latin typeface="Arial" panose="020B0604020202020204" pitchFamily="34" charset="0"/>
                <a:ea typeface="Times New Roman" panose="02020603050405020304" pitchFamily="18" charset="0"/>
              </a:rPr>
              <a:t>Costley, C., Elliot, G., and Gibbs, P. (2010) </a:t>
            </a:r>
            <a:r>
              <a:rPr lang="en-US" sz="1800" i="1" kern="0" dirty="0">
                <a:solidFill>
                  <a:srgbClr val="000000"/>
                </a:solidFill>
                <a:effectLst/>
                <a:latin typeface="Arial" panose="020B0604020202020204" pitchFamily="34" charset="0"/>
                <a:ea typeface="Times New Roman" panose="02020603050405020304" pitchFamily="18" charset="0"/>
              </a:rPr>
              <a:t>Doing work based research approaches to enquiry for insider-researchers</a:t>
            </a:r>
            <a:r>
              <a:rPr lang="en-US" sz="1800" kern="0" dirty="0">
                <a:solidFill>
                  <a:srgbClr val="000000"/>
                </a:solidFill>
                <a:effectLst/>
                <a:latin typeface="Arial" panose="020B0604020202020204" pitchFamily="34" charset="0"/>
                <a:ea typeface="Times New Roman" panose="02020603050405020304" pitchFamily="18" charset="0"/>
              </a:rPr>
              <a:t>. Los Angeles: Sage.</a:t>
            </a:r>
          </a:p>
          <a:p>
            <a:r>
              <a:rPr lang="en-US" sz="1800" kern="0" dirty="0">
                <a:solidFill>
                  <a:srgbClr val="000000"/>
                </a:solidFill>
                <a:effectLst/>
                <a:latin typeface="Arial" panose="020B0604020202020204" pitchFamily="34" charset="0"/>
                <a:ea typeface="Times New Roman" panose="02020603050405020304" pitchFamily="18" charset="0"/>
              </a:rPr>
              <a:t>Clift, S., Manship, S. and Stephens, L. (2017) ‘Further evidence that singing fosters mental health and wellbeing: the West Kent and Medway project’, </a:t>
            </a:r>
            <a:r>
              <a:rPr lang="en-US" sz="1800" i="1" kern="0" dirty="0">
                <a:solidFill>
                  <a:srgbClr val="000000"/>
                </a:solidFill>
                <a:effectLst/>
                <a:latin typeface="Arial" panose="020B0604020202020204" pitchFamily="34" charset="0"/>
                <a:ea typeface="Times New Roman" panose="02020603050405020304" pitchFamily="18" charset="0"/>
              </a:rPr>
              <a:t>Mental health and social inclusion</a:t>
            </a:r>
            <a:r>
              <a:rPr lang="en-US" sz="1800" kern="0" dirty="0">
                <a:solidFill>
                  <a:srgbClr val="000000"/>
                </a:solidFill>
                <a:effectLst/>
                <a:latin typeface="Arial" panose="020B0604020202020204" pitchFamily="34" charset="0"/>
                <a:ea typeface="Times New Roman" panose="02020603050405020304" pitchFamily="18" charset="0"/>
              </a:rPr>
              <a:t>, 21(1), pp. 53–62. 	</a:t>
            </a:r>
            <a:r>
              <a:rPr lang="en-US" sz="1600" dirty="0">
                <a:effectLst/>
              </a:rPr>
              <a:t> </a:t>
            </a:r>
            <a:endParaRPr lang="en-US" sz="1800" dirty="0">
              <a:solidFill>
                <a:srgbClr val="000000"/>
              </a:solidFill>
              <a:effectLst/>
              <a:latin typeface="Arial" panose="020B0604020202020204" pitchFamily="34" charset="0"/>
              <a:ea typeface="Times New Roman" panose="02020603050405020304" pitchFamily="18" charset="0"/>
            </a:endParaRPr>
          </a:p>
          <a:p>
            <a:r>
              <a:rPr lang="en-US" sz="1800" dirty="0">
                <a:solidFill>
                  <a:srgbClr val="000000"/>
                </a:solidFill>
                <a:effectLst/>
                <a:latin typeface="Arial" panose="020B0604020202020204" pitchFamily="34" charset="0"/>
                <a:ea typeface="Times New Roman" panose="02020603050405020304" pitchFamily="18" charset="0"/>
              </a:rPr>
              <a:t>Creswell, J.W. (2014) </a:t>
            </a:r>
            <a:r>
              <a:rPr lang="en-US" sz="1800" i="1" dirty="0">
                <a:solidFill>
                  <a:srgbClr val="000000"/>
                </a:solidFill>
                <a:effectLst/>
                <a:latin typeface="Arial" panose="020B0604020202020204" pitchFamily="34" charset="0"/>
                <a:ea typeface="Times New Roman" panose="02020603050405020304" pitchFamily="18" charset="0"/>
              </a:rPr>
              <a:t>Research design: qualitative, quantitative, and mixed methods approaches. </a:t>
            </a:r>
            <a:r>
              <a:rPr lang="en-US" sz="1800" dirty="0">
                <a:solidFill>
                  <a:srgbClr val="000000"/>
                </a:solidFill>
                <a:effectLst/>
                <a:latin typeface="Arial" panose="020B0604020202020204" pitchFamily="34" charset="0"/>
                <a:ea typeface="Times New Roman" panose="02020603050405020304" pitchFamily="18" charset="0"/>
              </a:rPr>
              <a:t>4th ed. Los Angeles: Sage.</a:t>
            </a:r>
          </a:p>
          <a:p>
            <a:r>
              <a:rPr lang="en-US" sz="1800" kern="0" dirty="0">
                <a:solidFill>
                  <a:srgbClr val="000000"/>
                </a:solidFill>
                <a:effectLst/>
                <a:latin typeface="Arial" panose="020B0604020202020204" pitchFamily="34" charset="0"/>
                <a:ea typeface="Times New Roman" panose="02020603050405020304" pitchFamily="18" charset="0"/>
              </a:rPr>
              <a:t>Ransom, </a:t>
            </a:r>
            <a:r>
              <a:rPr lang="en-US" sz="1800" kern="0" dirty="0" err="1">
                <a:solidFill>
                  <a:srgbClr val="000000"/>
                </a:solidFill>
                <a:effectLst/>
                <a:latin typeface="Arial" panose="020B0604020202020204" pitchFamily="34" charset="0"/>
                <a:ea typeface="Times New Roman" panose="02020603050405020304" pitchFamily="18" charset="0"/>
              </a:rPr>
              <a:t>J.l.F</a:t>
            </a:r>
            <a:r>
              <a:rPr lang="en-US" sz="1800" kern="0" dirty="0">
                <a:solidFill>
                  <a:srgbClr val="000000"/>
                </a:solidFill>
                <a:effectLst/>
                <a:latin typeface="Arial" panose="020B0604020202020204" pitchFamily="34" charset="0"/>
                <a:ea typeface="Times New Roman" panose="02020603050405020304" pitchFamily="18" charset="0"/>
              </a:rPr>
              <a:t>. (2001) An investigation of factors that influence adult participation in music ensembles based on various behavioral theories: A case study of the Norfolk Chorale (Doctoral dissertation, </a:t>
            </a:r>
            <a:r>
              <a:rPr lang="en-US" sz="1800" kern="0" dirty="0" err="1">
                <a:solidFill>
                  <a:srgbClr val="000000"/>
                </a:solidFill>
                <a:effectLst/>
                <a:latin typeface="Arial" panose="020B0604020202020204" pitchFamily="34" charset="0"/>
                <a:ea typeface="Times New Roman" panose="02020603050405020304" pitchFamily="18" charset="0"/>
              </a:rPr>
              <a:t>Shenendoah</a:t>
            </a:r>
            <a:r>
              <a:rPr lang="en-US" sz="1800" kern="0" dirty="0">
                <a:solidFill>
                  <a:srgbClr val="000000"/>
                </a:solidFill>
                <a:effectLst/>
                <a:latin typeface="Arial" panose="020B0604020202020204" pitchFamily="34" charset="0"/>
                <a:ea typeface="Times New Roman" panose="02020603050405020304" pitchFamily="18" charset="0"/>
              </a:rPr>
              <a:t> Conservatory). available from ProQuest Dissertations and Theses database. </a:t>
            </a:r>
          </a:p>
          <a:p>
            <a:r>
              <a:rPr lang="en-US" sz="1800" kern="0" dirty="0" err="1">
                <a:solidFill>
                  <a:srgbClr val="000000"/>
                </a:solidFill>
                <a:effectLst/>
                <a:latin typeface="Arial" panose="020B0604020202020204" pitchFamily="34" charset="0"/>
                <a:ea typeface="Times New Roman" panose="02020603050405020304" pitchFamily="18" charset="0"/>
              </a:rPr>
              <a:t>Rohwer</a:t>
            </a:r>
            <a:r>
              <a:rPr lang="en-US" sz="1800" kern="0" dirty="0">
                <a:solidFill>
                  <a:srgbClr val="000000"/>
                </a:solidFill>
                <a:effectLst/>
                <a:latin typeface="Arial" panose="020B0604020202020204" pitchFamily="34" charset="0"/>
                <a:ea typeface="Times New Roman" panose="02020603050405020304" pitchFamily="18" charset="0"/>
              </a:rPr>
              <a:t>, D. (2010). Church musicians’ participation perceptions: applications to community music, </a:t>
            </a:r>
            <a:r>
              <a:rPr lang="en-US" sz="1800" i="1" kern="0" dirty="0">
                <a:solidFill>
                  <a:srgbClr val="000000"/>
                </a:solidFill>
                <a:effectLst/>
                <a:latin typeface="Arial" panose="020B0604020202020204" pitchFamily="34" charset="0"/>
                <a:ea typeface="Times New Roman" panose="02020603050405020304" pitchFamily="18" charset="0"/>
              </a:rPr>
              <a:t>Research &amp; Issues in Music Education, </a:t>
            </a:r>
            <a:r>
              <a:rPr lang="en-US" sz="1800" kern="0" dirty="0">
                <a:solidFill>
                  <a:srgbClr val="000000"/>
                </a:solidFill>
                <a:effectLst/>
                <a:latin typeface="Arial" panose="020B0604020202020204" pitchFamily="34" charset="0"/>
                <a:ea typeface="Times New Roman" panose="02020603050405020304" pitchFamily="18" charset="0"/>
              </a:rPr>
              <a:t>8(1), pp. 1-9.</a:t>
            </a:r>
            <a:r>
              <a:rPr lang="en-US" sz="1800" i="1" kern="0" dirty="0">
                <a:solidFill>
                  <a:srgbClr val="000000"/>
                </a:solidFill>
                <a:effectLst/>
                <a:latin typeface="Arial" panose="020B0604020202020204" pitchFamily="34" charset="0"/>
                <a:ea typeface="Times New Roman" panose="02020603050405020304" pitchFamily="18" charset="0"/>
              </a:rPr>
              <a:t> </a:t>
            </a:r>
          </a:p>
          <a:p>
            <a:r>
              <a:rPr lang="en-US" sz="1800" dirty="0" err="1">
                <a:solidFill>
                  <a:srgbClr val="000000"/>
                </a:solidFill>
                <a:effectLst/>
                <a:latin typeface="Arial" panose="020B0604020202020204" pitchFamily="34" charset="0"/>
                <a:ea typeface="Times New Roman" panose="02020603050405020304" pitchFamily="18" charset="0"/>
              </a:rPr>
              <a:t>Selph</a:t>
            </a:r>
            <a:r>
              <a:rPr lang="en-US" sz="1800" dirty="0">
                <a:solidFill>
                  <a:srgbClr val="000000"/>
                </a:solidFill>
                <a:effectLst/>
                <a:latin typeface="Arial" panose="020B0604020202020204" pitchFamily="34" charset="0"/>
                <a:ea typeface="Times New Roman" panose="02020603050405020304" pitchFamily="18" charset="0"/>
              </a:rPr>
              <a:t>, C., &amp; </a:t>
            </a:r>
            <a:r>
              <a:rPr lang="en-US" sz="1800" dirty="0" err="1">
                <a:solidFill>
                  <a:srgbClr val="000000"/>
                </a:solidFill>
                <a:effectLst/>
                <a:latin typeface="Arial" panose="020B0604020202020204" pitchFamily="34" charset="0"/>
                <a:ea typeface="Times New Roman" panose="02020603050405020304" pitchFamily="18" charset="0"/>
              </a:rPr>
              <a:t>Bugos</a:t>
            </a:r>
            <a:r>
              <a:rPr lang="en-US" sz="1800" dirty="0">
                <a:solidFill>
                  <a:srgbClr val="000000"/>
                </a:solidFill>
                <a:effectLst/>
                <a:latin typeface="Arial" panose="020B0604020202020204" pitchFamily="34" charset="0"/>
                <a:ea typeface="Times New Roman" panose="02020603050405020304" pitchFamily="18" charset="0"/>
              </a:rPr>
              <a:t>, J. A. (2014) Adult perceptions of community choir participation. </a:t>
            </a:r>
            <a:r>
              <a:rPr lang="en-US" sz="1800" i="1" dirty="0">
                <a:solidFill>
                  <a:srgbClr val="000000"/>
                </a:solidFill>
                <a:effectLst/>
                <a:latin typeface="Arial" panose="020B0604020202020204" pitchFamily="34" charset="0"/>
                <a:ea typeface="Times New Roman" panose="02020603050405020304" pitchFamily="18" charset="0"/>
              </a:rPr>
              <a:t>Research Perspectives in Music Education</a:t>
            </a:r>
            <a:r>
              <a:rPr lang="en-US" sz="1800" dirty="0">
                <a:solidFill>
                  <a:srgbClr val="000000"/>
                </a:solidFill>
                <a:effectLst/>
                <a:latin typeface="Arial" panose="020B0604020202020204" pitchFamily="34" charset="0"/>
                <a:ea typeface="Times New Roman" panose="02020603050405020304" pitchFamily="18" charset="0"/>
              </a:rPr>
              <a:t>, </a:t>
            </a:r>
            <a:r>
              <a:rPr lang="en-US" sz="1800" i="1" dirty="0">
                <a:solidFill>
                  <a:srgbClr val="000000"/>
                </a:solidFill>
                <a:effectLst/>
                <a:latin typeface="Arial" panose="020B0604020202020204" pitchFamily="34" charset="0"/>
                <a:ea typeface="Times New Roman" panose="02020603050405020304" pitchFamily="18" charset="0"/>
              </a:rPr>
              <a:t>16</a:t>
            </a:r>
            <a:r>
              <a:rPr lang="en-US" sz="1800" dirty="0">
                <a:solidFill>
                  <a:srgbClr val="000000"/>
                </a:solidFill>
                <a:effectLst/>
                <a:latin typeface="Arial" panose="020B0604020202020204" pitchFamily="34" charset="0"/>
                <a:ea typeface="Times New Roman" panose="02020603050405020304" pitchFamily="18" charset="0"/>
              </a:rPr>
              <a:t>(2), pp. 35–55. </a:t>
            </a:r>
            <a:endParaRPr lang="en-US" sz="1800" dirty="0">
              <a:effectLst/>
              <a:latin typeface="Times New Roman" panose="02020603050405020304" pitchFamily="18" charset="0"/>
              <a:ea typeface="Times New Roman" panose="02020603050405020304" pitchFamily="18" charset="0"/>
            </a:endParaRPr>
          </a:p>
          <a:p>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684417500"/>
      </p:ext>
    </p:extLst>
  </p:cSld>
  <p:clrMapOvr>
    <a:masterClrMapping/>
  </p:clrMapOvr>
</p:sld>
</file>

<file path=ppt/theme/theme1.xml><?xml version="1.0" encoding="utf-8"?>
<a:theme xmlns:a="http://schemas.openxmlformats.org/drawingml/2006/main" name="ArchwayVTI">
  <a:themeElements>
    <a:clrScheme name="Custom 1">
      <a:dk1>
        <a:sysClr val="windowText" lastClr="000000"/>
      </a:dk1>
      <a:lt1>
        <a:sysClr val="window" lastClr="FFFFFF"/>
      </a:lt1>
      <a:dk2>
        <a:srgbClr val="2E3A3C"/>
      </a:dk2>
      <a:lt2>
        <a:srgbClr val="EDE9E7"/>
      </a:lt2>
      <a:accent1>
        <a:srgbClr val="898470"/>
      </a:accent1>
      <a:accent2>
        <a:srgbClr val="7A8773"/>
      </a:accent2>
      <a:accent3>
        <a:srgbClr val="8C845E"/>
      </a:accent3>
      <a:accent4>
        <a:srgbClr val="9F7E56"/>
      </a:accent4>
      <a:accent5>
        <a:srgbClr val="9B7E69"/>
      </a:accent5>
      <a:accent6>
        <a:srgbClr val="AA7862"/>
      </a:accent6>
      <a:hlink>
        <a:srgbClr val="7A8773"/>
      </a:hlink>
      <a:folHlink>
        <a:srgbClr val="9F7E56"/>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VTI" id="{309F1D27-9968-4F93-BA7C-3666A757FD2E}" vid="{76D8E8FD-8787-4E56-A14A-C28BF58ABEEE}"/>
    </a:ext>
  </a:extLst>
</a:theme>
</file>

<file path=docProps/app.xml><?xml version="1.0" encoding="utf-8"?>
<Properties xmlns="http://schemas.openxmlformats.org/officeDocument/2006/extended-properties" xmlns:vt="http://schemas.openxmlformats.org/officeDocument/2006/docPropsVTypes">
  <TotalTime>182</TotalTime>
  <Words>1772</Words>
  <Application>Microsoft Macintosh PowerPoint</Application>
  <PresentationFormat>Widescreen</PresentationFormat>
  <Paragraphs>153</Paragraphs>
  <Slides>28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Felix Titling</vt:lpstr>
      <vt:lpstr>Goudy Old Style</vt:lpstr>
      <vt:lpstr>Symbol</vt:lpstr>
      <vt:lpstr>Times New Roman</vt:lpstr>
      <vt:lpstr>ArchwayVTI</vt:lpstr>
      <vt:lpstr>What factors motivate adults to participate in volunteer choirs?</vt:lpstr>
      <vt:lpstr>METHODOLOGY AND METHODS</vt:lpstr>
      <vt:lpstr>Survey</vt:lpstr>
      <vt:lpstr>Focus groups</vt:lpstr>
      <vt:lpstr>Ethics and Insider research</vt:lpstr>
      <vt:lpstr>findings</vt:lpstr>
      <vt:lpstr>Musical/Repertoire Motivations </vt:lpstr>
      <vt:lpstr>Theme: musical and aesthetic Motivations</vt:lpstr>
      <vt:lpstr>Theme: musical and aesthetic Motivations</vt:lpstr>
      <vt:lpstr>Theme: musical and aesthetic Motivations</vt:lpstr>
      <vt:lpstr>Theme: Pride and Feelings of Accomplishment</vt:lpstr>
      <vt:lpstr>Theme: Continued Development and Growth</vt:lpstr>
      <vt:lpstr>Theme: Continued Development and Growth</vt:lpstr>
      <vt:lpstr>Social Motivations </vt:lpstr>
      <vt:lpstr>Theme: Close personal Connections</vt:lpstr>
      <vt:lpstr>Theme: Close personal Connections</vt:lpstr>
      <vt:lpstr>Theme: Camaraderie</vt:lpstr>
      <vt:lpstr>Theme: Camaraderie</vt:lpstr>
      <vt:lpstr>Director Motivations &amp; Leadership Qualities </vt:lpstr>
      <vt:lpstr>Theme: Director Interpersonal skills</vt:lpstr>
      <vt:lpstr>Theme: Director Musical Skills</vt:lpstr>
      <vt:lpstr>Theme: Director Leadership Style</vt:lpstr>
      <vt:lpstr>Motivations to QUit</vt:lpstr>
      <vt:lpstr>Theme: Vocal and Health Decline</vt:lpstr>
      <vt:lpstr>Theme: Issues with the Director</vt:lpstr>
      <vt:lpstr>Limitations And recommendations for further Study</vt:lpstr>
      <vt:lpstr>Conclusions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Wright, Zachary</dc:creator>
  <cp:lastModifiedBy>Wright, Zachary</cp:lastModifiedBy>
  <cp:revision>1</cp:revision>
  <dcterms:created xsi:type="dcterms:W3CDTF">2024-09-09T00:04:37Z</dcterms:created>
  <dcterms:modified xsi:type="dcterms:W3CDTF">2024-09-09T11:22:50Z</dcterms:modified>
</cp:coreProperties>
</file>