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70" r:id="rId13"/>
    <p:sldId id="264" r:id="rId14"/>
    <p:sldId id="268" r:id="rId15"/>
    <p:sldId id="269" r:id="rId16"/>
    <p:sldId id="271" r:id="rId17"/>
    <p:sldId id="273" r:id="rId18"/>
    <p:sldId id="27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91" d="100"/>
          <a:sy n="91" d="100"/>
        </p:scale>
        <p:origin x="-126" y="-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B889-5DA1-432E-85B1-12FE280AB1F0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7514-43AE-46E9-947C-F4A4DCCE2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463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B889-5DA1-432E-85B1-12FE280AB1F0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7514-43AE-46E9-947C-F4A4DCCE2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549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B889-5DA1-432E-85B1-12FE280AB1F0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7514-43AE-46E9-947C-F4A4DCCE2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53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B889-5DA1-432E-85B1-12FE280AB1F0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7514-43AE-46E9-947C-F4A4DCCE2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884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B889-5DA1-432E-85B1-12FE280AB1F0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7514-43AE-46E9-947C-F4A4DCCE2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355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B889-5DA1-432E-85B1-12FE280AB1F0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7514-43AE-46E9-947C-F4A4DCCE2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592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B889-5DA1-432E-85B1-12FE280AB1F0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7514-43AE-46E9-947C-F4A4DCCE2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890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B889-5DA1-432E-85B1-12FE280AB1F0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7514-43AE-46E9-947C-F4A4DCCE2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167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B889-5DA1-432E-85B1-12FE280AB1F0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7514-43AE-46E9-947C-F4A4DCCE2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618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B889-5DA1-432E-85B1-12FE280AB1F0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7514-43AE-46E9-947C-F4A4DCCE2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027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AB889-5DA1-432E-85B1-12FE280AB1F0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7514-43AE-46E9-947C-F4A4DCCE2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007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AB889-5DA1-432E-85B1-12FE280AB1F0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667514-43AE-46E9-947C-F4A4DCCE2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267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x-yt-cl=85114404&amp;x-yt-ts=1422579428&amp;v=vVtl8NA1ea4#t=5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Classical myth and art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5-6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1459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Theseus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Mythical founder of Athens: foundation myths are v. common </a:t>
            </a:r>
          </a:p>
          <a:p>
            <a:r>
              <a:rPr lang="en-GB" dirty="0" smtClean="0"/>
              <a:t>Had two fathers (Poseidon and Aegeus), just like Heracles </a:t>
            </a:r>
          </a:p>
          <a:p>
            <a:r>
              <a:rPr lang="en-GB" dirty="0" smtClean="0"/>
              <a:t>Just like Heracles, had epic fights, mainly centred on the notion of preserving or protecting the social order.</a:t>
            </a:r>
          </a:p>
          <a:p>
            <a:r>
              <a:rPr lang="en-GB" dirty="0" smtClean="0"/>
              <a:t>He is said to be responsible for the unification (</a:t>
            </a:r>
            <a:r>
              <a:rPr lang="en-GB" dirty="0" err="1" smtClean="0"/>
              <a:t>sunoikismos</a:t>
            </a:r>
            <a:r>
              <a:rPr lang="en-GB" dirty="0" smtClean="0"/>
              <a:t>) of </a:t>
            </a:r>
            <a:r>
              <a:rPr lang="en-GB" dirty="0" err="1" smtClean="0"/>
              <a:t>Attika</a:t>
            </a:r>
            <a:r>
              <a:rPr lang="en-GB" dirty="0" smtClean="0"/>
              <a:t> because of his 6 labours</a:t>
            </a:r>
          </a:p>
          <a:p>
            <a:r>
              <a:rPr lang="en-GB" dirty="0" smtClean="0"/>
              <a:t>A major source for the myth is Plutarch’s </a:t>
            </a:r>
            <a:r>
              <a:rPr lang="en-GB" i="1" dirty="0" smtClean="0"/>
              <a:t>Life </a:t>
            </a:r>
            <a:r>
              <a:rPr lang="en-GB" dirty="0" smtClean="0"/>
              <a:t>(http://classics.mit.edu/Plutarch/theseus.html)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1978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Early life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Lived in </a:t>
            </a:r>
            <a:r>
              <a:rPr lang="en-GB" dirty="0" err="1" smtClean="0"/>
              <a:t>Troezen</a:t>
            </a:r>
            <a:r>
              <a:rPr lang="en-GB" dirty="0" smtClean="0"/>
              <a:t> with his mother Aethra</a:t>
            </a:r>
          </a:p>
          <a:p>
            <a:r>
              <a:rPr lang="en-GB" dirty="0" smtClean="0"/>
              <a:t>Only learned his true identity when a young man</a:t>
            </a:r>
          </a:p>
          <a:p>
            <a:r>
              <a:rPr lang="en-GB" dirty="0" smtClean="0"/>
              <a:t>Had to return his father’s weapons to him in Athens to claim his </a:t>
            </a:r>
            <a:r>
              <a:rPr lang="en-GB" dirty="0" err="1" smtClean="0"/>
              <a:t>birthright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0563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six labours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On </a:t>
            </a:r>
            <a:r>
              <a:rPr lang="en-GB" dirty="0"/>
              <a:t>his journey from </a:t>
            </a:r>
            <a:r>
              <a:rPr lang="en-GB" dirty="0" err="1" smtClean="0"/>
              <a:t>Troezen</a:t>
            </a:r>
            <a:r>
              <a:rPr lang="en-GB" dirty="0" smtClean="0"/>
              <a:t> to </a:t>
            </a:r>
            <a:r>
              <a:rPr lang="en-GB" dirty="0"/>
              <a:t>Athens, Theseus performed </a:t>
            </a:r>
            <a:r>
              <a:rPr lang="en-GB" dirty="0" smtClean="0"/>
              <a:t>his six labours.</a:t>
            </a:r>
          </a:p>
          <a:p>
            <a:pPr marL="0" indent="0">
              <a:buNone/>
            </a:pPr>
            <a:r>
              <a:rPr lang="en-GB" dirty="0" smtClean="0"/>
              <a:t>1</a:t>
            </a:r>
            <a:r>
              <a:rPr lang="en-GB" dirty="0"/>
              <a:t>. He killed a son of Hephaestus, PERIPHETES (“club-man”), from the club that was his weapon.</a:t>
            </a:r>
            <a:br>
              <a:rPr lang="en-GB" dirty="0"/>
            </a:br>
            <a:r>
              <a:rPr lang="en-GB" dirty="0"/>
              <a:t>2. He killed SINIS (“pine-bender”), by tying him to two bent trees, which he then released; this had been the way in which </a:t>
            </a:r>
            <a:r>
              <a:rPr lang="en-GB" dirty="0" err="1"/>
              <a:t>Sinis</a:t>
            </a:r>
            <a:r>
              <a:rPr lang="en-GB" dirty="0"/>
              <a:t> killed his victims.</a:t>
            </a:r>
            <a:br>
              <a:rPr lang="en-GB" dirty="0"/>
            </a:br>
            <a:r>
              <a:rPr lang="en-GB" dirty="0"/>
              <a:t>3. He killed the monstrous Sow of </a:t>
            </a:r>
            <a:r>
              <a:rPr lang="en-GB" dirty="0" err="1"/>
              <a:t>Crommyon</a:t>
            </a:r>
            <a:r>
              <a:rPr lang="en-GB" dirty="0"/>
              <a:t>.</a:t>
            </a:r>
            <a:br>
              <a:rPr lang="en-GB" dirty="0"/>
            </a:br>
            <a:r>
              <a:rPr lang="en-GB" dirty="0"/>
              <a:t>4. He killed SCIRON, who kicked </a:t>
            </a:r>
            <a:r>
              <a:rPr lang="en-GB" dirty="0" smtClean="0"/>
              <a:t>travellers </a:t>
            </a:r>
            <a:r>
              <a:rPr lang="en-GB" dirty="0"/>
              <a:t>on the narrow path on the sea-cliffs into the sea, where a huge turtle devoured them. Theseus killed him in the same way.</a:t>
            </a:r>
            <a:br>
              <a:rPr lang="en-GB" dirty="0"/>
            </a:br>
            <a:r>
              <a:rPr lang="en-GB" dirty="0"/>
              <a:t>5. He wrestled to the death with CERCYON at Eleusis.</a:t>
            </a:r>
            <a:br>
              <a:rPr lang="en-GB" dirty="0"/>
            </a:br>
            <a:r>
              <a:rPr lang="en-GB" dirty="0"/>
              <a:t>6. He killed PROCRUSTES (“the stretcher”), who would kill </a:t>
            </a:r>
            <a:r>
              <a:rPr lang="en-GB" dirty="0" smtClean="0"/>
              <a:t>travellers </a:t>
            </a:r>
            <a:r>
              <a:rPr lang="en-GB" dirty="0"/>
              <a:t>by making them lie on a bed. He would hammer out those who were too short, until they fitted the bed, and he would shorten with a saw those who were too long. Theseus killed him by his own methods. </a:t>
            </a:r>
            <a:endParaRPr lang="en-GB" dirty="0" smtClean="0"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39045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story continues…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Nearly killed by Medea, Aegeus’ new wife, but he recognises his own weapons just in time. </a:t>
            </a:r>
          </a:p>
          <a:p>
            <a:endParaRPr lang="en-GB" dirty="0" smtClean="0"/>
          </a:p>
          <a:p>
            <a:r>
              <a:rPr lang="en-GB" dirty="0" smtClean="0"/>
              <a:t>Captured and sacrificed the bull of Marathon</a:t>
            </a:r>
          </a:p>
          <a:p>
            <a:endParaRPr lang="en-GB" dirty="0"/>
          </a:p>
          <a:p>
            <a:r>
              <a:rPr lang="en-GB" dirty="0" smtClean="0"/>
              <a:t>His most significant exploit is killing the Minotaur (c.f. Heracles) who is imprisoned in the labyrinth of Daedalus</a:t>
            </a:r>
            <a:endParaRPr lang="en-GB" dirty="0"/>
          </a:p>
          <a:p>
            <a:endParaRPr lang="en-GB" dirty="0"/>
          </a:p>
          <a:p>
            <a:r>
              <a:rPr lang="en-GB" dirty="0" smtClean="0"/>
              <a:t>https://www.youtube.com/watch?v=OgLAz3HOg7I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78843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Themes and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Overlapping nature of myth and history: myth to explain the dominance of one culture over another and its eventual reversal</a:t>
            </a:r>
          </a:p>
          <a:p>
            <a:r>
              <a:rPr lang="en-GB" dirty="0" smtClean="0"/>
              <a:t>Overlapping nature of myth – you tell one, you end up telling another</a:t>
            </a:r>
          </a:p>
          <a:p>
            <a:r>
              <a:rPr lang="en-GB" dirty="0" smtClean="0"/>
              <a:t>Cultural reinforcement of a shared identity</a:t>
            </a:r>
          </a:p>
          <a:p>
            <a:r>
              <a:rPr lang="en-GB" dirty="0" smtClean="0"/>
              <a:t>The extreme: think of the way the minotaur is created</a:t>
            </a:r>
          </a:p>
          <a:p>
            <a:r>
              <a:rPr lang="en-GB" dirty="0" smtClean="0"/>
              <a:t>‘Folk tale’ nature of the help of Ariadne and the thread </a:t>
            </a:r>
          </a:p>
          <a:p>
            <a:r>
              <a:rPr lang="en-GB" dirty="0" smtClean="0"/>
              <a:t>The palace of Knossos itself as the labyrinth?</a:t>
            </a:r>
          </a:p>
          <a:p>
            <a:r>
              <a:rPr lang="en-GB" dirty="0" smtClean="0"/>
              <a:t>https://www.youtube.com/watch?v=0W1VnONayvc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13698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minotaur myth as a male initiation ritual?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one tradition, Theseus arrives dressed as a woman. In an initiation, you start as less than a man. </a:t>
            </a:r>
          </a:p>
          <a:p>
            <a:r>
              <a:rPr lang="en-GB" dirty="0" smtClean="0"/>
              <a:t>Men are removed from their villages to be sacrificed</a:t>
            </a:r>
          </a:p>
          <a:p>
            <a:r>
              <a:rPr lang="en-GB" dirty="0" smtClean="0"/>
              <a:t>Theseus is doomed to die at the hands of the minotaur, but the death is the opposite</a:t>
            </a:r>
          </a:p>
          <a:p>
            <a:r>
              <a:rPr lang="en-GB" dirty="0" smtClean="0"/>
              <a:t>The others who are meant to die are saved</a:t>
            </a:r>
          </a:p>
          <a:p>
            <a:r>
              <a:rPr lang="en-GB" dirty="0" smtClean="0"/>
              <a:t>Theseus returns with the men and becomes king.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7740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Psychological Theories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The minotaur at the heart of the labyrinth can be seen as displaying the deeper desires of the human subconscious.</a:t>
            </a:r>
          </a:p>
          <a:p>
            <a:r>
              <a:rPr lang="en-GB" dirty="0" smtClean="0"/>
              <a:t>The way the minotaur was created was itself a transgression of socially accepted moral practices.</a:t>
            </a:r>
          </a:p>
          <a:p>
            <a:r>
              <a:rPr lang="en-GB" dirty="0" smtClean="0"/>
              <a:t>The labyrinth itself has been seen as the difficult path to enlightenment. </a:t>
            </a:r>
          </a:p>
          <a:p>
            <a:r>
              <a:rPr lang="en-GB" dirty="0" smtClean="0"/>
              <a:t>The encounter with the minotaur leads to the death of T’s father: a version of Oedipal desires (black/white sails); T later destroys his own son Hippolytus: the same desire in reverse?</a:t>
            </a:r>
          </a:p>
          <a:p>
            <a:r>
              <a:rPr lang="en-GB" dirty="0" smtClean="0"/>
              <a:t>Daedalus: his son Icarus dares too much and so drowns in the sea.</a:t>
            </a:r>
          </a:p>
          <a:p>
            <a:r>
              <a:rPr lang="en-GB" dirty="0" smtClean="0"/>
              <a:t>What do we make of Ariadne?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94670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we make of the myth?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https://www.youtube.com/watch?x-yt-ts=1422579428&amp;v=G7rogJaLfpU&amp;x-yt-cl=85114404</a:t>
            </a:r>
          </a:p>
          <a:p>
            <a:r>
              <a:rPr lang="en-GB" dirty="0" smtClean="0"/>
              <a:t>Sir Arthur Evans in Knossos</a:t>
            </a:r>
          </a:p>
          <a:p>
            <a:r>
              <a:rPr lang="en-GB" dirty="0" smtClean="0"/>
              <a:t>Rule over the sea? Crete, then Athens…</a:t>
            </a:r>
          </a:p>
          <a:p>
            <a:r>
              <a:rPr lang="en-GB" dirty="0" smtClean="0"/>
              <a:t>T joined Heracles fighting the Amazons</a:t>
            </a:r>
          </a:p>
          <a:p>
            <a:r>
              <a:rPr lang="en-GB" dirty="0" smtClean="0"/>
              <a:t>T was married to Helen, the one who went to Troy, while T was in the underworld to snatch Persephone to be the bride of his friend </a:t>
            </a:r>
            <a:r>
              <a:rPr lang="en-GB" dirty="0" err="1"/>
              <a:t>Pirithoüs</a:t>
            </a:r>
            <a:r>
              <a:rPr lang="en-GB" dirty="0" smtClean="0"/>
              <a:t>…</a:t>
            </a:r>
          </a:p>
          <a:p>
            <a:r>
              <a:rPr lang="en-GB" dirty="0" smtClean="0"/>
              <a:t>T protected Oedipus in his old age.</a:t>
            </a:r>
          </a:p>
          <a:p>
            <a:r>
              <a:rPr lang="en-GB" dirty="0" smtClean="0"/>
              <a:t>T offered refuge in Athens to Heracles after he killed his wife and children, as well as the Seven Against Thebes.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8992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Laurent de La </a:t>
            </a:r>
            <a:r>
              <a:rPr lang="en-GB" dirty="0" err="1" smtClean="0"/>
              <a:t>Hyre</a:t>
            </a:r>
            <a:r>
              <a:rPr lang="en-GB" dirty="0" smtClean="0"/>
              <a:t>, Theseus and Aethra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2050" name="Picture 2" descr="Theseus and Aethr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475" y="2191544"/>
            <a:ext cx="3067050" cy="361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88118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Theseus and the minotaur</a:t>
            </a:r>
            <a:endParaRPr lang="en-GB" dirty="0"/>
          </a:p>
        </p:txBody>
      </p:sp>
      <p:pic>
        <p:nvPicPr>
          <p:cNvPr id="3074" name="Picture 2" descr="Theseus and Minotaur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216" y="1825625"/>
            <a:ext cx="266156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52122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Theseus (Roman copy)</a:t>
            </a:r>
            <a:endParaRPr lang="en-GB" dirty="0"/>
          </a:p>
        </p:txBody>
      </p:sp>
      <p:pic>
        <p:nvPicPr>
          <p:cNvPr id="6146" name="Picture 2" descr="http://www.maicar.com/GML/000Images/tim/theseus050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053" y="1825625"/>
            <a:ext cx="3039893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83716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Jacob Peter </a:t>
            </a:r>
            <a:r>
              <a:rPr lang="en-GB" dirty="0" err="1" smtClean="0"/>
              <a:t>Gowy</a:t>
            </a:r>
            <a:r>
              <a:rPr lang="en-GB" dirty="0" smtClean="0"/>
              <a:t>, The flight of Icarus</a:t>
            </a:r>
            <a:r>
              <a:rPr lang="en-GB" b="1" dirty="0" smtClean="0"/>
              <a:t/>
            </a:r>
            <a:br>
              <a:rPr lang="en-GB" b="1" dirty="0" smtClean="0"/>
            </a:br>
            <a:endParaRPr lang="en-GB" dirty="0"/>
          </a:p>
        </p:txBody>
      </p:sp>
      <p:pic>
        <p:nvPicPr>
          <p:cNvPr id="1026" name="Picture 2" descr="http://upload.wikimedia.org/wikipedia/commons/thumb/b/b9/Gowy-icaro-prado.jpg/400px-Gowy-icaro-prado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538" y="1556085"/>
            <a:ext cx="6079958" cy="4684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41463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Phaistos disk, Linear A</a:t>
            </a:r>
            <a:endParaRPr lang="en-GB" dirty="0"/>
          </a:p>
        </p:txBody>
      </p:sp>
      <p:pic>
        <p:nvPicPr>
          <p:cNvPr id="4098" name="Picture 2" descr="The Phairos Disc in undeciphered Minoan Hieroglyph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8118" y="1911926"/>
            <a:ext cx="3910307" cy="3574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59108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Linear B</a:t>
            </a:r>
            <a:endParaRPr lang="en-GB" dirty="0"/>
          </a:p>
        </p:txBody>
      </p:sp>
      <p:pic>
        <p:nvPicPr>
          <p:cNvPr id="5122" name="Picture 2" descr="https://encrypted-tbn0.gstatic.com/images?q=tbn:ANd9GcS9iAOdq5xTDpd0E8IUq-RUWAJrPl94OPj2NLMaquLvVkgI24LR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746" y="1690688"/>
            <a:ext cx="6754090" cy="3858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23986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 the movies…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https://www.youtube.com/watch?v=akUhoJ1oUIA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31594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Later uses of the myth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46407"/>
            <a:ext cx="10515600" cy="4351338"/>
          </a:xfrm>
        </p:spPr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Mary Renault, </a:t>
            </a:r>
            <a:r>
              <a:rPr lang="en-GB" i="1" dirty="0" smtClean="0"/>
              <a:t>The King must die; The Bull from the sea.</a:t>
            </a:r>
          </a:p>
          <a:p>
            <a:r>
              <a:rPr lang="en-GB" dirty="0" smtClean="0"/>
              <a:t>Suzanne Collins</a:t>
            </a:r>
            <a:r>
              <a:rPr lang="en-GB" i="1" dirty="0" smtClean="0"/>
              <a:t>, The Hunger games </a:t>
            </a:r>
            <a:r>
              <a:rPr lang="en-GB" dirty="0" smtClean="0"/>
              <a:t>(inspired by Theseus)</a:t>
            </a:r>
          </a:p>
          <a:p>
            <a:r>
              <a:rPr lang="en-GB" dirty="0" smtClean="0"/>
              <a:t>Theseus is the Duke of Athens in </a:t>
            </a:r>
            <a:r>
              <a:rPr lang="en-GB" dirty="0" err="1" smtClean="0"/>
              <a:t>Shakespear’s</a:t>
            </a:r>
            <a:r>
              <a:rPr lang="en-GB" dirty="0" smtClean="0"/>
              <a:t> </a:t>
            </a:r>
            <a:r>
              <a:rPr lang="en-GB" i="1" dirty="0" smtClean="0"/>
              <a:t>A Midsummer Night’s Dream </a:t>
            </a:r>
            <a:r>
              <a:rPr lang="en-GB" dirty="0" smtClean="0"/>
              <a:t>and </a:t>
            </a:r>
            <a:r>
              <a:rPr lang="en-GB" i="1" dirty="0" smtClean="0"/>
              <a:t>The Two Noble Kinsmen</a:t>
            </a:r>
            <a:r>
              <a:rPr lang="en-GB" dirty="0" smtClean="0"/>
              <a:t>.</a:t>
            </a:r>
          </a:p>
          <a:p>
            <a:r>
              <a:rPr lang="en-GB" dirty="0" smtClean="0"/>
              <a:t>Chaucer, Theseus is Duke of Athens.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63024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hero?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https://www.youtube.com/watch?x-yt-cl=85114404&amp;x-yt-ts=1422579428&amp;v=vVtl8NA1ea4#t=50</a:t>
            </a:r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	(deeply entertaining)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05706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671</Words>
  <Application>Microsoft Office PowerPoint</Application>
  <PresentationFormat>Custom</PresentationFormat>
  <Paragraphs>73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Classical myth and art</vt:lpstr>
      <vt:lpstr>Theseus</vt:lpstr>
      <vt:lpstr>Early life</vt:lpstr>
      <vt:lpstr>The six labours</vt:lpstr>
      <vt:lpstr>The story continues…</vt:lpstr>
      <vt:lpstr>Themes and issues</vt:lpstr>
      <vt:lpstr>The minotaur myth as a male initiation ritual?</vt:lpstr>
      <vt:lpstr>Psychological Theories</vt:lpstr>
      <vt:lpstr>What do we make of the myth?</vt:lpstr>
      <vt:lpstr>Laurent de La Hyre, Theseus and Aethra </vt:lpstr>
      <vt:lpstr>Theseus and the minotaur</vt:lpstr>
      <vt:lpstr>Theseus (Roman copy)</vt:lpstr>
      <vt:lpstr>Jacob Peter Gowy, The flight of Icarus </vt:lpstr>
      <vt:lpstr>Phaistos disk, Linear A</vt:lpstr>
      <vt:lpstr>Linear B</vt:lpstr>
      <vt:lpstr>In the movies…</vt:lpstr>
      <vt:lpstr>Later uses of the myth</vt:lpstr>
      <vt:lpstr>What is a hero?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Classical myth and art</dc:title>
  <dc:creator>Jane Hood</dc:creator>
  <cp:lastModifiedBy>Windows User</cp:lastModifiedBy>
  <cp:revision>30</cp:revision>
  <dcterms:created xsi:type="dcterms:W3CDTF">2015-02-02T08:44:57Z</dcterms:created>
  <dcterms:modified xsi:type="dcterms:W3CDTF">2015-02-03T09:53:45Z</dcterms:modified>
</cp:coreProperties>
</file>