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72" r:id="rId13"/>
    <p:sldId id="268" r:id="rId14"/>
    <p:sldId id="269" r:id="rId15"/>
    <p:sldId id="273" r:id="rId16"/>
    <p:sldId id="274" r:id="rId17"/>
    <p:sldId id="275" r:id="rId18"/>
    <p:sldId id="276" r:id="rId19"/>
    <p:sldId id="277"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A965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29" autoAdjust="0"/>
    <p:restoredTop sz="94660"/>
  </p:normalViewPr>
  <p:slideViewPr>
    <p:cSldViewPr snapToGrid="0">
      <p:cViewPr varScale="1">
        <p:scale>
          <a:sx n="85" d="100"/>
          <a:sy n="85" d="100"/>
        </p:scale>
        <p:origin x="13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6AD6EE87-EBD5-4F12-A48A-63ACA297AC8F}" type="datetimeFigureOut">
              <a:rPr lang="en-US" dirty="0"/>
              <a:t>4/28/2019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
        <p:nvSpPr>
          <p:cNvPr id="13" name="Rectangle 12"/>
          <p:cNvSpPr/>
          <p:nvPr/>
        </p:nvSpPr>
        <p:spPr>
          <a:xfrm>
            <a:off x="0" y="-1"/>
            <a:ext cx="12192000" cy="4572001"/>
          </a:xfrm>
          <a:prstGeom prst="rect">
            <a:avLst/>
          </a:prstGeom>
          <a:blipFill dpi="0" rotWithShape="1">
            <a:blip r:embed="rId2">
              <a:duotone>
                <a:schemeClr val="accent1">
                  <a:shade val="45000"/>
                  <a:satMod val="135000"/>
                </a:schemeClr>
                <a:prstClr val="white"/>
              </a:duotone>
            </a:blip>
            <a:srcRect/>
            <a:tile tx="25400" ty="6350" sx="71000" sy="71000" flip="none" algn="tl"/>
          </a:blip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p:cNvCxnSpPr/>
          <p:nvPr/>
        </p:nvCxnSpPr>
        <p:spPr>
          <a:xfrm flipV="1">
            <a:off x="838684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D3794B-289A-4A80-97D7-111025398D45}" type="datetimeFigureOut">
              <a:rPr lang="en-US" dirty="0"/>
              <a:t>4/28/2019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61015F-7CC6-4D0A-9D87-873EA4C304CC}" type="datetimeFigureOut">
              <a:rPr lang="en-US" dirty="0"/>
              <a:t>4/28/2019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
        <p:nvSpPr>
          <p:cNvPr id="10" name="Rectangle 9"/>
          <p:cNvSpPr/>
          <p:nvPr/>
        </p:nvSpPr>
        <p:spPr>
          <a:xfrm>
            <a:off x="0" y="-1"/>
            <a:ext cx="12192000" cy="4572000"/>
          </a:xfrm>
          <a:prstGeom prst="rect">
            <a:avLst/>
          </a:prstGeom>
          <a:blipFill dpi="0" rotWithShape="1">
            <a:blip r:embed="rId2">
              <a:duotone>
                <a:schemeClr val="accent3">
                  <a:shade val="45000"/>
                  <a:satMod val="135000"/>
                </a:schemeClr>
                <a:prstClr val="white"/>
              </a:duotone>
            </a:blip>
            <a:srcRect/>
            <a:tile tx="25400" ty="6350" sx="71000" sy="71000" flip="none" algn="tl"/>
          </a:blip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p:cNvCxnSpPr/>
          <p:nvPr/>
        </p:nvCxnSpPr>
        <p:spPr>
          <a:xfrm flipV="1">
            <a:off x="838684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3C6A301-0538-44EC-B09D-202E1042A48B}" type="datetimeFigureOut">
              <a:rPr lang="en-US" dirty="0"/>
              <a:t>4/28/2019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789574A-8875-45EF-8EA2-3CAA0F7ABC4C}" type="datetimeFigureOut">
              <a:rPr lang="en-US" dirty="0"/>
              <a:t>4/28/2019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EF4D4C-5367-4C26-9E2B-D8088D7FCA81}" type="datetimeFigureOut">
              <a:rPr lang="en-US" dirty="0"/>
              <a:t>4/28/2019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E91E96-98B0-4413-9547-46F3504108EF}" type="datetimeFigureOut">
              <a:rPr lang="en-US" dirty="0"/>
              <a:t>4/28/2019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5C68B11-C5A8-448C-8CE9-B1A273C79CFC}" type="datetimeFigureOut">
              <a:rPr lang="en-US" dirty="0"/>
              <a:t>4/28/2019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t>4/28/2019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D73815-2707-4475-8F1A-B873CB631BB4}" type="datetimeFigureOut">
              <a:rPr lang="en-US" dirty="0"/>
              <a:t>4/28/2019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4AFB99-0EAB-4182-AFF8-E214C82A68F6}" type="datetimeFigureOut">
              <a:rPr lang="en-US" dirty="0"/>
              <a:t>4/28/2019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50000"/>
            <a:lumOff val="5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0298CD5-6C1E-4009-B41F-6DF62E31D3BE}" type="datetimeFigureOut">
              <a:rPr lang="en-US" dirty="0"/>
              <a:pPr/>
              <a:t>4/28/2019</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FAB73BC-B049-4115-A692-8D63A059BFB8}" type="slidenum">
              <a:rPr lang="en-US" dirty="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8" r:id="rId10"/>
    <p:sldLayoutId id="2147483659"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slideLayout" Target="../slideLayouts/slideLayout2.xml"/><Relationship Id="rId5" Type="http://schemas.openxmlformats.org/officeDocument/2006/relationships/hyperlink" Target="http://publicdomainpictures.net/view-image.php?image=107951&amp;picture=&amp;jazyk=en" TargetMode="External"/><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jpg"/><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jpg"/><Relationship Id="rId1" Type="http://schemas.openxmlformats.org/officeDocument/2006/relationships/slideLayout" Target="../slideLayouts/slideLayout2.xml"/><Relationship Id="rId5" Type="http://schemas.microsoft.com/office/2007/relationships/hdphoto" Target="../media/hdphoto3.wdp"/><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jpg"/><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7847F-7DAB-4A07-BC0D-E0947321EBF7}"/>
              </a:ext>
            </a:extLst>
          </p:cNvPr>
          <p:cNvSpPr>
            <a:spLocks noGrp="1"/>
          </p:cNvSpPr>
          <p:nvPr>
            <p:ph type="ctrTitle"/>
          </p:nvPr>
        </p:nvSpPr>
        <p:spPr/>
        <p:txBody>
          <a:bodyPr/>
          <a:lstStyle/>
          <a:p>
            <a:r>
              <a:rPr lang="en-GB" dirty="0">
                <a:latin typeface="Bahnschrift Light SemiCondensed" panose="020B0502040204020203" pitchFamily="34" charset="0"/>
              </a:rPr>
              <a:t>Community Nursing</a:t>
            </a:r>
          </a:p>
        </p:txBody>
      </p:sp>
      <p:sp>
        <p:nvSpPr>
          <p:cNvPr id="3" name="Subtitle 2">
            <a:extLst>
              <a:ext uri="{FF2B5EF4-FFF2-40B4-BE49-F238E27FC236}">
                <a16:creationId xmlns:a16="http://schemas.microsoft.com/office/drawing/2014/main" id="{23701324-C815-46E4-AA18-F5BB98254B76}"/>
              </a:ext>
            </a:extLst>
          </p:cNvPr>
          <p:cNvSpPr>
            <a:spLocks noGrp="1"/>
          </p:cNvSpPr>
          <p:nvPr>
            <p:ph type="subTitle" idx="1"/>
          </p:nvPr>
        </p:nvSpPr>
        <p:spPr>
          <a:xfrm>
            <a:off x="8534400" y="5298804"/>
            <a:ext cx="3200400" cy="1463040"/>
          </a:xfrm>
        </p:spPr>
        <p:txBody>
          <a:bodyPr/>
          <a:lstStyle/>
          <a:p>
            <a:r>
              <a:rPr lang="en-GB" dirty="0">
                <a:latin typeface="Bahnschrift SemiLight" panose="020B0502040204020203" pitchFamily="34" charset="0"/>
              </a:rPr>
              <a:t>Counselling skills for positive therapeutic relationships</a:t>
            </a:r>
          </a:p>
          <a:p>
            <a:endParaRPr lang="en-GB" dirty="0"/>
          </a:p>
          <a:p>
            <a:pPr algn="r"/>
            <a:r>
              <a:rPr lang="en-GB" sz="3200" dirty="0">
                <a:latin typeface="Freestyle Script" panose="030804020302050B0404" pitchFamily="66" charset="0"/>
              </a:rPr>
              <a:t>Aimee Wilson </a:t>
            </a:r>
          </a:p>
        </p:txBody>
      </p:sp>
    </p:spTree>
    <p:extLst>
      <p:ext uri="{BB962C8B-B14F-4D97-AF65-F5344CB8AC3E}">
        <p14:creationId xmlns:p14="http://schemas.microsoft.com/office/powerpoint/2010/main" val="5535371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10" name="Rectangle 9">
            <a:extLst>
              <a:ext uri="{FF2B5EF4-FFF2-40B4-BE49-F238E27FC236}">
                <a16:creationId xmlns:a16="http://schemas.microsoft.com/office/drawing/2014/main" id="{B695F8C5-0ED1-4C24-877A-A9E15A1C6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7946" y="643461"/>
            <a:ext cx="3036377" cy="5571069"/>
          </a:xfrm>
          <a:prstGeom prst="rect">
            <a:avLst/>
          </a:prstGeom>
          <a:blipFill dpi="0" rotWithShape="1">
            <a:blip r:embed="rId2">
              <a:duotone>
                <a:schemeClr val="accent1">
                  <a:shade val="45000"/>
                  <a:satMod val="135000"/>
                </a:schemeClr>
                <a:prstClr val="white"/>
              </a:duotone>
            </a:blip>
            <a:srcRect/>
            <a:tile tx="25400" ty="6350" sx="91000" sy="91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4020" y="643461"/>
            <a:ext cx="7654513"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24317" y="4576004"/>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5" name="Rectangle 4">
            <a:extLst>
              <a:ext uri="{FF2B5EF4-FFF2-40B4-BE49-F238E27FC236}">
                <a16:creationId xmlns:a16="http://schemas.microsoft.com/office/drawing/2014/main" id="{4FAD11E2-78AF-4E5E-B6AB-BEA7A50DBE84}"/>
              </a:ext>
            </a:extLst>
          </p:cNvPr>
          <p:cNvSpPr/>
          <p:nvPr/>
        </p:nvSpPr>
        <p:spPr>
          <a:xfrm>
            <a:off x="4324317" y="4335345"/>
            <a:ext cx="4891121" cy="64346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CA56E800-4439-47F8-95B8-D15919D9825B}"/>
              </a:ext>
            </a:extLst>
          </p:cNvPr>
          <p:cNvSpPr txBox="1"/>
          <p:nvPr/>
        </p:nvSpPr>
        <p:spPr>
          <a:xfrm>
            <a:off x="5048024" y="1468724"/>
            <a:ext cx="6000750" cy="3939540"/>
          </a:xfrm>
          <a:prstGeom prst="rect">
            <a:avLst/>
          </a:prstGeom>
          <a:noFill/>
        </p:spPr>
        <p:txBody>
          <a:bodyPr wrap="square" rtlCol="0">
            <a:spAutoFit/>
          </a:bodyPr>
          <a:lstStyle/>
          <a:p>
            <a:r>
              <a:rPr lang="en-GB" dirty="0">
                <a:latin typeface="Comic Sans MS" panose="030F0702030302020204" pitchFamily="66" charset="0"/>
              </a:rPr>
              <a:t> AS A </a:t>
            </a:r>
            <a:r>
              <a:rPr lang="en-GB" sz="4000" dirty="0">
                <a:latin typeface="Edwardian Script ITC" panose="030303020407070D0804" pitchFamily="66" charset="0"/>
              </a:rPr>
              <a:t>Nurse</a:t>
            </a:r>
            <a:r>
              <a:rPr lang="en-GB" dirty="0"/>
              <a:t>  </a:t>
            </a:r>
          </a:p>
          <a:p>
            <a:r>
              <a:rPr lang="en-GB" dirty="0">
                <a:latin typeface="Felix Titling" panose="04060505060202020A04" pitchFamily="82" charset="0"/>
              </a:rPr>
              <a:t>WE HAVE THE OPPORTUNITY</a:t>
            </a:r>
          </a:p>
          <a:p>
            <a:r>
              <a:rPr lang="en-GB" dirty="0">
                <a:latin typeface="Felix Titling" panose="04060505060202020A04" pitchFamily="82" charset="0"/>
              </a:rPr>
              <a:t> </a:t>
            </a:r>
            <a:r>
              <a:rPr lang="en-GB" sz="1400" dirty="0">
                <a:latin typeface="Felix Titling" panose="04060505060202020A04" pitchFamily="82" charset="0"/>
              </a:rPr>
              <a:t>TO HEAL THE</a:t>
            </a:r>
            <a:r>
              <a:rPr lang="en-GB" dirty="0">
                <a:latin typeface="Felix Titling" panose="04060505060202020A04" pitchFamily="82" charset="0"/>
              </a:rPr>
              <a:t> </a:t>
            </a:r>
            <a:r>
              <a:rPr lang="en-GB" sz="2400" dirty="0">
                <a:solidFill>
                  <a:srgbClr val="FFC000"/>
                </a:solidFill>
                <a:latin typeface="Segoe Script" panose="030B0504020000000003" pitchFamily="66" charset="0"/>
              </a:rPr>
              <a:t>mind, soul, heart and body </a:t>
            </a:r>
          </a:p>
          <a:p>
            <a:r>
              <a:rPr lang="en-GB" sz="1400" dirty="0">
                <a:latin typeface="Felix Titling" panose="04060505060202020A04" pitchFamily="82" charset="0"/>
              </a:rPr>
              <a:t>OF OUR PATIENTS, THEIR FAMILIES AND </a:t>
            </a:r>
            <a:r>
              <a:rPr lang="en-GB" sz="3200" dirty="0">
                <a:latin typeface="Segoe Script" panose="030B0504020000000003" pitchFamily="66" charset="0"/>
              </a:rPr>
              <a:t>ourselves</a:t>
            </a:r>
            <a:r>
              <a:rPr lang="en-GB" dirty="0">
                <a:latin typeface="Segoe Script" panose="030B0504020000000003" pitchFamily="66" charset="0"/>
              </a:rPr>
              <a:t>. </a:t>
            </a:r>
            <a:r>
              <a:rPr lang="en-GB" dirty="0">
                <a:latin typeface="Felix Titling" panose="04060505060202020A04" pitchFamily="82" charset="0"/>
              </a:rPr>
              <a:t>They MAY FOGET YOUR NAME.</a:t>
            </a:r>
          </a:p>
          <a:p>
            <a:r>
              <a:rPr lang="en-GB" dirty="0">
                <a:latin typeface="Felix Titling" panose="04060505060202020A04" pitchFamily="82" charset="0"/>
              </a:rPr>
              <a:t> </a:t>
            </a:r>
            <a:r>
              <a:rPr lang="en-GB" sz="1400" dirty="0">
                <a:latin typeface="Felix Titling" panose="04060505060202020A04" pitchFamily="82" charset="0"/>
              </a:rPr>
              <a:t>BUT THEY WILL </a:t>
            </a:r>
            <a:r>
              <a:rPr lang="en-GB" sz="3200" dirty="0">
                <a:latin typeface="Times New Roman" panose="02020603050405020304" pitchFamily="18" charset="0"/>
                <a:cs typeface="Times New Roman" panose="02020603050405020304" pitchFamily="18" charset="0"/>
              </a:rPr>
              <a:t>NEVER </a:t>
            </a:r>
            <a:r>
              <a:rPr lang="en-GB" dirty="0">
                <a:latin typeface="Felix Titling" panose="04060505060202020A04" pitchFamily="82" charset="0"/>
              </a:rPr>
              <a:t>FORGET HOW</a:t>
            </a:r>
            <a:r>
              <a:rPr lang="en-GB" dirty="0"/>
              <a:t> </a:t>
            </a:r>
            <a:r>
              <a:rPr lang="en-GB" sz="4000" dirty="0">
                <a:solidFill>
                  <a:srgbClr val="FFC000"/>
                </a:solidFill>
                <a:latin typeface="Colonna MT" panose="04020805060202030203" pitchFamily="82" charset="0"/>
              </a:rPr>
              <a:t>YOU</a:t>
            </a:r>
            <a:r>
              <a:rPr lang="en-GB" dirty="0"/>
              <a:t> </a:t>
            </a:r>
            <a:r>
              <a:rPr lang="en-GB" dirty="0">
                <a:latin typeface="Times New Roman" panose="02020603050405020304" pitchFamily="18" charset="0"/>
                <a:cs typeface="Times New Roman" panose="02020603050405020304" pitchFamily="18" charset="0"/>
              </a:rPr>
              <a:t>MADE THEM </a:t>
            </a:r>
            <a:r>
              <a:rPr lang="en-GB" sz="5400" dirty="0">
                <a:latin typeface="Edwardian Script ITC" panose="030303020407070D0804" pitchFamily="66" charset="0"/>
              </a:rPr>
              <a:t>feel.  - </a:t>
            </a:r>
            <a:r>
              <a:rPr lang="en-GB" dirty="0">
                <a:latin typeface="Times New Roman" panose="02020603050405020304" pitchFamily="18" charset="0"/>
                <a:cs typeface="Times New Roman" panose="02020603050405020304" pitchFamily="18" charset="0"/>
              </a:rPr>
              <a:t>Maya Angelou </a:t>
            </a:r>
          </a:p>
        </p:txBody>
      </p:sp>
      <p:pic>
        <p:nvPicPr>
          <p:cNvPr id="3" name="Picture 2" descr="A close up of a necklace&#10;&#10;Description automatically generated">
            <a:extLst>
              <a:ext uri="{FF2B5EF4-FFF2-40B4-BE49-F238E27FC236}">
                <a16:creationId xmlns:a16="http://schemas.microsoft.com/office/drawing/2014/main" id="{3405DE92-DC13-4794-A0A7-60F1C8C28203}"/>
              </a:ext>
            </a:extLst>
          </p:cNvPr>
          <p:cNvPicPr>
            <a:picLocks noChangeAspect="1"/>
          </p:cNvPicPr>
          <p:nvPr/>
        </p:nvPicPr>
        <p:blipFill rotWithShape="1">
          <a:blip r:embed="rId3">
            <a:alphaModFix/>
            <a:extLst>
              <a:ext uri="{BEBA8EAE-BF5A-486C-A8C5-ECC9F3942E4B}">
                <a14:imgProps xmlns:a14="http://schemas.microsoft.com/office/drawing/2010/main">
                  <a14:imgLayer r:embed="rId4">
                    <a14:imgEffect>
                      <a14:colorTemperature colorTemp="11200"/>
                    </a14:imgEffect>
                    <a14:imgEffect>
                      <a14:saturation sat="0"/>
                    </a14:imgEffect>
                  </a14:imgLayer>
                </a14:imgProps>
              </a:ext>
              <a:ext uri="{837473B0-CC2E-450A-ABE3-18F120FF3D39}">
                <a1611:picAttrSrcUrl xmlns:a1611="http://schemas.microsoft.com/office/drawing/2016/11/main" r:id="rId5"/>
              </a:ext>
            </a:extLst>
          </a:blip>
          <a:srcRect b="14080"/>
          <a:stretch/>
        </p:blipFill>
        <p:spPr>
          <a:xfrm rot="1015304">
            <a:off x="8623677" y="770002"/>
            <a:ext cx="2187549" cy="1466031"/>
          </a:xfrm>
          <a:prstGeom prst="ellipse">
            <a:avLst/>
          </a:prstGeom>
          <a:ln>
            <a:noFill/>
          </a:ln>
          <a:effectLst>
            <a:softEdge rad="112500"/>
          </a:effectLst>
        </p:spPr>
      </p:pic>
    </p:spTree>
    <p:extLst>
      <p:ext uri="{BB962C8B-B14F-4D97-AF65-F5344CB8AC3E}">
        <p14:creationId xmlns:p14="http://schemas.microsoft.com/office/powerpoint/2010/main" val="22517624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17" name="Rectangle 9">
            <a:extLst>
              <a:ext uri="{FF2B5EF4-FFF2-40B4-BE49-F238E27FC236}">
                <a16:creationId xmlns:a16="http://schemas.microsoft.com/office/drawing/2014/main" id="{B695F8C5-0ED1-4C24-877A-A9E15A1C6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7946" y="643461"/>
            <a:ext cx="3036377" cy="5571069"/>
          </a:xfrm>
          <a:prstGeom prst="rect">
            <a:avLst/>
          </a:prstGeom>
          <a:blipFill dpi="0" rotWithShape="1">
            <a:blip r:embed="rId2">
              <a:duotone>
                <a:schemeClr val="accent1">
                  <a:shade val="45000"/>
                  <a:satMod val="135000"/>
                </a:schemeClr>
                <a:prstClr val="white"/>
              </a:duotone>
            </a:blip>
            <a:srcRect/>
            <a:tile tx="25400" ty="6350" sx="91000" sy="91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1">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4020" y="643461"/>
            <a:ext cx="7654513"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FE2C38-13DD-44EE-A608-28F3D04CC56A}"/>
              </a:ext>
            </a:extLst>
          </p:cNvPr>
          <p:cNvSpPr>
            <a:spLocks noGrp="1"/>
          </p:cNvSpPr>
          <p:nvPr>
            <p:ph type="title"/>
          </p:nvPr>
        </p:nvSpPr>
        <p:spPr>
          <a:xfrm>
            <a:off x="4021967" y="759214"/>
            <a:ext cx="7006998" cy="1245732"/>
          </a:xfrm>
        </p:spPr>
        <p:txBody>
          <a:bodyPr anchor="t">
            <a:normAutofit/>
          </a:bodyPr>
          <a:lstStyle/>
          <a:p>
            <a:r>
              <a:rPr lang="en-GB" dirty="0">
                <a:solidFill>
                  <a:schemeClr val="tx1"/>
                </a:solidFill>
              </a:rPr>
              <a:t>Aims and objectives </a:t>
            </a:r>
          </a:p>
        </p:txBody>
      </p:sp>
      <p:cxnSp>
        <p:nvCxnSpPr>
          <p:cNvPr id="19" name="Straight Connector 13">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24317" y="4576004"/>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6" name="Rectangle 5">
            <a:extLst>
              <a:ext uri="{FF2B5EF4-FFF2-40B4-BE49-F238E27FC236}">
                <a16:creationId xmlns:a16="http://schemas.microsoft.com/office/drawing/2014/main" id="{493FCF69-8198-4CD8-8F6E-780E1D45D447}"/>
              </a:ext>
            </a:extLst>
          </p:cNvPr>
          <p:cNvSpPr/>
          <p:nvPr/>
        </p:nvSpPr>
        <p:spPr>
          <a:xfrm>
            <a:off x="4021967" y="1474614"/>
            <a:ext cx="7276662" cy="5355312"/>
          </a:xfrm>
          <a:prstGeom prst="rect">
            <a:avLst/>
          </a:prstGeom>
        </p:spPr>
        <p:txBody>
          <a:bodyPr wrap="square">
            <a:spAutoFit/>
          </a:bodyPr>
          <a:lstStyle/>
          <a:p>
            <a:pPr marL="285750" indent="-285750">
              <a:buFont typeface="Arial" panose="020B0604020202020204" pitchFamily="34" charset="0"/>
              <a:buChar char="•"/>
            </a:pPr>
            <a:r>
              <a:rPr lang="en-US" dirty="0"/>
              <a:t>Arm community nurses with the basic counselling skills.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Build Therapeutic Relationships.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Carl Rogers – Humanistic/ Person Centered Approach.</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3 core conditions for growth.</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Active listening.</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Egan and Stickley’s Models for effective verbal and non verbal communication.   </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Sage and Thyme Model effective communication and counselling during distress.                                  </a:t>
            </a:r>
          </a:p>
          <a:p>
            <a:pPr marL="285750" indent="-285750">
              <a:buFont typeface="Arial" panose="020B0604020202020204" pitchFamily="34" charset="0"/>
              <a:buChar char="•"/>
            </a:pPr>
            <a:endParaRPr lang="en-US" sz="800" dirty="0"/>
          </a:p>
          <a:p>
            <a:pPr marL="285750" indent="-285750">
              <a:buFont typeface="Arial" panose="020B0604020202020204" pitchFamily="34" charset="0"/>
              <a:buChar char="•"/>
            </a:pPr>
            <a:endParaRPr lang="en-US" sz="800" dirty="0"/>
          </a:p>
          <a:p>
            <a:endParaRPr lang="en-US" sz="800" dirty="0"/>
          </a:p>
          <a:p>
            <a:r>
              <a:rPr lang="en-US" sz="800" dirty="0"/>
              <a:t>(</a:t>
            </a:r>
            <a:r>
              <a:rPr lang="en-US" sz="800" dirty="0" err="1"/>
              <a:t>NursingTimes</a:t>
            </a:r>
            <a:r>
              <a:rPr lang="en-US" sz="800" dirty="0"/>
              <a:t>, 2013)</a:t>
            </a:r>
          </a:p>
          <a:p>
            <a:pPr marL="285750" indent="-285750">
              <a:buFont typeface="Arial" panose="020B0604020202020204" pitchFamily="34" charset="0"/>
              <a:buChar char="•"/>
            </a:pPr>
            <a:endParaRPr lang="en-US" sz="2400" dirty="0"/>
          </a:p>
          <a:p>
            <a:r>
              <a:rPr lang="en-US" sz="800" dirty="0"/>
              <a:t>() </a:t>
            </a:r>
          </a:p>
        </p:txBody>
      </p:sp>
      <p:sp>
        <p:nvSpPr>
          <p:cNvPr id="11" name="Rectangle 10">
            <a:extLst>
              <a:ext uri="{FF2B5EF4-FFF2-40B4-BE49-F238E27FC236}">
                <a16:creationId xmlns:a16="http://schemas.microsoft.com/office/drawing/2014/main" id="{3D1823DF-093A-4396-8585-23F1F28B6469}"/>
              </a:ext>
            </a:extLst>
          </p:cNvPr>
          <p:cNvSpPr/>
          <p:nvPr/>
        </p:nvSpPr>
        <p:spPr>
          <a:xfrm>
            <a:off x="4324317" y="4505434"/>
            <a:ext cx="4891121" cy="14114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696445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17" name="Rectangle 9">
            <a:extLst>
              <a:ext uri="{FF2B5EF4-FFF2-40B4-BE49-F238E27FC236}">
                <a16:creationId xmlns:a16="http://schemas.microsoft.com/office/drawing/2014/main" id="{B695F8C5-0ED1-4C24-877A-A9E15A1C6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7946" y="643461"/>
            <a:ext cx="3036377" cy="5571069"/>
          </a:xfrm>
          <a:prstGeom prst="rect">
            <a:avLst/>
          </a:prstGeom>
          <a:blipFill dpi="0" rotWithShape="1">
            <a:blip r:embed="rId2">
              <a:duotone>
                <a:schemeClr val="accent1">
                  <a:shade val="45000"/>
                  <a:satMod val="135000"/>
                </a:schemeClr>
                <a:prstClr val="white"/>
              </a:duotone>
            </a:blip>
            <a:srcRect/>
            <a:tile tx="25400" ty="6350" sx="91000" sy="91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1">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4020" y="643461"/>
            <a:ext cx="7654513"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FE2C38-13DD-44EE-A608-28F3D04CC56A}"/>
              </a:ext>
            </a:extLst>
          </p:cNvPr>
          <p:cNvSpPr>
            <a:spLocks noGrp="1"/>
          </p:cNvSpPr>
          <p:nvPr>
            <p:ph type="title"/>
          </p:nvPr>
        </p:nvSpPr>
        <p:spPr>
          <a:xfrm>
            <a:off x="4058956" y="1036264"/>
            <a:ext cx="7006998" cy="1245732"/>
          </a:xfrm>
        </p:spPr>
        <p:txBody>
          <a:bodyPr anchor="t">
            <a:normAutofit fontScale="90000"/>
          </a:bodyPr>
          <a:lstStyle/>
          <a:p>
            <a:r>
              <a:rPr lang="en-GB" dirty="0">
                <a:solidFill>
                  <a:schemeClr val="tx1"/>
                </a:solidFill>
              </a:rPr>
              <a:t>Your Role as a community nurse </a:t>
            </a:r>
          </a:p>
        </p:txBody>
      </p:sp>
      <p:cxnSp>
        <p:nvCxnSpPr>
          <p:cNvPr id="19" name="Straight Connector 13">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24317" y="4576004"/>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Rectangle 2">
            <a:extLst>
              <a:ext uri="{FF2B5EF4-FFF2-40B4-BE49-F238E27FC236}">
                <a16:creationId xmlns:a16="http://schemas.microsoft.com/office/drawing/2014/main" id="{6D1D38B3-B984-4A06-AC63-08248142DCC6}"/>
              </a:ext>
            </a:extLst>
          </p:cNvPr>
          <p:cNvSpPr/>
          <p:nvPr/>
        </p:nvSpPr>
        <p:spPr>
          <a:xfrm>
            <a:off x="4082941" y="1578394"/>
            <a:ext cx="7131558" cy="4616648"/>
          </a:xfrm>
          <a:prstGeom prst="rect">
            <a:avLst/>
          </a:prstGeom>
        </p:spPr>
        <p:txBody>
          <a:bodyPr wrap="square">
            <a:spAutoFit/>
          </a:bodyPr>
          <a:lstStyle/>
          <a:p>
            <a:pPr marL="342900" indent="-342900">
              <a:buFont typeface="Arial" panose="020B0604020202020204" pitchFamily="34" charset="0"/>
              <a:buChar char="•"/>
            </a:pPr>
            <a:r>
              <a:rPr lang="en-US" sz="2000" dirty="0"/>
              <a:t>As a community nurse YOU are there to meet the needs of some of society’s most vulnerable.</a:t>
            </a:r>
          </a:p>
          <a:p>
            <a:endParaRPr lang="en-US" sz="2000" dirty="0"/>
          </a:p>
          <a:p>
            <a:pPr marL="342900" indent="-342900">
              <a:buFont typeface="Arial" panose="020B0604020202020204" pitchFamily="34" charset="0"/>
              <a:buChar char="•"/>
            </a:pPr>
            <a:r>
              <a:rPr lang="en-US" sz="2000" dirty="0"/>
              <a:t>Not just healing the physical. </a:t>
            </a:r>
          </a:p>
          <a:p>
            <a:endParaRPr lang="en-US" sz="2000" dirty="0"/>
          </a:p>
          <a:p>
            <a:pPr marL="285750" indent="-285750">
              <a:buFont typeface="Arial" panose="020B0604020202020204" pitchFamily="34" charset="0"/>
              <a:buChar char="•"/>
            </a:pPr>
            <a:r>
              <a:rPr lang="en-US" sz="2000" dirty="0"/>
              <a:t>Holistic care – care consideration for the individual as a whole, not just a patient or diagnosis. </a:t>
            </a:r>
          </a:p>
          <a:p>
            <a:pPr marL="285750" indent="-285750">
              <a:buFont typeface="Arial" panose="020B0604020202020204" pitchFamily="34" charset="0"/>
              <a:buChar char="•"/>
            </a:pPr>
            <a:endParaRPr lang="en-US" sz="2000" dirty="0"/>
          </a:p>
          <a:p>
            <a:pPr marL="285750" indent="-285750">
              <a:buFont typeface="Arial" panose="020B0604020202020204" pitchFamily="34" charset="0"/>
              <a:buChar char="•"/>
            </a:pPr>
            <a:r>
              <a:rPr lang="en-US" sz="2000" dirty="0"/>
              <a:t>Physical, emotional , intellectual , spiritual and social needs. </a:t>
            </a:r>
          </a:p>
          <a:p>
            <a:pPr marL="285750" indent="-285750">
              <a:buFont typeface="Arial" panose="020B0604020202020204" pitchFamily="34" charset="0"/>
              <a:buChar char="•"/>
            </a:pPr>
            <a:endParaRPr lang="en-US" sz="2000" dirty="0"/>
          </a:p>
          <a:p>
            <a:pPr marL="285750" indent="-285750">
              <a:buFont typeface="Arial" panose="020B0604020202020204" pitchFamily="34" charset="0"/>
              <a:buChar char="•"/>
            </a:pPr>
            <a:r>
              <a:rPr lang="en-US" sz="2000" dirty="0"/>
              <a:t>Both Patient and Family. </a:t>
            </a:r>
          </a:p>
          <a:p>
            <a:pPr marL="285750" indent="-285750">
              <a:buFont typeface="Arial" panose="020B0604020202020204" pitchFamily="34" charset="0"/>
              <a:buChar char="•"/>
            </a:pPr>
            <a:endParaRPr lang="en-US" sz="2000" dirty="0"/>
          </a:p>
          <a:p>
            <a:endParaRPr lang="en-US" sz="2000" dirty="0"/>
          </a:p>
          <a:p>
            <a:r>
              <a:rPr lang="en-US" dirty="0"/>
              <a:t> </a:t>
            </a:r>
          </a:p>
          <a:p>
            <a:r>
              <a:rPr lang="en-US" sz="800" dirty="0"/>
              <a:t>(</a:t>
            </a:r>
            <a:r>
              <a:rPr lang="en-US" sz="800" dirty="0" err="1"/>
              <a:t>NursingTimes</a:t>
            </a:r>
            <a:r>
              <a:rPr lang="en-US" sz="800" dirty="0"/>
              <a:t>, 2013) , (Dossey and Keegan, 2013) , (Charles, 2019), (Charles, 2019), (Watson 2011) ,  (Brooker and Waugh, 2013)</a:t>
            </a:r>
          </a:p>
          <a:p>
            <a:r>
              <a:rPr lang="en-US" sz="800" dirty="0"/>
              <a:t> (Cooper, 2014)</a:t>
            </a:r>
          </a:p>
        </p:txBody>
      </p:sp>
      <p:pic>
        <p:nvPicPr>
          <p:cNvPr id="7" name="Picture 6">
            <a:extLst>
              <a:ext uri="{FF2B5EF4-FFF2-40B4-BE49-F238E27FC236}">
                <a16:creationId xmlns:a16="http://schemas.microsoft.com/office/drawing/2014/main" id="{0F857C89-9354-40A8-AC33-F309E50C2484}"/>
              </a:ext>
            </a:extLst>
          </p:cNvPr>
          <p:cNvPicPr>
            <a:picLocks noChangeAspect="1"/>
          </p:cNvPicPr>
          <p:nvPr/>
        </p:nvPicPr>
        <p:blipFill>
          <a:blip r:embed="rId3"/>
          <a:stretch>
            <a:fillRect/>
          </a:stretch>
        </p:blipFill>
        <p:spPr>
          <a:xfrm>
            <a:off x="4324317" y="4450544"/>
            <a:ext cx="4736795" cy="250920"/>
          </a:xfrm>
          <a:prstGeom prst="rect">
            <a:avLst/>
          </a:prstGeom>
        </p:spPr>
      </p:pic>
      <p:pic>
        <p:nvPicPr>
          <p:cNvPr id="10" name="Picture 9" descr="A picture containing compact disk&#10;&#10;Description automatically generated">
            <a:extLst>
              <a:ext uri="{FF2B5EF4-FFF2-40B4-BE49-F238E27FC236}">
                <a16:creationId xmlns:a16="http://schemas.microsoft.com/office/drawing/2014/main" id="{EC2E7D4A-1693-4001-B35E-F1043732EF9E}"/>
              </a:ext>
            </a:extLst>
          </p:cNvPr>
          <p:cNvPicPr>
            <a:picLocks noChangeAspect="1"/>
          </p:cNvPicPr>
          <p:nvPr/>
        </p:nvPicPr>
        <p:blipFill>
          <a:blip r:embed="rId4">
            <a:alphaModFix/>
            <a:extLst>
              <a:ext uri="{BEBA8EAE-BF5A-486C-A8C5-ECC9F3942E4B}">
                <a14:imgProps xmlns:a14="http://schemas.microsoft.com/office/drawing/2010/main">
                  <a14:imgLayer r:embed="rId5">
                    <a14:imgEffect>
                      <a14:sharpenSoften amount="25000"/>
                    </a14:imgEffect>
                  </a14:imgLayer>
                </a14:imgProps>
              </a:ext>
            </a:extLst>
          </a:blip>
          <a:stretch>
            <a:fillRect/>
          </a:stretch>
        </p:blipFill>
        <p:spPr>
          <a:xfrm>
            <a:off x="9419259" y="4284295"/>
            <a:ext cx="2059935" cy="1941525"/>
          </a:xfrm>
          <a:prstGeom prst="ellipse">
            <a:avLst/>
          </a:prstGeom>
          <a:ln>
            <a:noFill/>
          </a:ln>
          <a:effectLst>
            <a:softEdge rad="112500"/>
          </a:effectLst>
        </p:spPr>
      </p:pic>
    </p:spTree>
    <p:extLst>
      <p:ext uri="{BB962C8B-B14F-4D97-AF65-F5344CB8AC3E}">
        <p14:creationId xmlns:p14="http://schemas.microsoft.com/office/powerpoint/2010/main" val="36138398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17" name="Rectangle 9">
            <a:extLst>
              <a:ext uri="{FF2B5EF4-FFF2-40B4-BE49-F238E27FC236}">
                <a16:creationId xmlns:a16="http://schemas.microsoft.com/office/drawing/2014/main" id="{B695F8C5-0ED1-4C24-877A-A9E15A1C6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7946" y="643461"/>
            <a:ext cx="3036377" cy="5571069"/>
          </a:xfrm>
          <a:prstGeom prst="rect">
            <a:avLst/>
          </a:prstGeom>
          <a:blipFill dpi="0" rotWithShape="1">
            <a:blip r:embed="rId2">
              <a:duotone>
                <a:schemeClr val="accent1">
                  <a:shade val="45000"/>
                  <a:satMod val="135000"/>
                </a:schemeClr>
                <a:prstClr val="white"/>
              </a:duotone>
            </a:blip>
            <a:srcRect/>
            <a:tile tx="25400" ty="6350" sx="91000" sy="91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1">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4020" y="643461"/>
            <a:ext cx="7654513"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FE2C38-13DD-44EE-A608-28F3D04CC56A}"/>
              </a:ext>
            </a:extLst>
          </p:cNvPr>
          <p:cNvSpPr>
            <a:spLocks noGrp="1"/>
          </p:cNvSpPr>
          <p:nvPr>
            <p:ph type="title"/>
          </p:nvPr>
        </p:nvSpPr>
        <p:spPr>
          <a:xfrm>
            <a:off x="4058956" y="1036264"/>
            <a:ext cx="7006998" cy="1245732"/>
          </a:xfrm>
        </p:spPr>
        <p:txBody>
          <a:bodyPr anchor="t">
            <a:normAutofit/>
          </a:bodyPr>
          <a:lstStyle/>
          <a:p>
            <a:r>
              <a:rPr lang="en-GB" dirty="0">
                <a:solidFill>
                  <a:schemeClr val="tx1"/>
                </a:solidFill>
              </a:rPr>
              <a:t>Therapeutic relationships</a:t>
            </a:r>
          </a:p>
        </p:txBody>
      </p:sp>
      <p:cxnSp>
        <p:nvCxnSpPr>
          <p:cNvPr id="19" name="Straight Connector 13">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24317" y="4576004"/>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30394556-71DA-43A8-9444-16B17AB02B41}"/>
              </a:ext>
            </a:extLst>
          </p:cNvPr>
          <p:cNvSpPr txBox="1"/>
          <p:nvPr/>
        </p:nvSpPr>
        <p:spPr>
          <a:xfrm>
            <a:off x="4295229" y="1859334"/>
            <a:ext cx="3126213" cy="3385542"/>
          </a:xfrm>
          <a:prstGeom prst="rect">
            <a:avLst/>
          </a:prstGeom>
          <a:noFill/>
        </p:spPr>
        <p:txBody>
          <a:bodyPr wrap="square" rtlCol="0">
            <a:spAutoFit/>
          </a:bodyPr>
          <a:lstStyle/>
          <a:p>
            <a:r>
              <a:rPr lang="en-GB" sz="1600" dirty="0"/>
              <a:t> Core of Effective nursing </a:t>
            </a:r>
          </a:p>
          <a:p>
            <a:endParaRPr lang="en-GB" sz="1600" dirty="0"/>
          </a:p>
          <a:p>
            <a:endParaRPr lang="en-GB" sz="1600" dirty="0"/>
          </a:p>
          <a:p>
            <a:r>
              <a:rPr lang="en-GB" sz="1600" dirty="0"/>
              <a:t>Client, centred on need,</a:t>
            </a:r>
          </a:p>
          <a:p>
            <a:r>
              <a:rPr lang="en-GB" sz="1600" dirty="0"/>
              <a:t> support and guidance. </a:t>
            </a:r>
          </a:p>
          <a:p>
            <a:endParaRPr lang="en-GB" sz="1600" dirty="0"/>
          </a:p>
          <a:p>
            <a:endParaRPr lang="en-GB" sz="1600" dirty="0"/>
          </a:p>
          <a:p>
            <a:r>
              <a:rPr lang="en-GB" sz="1600" dirty="0"/>
              <a:t>Well defined with set</a:t>
            </a:r>
          </a:p>
          <a:p>
            <a:r>
              <a:rPr lang="en-GB" sz="1600" dirty="0"/>
              <a:t> boundaries. </a:t>
            </a:r>
          </a:p>
          <a:p>
            <a:endParaRPr lang="en-GB" sz="1600" dirty="0"/>
          </a:p>
          <a:p>
            <a:endParaRPr lang="en-GB" dirty="0"/>
          </a:p>
          <a:p>
            <a:r>
              <a:rPr lang="en-GB" dirty="0"/>
              <a:t> </a:t>
            </a:r>
          </a:p>
          <a:p>
            <a:endParaRPr lang="en-GB" dirty="0"/>
          </a:p>
        </p:txBody>
      </p:sp>
      <p:pic>
        <p:nvPicPr>
          <p:cNvPr id="9" name="Picture 8">
            <a:extLst>
              <a:ext uri="{FF2B5EF4-FFF2-40B4-BE49-F238E27FC236}">
                <a16:creationId xmlns:a16="http://schemas.microsoft.com/office/drawing/2014/main" id="{BF76EF6E-1CCB-42D4-8904-A171BB9A92E7}"/>
              </a:ext>
            </a:extLst>
          </p:cNvPr>
          <p:cNvPicPr>
            <a:picLocks noChangeAspect="1"/>
          </p:cNvPicPr>
          <p:nvPr/>
        </p:nvPicPr>
        <p:blipFill>
          <a:blip r:embed="rId3"/>
          <a:stretch>
            <a:fillRect/>
          </a:stretch>
        </p:blipFill>
        <p:spPr>
          <a:xfrm>
            <a:off x="4335984" y="4522852"/>
            <a:ext cx="4736795" cy="250920"/>
          </a:xfrm>
          <a:prstGeom prst="rect">
            <a:avLst/>
          </a:prstGeom>
        </p:spPr>
      </p:pic>
      <p:sp>
        <p:nvSpPr>
          <p:cNvPr id="6" name="Arrow: Chevron 5">
            <a:extLst>
              <a:ext uri="{FF2B5EF4-FFF2-40B4-BE49-F238E27FC236}">
                <a16:creationId xmlns:a16="http://schemas.microsoft.com/office/drawing/2014/main" id="{8875F8D0-6E19-4A93-B476-88F1F8C5767D}"/>
              </a:ext>
            </a:extLst>
          </p:cNvPr>
          <p:cNvSpPr/>
          <p:nvPr/>
        </p:nvSpPr>
        <p:spPr>
          <a:xfrm>
            <a:off x="3970596" y="1783443"/>
            <a:ext cx="2722844" cy="536935"/>
          </a:xfrm>
          <a:prstGeom prst="chevron">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3" name="Arrow: Chevron 12">
            <a:extLst>
              <a:ext uri="{FF2B5EF4-FFF2-40B4-BE49-F238E27FC236}">
                <a16:creationId xmlns:a16="http://schemas.microsoft.com/office/drawing/2014/main" id="{2964B5F9-2FA0-49BE-B895-8E2EF1B65A55}"/>
              </a:ext>
            </a:extLst>
          </p:cNvPr>
          <p:cNvSpPr/>
          <p:nvPr/>
        </p:nvSpPr>
        <p:spPr>
          <a:xfrm>
            <a:off x="3981537" y="2549212"/>
            <a:ext cx="2722844" cy="722541"/>
          </a:xfrm>
          <a:prstGeom prst="chevron">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4" name="Arrow: Chevron 13">
            <a:extLst>
              <a:ext uri="{FF2B5EF4-FFF2-40B4-BE49-F238E27FC236}">
                <a16:creationId xmlns:a16="http://schemas.microsoft.com/office/drawing/2014/main" id="{8AFCFD6A-0698-4363-ACB7-44A4520D4D58}"/>
              </a:ext>
            </a:extLst>
          </p:cNvPr>
          <p:cNvSpPr/>
          <p:nvPr/>
        </p:nvSpPr>
        <p:spPr>
          <a:xfrm>
            <a:off x="3992561" y="3502005"/>
            <a:ext cx="2711820" cy="592814"/>
          </a:xfrm>
          <a:prstGeom prst="chevron">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8" name="Picture 7" descr="A person standing in a room&#10;&#10;Description automatically generated">
            <a:extLst>
              <a:ext uri="{FF2B5EF4-FFF2-40B4-BE49-F238E27FC236}">
                <a16:creationId xmlns:a16="http://schemas.microsoft.com/office/drawing/2014/main" id="{0C4DD7AE-BD59-4109-966E-70B7A5D14DCE}"/>
              </a:ext>
            </a:extLst>
          </p:cNvPr>
          <p:cNvPicPr>
            <a:picLocks noChangeAspect="1"/>
          </p:cNvPicPr>
          <p:nvPr/>
        </p:nvPicPr>
        <p:blipFill>
          <a:blip r:embed="rId4">
            <a:alphaModFix amt="75000"/>
          </a:blip>
          <a:stretch>
            <a:fillRect/>
          </a:stretch>
        </p:blipFill>
        <p:spPr>
          <a:xfrm>
            <a:off x="6843605" y="2042672"/>
            <a:ext cx="4055190" cy="2965475"/>
          </a:xfrm>
          <a:prstGeom prst="rect">
            <a:avLst/>
          </a:prstGeom>
          <a:ln>
            <a:noFill/>
          </a:ln>
          <a:effectLst>
            <a:softEdge rad="112500"/>
          </a:effectLst>
        </p:spPr>
      </p:pic>
      <p:sp>
        <p:nvSpPr>
          <p:cNvPr id="20" name="Arrow: Chevron 19">
            <a:extLst>
              <a:ext uri="{FF2B5EF4-FFF2-40B4-BE49-F238E27FC236}">
                <a16:creationId xmlns:a16="http://schemas.microsoft.com/office/drawing/2014/main" id="{BF2D6676-71A0-47AE-81E3-3CCBECBDE127}"/>
              </a:ext>
            </a:extLst>
          </p:cNvPr>
          <p:cNvSpPr/>
          <p:nvPr/>
        </p:nvSpPr>
        <p:spPr>
          <a:xfrm>
            <a:off x="4018501" y="4283239"/>
            <a:ext cx="2711820" cy="592814"/>
          </a:xfrm>
          <a:prstGeom prst="chevron">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 name="Rectangle 9">
            <a:extLst>
              <a:ext uri="{FF2B5EF4-FFF2-40B4-BE49-F238E27FC236}">
                <a16:creationId xmlns:a16="http://schemas.microsoft.com/office/drawing/2014/main" id="{211E5CDC-A045-4720-96F9-27AED7DB11E1}"/>
              </a:ext>
            </a:extLst>
          </p:cNvPr>
          <p:cNvSpPr/>
          <p:nvPr/>
        </p:nvSpPr>
        <p:spPr>
          <a:xfrm>
            <a:off x="4295229" y="4387128"/>
            <a:ext cx="2240422" cy="338554"/>
          </a:xfrm>
          <a:prstGeom prst="rect">
            <a:avLst/>
          </a:prstGeom>
        </p:spPr>
        <p:txBody>
          <a:bodyPr wrap="none">
            <a:spAutoFit/>
          </a:bodyPr>
          <a:lstStyle/>
          <a:p>
            <a:r>
              <a:rPr lang="en-GB" sz="1600" dirty="0"/>
              <a:t>Empathy and acceptance</a:t>
            </a:r>
          </a:p>
        </p:txBody>
      </p:sp>
      <p:sp>
        <p:nvSpPr>
          <p:cNvPr id="21" name="Arrow: Chevron 20">
            <a:extLst>
              <a:ext uri="{FF2B5EF4-FFF2-40B4-BE49-F238E27FC236}">
                <a16:creationId xmlns:a16="http://schemas.microsoft.com/office/drawing/2014/main" id="{1D293534-C53D-4EAE-891A-6F1F2F77A0B9}"/>
              </a:ext>
            </a:extLst>
          </p:cNvPr>
          <p:cNvSpPr/>
          <p:nvPr/>
        </p:nvSpPr>
        <p:spPr>
          <a:xfrm>
            <a:off x="4018501" y="5163638"/>
            <a:ext cx="2711820" cy="592814"/>
          </a:xfrm>
          <a:prstGeom prst="chevron">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2" name="Rectangle 11">
            <a:extLst>
              <a:ext uri="{FF2B5EF4-FFF2-40B4-BE49-F238E27FC236}">
                <a16:creationId xmlns:a16="http://schemas.microsoft.com/office/drawing/2014/main" id="{90FFBD9F-0D4B-4F8C-B314-42BDF98A18EE}"/>
              </a:ext>
            </a:extLst>
          </p:cNvPr>
          <p:cNvSpPr/>
          <p:nvPr/>
        </p:nvSpPr>
        <p:spPr>
          <a:xfrm>
            <a:off x="4295229" y="5174695"/>
            <a:ext cx="6096000" cy="584775"/>
          </a:xfrm>
          <a:prstGeom prst="rect">
            <a:avLst/>
          </a:prstGeom>
        </p:spPr>
        <p:txBody>
          <a:bodyPr>
            <a:spAutoFit/>
          </a:bodyPr>
          <a:lstStyle/>
          <a:p>
            <a:r>
              <a:rPr lang="en-US" sz="1600" dirty="0"/>
              <a:t>Dignity, reassurance,</a:t>
            </a:r>
          </a:p>
          <a:p>
            <a:r>
              <a:rPr lang="en-US" sz="1600" dirty="0"/>
              <a:t> trust and respect.</a:t>
            </a:r>
          </a:p>
        </p:txBody>
      </p:sp>
      <p:sp>
        <p:nvSpPr>
          <p:cNvPr id="22" name="Arrow: Chevron 21">
            <a:extLst>
              <a:ext uri="{FF2B5EF4-FFF2-40B4-BE49-F238E27FC236}">
                <a16:creationId xmlns:a16="http://schemas.microsoft.com/office/drawing/2014/main" id="{BD6D48B6-0A55-4F9B-924C-EF236206887D}"/>
              </a:ext>
            </a:extLst>
          </p:cNvPr>
          <p:cNvSpPr/>
          <p:nvPr/>
        </p:nvSpPr>
        <p:spPr>
          <a:xfrm>
            <a:off x="6572229" y="5161174"/>
            <a:ext cx="2711820" cy="592814"/>
          </a:xfrm>
          <a:prstGeom prst="chevron">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3" name="Arrow: Chevron 22">
            <a:extLst>
              <a:ext uri="{FF2B5EF4-FFF2-40B4-BE49-F238E27FC236}">
                <a16:creationId xmlns:a16="http://schemas.microsoft.com/office/drawing/2014/main" id="{FA463383-D33D-4CC3-86A8-2CBD1863676A}"/>
              </a:ext>
            </a:extLst>
          </p:cNvPr>
          <p:cNvSpPr/>
          <p:nvPr/>
        </p:nvSpPr>
        <p:spPr>
          <a:xfrm>
            <a:off x="9125957" y="5161174"/>
            <a:ext cx="2380613" cy="592814"/>
          </a:xfrm>
          <a:prstGeom prst="chevron">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4" name="Rectangle 23">
            <a:extLst>
              <a:ext uri="{FF2B5EF4-FFF2-40B4-BE49-F238E27FC236}">
                <a16:creationId xmlns:a16="http://schemas.microsoft.com/office/drawing/2014/main" id="{95E13B5D-6498-4750-A2E3-7350B9FBDDFB}"/>
              </a:ext>
            </a:extLst>
          </p:cNvPr>
          <p:cNvSpPr/>
          <p:nvPr/>
        </p:nvSpPr>
        <p:spPr>
          <a:xfrm>
            <a:off x="6860401" y="5254380"/>
            <a:ext cx="6096000" cy="338554"/>
          </a:xfrm>
          <a:prstGeom prst="rect">
            <a:avLst/>
          </a:prstGeom>
        </p:spPr>
        <p:txBody>
          <a:bodyPr>
            <a:spAutoFit/>
          </a:bodyPr>
          <a:lstStyle/>
          <a:p>
            <a:r>
              <a:rPr lang="en-US" sz="1600" dirty="0"/>
              <a:t>Increases Compliance </a:t>
            </a:r>
          </a:p>
        </p:txBody>
      </p:sp>
      <p:sp>
        <p:nvSpPr>
          <p:cNvPr id="25" name="Rectangle 24">
            <a:extLst>
              <a:ext uri="{FF2B5EF4-FFF2-40B4-BE49-F238E27FC236}">
                <a16:creationId xmlns:a16="http://schemas.microsoft.com/office/drawing/2014/main" id="{D27F96AC-AD8F-47D1-8DFE-E9975BEAE575}"/>
              </a:ext>
            </a:extLst>
          </p:cNvPr>
          <p:cNvSpPr/>
          <p:nvPr/>
        </p:nvSpPr>
        <p:spPr>
          <a:xfrm>
            <a:off x="9377225" y="5169213"/>
            <a:ext cx="6096000" cy="584775"/>
          </a:xfrm>
          <a:prstGeom prst="rect">
            <a:avLst/>
          </a:prstGeom>
        </p:spPr>
        <p:txBody>
          <a:bodyPr>
            <a:spAutoFit/>
          </a:bodyPr>
          <a:lstStyle/>
          <a:p>
            <a:r>
              <a:rPr lang="en-US" sz="1600" dirty="0"/>
              <a:t>Enhances patient and </a:t>
            </a:r>
          </a:p>
          <a:p>
            <a:r>
              <a:rPr lang="en-US" sz="1600" dirty="0"/>
              <a:t>Nurse experience. </a:t>
            </a:r>
          </a:p>
        </p:txBody>
      </p:sp>
      <p:sp>
        <p:nvSpPr>
          <p:cNvPr id="15" name="TextBox 14">
            <a:extLst>
              <a:ext uri="{FF2B5EF4-FFF2-40B4-BE49-F238E27FC236}">
                <a16:creationId xmlns:a16="http://schemas.microsoft.com/office/drawing/2014/main" id="{5BAC4140-0E80-4E5E-BD5C-BB8BFCD0C10E}"/>
              </a:ext>
            </a:extLst>
          </p:cNvPr>
          <p:cNvSpPr txBox="1"/>
          <p:nvPr/>
        </p:nvSpPr>
        <p:spPr>
          <a:xfrm>
            <a:off x="3910887" y="5981565"/>
            <a:ext cx="6096000" cy="215444"/>
          </a:xfrm>
          <a:prstGeom prst="rect">
            <a:avLst/>
          </a:prstGeom>
          <a:noFill/>
        </p:spPr>
        <p:txBody>
          <a:bodyPr wrap="square" rtlCol="0">
            <a:spAutoFit/>
          </a:bodyPr>
          <a:lstStyle/>
          <a:p>
            <a:r>
              <a:rPr lang="en-GB" sz="800" dirty="0"/>
              <a:t>(Moss, 2015), (Nelson-Jones, 2014), (</a:t>
            </a:r>
            <a:r>
              <a:rPr lang="en-GB" sz="800" dirty="0" err="1"/>
              <a:t>Timby</a:t>
            </a:r>
            <a:r>
              <a:rPr lang="en-GB" sz="800" dirty="0"/>
              <a:t>, 2009)(Rogers, 2012) </a:t>
            </a:r>
          </a:p>
        </p:txBody>
      </p:sp>
      <p:sp>
        <p:nvSpPr>
          <p:cNvPr id="3" name="Rectangle 2">
            <a:extLst>
              <a:ext uri="{FF2B5EF4-FFF2-40B4-BE49-F238E27FC236}">
                <a16:creationId xmlns:a16="http://schemas.microsoft.com/office/drawing/2014/main" id="{54BA0AFB-B1C5-428C-924C-AC47ECA0542B}"/>
              </a:ext>
            </a:extLst>
          </p:cNvPr>
          <p:cNvSpPr/>
          <p:nvPr/>
        </p:nvSpPr>
        <p:spPr>
          <a:xfrm>
            <a:off x="9881095" y="4733904"/>
            <a:ext cx="6096000" cy="215444"/>
          </a:xfrm>
          <a:prstGeom prst="rect">
            <a:avLst/>
          </a:prstGeom>
        </p:spPr>
        <p:txBody>
          <a:bodyPr>
            <a:spAutoFit/>
          </a:bodyPr>
          <a:lstStyle/>
          <a:p>
            <a:r>
              <a:rPr lang="en-GB" sz="800" dirty="0"/>
              <a:t>(Stonebridge, 2015)</a:t>
            </a:r>
          </a:p>
        </p:txBody>
      </p:sp>
    </p:spTree>
    <p:extLst>
      <p:ext uri="{BB962C8B-B14F-4D97-AF65-F5344CB8AC3E}">
        <p14:creationId xmlns:p14="http://schemas.microsoft.com/office/powerpoint/2010/main" val="35089440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17" name="Rectangle 9">
            <a:extLst>
              <a:ext uri="{FF2B5EF4-FFF2-40B4-BE49-F238E27FC236}">
                <a16:creationId xmlns:a16="http://schemas.microsoft.com/office/drawing/2014/main" id="{B695F8C5-0ED1-4C24-877A-A9E15A1C6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7946" y="643461"/>
            <a:ext cx="3036377" cy="5571069"/>
          </a:xfrm>
          <a:prstGeom prst="rect">
            <a:avLst/>
          </a:prstGeom>
          <a:blipFill dpi="0" rotWithShape="1">
            <a:blip r:embed="rId2">
              <a:duotone>
                <a:schemeClr val="accent1">
                  <a:shade val="45000"/>
                  <a:satMod val="135000"/>
                </a:schemeClr>
                <a:prstClr val="white"/>
              </a:duotone>
            </a:blip>
            <a:srcRect/>
            <a:tile tx="25400" ty="6350" sx="91000" sy="91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1">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4020" y="643461"/>
            <a:ext cx="7654513"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FE2C38-13DD-44EE-A608-28F3D04CC56A}"/>
              </a:ext>
            </a:extLst>
          </p:cNvPr>
          <p:cNvSpPr>
            <a:spLocks noGrp="1"/>
          </p:cNvSpPr>
          <p:nvPr>
            <p:ph type="title"/>
          </p:nvPr>
        </p:nvSpPr>
        <p:spPr>
          <a:xfrm>
            <a:off x="3894020" y="769257"/>
            <a:ext cx="7600034" cy="1512739"/>
          </a:xfrm>
        </p:spPr>
        <p:txBody>
          <a:bodyPr anchor="t">
            <a:normAutofit/>
          </a:bodyPr>
          <a:lstStyle/>
          <a:p>
            <a:r>
              <a:rPr lang="en-GB" sz="4000" dirty="0">
                <a:solidFill>
                  <a:schemeClr val="tx1"/>
                </a:solidFill>
              </a:rPr>
              <a:t>Carl Rogers ~ person centred Approach</a:t>
            </a:r>
          </a:p>
        </p:txBody>
      </p:sp>
      <p:cxnSp>
        <p:nvCxnSpPr>
          <p:cNvPr id="19" name="Straight Connector 13">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24317" y="4576004"/>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E7AE4EDE-3C50-40B6-ADA0-D3E27DFB0D11}"/>
              </a:ext>
            </a:extLst>
          </p:cNvPr>
          <p:cNvPicPr>
            <a:picLocks noChangeAspect="1"/>
          </p:cNvPicPr>
          <p:nvPr/>
        </p:nvPicPr>
        <p:blipFill>
          <a:blip r:embed="rId3"/>
          <a:stretch>
            <a:fillRect/>
          </a:stretch>
        </p:blipFill>
        <p:spPr>
          <a:xfrm>
            <a:off x="4324317" y="4536090"/>
            <a:ext cx="4737003" cy="249958"/>
          </a:xfrm>
          <a:prstGeom prst="rect">
            <a:avLst/>
          </a:prstGeom>
        </p:spPr>
      </p:pic>
      <p:pic>
        <p:nvPicPr>
          <p:cNvPr id="6" name="Picture 5">
            <a:extLst>
              <a:ext uri="{FF2B5EF4-FFF2-40B4-BE49-F238E27FC236}">
                <a16:creationId xmlns:a16="http://schemas.microsoft.com/office/drawing/2014/main" id="{880FDE06-B443-455A-B7DD-7A999B395947}"/>
              </a:ext>
            </a:extLst>
          </p:cNvPr>
          <p:cNvPicPr>
            <a:picLocks noChangeAspect="1"/>
          </p:cNvPicPr>
          <p:nvPr/>
        </p:nvPicPr>
        <p:blipFill>
          <a:blip r:embed="rId4">
            <a:alphaModFix amt="66000"/>
            <a:extLst>
              <a:ext uri="{BEBA8EAE-BF5A-486C-A8C5-ECC9F3942E4B}">
                <a14:imgProps xmlns:a14="http://schemas.microsoft.com/office/drawing/2010/main">
                  <a14:imgLayer r:embed="rId5">
                    <a14:imgEffect>
                      <a14:saturation sat="0"/>
                    </a14:imgEffect>
                  </a14:imgLayer>
                </a14:imgProps>
              </a:ext>
            </a:extLst>
          </a:blip>
          <a:stretch>
            <a:fillRect/>
          </a:stretch>
        </p:blipFill>
        <p:spPr>
          <a:xfrm>
            <a:off x="4119483" y="1525626"/>
            <a:ext cx="2573335" cy="307351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8" name="Rectangle 7">
            <a:extLst>
              <a:ext uri="{FF2B5EF4-FFF2-40B4-BE49-F238E27FC236}">
                <a16:creationId xmlns:a16="http://schemas.microsoft.com/office/drawing/2014/main" id="{4327B21E-AF94-413D-B915-176E997BF35F}"/>
              </a:ext>
            </a:extLst>
          </p:cNvPr>
          <p:cNvSpPr/>
          <p:nvPr/>
        </p:nvSpPr>
        <p:spPr>
          <a:xfrm>
            <a:off x="6802559" y="1287429"/>
            <a:ext cx="4703156" cy="4801314"/>
          </a:xfrm>
          <a:prstGeom prst="rect">
            <a:avLst/>
          </a:prstGeom>
        </p:spPr>
        <p:txBody>
          <a:bodyPr wrap="square">
            <a:spAutoFit/>
          </a:bodyPr>
          <a:lstStyle/>
          <a:p>
            <a:pPr marL="285750" indent="-285750">
              <a:buFont typeface="Arial" panose="020B0604020202020204" pitchFamily="34" charset="0"/>
              <a:buChar char="•"/>
            </a:pPr>
            <a:r>
              <a:rPr lang="en-US" dirty="0"/>
              <a:t>Nurse and Client viewed as equals.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Facilitates Growth </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Meets needs and expectations.</a:t>
            </a:r>
          </a:p>
          <a:p>
            <a:endParaRPr lang="en-US" dirty="0"/>
          </a:p>
          <a:p>
            <a:pPr marL="285750" indent="-285750">
              <a:buFont typeface="Arial" panose="020B0604020202020204" pitchFamily="34" charset="0"/>
              <a:buChar char="•"/>
            </a:pPr>
            <a:r>
              <a:rPr lang="en-US" dirty="0"/>
              <a:t>Personalized.</a:t>
            </a:r>
          </a:p>
          <a:p>
            <a:endParaRPr lang="en-US" dirty="0"/>
          </a:p>
          <a:p>
            <a:pPr marL="285750" indent="-285750">
              <a:buFont typeface="Arial" panose="020B0604020202020204" pitchFamily="34" charset="0"/>
              <a:buChar char="•"/>
            </a:pPr>
            <a:r>
              <a:rPr lang="en-US" dirty="0"/>
              <a:t>Coordinated. </a:t>
            </a:r>
          </a:p>
          <a:p>
            <a:endParaRPr lang="en-US" dirty="0"/>
          </a:p>
          <a:p>
            <a:pPr marL="285750" indent="-285750">
              <a:buFont typeface="Arial" panose="020B0604020202020204" pitchFamily="34" charset="0"/>
              <a:buChar char="•"/>
            </a:pPr>
            <a:r>
              <a:rPr lang="en-US" dirty="0"/>
              <a:t>Enabling.</a:t>
            </a:r>
          </a:p>
          <a:p>
            <a:endParaRPr lang="en-US" dirty="0"/>
          </a:p>
          <a:p>
            <a:pPr marL="285750" indent="-285750">
              <a:buFont typeface="Arial" panose="020B0604020202020204" pitchFamily="34" charset="0"/>
              <a:buChar char="•"/>
            </a:pPr>
            <a:r>
              <a:rPr lang="en-US" dirty="0"/>
              <a:t>Empowerment, Dignity, respect and compassion.</a:t>
            </a:r>
          </a:p>
          <a:p>
            <a:endParaRPr lang="en-US" dirty="0"/>
          </a:p>
          <a:p>
            <a:pPr marL="285750" indent="-285750">
              <a:buFont typeface="Arial" panose="020B0604020202020204" pitchFamily="34" charset="0"/>
              <a:buChar char="•"/>
            </a:pPr>
            <a:r>
              <a:rPr lang="en-US" dirty="0"/>
              <a:t>Evidence suggests better outcomes and care experience. </a:t>
            </a:r>
          </a:p>
        </p:txBody>
      </p:sp>
      <p:sp>
        <p:nvSpPr>
          <p:cNvPr id="9" name="TextBox 8">
            <a:extLst>
              <a:ext uri="{FF2B5EF4-FFF2-40B4-BE49-F238E27FC236}">
                <a16:creationId xmlns:a16="http://schemas.microsoft.com/office/drawing/2014/main" id="{56D886E3-9686-4D00-A4D3-F545B969DEFB}"/>
              </a:ext>
            </a:extLst>
          </p:cNvPr>
          <p:cNvSpPr txBox="1"/>
          <p:nvPr/>
        </p:nvSpPr>
        <p:spPr>
          <a:xfrm>
            <a:off x="4119483" y="4576004"/>
            <a:ext cx="2506412" cy="369332"/>
          </a:xfrm>
          <a:prstGeom prst="rect">
            <a:avLst/>
          </a:prstGeom>
          <a:noFill/>
        </p:spPr>
        <p:txBody>
          <a:bodyPr wrap="square" rtlCol="0">
            <a:spAutoFit/>
          </a:bodyPr>
          <a:lstStyle/>
          <a:p>
            <a:r>
              <a:rPr lang="en-GB" dirty="0"/>
              <a:t>          1902-1987</a:t>
            </a:r>
          </a:p>
        </p:txBody>
      </p:sp>
      <p:sp>
        <p:nvSpPr>
          <p:cNvPr id="10" name="TextBox 9">
            <a:extLst>
              <a:ext uri="{FF2B5EF4-FFF2-40B4-BE49-F238E27FC236}">
                <a16:creationId xmlns:a16="http://schemas.microsoft.com/office/drawing/2014/main" id="{4BCA9164-9232-48E5-B44E-966D43B0E2CE}"/>
              </a:ext>
            </a:extLst>
          </p:cNvPr>
          <p:cNvSpPr txBox="1"/>
          <p:nvPr/>
        </p:nvSpPr>
        <p:spPr>
          <a:xfrm rot="10800000" flipH="1" flipV="1">
            <a:off x="4119483" y="5970200"/>
            <a:ext cx="7429050" cy="215444"/>
          </a:xfrm>
          <a:prstGeom prst="rect">
            <a:avLst/>
          </a:prstGeom>
          <a:noFill/>
        </p:spPr>
        <p:txBody>
          <a:bodyPr wrap="square" rtlCol="0">
            <a:spAutoFit/>
          </a:bodyPr>
          <a:lstStyle/>
          <a:p>
            <a:r>
              <a:rPr lang="en-GB" sz="800" dirty="0"/>
              <a:t>(The Person-Centred Association,2018), </a:t>
            </a:r>
            <a:r>
              <a:rPr lang="en-US" sz="800" dirty="0"/>
              <a:t>(Rogers, 2012), (Eaton, Roberts and Turner, 2015), (The Health Foundation, 2019) </a:t>
            </a:r>
            <a:endParaRPr lang="en-GB" sz="800" dirty="0"/>
          </a:p>
        </p:txBody>
      </p:sp>
      <p:sp>
        <p:nvSpPr>
          <p:cNvPr id="3" name="Rectangle 2">
            <a:extLst>
              <a:ext uri="{FF2B5EF4-FFF2-40B4-BE49-F238E27FC236}">
                <a16:creationId xmlns:a16="http://schemas.microsoft.com/office/drawing/2014/main" id="{1EF4DBC9-492F-4CA2-980F-E83AF2ABA310}"/>
              </a:ext>
            </a:extLst>
          </p:cNvPr>
          <p:cNvSpPr/>
          <p:nvPr/>
        </p:nvSpPr>
        <p:spPr>
          <a:xfrm>
            <a:off x="4646037" y="4439188"/>
            <a:ext cx="6096000" cy="215444"/>
          </a:xfrm>
          <a:prstGeom prst="rect">
            <a:avLst/>
          </a:prstGeom>
        </p:spPr>
        <p:txBody>
          <a:bodyPr>
            <a:spAutoFit/>
          </a:bodyPr>
          <a:lstStyle/>
          <a:p>
            <a:r>
              <a:rPr lang="en-GB" sz="800" dirty="0"/>
              <a:t>(Private Counselling London, 2019)</a:t>
            </a:r>
          </a:p>
        </p:txBody>
      </p:sp>
    </p:spTree>
    <p:extLst>
      <p:ext uri="{BB962C8B-B14F-4D97-AF65-F5344CB8AC3E}">
        <p14:creationId xmlns:p14="http://schemas.microsoft.com/office/powerpoint/2010/main" val="35232586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17" name="Rectangle 9">
            <a:extLst>
              <a:ext uri="{FF2B5EF4-FFF2-40B4-BE49-F238E27FC236}">
                <a16:creationId xmlns:a16="http://schemas.microsoft.com/office/drawing/2014/main" id="{B695F8C5-0ED1-4C24-877A-A9E15A1C6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7946" y="643461"/>
            <a:ext cx="3036377" cy="5571069"/>
          </a:xfrm>
          <a:prstGeom prst="rect">
            <a:avLst/>
          </a:prstGeom>
          <a:blipFill dpi="0" rotWithShape="1">
            <a:blip r:embed="rId2">
              <a:duotone>
                <a:schemeClr val="accent1">
                  <a:shade val="45000"/>
                  <a:satMod val="135000"/>
                </a:schemeClr>
                <a:prstClr val="white"/>
              </a:duotone>
            </a:blip>
            <a:srcRect/>
            <a:tile tx="25400" ty="6350" sx="91000" sy="91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1">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4020" y="643461"/>
            <a:ext cx="7654513"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FE2C38-13DD-44EE-A608-28F3D04CC56A}"/>
              </a:ext>
            </a:extLst>
          </p:cNvPr>
          <p:cNvSpPr>
            <a:spLocks noGrp="1"/>
          </p:cNvSpPr>
          <p:nvPr>
            <p:ph type="title"/>
          </p:nvPr>
        </p:nvSpPr>
        <p:spPr>
          <a:xfrm>
            <a:off x="4058956" y="1036264"/>
            <a:ext cx="7006998" cy="1245732"/>
          </a:xfrm>
        </p:spPr>
        <p:txBody>
          <a:bodyPr anchor="t">
            <a:normAutofit/>
          </a:bodyPr>
          <a:lstStyle/>
          <a:p>
            <a:r>
              <a:rPr lang="en-GB" sz="4000" dirty="0">
                <a:solidFill>
                  <a:schemeClr val="tx1"/>
                </a:solidFill>
              </a:rPr>
              <a:t>Core conditions </a:t>
            </a:r>
            <a:br>
              <a:rPr lang="en-GB" sz="4000" dirty="0">
                <a:solidFill>
                  <a:schemeClr val="tx1"/>
                </a:solidFill>
              </a:rPr>
            </a:br>
            <a:endParaRPr lang="en-GB" sz="4000" dirty="0">
              <a:solidFill>
                <a:schemeClr val="tx1"/>
              </a:solidFill>
            </a:endParaRPr>
          </a:p>
        </p:txBody>
      </p:sp>
      <p:cxnSp>
        <p:nvCxnSpPr>
          <p:cNvPr id="19" name="Straight Connector 13">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24317" y="4576004"/>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CE1AB0FD-359A-4D73-8EB2-491E268A3DE3}"/>
              </a:ext>
            </a:extLst>
          </p:cNvPr>
          <p:cNvSpPr txBox="1"/>
          <p:nvPr/>
        </p:nvSpPr>
        <p:spPr>
          <a:xfrm>
            <a:off x="4192722" y="1778101"/>
            <a:ext cx="6739466" cy="4062651"/>
          </a:xfrm>
          <a:prstGeom prst="rect">
            <a:avLst/>
          </a:prstGeom>
          <a:noFill/>
        </p:spPr>
        <p:txBody>
          <a:bodyPr wrap="square" rtlCol="0">
            <a:spAutoFit/>
          </a:bodyPr>
          <a:lstStyle/>
          <a:p>
            <a:r>
              <a:rPr lang="en-US" sz="2000" i="1" dirty="0"/>
              <a:t>“ Rogers strongly believed that in order for a client's condition to improve therapists should be warm, genuine and understanding” (McLeod,2019) </a:t>
            </a:r>
          </a:p>
          <a:p>
            <a:endParaRPr lang="en-GB" dirty="0"/>
          </a:p>
          <a:p>
            <a:pPr marL="285750" indent="-285750">
              <a:buFont typeface="Arial" panose="020B0604020202020204" pitchFamily="34" charset="0"/>
              <a:buChar char="•"/>
            </a:pPr>
            <a:r>
              <a:rPr lang="en-GB" dirty="0"/>
              <a:t>3 core – Facilitative conditions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Congruence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Unconditional Positive Regard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Empathy </a:t>
            </a:r>
          </a:p>
          <a:p>
            <a:pPr marL="285750" indent="-285750">
              <a:buFont typeface="Tw Cen MT" panose="020B0602020104020603" pitchFamily="34" charset="0"/>
              <a:buChar char="*"/>
            </a:pPr>
            <a:endParaRPr lang="en-GB" dirty="0"/>
          </a:p>
          <a:p>
            <a:r>
              <a:rPr lang="en-GB" sz="800" dirty="0"/>
              <a:t>                                                                                                                                                                                           (Fern Tree Counselling, 2019)</a:t>
            </a:r>
          </a:p>
          <a:p>
            <a:endParaRPr lang="en-GB" dirty="0"/>
          </a:p>
        </p:txBody>
      </p:sp>
      <p:pic>
        <p:nvPicPr>
          <p:cNvPr id="3" name="Picture 2">
            <a:extLst>
              <a:ext uri="{FF2B5EF4-FFF2-40B4-BE49-F238E27FC236}">
                <a16:creationId xmlns:a16="http://schemas.microsoft.com/office/drawing/2014/main" id="{B6848B24-4CAC-4F53-8786-FF796C1935E6}"/>
              </a:ext>
            </a:extLst>
          </p:cNvPr>
          <p:cNvPicPr>
            <a:picLocks noChangeAspect="1"/>
          </p:cNvPicPr>
          <p:nvPr/>
        </p:nvPicPr>
        <p:blipFill>
          <a:blip r:embed="rId3"/>
          <a:stretch>
            <a:fillRect/>
          </a:stretch>
        </p:blipFill>
        <p:spPr>
          <a:xfrm>
            <a:off x="4241815" y="4451025"/>
            <a:ext cx="4737003" cy="249958"/>
          </a:xfrm>
          <a:prstGeom prst="rect">
            <a:avLst/>
          </a:prstGeom>
        </p:spPr>
      </p:pic>
      <p:sp>
        <p:nvSpPr>
          <p:cNvPr id="5" name="TextBox 4">
            <a:extLst>
              <a:ext uri="{FF2B5EF4-FFF2-40B4-BE49-F238E27FC236}">
                <a16:creationId xmlns:a16="http://schemas.microsoft.com/office/drawing/2014/main" id="{C6D56A6B-2DAE-45FC-A107-92D502EBE241}"/>
              </a:ext>
            </a:extLst>
          </p:cNvPr>
          <p:cNvSpPr txBox="1"/>
          <p:nvPr/>
        </p:nvSpPr>
        <p:spPr>
          <a:xfrm>
            <a:off x="4192722" y="5599323"/>
            <a:ext cx="7301332" cy="215444"/>
          </a:xfrm>
          <a:prstGeom prst="rect">
            <a:avLst/>
          </a:prstGeom>
          <a:noFill/>
        </p:spPr>
        <p:txBody>
          <a:bodyPr wrap="square" rtlCol="0">
            <a:spAutoFit/>
          </a:bodyPr>
          <a:lstStyle/>
          <a:p>
            <a:r>
              <a:rPr lang="en-GB" sz="800" dirty="0"/>
              <a:t>(Rogers and </a:t>
            </a:r>
            <a:r>
              <a:rPr lang="en-GB" sz="800" dirty="0" err="1"/>
              <a:t>Traux</a:t>
            </a:r>
            <a:r>
              <a:rPr lang="en-GB" sz="800" dirty="0"/>
              <a:t>, 1967) (</a:t>
            </a:r>
            <a:r>
              <a:rPr lang="en-GB" sz="800" dirty="0" err="1"/>
              <a:t>Schriver</a:t>
            </a:r>
            <a:r>
              <a:rPr lang="en-GB" sz="800" dirty="0"/>
              <a:t>, 2017) (Sommers-</a:t>
            </a:r>
            <a:r>
              <a:rPr lang="en-GB" sz="800" dirty="0" err="1"/>
              <a:t>flanagan</a:t>
            </a:r>
            <a:r>
              <a:rPr lang="en-GB" sz="800" dirty="0"/>
              <a:t> and Sommers-Flanagan,2015)</a:t>
            </a:r>
          </a:p>
        </p:txBody>
      </p:sp>
      <p:pic>
        <p:nvPicPr>
          <p:cNvPr id="6" name="Picture 5">
            <a:extLst>
              <a:ext uri="{FF2B5EF4-FFF2-40B4-BE49-F238E27FC236}">
                <a16:creationId xmlns:a16="http://schemas.microsoft.com/office/drawing/2014/main" id="{91F2B154-4306-4CEF-8DF3-A549603A4A31}"/>
              </a:ext>
            </a:extLst>
          </p:cNvPr>
          <p:cNvPicPr>
            <a:picLocks noChangeAspect="1"/>
          </p:cNvPicPr>
          <p:nvPr/>
        </p:nvPicPr>
        <p:blipFill>
          <a:blip r:embed="rId4"/>
          <a:stretch>
            <a:fillRect/>
          </a:stretch>
        </p:blipFill>
        <p:spPr>
          <a:xfrm>
            <a:off x="8455378" y="2925457"/>
            <a:ext cx="2190426" cy="2218508"/>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37213871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17" name="Rectangle 9">
            <a:extLst>
              <a:ext uri="{FF2B5EF4-FFF2-40B4-BE49-F238E27FC236}">
                <a16:creationId xmlns:a16="http://schemas.microsoft.com/office/drawing/2014/main" id="{B695F8C5-0ED1-4C24-877A-A9E15A1C6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7946" y="643461"/>
            <a:ext cx="3036377" cy="5571069"/>
          </a:xfrm>
          <a:prstGeom prst="rect">
            <a:avLst/>
          </a:prstGeom>
          <a:blipFill dpi="0" rotWithShape="1">
            <a:blip r:embed="rId2">
              <a:duotone>
                <a:schemeClr val="accent1">
                  <a:shade val="45000"/>
                  <a:satMod val="135000"/>
                </a:schemeClr>
                <a:prstClr val="white"/>
              </a:duotone>
            </a:blip>
            <a:srcRect/>
            <a:tile tx="25400" ty="6350" sx="91000" sy="91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1">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4020" y="643461"/>
            <a:ext cx="7654513"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FE2C38-13DD-44EE-A608-28F3D04CC56A}"/>
              </a:ext>
            </a:extLst>
          </p:cNvPr>
          <p:cNvSpPr>
            <a:spLocks noGrp="1"/>
          </p:cNvSpPr>
          <p:nvPr>
            <p:ph type="title"/>
          </p:nvPr>
        </p:nvSpPr>
        <p:spPr>
          <a:xfrm>
            <a:off x="4053944" y="893676"/>
            <a:ext cx="7006998" cy="1245732"/>
          </a:xfrm>
        </p:spPr>
        <p:txBody>
          <a:bodyPr anchor="t">
            <a:normAutofit/>
          </a:bodyPr>
          <a:lstStyle/>
          <a:p>
            <a:r>
              <a:rPr lang="en-GB" sz="4000" dirty="0">
                <a:solidFill>
                  <a:schemeClr val="tx1"/>
                </a:solidFill>
              </a:rPr>
              <a:t>Congruence </a:t>
            </a:r>
          </a:p>
        </p:txBody>
      </p:sp>
      <p:cxnSp>
        <p:nvCxnSpPr>
          <p:cNvPr id="19" name="Straight Connector 13">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24317" y="4576004"/>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8" name="Title 1">
            <a:extLst>
              <a:ext uri="{FF2B5EF4-FFF2-40B4-BE49-F238E27FC236}">
                <a16:creationId xmlns:a16="http://schemas.microsoft.com/office/drawing/2014/main" id="{9A22A2F7-06E4-4C94-A203-13FA15CE1D8C}"/>
              </a:ext>
            </a:extLst>
          </p:cNvPr>
          <p:cNvSpPr>
            <a:spLocks noGrp="1"/>
          </p:cNvSpPr>
          <p:nvPr>
            <p:ph idx="1"/>
          </p:nvPr>
        </p:nvSpPr>
        <p:spPr>
          <a:xfrm>
            <a:off x="3894020" y="1600620"/>
            <a:ext cx="7007225" cy="451739"/>
          </a:xfrm>
        </p:spPr>
        <p:txBody>
          <a:bodyPr anchor="t">
            <a:normAutofit fontScale="25000" lnSpcReduction="20000"/>
          </a:bodyPr>
          <a:lstStyle/>
          <a:p>
            <a:r>
              <a:rPr lang="en-GB" sz="14400" dirty="0">
                <a:solidFill>
                  <a:schemeClr val="bg2"/>
                </a:solidFill>
                <a:latin typeface="+mj-lt"/>
              </a:rPr>
              <a:t>What is it ? </a:t>
            </a:r>
          </a:p>
          <a:p>
            <a:r>
              <a:rPr lang="en-GB" sz="7200" dirty="0"/>
              <a:t>    Transparent view that ones inner and outer intentions are the same</a:t>
            </a:r>
          </a:p>
          <a:p>
            <a:r>
              <a:rPr lang="en-GB" sz="7200" dirty="0"/>
              <a:t>    Without façade</a:t>
            </a:r>
            <a:endParaRPr lang="en-GB" sz="7200" dirty="0">
              <a:latin typeface="+mj-lt"/>
            </a:endParaRPr>
          </a:p>
          <a:p>
            <a:endParaRPr lang="en-GB" sz="4000" dirty="0">
              <a:solidFill>
                <a:schemeClr val="tx1"/>
              </a:solidFill>
              <a:latin typeface="+mj-lt"/>
            </a:endParaRPr>
          </a:p>
        </p:txBody>
      </p:sp>
      <p:sp>
        <p:nvSpPr>
          <p:cNvPr id="9" name="Title 1">
            <a:extLst>
              <a:ext uri="{FF2B5EF4-FFF2-40B4-BE49-F238E27FC236}">
                <a16:creationId xmlns:a16="http://schemas.microsoft.com/office/drawing/2014/main" id="{E68DE6A1-2B37-4B82-A530-A6FCC52D7089}"/>
              </a:ext>
            </a:extLst>
          </p:cNvPr>
          <p:cNvSpPr txBox="1">
            <a:spLocks/>
          </p:cNvSpPr>
          <p:nvPr/>
        </p:nvSpPr>
        <p:spPr>
          <a:xfrm>
            <a:off x="4058956" y="2890462"/>
            <a:ext cx="6949030" cy="598841"/>
          </a:xfrm>
          <a:prstGeom prst="rect">
            <a:avLst/>
          </a:prstGeom>
        </p:spPr>
        <p:txBody>
          <a:bodyPr vert="horz" lIns="91440" tIns="45720" rIns="91440" bIns="45720" rtlCol="0" anchor="t">
            <a:normAutofit/>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sz="4000" dirty="0">
                <a:solidFill>
                  <a:schemeClr val="tx1"/>
                </a:solidFill>
                <a:latin typeface="+mn-lt"/>
              </a:rPr>
              <a:t>  </a:t>
            </a:r>
            <a:r>
              <a:rPr lang="en-GB" sz="4000" dirty="0">
                <a:solidFill>
                  <a:schemeClr val="tx1"/>
                </a:solidFill>
              </a:rPr>
              <a:t>  </a:t>
            </a:r>
          </a:p>
        </p:txBody>
      </p:sp>
      <p:sp>
        <p:nvSpPr>
          <p:cNvPr id="10" name="Title 1">
            <a:extLst>
              <a:ext uri="{FF2B5EF4-FFF2-40B4-BE49-F238E27FC236}">
                <a16:creationId xmlns:a16="http://schemas.microsoft.com/office/drawing/2014/main" id="{2A77C8BC-0106-4205-8CBB-60396CF5675F}"/>
              </a:ext>
            </a:extLst>
          </p:cNvPr>
          <p:cNvSpPr txBox="1">
            <a:spLocks/>
          </p:cNvSpPr>
          <p:nvPr/>
        </p:nvSpPr>
        <p:spPr>
          <a:xfrm>
            <a:off x="4058956" y="3736174"/>
            <a:ext cx="7006998" cy="598835"/>
          </a:xfrm>
          <a:prstGeom prst="rect">
            <a:avLst/>
          </a:prstGeom>
        </p:spPr>
        <p:txBody>
          <a:bodyPr vert="horz" lIns="91440" tIns="45720" rIns="91440" bIns="45720" rtlCol="0" anchor="t">
            <a:normAutofit/>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endParaRPr lang="en-GB" sz="4000" dirty="0">
              <a:solidFill>
                <a:schemeClr val="tx1"/>
              </a:solidFill>
            </a:endParaRPr>
          </a:p>
        </p:txBody>
      </p:sp>
      <p:sp>
        <p:nvSpPr>
          <p:cNvPr id="12" name="Title 1">
            <a:extLst>
              <a:ext uri="{FF2B5EF4-FFF2-40B4-BE49-F238E27FC236}">
                <a16:creationId xmlns:a16="http://schemas.microsoft.com/office/drawing/2014/main" id="{EA94A9AD-72F3-481F-A555-CF1A40AF74C4}"/>
              </a:ext>
            </a:extLst>
          </p:cNvPr>
          <p:cNvSpPr txBox="1">
            <a:spLocks/>
          </p:cNvSpPr>
          <p:nvPr/>
        </p:nvSpPr>
        <p:spPr>
          <a:xfrm>
            <a:off x="3894020" y="2995150"/>
            <a:ext cx="7007225" cy="598840"/>
          </a:xfrm>
          <a:prstGeom prst="rect">
            <a:avLst/>
          </a:prstGeom>
        </p:spPr>
        <p:txBody>
          <a:bodyPr vert="horz" lIns="45720" tIns="45720" rIns="45720" bIns="45720" rtlCol="0" anchor="t">
            <a:normAutofit fontScale="92500"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4000" dirty="0">
                <a:solidFill>
                  <a:schemeClr val="bg2"/>
                </a:solidFill>
                <a:latin typeface="+mj-lt"/>
              </a:rPr>
              <a:t>Why do we use it ? </a:t>
            </a:r>
          </a:p>
          <a:p>
            <a:endParaRPr lang="en-GB" sz="4000" dirty="0">
              <a:latin typeface="+mj-lt"/>
            </a:endParaRPr>
          </a:p>
          <a:p>
            <a:pPr marL="0" indent="0">
              <a:buNone/>
            </a:pPr>
            <a:endParaRPr lang="en-GB" sz="4000" dirty="0">
              <a:latin typeface="+mj-lt"/>
            </a:endParaRPr>
          </a:p>
        </p:txBody>
      </p:sp>
      <p:sp>
        <p:nvSpPr>
          <p:cNvPr id="13" name="Title 1">
            <a:extLst>
              <a:ext uri="{FF2B5EF4-FFF2-40B4-BE49-F238E27FC236}">
                <a16:creationId xmlns:a16="http://schemas.microsoft.com/office/drawing/2014/main" id="{17656787-3043-4D40-B79A-4F7CA0C98169}"/>
              </a:ext>
            </a:extLst>
          </p:cNvPr>
          <p:cNvSpPr txBox="1">
            <a:spLocks/>
          </p:cNvSpPr>
          <p:nvPr/>
        </p:nvSpPr>
        <p:spPr>
          <a:xfrm>
            <a:off x="4000761" y="4477193"/>
            <a:ext cx="7007225" cy="598840"/>
          </a:xfrm>
          <a:prstGeom prst="rect">
            <a:avLst/>
          </a:prstGeom>
        </p:spPr>
        <p:txBody>
          <a:bodyPr vert="horz" lIns="45720" tIns="45720" rIns="45720" bIns="45720" rtlCol="0" anchor="t">
            <a:normAutofit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pPr marL="0" indent="0">
              <a:buNone/>
            </a:pPr>
            <a:r>
              <a:rPr lang="en-GB" sz="4000" dirty="0">
                <a:latin typeface="+mj-lt"/>
              </a:rPr>
              <a:t> </a:t>
            </a:r>
            <a:r>
              <a:rPr lang="en-GB" sz="4000" dirty="0">
                <a:solidFill>
                  <a:schemeClr val="bg2"/>
                </a:solidFill>
                <a:latin typeface="+mj-lt"/>
              </a:rPr>
              <a:t>How do we use it ? </a:t>
            </a:r>
          </a:p>
        </p:txBody>
      </p:sp>
      <p:sp>
        <p:nvSpPr>
          <p:cNvPr id="3" name="TextBox 2">
            <a:extLst>
              <a:ext uri="{FF2B5EF4-FFF2-40B4-BE49-F238E27FC236}">
                <a16:creationId xmlns:a16="http://schemas.microsoft.com/office/drawing/2014/main" id="{E885648C-488E-4402-B713-E5EC4C793CB0}"/>
              </a:ext>
            </a:extLst>
          </p:cNvPr>
          <p:cNvSpPr txBox="1"/>
          <p:nvPr/>
        </p:nvSpPr>
        <p:spPr>
          <a:xfrm>
            <a:off x="3894020" y="5937861"/>
            <a:ext cx="7143063" cy="215444"/>
          </a:xfrm>
          <a:prstGeom prst="rect">
            <a:avLst/>
          </a:prstGeom>
          <a:noFill/>
        </p:spPr>
        <p:txBody>
          <a:bodyPr wrap="square" rtlCol="0">
            <a:spAutoFit/>
          </a:bodyPr>
          <a:lstStyle/>
          <a:p>
            <a:r>
              <a:rPr lang="en-GB" sz="800" dirty="0"/>
              <a:t>(Dryden, 2010) (Geller, 2017) (Carter and </a:t>
            </a:r>
            <a:r>
              <a:rPr lang="en-GB" sz="800" dirty="0" err="1"/>
              <a:t>Mossholder</a:t>
            </a:r>
            <a:r>
              <a:rPr lang="en-GB" sz="800" dirty="0"/>
              <a:t>, 2015), (Geller and Greenberg, 2011)  </a:t>
            </a:r>
          </a:p>
        </p:txBody>
      </p:sp>
      <p:sp>
        <p:nvSpPr>
          <p:cNvPr id="4" name="Rectangle 3">
            <a:extLst>
              <a:ext uri="{FF2B5EF4-FFF2-40B4-BE49-F238E27FC236}">
                <a16:creationId xmlns:a16="http://schemas.microsoft.com/office/drawing/2014/main" id="{25C516FD-2D75-4A0C-AAEB-8DE8ED0FF7EF}"/>
              </a:ext>
            </a:extLst>
          </p:cNvPr>
          <p:cNvSpPr/>
          <p:nvPr/>
        </p:nvSpPr>
        <p:spPr>
          <a:xfrm>
            <a:off x="4275358" y="3568657"/>
            <a:ext cx="6096000" cy="1107996"/>
          </a:xfrm>
          <a:prstGeom prst="rect">
            <a:avLst/>
          </a:prstGeom>
        </p:spPr>
        <p:txBody>
          <a:bodyPr>
            <a:spAutoFit/>
          </a:bodyPr>
          <a:lstStyle/>
          <a:p>
            <a:pPr marL="285750" indent="-285750">
              <a:buFont typeface="Arial" panose="020B0604020202020204" pitchFamily="34" charset="0"/>
              <a:buChar char="•"/>
            </a:pPr>
            <a:r>
              <a:rPr lang="en-US" sz="1600" dirty="0"/>
              <a:t>Secures the understanding that you are credible and genuine.</a:t>
            </a:r>
          </a:p>
          <a:p>
            <a:pPr marL="285750" indent="-285750">
              <a:buFont typeface="Arial" panose="020B0604020202020204" pitchFamily="34" charset="0"/>
              <a:buChar char="•"/>
            </a:pPr>
            <a:r>
              <a:rPr lang="en-US" sz="1600" dirty="0"/>
              <a:t>Builds Trust, confidence in your ability and security. </a:t>
            </a:r>
          </a:p>
          <a:p>
            <a:pPr marL="285750" indent="-285750">
              <a:buFont typeface="Arial" panose="020B0604020202020204" pitchFamily="34" charset="0"/>
              <a:buChar char="•"/>
            </a:pPr>
            <a:r>
              <a:rPr lang="en-US" sz="1600" dirty="0"/>
              <a:t>Allows the Patient to feel valued</a:t>
            </a:r>
          </a:p>
          <a:p>
            <a:endParaRPr lang="en-GB" dirty="0"/>
          </a:p>
        </p:txBody>
      </p:sp>
      <p:pic>
        <p:nvPicPr>
          <p:cNvPr id="14" name="Picture 13">
            <a:extLst>
              <a:ext uri="{FF2B5EF4-FFF2-40B4-BE49-F238E27FC236}">
                <a16:creationId xmlns:a16="http://schemas.microsoft.com/office/drawing/2014/main" id="{74A3C3B4-41D3-4FB5-93D7-C05CC1883AC9}"/>
              </a:ext>
            </a:extLst>
          </p:cNvPr>
          <p:cNvPicPr>
            <a:picLocks noChangeAspect="1"/>
          </p:cNvPicPr>
          <p:nvPr/>
        </p:nvPicPr>
        <p:blipFill>
          <a:blip r:embed="rId3"/>
          <a:stretch>
            <a:fillRect/>
          </a:stretch>
        </p:blipFill>
        <p:spPr>
          <a:xfrm>
            <a:off x="4251788" y="4383551"/>
            <a:ext cx="4737003" cy="196083"/>
          </a:xfrm>
          <a:prstGeom prst="rect">
            <a:avLst/>
          </a:prstGeom>
        </p:spPr>
      </p:pic>
      <p:sp>
        <p:nvSpPr>
          <p:cNvPr id="5" name="TextBox 4">
            <a:extLst>
              <a:ext uri="{FF2B5EF4-FFF2-40B4-BE49-F238E27FC236}">
                <a16:creationId xmlns:a16="http://schemas.microsoft.com/office/drawing/2014/main" id="{8B585C9D-87A9-4E6E-8705-EB6B9D32B601}"/>
              </a:ext>
            </a:extLst>
          </p:cNvPr>
          <p:cNvSpPr txBox="1"/>
          <p:nvPr/>
        </p:nvSpPr>
        <p:spPr>
          <a:xfrm flipH="1">
            <a:off x="4251788" y="4909219"/>
            <a:ext cx="7169737" cy="1077218"/>
          </a:xfrm>
          <a:prstGeom prst="rect">
            <a:avLst/>
          </a:prstGeom>
          <a:noFill/>
        </p:spPr>
        <p:txBody>
          <a:bodyPr wrap="square" rtlCol="0">
            <a:spAutoFit/>
          </a:bodyPr>
          <a:lstStyle/>
          <a:p>
            <a:pPr marL="285750" indent="-285750">
              <a:buFont typeface="Arial" panose="020B0604020202020204" pitchFamily="34" charset="0"/>
              <a:buChar char="•"/>
            </a:pPr>
            <a:r>
              <a:rPr lang="en-GB" sz="1600" dirty="0"/>
              <a:t>Communication - Talk them through your actions, explain what and why.</a:t>
            </a:r>
          </a:p>
          <a:p>
            <a:pPr marL="285750" indent="-285750">
              <a:buFont typeface="Arial" panose="020B0604020202020204" pitchFamily="34" charset="0"/>
              <a:buChar char="•"/>
            </a:pPr>
            <a:r>
              <a:rPr lang="en-GB" sz="1600" dirty="0"/>
              <a:t>Actively Listen – Show them your genuinely interested and invested in them and their treatment . </a:t>
            </a:r>
          </a:p>
          <a:p>
            <a:pPr marL="285750" indent="-285750">
              <a:buFont typeface="Arial" panose="020B0604020202020204" pitchFamily="34" charset="0"/>
              <a:buChar char="•"/>
            </a:pPr>
            <a:r>
              <a:rPr lang="en-GB" sz="1600" dirty="0"/>
              <a:t>Stay within your boundaries.</a:t>
            </a:r>
          </a:p>
        </p:txBody>
      </p:sp>
    </p:spTree>
    <p:extLst>
      <p:ext uri="{BB962C8B-B14F-4D97-AF65-F5344CB8AC3E}">
        <p14:creationId xmlns:p14="http://schemas.microsoft.com/office/powerpoint/2010/main" val="18709413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17" name="Rectangle 9">
            <a:extLst>
              <a:ext uri="{FF2B5EF4-FFF2-40B4-BE49-F238E27FC236}">
                <a16:creationId xmlns:a16="http://schemas.microsoft.com/office/drawing/2014/main" id="{B695F8C5-0ED1-4C24-877A-A9E15A1C6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7946" y="643461"/>
            <a:ext cx="3036377" cy="5571069"/>
          </a:xfrm>
          <a:prstGeom prst="rect">
            <a:avLst/>
          </a:prstGeom>
          <a:blipFill dpi="0" rotWithShape="1">
            <a:blip r:embed="rId2">
              <a:duotone>
                <a:schemeClr val="accent1">
                  <a:shade val="45000"/>
                  <a:satMod val="135000"/>
                </a:schemeClr>
                <a:prstClr val="white"/>
              </a:duotone>
            </a:blip>
            <a:srcRect/>
            <a:tile tx="25400" ty="6350" sx="91000" sy="91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1">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4020" y="643461"/>
            <a:ext cx="7654513"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FE2C38-13DD-44EE-A608-28F3D04CC56A}"/>
              </a:ext>
            </a:extLst>
          </p:cNvPr>
          <p:cNvSpPr>
            <a:spLocks noGrp="1"/>
          </p:cNvSpPr>
          <p:nvPr>
            <p:ph type="title"/>
          </p:nvPr>
        </p:nvSpPr>
        <p:spPr>
          <a:xfrm>
            <a:off x="4058956" y="1036264"/>
            <a:ext cx="7006998" cy="1245732"/>
          </a:xfrm>
        </p:spPr>
        <p:txBody>
          <a:bodyPr anchor="t">
            <a:normAutofit/>
          </a:bodyPr>
          <a:lstStyle/>
          <a:p>
            <a:r>
              <a:rPr lang="en-GB" sz="4000" dirty="0">
                <a:solidFill>
                  <a:schemeClr val="tx1"/>
                </a:solidFill>
              </a:rPr>
              <a:t>Unconditional positive regard </a:t>
            </a:r>
          </a:p>
        </p:txBody>
      </p:sp>
      <p:cxnSp>
        <p:nvCxnSpPr>
          <p:cNvPr id="19" name="Straight Connector 13">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24317" y="4576004"/>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8" name="Title 1">
            <a:extLst>
              <a:ext uri="{FF2B5EF4-FFF2-40B4-BE49-F238E27FC236}">
                <a16:creationId xmlns:a16="http://schemas.microsoft.com/office/drawing/2014/main" id="{9A22A2F7-06E4-4C94-A203-13FA15CE1D8C}"/>
              </a:ext>
            </a:extLst>
          </p:cNvPr>
          <p:cNvSpPr>
            <a:spLocks noGrp="1"/>
          </p:cNvSpPr>
          <p:nvPr>
            <p:ph idx="1"/>
          </p:nvPr>
        </p:nvSpPr>
        <p:spPr>
          <a:xfrm>
            <a:off x="3987488" y="1551246"/>
            <a:ext cx="7007225" cy="505307"/>
          </a:xfrm>
        </p:spPr>
        <p:txBody>
          <a:bodyPr anchor="t">
            <a:normAutofit fontScale="85000" lnSpcReduction="20000"/>
          </a:bodyPr>
          <a:lstStyle/>
          <a:p>
            <a:r>
              <a:rPr lang="en-GB" sz="4000" dirty="0">
                <a:solidFill>
                  <a:schemeClr val="bg2"/>
                </a:solidFill>
                <a:latin typeface="+mj-lt"/>
              </a:rPr>
              <a:t>What is it ? </a:t>
            </a:r>
          </a:p>
        </p:txBody>
      </p:sp>
      <p:sp>
        <p:nvSpPr>
          <p:cNvPr id="9" name="Title 1">
            <a:extLst>
              <a:ext uri="{FF2B5EF4-FFF2-40B4-BE49-F238E27FC236}">
                <a16:creationId xmlns:a16="http://schemas.microsoft.com/office/drawing/2014/main" id="{E68DE6A1-2B37-4B82-A530-A6FCC52D7089}"/>
              </a:ext>
            </a:extLst>
          </p:cNvPr>
          <p:cNvSpPr txBox="1">
            <a:spLocks/>
          </p:cNvSpPr>
          <p:nvPr/>
        </p:nvSpPr>
        <p:spPr>
          <a:xfrm>
            <a:off x="4058956" y="3015726"/>
            <a:ext cx="6949030" cy="598841"/>
          </a:xfrm>
          <a:prstGeom prst="rect">
            <a:avLst/>
          </a:prstGeom>
        </p:spPr>
        <p:txBody>
          <a:bodyPr vert="horz" lIns="91440" tIns="45720" rIns="91440" bIns="45720" rtlCol="0" anchor="t">
            <a:normAutofit/>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sz="4000" dirty="0">
                <a:solidFill>
                  <a:schemeClr val="tx1"/>
                </a:solidFill>
                <a:latin typeface="+mn-lt"/>
              </a:rPr>
              <a:t>  </a:t>
            </a:r>
            <a:r>
              <a:rPr lang="en-GB" sz="4000" dirty="0">
                <a:solidFill>
                  <a:schemeClr val="tx1"/>
                </a:solidFill>
              </a:rPr>
              <a:t>  </a:t>
            </a:r>
          </a:p>
        </p:txBody>
      </p:sp>
      <p:sp>
        <p:nvSpPr>
          <p:cNvPr id="10" name="Title 1">
            <a:extLst>
              <a:ext uri="{FF2B5EF4-FFF2-40B4-BE49-F238E27FC236}">
                <a16:creationId xmlns:a16="http://schemas.microsoft.com/office/drawing/2014/main" id="{2A77C8BC-0106-4205-8CBB-60396CF5675F}"/>
              </a:ext>
            </a:extLst>
          </p:cNvPr>
          <p:cNvSpPr txBox="1">
            <a:spLocks/>
          </p:cNvSpPr>
          <p:nvPr/>
        </p:nvSpPr>
        <p:spPr>
          <a:xfrm>
            <a:off x="4058956" y="4598322"/>
            <a:ext cx="7006998" cy="598835"/>
          </a:xfrm>
          <a:prstGeom prst="rect">
            <a:avLst/>
          </a:prstGeom>
        </p:spPr>
        <p:txBody>
          <a:bodyPr vert="horz" lIns="91440" tIns="45720" rIns="91440" bIns="45720" rtlCol="0" anchor="t">
            <a:normAutofit/>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endParaRPr lang="en-GB" sz="4000" dirty="0">
              <a:solidFill>
                <a:schemeClr val="tx1"/>
              </a:solidFill>
            </a:endParaRPr>
          </a:p>
        </p:txBody>
      </p:sp>
      <p:sp>
        <p:nvSpPr>
          <p:cNvPr id="12" name="Title 1">
            <a:extLst>
              <a:ext uri="{FF2B5EF4-FFF2-40B4-BE49-F238E27FC236}">
                <a16:creationId xmlns:a16="http://schemas.microsoft.com/office/drawing/2014/main" id="{EA94A9AD-72F3-481F-A555-CF1A40AF74C4}"/>
              </a:ext>
            </a:extLst>
          </p:cNvPr>
          <p:cNvSpPr txBox="1">
            <a:spLocks/>
          </p:cNvSpPr>
          <p:nvPr/>
        </p:nvSpPr>
        <p:spPr>
          <a:xfrm>
            <a:off x="3975218" y="2984807"/>
            <a:ext cx="7007225" cy="488245"/>
          </a:xfrm>
          <a:prstGeom prst="rect">
            <a:avLst/>
          </a:prstGeom>
        </p:spPr>
        <p:txBody>
          <a:bodyPr vert="horz" lIns="45720" tIns="45720" rIns="45720" bIns="45720" rtlCol="0" anchor="t">
            <a:normAutofit fontScale="85000" lnSpcReduction="2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4000" dirty="0">
                <a:solidFill>
                  <a:schemeClr val="bg2"/>
                </a:solidFill>
                <a:latin typeface="+mj-lt"/>
              </a:rPr>
              <a:t>Why do we use it ? </a:t>
            </a:r>
          </a:p>
          <a:p>
            <a:endParaRPr lang="en-GB" sz="4000" dirty="0">
              <a:latin typeface="+mj-lt"/>
            </a:endParaRPr>
          </a:p>
          <a:p>
            <a:pPr marL="0" indent="0">
              <a:buNone/>
            </a:pPr>
            <a:endParaRPr lang="en-GB" sz="4000" dirty="0">
              <a:latin typeface="+mj-lt"/>
            </a:endParaRPr>
          </a:p>
        </p:txBody>
      </p:sp>
      <p:sp>
        <p:nvSpPr>
          <p:cNvPr id="13" name="Title 1">
            <a:extLst>
              <a:ext uri="{FF2B5EF4-FFF2-40B4-BE49-F238E27FC236}">
                <a16:creationId xmlns:a16="http://schemas.microsoft.com/office/drawing/2014/main" id="{17656787-3043-4D40-B79A-4F7CA0C98169}"/>
              </a:ext>
            </a:extLst>
          </p:cNvPr>
          <p:cNvSpPr txBox="1">
            <a:spLocks/>
          </p:cNvSpPr>
          <p:nvPr/>
        </p:nvSpPr>
        <p:spPr>
          <a:xfrm>
            <a:off x="3975218" y="4646213"/>
            <a:ext cx="7007225" cy="488245"/>
          </a:xfrm>
          <a:prstGeom prst="rect">
            <a:avLst/>
          </a:prstGeom>
        </p:spPr>
        <p:txBody>
          <a:bodyPr vert="horz" lIns="45720" tIns="45720" rIns="45720" bIns="45720" rtlCol="0" anchor="t">
            <a:normAutofit fontScale="85000" lnSpcReduction="2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pPr marL="0" indent="0">
              <a:buNone/>
            </a:pPr>
            <a:r>
              <a:rPr lang="en-GB" sz="4000" dirty="0">
                <a:latin typeface="+mj-lt"/>
              </a:rPr>
              <a:t> </a:t>
            </a:r>
            <a:r>
              <a:rPr lang="en-GB" sz="4000" dirty="0">
                <a:solidFill>
                  <a:schemeClr val="bg2"/>
                </a:solidFill>
                <a:latin typeface="+mj-lt"/>
              </a:rPr>
              <a:t>How do we use it ? </a:t>
            </a:r>
          </a:p>
        </p:txBody>
      </p:sp>
      <p:sp>
        <p:nvSpPr>
          <p:cNvPr id="3" name="TextBox 2">
            <a:extLst>
              <a:ext uri="{FF2B5EF4-FFF2-40B4-BE49-F238E27FC236}">
                <a16:creationId xmlns:a16="http://schemas.microsoft.com/office/drawing/2014/main" id="{B1D94E31-6264-40BD-8777-8C5850733651}"/>
              </a:ext>
            </a:extLst>
          </p:cNvPr>
          <p:cNvSpPr txBox="1"/>
          <p:nvPr/>
        </p:nvSpPr>
        <p:spPr>
          <a:xfrm flipH="1">
            <a:off x="4096568" y="1865067"/>
            <a:ext cx="6873806" cy="1077218"/>
          </a:xfrm>
          <a:prstGeom prst="rect">
            <a:avLst/>
          </a:prstGeom>
          <a:noFill/>
        </p:spPr>
        <p:txBody>
          <a:bodyPr wrap="square" rtlCol="0">
            <a:spAutoFit/>
          </a:bodyPr>
          <a:lstStyle/>
          <a:p>
            <a:pPr marL="285750" indent="-285750">
              <a:buFont typeface="Arial" panose="020B0604020202020204" pitchFamily="34" charset="0"/>
              <a:buChar char="•"/>
            </a:pPr>
            <a:r>
              <a:rPr lang="en-GB" sz="1600" dirty="0"/>
              <a:t>The continual offering of care and support without evaluation judgment. </a:t>
            </a:r>
          </a:p>
          <a:p>
            <a:pPr marL="285750" indent="-285750">
              <a:buFont typeface="Arial" panose="020B0604020202020204" pitchFamily="34" charset="0"/>
              <a:buChar char="•"/>
            </a:pPr>
            <a:r>
              <a:rPr lang="en-GB" sz="1600" dirty="0"/>
              <a:t>Total acceptance. </a:t>
            </a:r>
          </a:p>
          <a:p>
            <a:pPr marL="285750" indent="-285750">
              <a:buFont typeface="Arial" panose="020B0604020202020204" pitchFamily="34" charset="0"/>
              <a:buChar char="•"/>
            </a:pPr>
            <a:r>
              <a:rPr lang="en-GB" sz="1600" dirty="0"/>
              <a:t>Regardless of Age, race, religion, disability, sexual orientation mental illness criminal or immoral acts.  </a:t>
            </a:r>
          </a:p>
        </p:txBody>
      </p:sp>
      <p:sp>
        <p:nvSpPr>
          <p:cNvPr id="14" name="TextBox 13">
            <a:extLst>
              <a:ext uri="{FF2B5EF4-FFF2-40B4-BE49-F238E27FC236}">
                <a16:creationId xmlns:a16="http://schemas.microsoft.com/office/drawing/2014/main" id="{AD3E5A8A-686C-4727-8126-E92F3502B4F6}"/>
              </a:ext>
            </a:extLst>
          </p:cNvPr>
          <p:cNvSpPr txBox="1"/>
          <p:nvPr/>
        </p:nvSpPr>
        <p:spPr>
          <a:xfrm flipH="1">
            <a:off x="4058956" y="3351729"/>
            <a:ext cx="6873806" cy="1200329"/>
          </a:xfrm>
          <a:prstGeom prst="rect">
            <a:avLst/>
          </a:prstGeom>
          <a:noFill/>
        </p:spPr>
        <p:txBody>
          <a:bodyPr wrap="square" rtlCol="0">
            <a:spAutoFit/>
          </a:bodyPr>
          <a:lstStyle/>
          <a:p>
            <a:pPr marL="285750" indent="-285750">
              <a:buFont typeface="Arial" panose="020B0604020202020204" pitchFamily="34" charset="0"/>
              <a:buChar char="•"/>
            </a:pPr>
            <a:r>
              <a:rPr lang="en-GB" dirty="0"/>
              <a:t>Respect</a:t>
            </a:r>
          </a:p>
          <a:p>
            <a:pPr marL="285750" indent="-285750">
              <a:buFont typeface="Arial" panose="020B0604020202020204" pitchFamily="34" charset="0"/>
              <a:buChar char="•"/>
            </a:pPr>
            <a:r>
              <a:rPr lang="en-GB" dirty="0"/>
              <a:t>Dignity </a:t>
            </a:r>
          </a:p>
          <a:p>
            <a:pPr marL="285750" indent="-285750">
              <a:buFont typeface="Arial" panose="020B0604020202020204" pitchFamily="34" charset="0"/>
              <a:buChar char="•"/>
            </a:pPr>
            <a:r>
              <a:rPr lang="en-GB" dirty="0"/>
              <a:t>Reinforces self worth and value</a:t>
            </a:r>
          </a:p>
          <a:p>
            <a:pPr marL="285750" indent="-285750">
              <a:buFont typeface="Arial" panose="020B0604020202020204" pitchFamily="34" charset="0"/>
              <a:buChar char="•"/>
            </a:pPr>
            <a:r>
              <a:rPr lang="en-GB" dirty="0"/>
              <a:t>Enhances confidence in their own abilities.</a:t>
            </a:r>
          </a:p>
        </p:txBody>
      </p:sp>
      <p:pic>
        <p:nvPicPr>
          <p:cNvPr id="15" name="Picture 14">
            <a:extLst>
              <a:ext uri="{FF2B5EF4-FFF2-40B4-BE49-F238E27FC236}">
                <a16:creationId xmlns:a16="http://schemas.microsoft.com/office/drawing/2014/main" id="{17AFE50D-6404-4847-B1D8-C4F808870E57}"/>
              </a:ext>
            </a:extLst>
          </p:cNvPr>
          <p:cNvPicPr>
            <a:picLocks noChangeAspect="1"/>
          </p:cNvPicPr>
          <p:nvPr/>
        </p:nvPicPr>
        <p:blipFill>
          <a:blip r:embed="rId3"/>
          <a:stretch>
            <a:fillRect/>
          </a:stretch>
        </p:blipFill>
        <p:spPr>
          <a:xfrm>
            <a:off x="4211665" y="4505796"/>
            <a:ext cx="4737003" cy="196083"/>
          </a:xfrm>
          <a:prstGeom prst="rect">
            <a:avLst/>
          </a:prstGeom>
        </p:spPr>
      </p:pic>
      <p:sp>
        <p:nvSpPr>
          <p:cNvPr id="4" name="Rectangle 3">
            <a:extLst>
              <a:ext uri="{FF2B5EF4-FFF2-40B4-BE49-F238E27FC236}">
                <a16:creationId xmlns:a16="http://schemas.microsoft.com/office/drawing/2014/main" id="{69755E7A-6511-402D-8ACB-4938A1B38FCC}"/>
              </a:ext>
            </a:extLst>
          </p:cNvPr>
          <p:cNvSpPr/>
          <p:nvPr/>
        </p:nvSpPr>
        <p:spPr>
          <a:xfrm>
            <a:off x="4211665" y="5086861"/>
            <a:ext cx="6796321" cy="1323439"/>
          </a:xfrm>
          <a:prstGeom prst="rect">
            <a:avLst/>
          </a:prstGeom>
        </p:spPr>
        <p:txBody>
          <a:bodyPr wrap="square">
            <a:spAutoFit/>
          </a:bodyPr>
          <a:lstStyle/>
          <a:p>
            <a:pPr marL="285750" indent="-285750">
              <a:buFont typeface="Arial" panose="020B0604020202020204" pitchFamily="34" charset="0"/>
              <a:buChar char="•"/>
            </a:pPr>
            <a:r>
              <a:rPr lang="en-GB" dirty="0"/>
              <a:t>Suspend judgement and bias.</a:t>
            </a:r>
          </a:p>
          <a:p>
            <a:pPr marL="285750" indent="-285750">
              <a:buFont typeface="Arial" panose="020B0604020202020204" pitchFamily="34" charset="0"/>
              <a:buChar char="•"/>
            </a:pPr>
            <a:r>
              <a:rPr lang="en-GB" dirty="0"/>
              <a:t>Actively listen and respond accordingly.</a:t>
            </a:r>
          </a:p>
          <a:p>
            <a:pPr marL="285750" indent="-285750">
              <a:buFont typeface="Arial" panose="020B0604020202020204" pitchFamily="34" charset="0"/>
              <a:buChar char="•"/>
            </a:pPr>
            <a:r>
              <a:rPr lang="en-GB" dirty="0"/>
              <a:t>Make them feel comfortable.  </a:t>
            </a:r>
          </a:p>
          <a:p>
            <a:r>
              <a:rPr lang="en-US" sz="800" dirty="0"/>
              <a:t>(Sutton and Stewart, 2017), (Rogers (2012), (Sheldon and Foust, 2014), (Chilton and Bain, 2017), (</a:t>
            </a:r>
            <a:r>
              <a:rPr lang="en-US" sz="800" dirty="0" err="1"/>
              <a:t>Drennen</a:t>
            </a:r>
            <a:r>
              <a:rPr lang="en-US" sz="800" dirty="0"/>
              <a:t> and Goodman, 2014)  </a:t>
            </a:r>
            <a:endParaRPr lang="en-GB" sz="800"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41042706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17" name="Rectangle 9">
            <a:extLst>
              <a:ext uri="{FF2B5EF4-FFF2-40B4-BE49-F238E27FC236}">
                <a16:creationId xmlns:a16="http://schemas.microsoft.com/office/drawing/2014/main" id="{B695F8C5-0ED1-4C24-877A-A9E15A1C6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7946" y="643461"/>
            <a:ext cx="3036377" cy="5571069"/>
          </a:xfrm>
          <a:prstGeom prst="rect">
            <a:avLst/>
          </a:prstGeom>
          <a:blipFill dpi="0" rotWithShape="1">
            <a:blip r:embed="rId2">
              <a:duotone>
                <a:schemeClr val="accent1">
                  <a:shade val="45000"/>
                  <a:satMod val="135000"/>
                </a:schemeClr>
                <a:prstClr val="white"/>
              </a:duotone>
            </a:blip>
            <a:srcRect/>
            <a:tile tx="25400" ty="6350" sx="91000" sy="91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1">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4020" y="643461"/>
            <a:ext cx="7654513"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FE2C38-13DD-44EE-A608-28F3D04CC56A}"/>
              </a:ext>
            </a:extLst>
          </p:cNvPr>
          <p:cNvSpPr>
            <a:spLocks noGrp="1"/>
          </p:cNvSpPr>
          <p:nvPr>
            <p:ph type="title"/>
          </p:nvPr>
        </p:nvSpPr>
        <p:spPr>
          <a:xfrm>
            <a:off x="4000988" y="721240"/>
            <a:ext cx="7006998" cy="1245732"/>
          </a:xfrm>
        </p:spPr>
        <p:txBody>
          <a:bodyPr anchor="t">
            <a:normAutofit/>
          </a:bodyPr>
          <a:lstStyle/>
          <a:p>
            <a:r>
              <a:rPr lang="en-GB" sz="4000" dirty="0">
                <a:solidFill>
                  <a:schemeClr val="tx1"/>
                </a:solidFill>
              </a:rPr>
              <a:t>Empathy </a:t>
            </a:r>
          </a:p>
        </p:txBody>
      </p:sp>
      <p:cxnSp>
        <p:nvCxnSpPr>
          <p:cNvPr id="19" name="Straight Connector 13">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24317" y="4576004"/>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8" name="Title 1">
            <a:extLst>
              <a:ext uri="{FF2B5EF4-FFF2-40B4-BE49-F238E27FC236}">
                <a16:creationId xmlns:a16="http://schemas.microsoft.com/office/drawing/2014/main" id="{9A22A2F7-06E4-4C94-A203-13FA15CE1D8C}"/>
              </a:ext>
            </a:extLst>
          </p:cNvPr>
          <p:cNvSpPr>
            <a:spLocks noGrp="1"/>
          </p:cNvSpPr>
          <p:nvPr>
            <p:ph idx="1"/>
          </p:nvPr>
        </p:nvSpPr>
        <p:spPr>
          <a:xfrm>
            <a:off x="3973691" y="1253410"/>
            <a:ext cx="7007225" cy="598840"/>
          </a:xfrm>
        </p:spPr>
        <p:txBody>
          <a:bodyPr anchor="t">
            <a:normAutofit lnSpcReduction="10000"/>
          </a:bodyPr>
          <a:lstStyle/>
          <a:p>
            <a:r>
              <a:rPr lang="en-GB" sz="4000" dirty="0">
                <a:solidFill>
                  <a:schemeClr val="bg2"/>
                </a:solidFill>
                <a:latin typeface="+mj-lt"/>
              </a:rPr>
              <a:t>What is it ? </a:t>
            </a:r>
          </a:p>
        </p:txBody>
      </p:sp>
      <p:sp>
        <p:nvSpPr>
          <p:cNvPr id="9" name="Title 1">
            <a:extLst>
              <a:ext uri="{FF2B5EF4-FFF2-40B4-BE49-F238E27FC236}">
                <a16:creationId xmlns:a16="http://schemas.microsoft.com/office/drawing/2014/main" id="{E68DE6A1-2B37-4B82-A530-A6FCC52D7089}"/>
              </a:ext>
            </a:extLst>
          </p:cNvPr>
          <p:cNvSpPr txBox="1">
            <a:spLocks/>
          </p:cNvSpPr>
          <p:nvPr/>
        </p:nvSpPr>
        <p:spPr>
          <a:xfrm>
            <a:off x="4058956" y="2890462"/>
            <a:ext cx="6949030" cy="598841"/>
          </a:xfrm>
          <a:prstGeom prst="rect">
            <a:avLst/>
          </a:prstGeom>
        </p:spPr>
        <p:txBody>
          <a:bodyPr vert="horz" lIns="91440" tIns="45720" rIns="91440" bIns="45720" rtlCol="0" anchor="t">
            <a:normAutofit/>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sz="4000" dirty="0">
                <a:solidFill>
                  <a:schemeClr val="tx1"/>
                </a:solidFill>
                <a:latin typeface="+mn-lt"/>
              </a:rPr>
              <a:t>  </a:t>
            </a:r>
            <a:r>
              <a:rPr lang="en-GB" sz="4000" dirty="0">
                <a:solidFill>
                  <a:schemeClr val="tx1"/>
                </a:solidFill>
              </a:rPr>
              <a:t>  </a:t>
            </a:r>
          </a:p>
        </p:txBody>
      </p:sp>
      <p:sp>
        <p:nvSpPr>
          <p:cNvPr id="10" name="Title 1">
            <a:extLst>
              <a:ext uri="{FF2B5EF4-FFF2-40B4-BE49-F238E27FC236}">
                <a16:creationId xmlns:a16="http://schemas.microsoft.com/office/drawing/2014/main" id="{2A77C8BC-0106-4205-8CBB-60396CF5675F}"/>
              </a:ext>
            </a:extLst>
          </p:cNvPr>
          <p:cNvSpPr txBox="1">
            <a:spLocks/>
          </p:cNvSpPr>
          <p:nvPr/>
        </p:nvSpPr>
        <p:spPr>
          <a:xfrm>
            <a:off x="4058956" y="3736174"/>
            <a:ext cx="7006998" cy="598835"/>
          </a:xfrm>
          <a:prstGeom prst="rect">
            <a:avLst/>
          </a:prstGeom>
        </p:spPr>
        <p:txBody>
          <a:bodyPr vert="horz" lIns="91440" tIns="45720" rIns="91440" bIns="45720" rtlCol="0" anchor="t">
            <a:normAutofit/>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endParaRPr lang="en-GB" sz="4000" dirty="0">
              <a:solidFill>
                <a:schemeClr val="tx1"/>
              </a:solidFill>
            </a:endParaRPr>
          </a:p>
        </p:txBody>
      </p:sp>
      <p:sp>
        <p:nvSpPr>
          <p:cNvPr id="12" name="Title 1">
            <a:extLst>
              <a:ext uri="{FF2B5EF4-FFF2-40B4-BE49-F238E27FC236}">
                <a16:creationId xmlns:a16="http://schemas.microsoft.com/office/drawing/2014/main" id="{EA94A9AD-72F3-481F-A555-CF1A40AF74C4}"/>
              </a:ext>
            </a:extLst>
          </p:cNvPr>
          <p:cNvSpPr txBox="1">
            <a:spLocks/>
          </p:cNvSpPr>
          <p:nvPr/>
        </p:nvSpPr>
        <p:spPr>
          <a:xfrm>
            <a:off x="3973690" y="2429279"/>
            <a:ext cx="7007225" cy="598840"/>
          </a:xfrm>
          <a:prstGeom prst="rect">
            <a:avLst/>
          </a:prstGeom>
        </p:spPr>
        <p:txBody>
          <a:bodyPr vert="horz" lIns="45720" tIns="45720" rIns="45720" bIns="45720" rtlCol="0" anchor="t">
            <a:normAutofit fontScale="92500"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4000" dirty="0">
                <a:solidFill>
                  <a:schemeClr val="bg2"/>
                </a:solidFill>
                <a:latin typeface="+mj-lt"/>
              </a:rPr>
              <a:t>Why do we use it ? </a:t>
            </a:r>
          </a:p>
          <a:p>
            <a:endParaRPr lang="en-GB" sz="4000" dirty="0">
              <a:latin typeface="+mj-lt"/>
            </a:endParaRPr>
          </a:p>
          <a:p>
            <a:pPr marL="0" indent="0">
              <a:buNone/>
            </a:pPr>
            <a:endParaRPr lang="en-GB" sz="4000" dirty="0">
              <a:latin typeface="+mj-lt"/>
            </a:endParaRPr>
          </a:p>
        </p:txBody>
      </p:sp>
      <p:sp>
        <p:nvSpPr>
          <p:cNvPr id="13" name="Title 1">
            <a:extLst>
              <a:ext uri="{FF2B5EF4-FFF2-40B4-BE49-F238E27FC236}">
                <a16:creationId xmlns:a16="http://schemas.microsoft.com/office/drawing/2014/main" id="{17656787-3043-4D40-B79A-4F7CA0C98169}"/>
              </a:ext>
            </a:extLst>
          </p:cNvPr>
          <p:cNvSpPr txBox="1">
            <a:spLocks/>
          </p:cNvSpPr>
          <p:nvPr/>
        </p:nvSpPr>
        <p:spPr>
          <a:xfrm>
            <a:off x="4029858" y="3984756"/>
            <a:ext cx="7007225" cy="576917"/>
          </a:xfrm>
          <a:prstGeom prst="rect">
            <a:avLst/>
          </a:prstGeom>
        </p:spPr>
        <p:txBody>
          <a:bodyPr vert="horz" lIns="45720" tIns="45720" rIns="45720" bIns="45720" rtlCol="0" anchor="t">
            <a:normAutofit fontScale="92500"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pPr marL="0" indent="0">
              <a:buNone/>
            </a:pPr>
            <a:r>
              <a:rPr lang="en-GB" sz="4000" dirty="0">
                <a:latin typeface="+mj-lt"/>
              </a:rPr>
              <a:t> </a:t>
            </a:r>
            <a:r>
              <a:rPr lang="en-GB" sz="4000" dirty="0">
                <a:solidFill>
                  <a:schemeClr val="bg2"/>
                </a:solidFill>
                <a:latin typeface="+mj-lt"/>
              </a:rPr>
              <a:t>How do we use it ? </a:t>
            </a:r>
          </a:p>
        </p:txBody>
      </p:sp>
      <p:sp>
        <p:nvSpPr>
          <p:cNvPr id="3" name="Rectangle 2">
            <a:extLst>
              <a:ext uri="{FF2B5EF4-FFF2-40B4-BE49-F238E27FC236}">
                <a16:creationId xmlns:a16="http://schemas.microsoft.com/office/drawing/2014/main" id="{7902F0AC-685B-4D59-A348-E3FE85161E1E}"/>
              </a:ext>
            </a:extLst>
          </p:cNvPr>
          <p:cNvSpPr/>
          <p:nvPr/>
        </p:nvSpPr>
        <p:spPr>
          <a:xfrm>
            <a:off x="4058956" y="1764056"/>
            <a:ext cx="6096000" cy="646331"/>
          </a:xfrm>
          <a:prstGeom prst="rect">
            <a:avLst/>
          </a:prstGeom>
        </p:spPr>
        <p:txBody>
          <a:bodyPr>
            <a:spAutoFit/>
          </a:bodyPr>
          <a:lstStyle/>
          <a:p>
            <a:pPr marL="285750" indent="-285750">
              <a:buFont typeface="Arial" panose="020B0604020202020204" pitchFamily="34" charset="0"/>
              <a:buChar char="•"/>
            </a:pPr>
            <a:r>
              <a:rPr lang="en-US" dirty="0"/>
              <a:t>The ability to see and understand situations and feelings from the patient's perspective. </a:t>
            </a:r>
          </a:p>
        </p:txBody>
      </p:sp>
      <p:sp>
        <p:nvSpPr>
          <p:cNvPr id="14" name="Rectangle 13">
            <a:extLst>
              <a:ext uri="{FF2B5EF4-FFF2-40B4-BE49-F238E27FC236}">
                <a16:creationId xmlns:a16="http://schemas.microsoft.com/office/drawing/2014/main" id="{4EB8F668-8B02-427F-8448-B31EAC6EAF9C}"/>
              </a:ext>
            </a:extLst>
          </p:cNvPr>
          <p:cNvSpPr/>
          <p:nvPr/>
        </p:nvSpPr>
        <p:spPr>
          <a:xfrm>
            <a:off x="4058956" y="2945143"/>
            <a:ext cx="6096000" cy="1631216"/>
          </a:xfrm>
          <a:prstGeom prst="rect">
            <a:avLst/>
          </a:prstGeom>
        </p:spPr>
        <p:txBody>
          <a:bodyPr>
            <a:spAutoFit/>
          </a:bodyPr>
          <a:lstStyle/>
          <a:p>
            <a:pPr marL="285750" indent="-285750">
              <a:buFont typeface="Arial" panose="020B0604020202020204" pitchFamily="34" charset="0"/>
              <a:buChar char="•"/>
            </a:pPr>
            <a:r>
              <a:rPr lang="en-US" sz="1600" dirty="0"/>
              <a:t>Provides Meaningful care.</a:t>
            </a:r>
          </a:p>
          <a:p>
            <a:pPr marL="285750" indent="-285750">
              <a:buFont typeface="Arial" panose="020B0604020202020204" pitchFamily="34" charset="0"/>
              <a:buChar char="•"/>
            </a:pPr>
            <a:r>
              <a:rPr lang="en-US" sz="1600" dirty="0"/>
              <a:t>Provides a balm for fear and anger. </a:t>
            </a:r>
          </a:p>
          <a:p>
            <a:pPr marL="285750" indent="-285750">
              <a:buFont typeface="Arial" panose="020B0604020202020204" pitchFamily="34" charset="0"/>
              <a:buChar char="•"/>
            </a:pPr>
            <a:r>
              <a:rPr lang="en-US" sz="1600" dirty="0"/>
              <a:t>Drive Patient satisfaction. </a:t>
            </a:r>
          </a:p>
          <a:p>
            <a:pPr marL="285750" indent="-285750">
              <a:buFont typeface="Arial" panose="020B0604020202020204" pitchFamily="34" charset="0"/>
              <a:buChar char="•"/>
            </a:pPr>
            <a:r>
              <a:rPr lang="en-US" sz="1600" dirty="0"/>
              <a:t>Improves clinical outcomes. </a:t>
            </a:r>
          </a:p>
          <a:p>
            <a:pPr marL="285750" indent="-285750">
              <a:buFont typeface="Arial" panose="020B0604020202020204" pitchFamily="34" charset="0"/>
              <a:buChar char="•"/>
            </a:pPr>
            <a:endParaRPr lang="en-US" dirty="0"/>
          </a:p>
          <a:p>
            <a:r>
              <a:rPr lang="en-US" dirty="0"/>
              <a:t> </a:t>
            </a:r>
          </a:p>
        </p:txBody>
      </p:sp>
      <p:pic>
        <p:nvPicPr>
          <p:cNvPr id="5" name="Picture 4">
            <a:extLst>
              <a:ext uri="{FF2B5EF4-FFF2-40B4-BE49-F238E27FC236}">
                <a16:creationId xmlns:a16="http://schemas.microsoft.com/office/drawing/2014/main" id="{DFD88C34-41DF-4BDA-ACF3-087FF0B47FA4}"/>
              </a:ext>
            </a:extLst>
          </p:cNvPr>
          <p:cNvPicPr>
            <a:picLocks noChangeAspect="1"/>
          </p:cNvPicPr>
          <p:nvPr/>
        </p:nvPicPr>
        <p:blipFill>
          <a:blip r:embed="rId3"/>
          <a:stretch>
            <a:fillRect/>
          </a:stretch>
        </p:blipFill>
        <p:spPr>
          <a:xfrm>
            <a:off x="4159314" y="4370285"/>
            <a:ext cx="4737003" cy="249958"/>
          </a:xfrm>
          <a:prstGeom prst="rect">
            <a:avLst/>
          </a:prstGeom>
        </p:spPr>
      </p:pic>
      <p:sp>
        <p:nvSpPr>
          <p:cNvPr id="20" name="Rectangle 19">
            <a:extLst>
              <a:ext uri="{FF2B5EF4-FFF2-40B4-BE49-F238E27FC236}">
                <a16:creationId xmlns:a16="http://schemas.microsoft.com/office/drawing/2014/main" id="{E933C5C3-42DD-4ABA-B309-DB2889E47D5C}"/>
              </a:ext>
            </a:extLst>
          </p:cNvPr>
          <p:cNvSpPr/>
          <p:nvPr/>
        </p:nvSpPr>
        <p:spPr>
          <a:xfrm>
            <a:off x="3973690" y="4370285"/>
            <a:ext cx="7734540" cy="2893100"/>
          </a:xfrm>
          <a:prstGeom prst="rect">
            <a:avLst/>
          </a:prstGeom>
        </p:spPr>
        <p:txBody>
          <a:bodyPr wrap="square">
            <a:spAutoFit/>
          </a:bodyPr>
          <a:lstStyle/>
          <a:p>
            <a:pPr marL="285750" indent="-285750">
              <a:buFont typeface="Arial" panose="020B0604020202020204" pitchFamily="34" charset="0"/>
              <a:buChar char="•"/>
            </a:pPr>
            <a:r>
              <a:rPr lang="en-US" sz="1600" dirty="0"/>
              <a:t>Be compassionate – compassion is empathy in action. </a:t>
            </a:r>
          </a:p>
          <a:p>
            <a:pPr marL="285750" indent="-285750">
              <a:buFont typeface="Arial" panose="020B0604020202020204" pitchFamily="34" charset="0"/>
              <a:buChar char="•"/>
            </a:pPr>
            <a:r>
              <a:rPr lang="en-US" sz="1600" dirty="0"/>
              <a:t>Communicate – talk and bout their issues to gain an understanding and clarity “ tell me how you feel”, “ </a:t>
            </a:r>
            <a:r>
              <a:rPr lang="en-US" sz="1600" dirty="0" err="1"/>
              <a:t>i</a:t>
            </a:r>
            <a:r>
              <a:rPr lang="en-US" sz="1600" dirty="0"/>
              <a:t> understand” “now let's see what WE can do together to make this better” .</a:t>
            </a:r>
          </a:p>
          <a:p>
            <a:pPr marL="285750" indent="-285750">
              <a:buFont typeface="Arial" panose="020B0604020202020204" pitchFamily="34" charset="0"/>
              <a:buChar char="•"/>
            </a:pPr>
            <a:r>
              <a:rPr lang="en-US" sz="1600" dirty="0"/>
              <a:t>Calm , sensitive and kind – affectionate touch. </a:t>
            </a:r>
          </a:p>
          <a:p>
            <a:pPr marL="285750" indent="-285750">
              <a:buFont typeface="Arial" panose="020B0604020202020204" pitchFamily="34" charset="0"/>
              <a:buChar char="•"/>
            </a:pPr>
            <a:r>
              <a:rPr lang="en-US" sz="1600" dirty="0"/>
              <a:t> Listen.  </a:t>
            </a:r>
          </a:p>
          <a:p>
            <a:pPr marL="285750" indent="-285750">
              <a:buFont typeface="Arial" panose="020B0604020202020204" pitchFamily="34" charset="0"/>
              <a:buChar char="•"/>
            </a:pPr>
            <a:r>
              <a:rPr lang="en-US" dirty="0"/>
              <a:t> </a:t>
            </a:r>
            <a:r>
              <a:rPr lang="en-US" sz="1600" dirty="0"/>
              <a:t>Practice congruence and unconditional regard </a:t>
            </a:r>
          </a:p>
          <a:p>
            <a:endParaRPr lang="en-US" sz="1600" dirty="0">
              <a:solidFill>
                <a:schemeClr val="bg2"/>
              </a:solidFill>
            </a:endParaRPr>
          </a:p>
          <a:p>
            <a:r>
              <a:rPr lang="en-US" sz="800" dirty="0">
                <a:solidFill>
                  <a:schemeClr val="bg2"/>
                </a:solidFill>
              </a:rPr>
              <a:t>(</a:t>
            </a:r>
            <a:r>
              <a:rPr lang="en-US" sz="800" dirty="0" err="1">
                <a:solidFill>
                  <a:schemeClr val="bg2"/>
                </a:solidFill>
              </a:rPr>
              <a:t>Cunico</a:t>
            </a:r>
            <a:r>
              <a:rPr lang="en-US" sz="800" dirty="0">
                <a:solidFill>
                  <a:schemeClr val="bg2"/>
                </a:solidFill>
              </a:rPr>
              <a:t> et al. (2012), (Aubin, 2017), (Department of Health, 2012),(Reynolds, 2017)  </a:t>
            </a:r>
          </a:p>
          <a:p>
            <a:endParaRPr lang="en-US" sz="800" dirty="0"/>
          </a:p>
          <a:p>
            <a:pPr marL="285750" indent="-285750">
              <a:buFont typeface="Arial" panose="020B0604020202020204" pitchFamily="34" charset="0"/>
              <a:buChar char="•"/>
            </a:pPr>
            <a:endParaRPr lang="en-US" dirty="0"/>
          </a:p>
          <a:p>
            <a:r>
              <a:rPr lang="en-US" dirty="0"/>
              <a:t> </a:t>
            </a:r>
          </a:p>
        </p:txBody>
      </p:sp>
    </p:spTree>
    <p:extLst>
      <p:ext uri="{BB962C8B-B14F-4D97-AF65-F5344CB8AC3E}">
        <p14:creationId xmlns:p14="http://schemas.microsoft.com/office/powerpoint/2010/main" val="14469530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17" name="Rectangle 9">
            <a:extLst>
              <a:ext uri="{FF2B5EF4-FFF2-40B4-BE49-F238E27FC236}">
                <a16:creationId xmlns:a16="http://schemas.microsoft.com/office/drawing/2014/main" id="{B695F8C5-0ED1-4C24-877A-A9E15A1C6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7946" y="643461"/>
            <a:ext cx="3036377" cy="5571069"/>
          </a:xfrm>
          <a:prstGeom prst="rect">
            <a:avLst/>
          </a:prstGeom>
          <a:blipFill dpi="0" rotWithShape="1">
            <a:blip r:embed="rId2">
              <a:duotone>
                <a:schemeClr val="accent1">
                  <a:shade val="45000"/>
                  <a:satMod val="135000"/>
                </a:schemeClr>
                <a:prstClr val="white"/>
              </a:duotone>
            </a:blip>
            <a:srcRect/>
            <a:tile tx="25400" ty="6350" sx="91000" sy="91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1">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4020" y="643461"/>
            <a:ext cx="7654513"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FE2C38-13DD-44EE-A608-28F3D04CC56A}"/>
              </a:ext>
            </a:extLst>
          </p:cNvPr>
          <p:cNvSpPr>
            <a:spLocks noGrp="1"/>
          </p:cNvSpPr>
          <p:nvPr>
            <p:ph type="title"/>
          </p:nvPr>
        </p:nvSpPr>
        <p:spPr>
          <a:xfrm>
            <a:off x="4058956" y="1036264"/>
            <a:ext cx="7006998" cy="1245732"/>
          </a:xfrm>
        </p:spPr>
        <p:txBody>
          <a:bodyPr anchor="t">
            <a:normAutofit/>
          </a:bodyPr>
          <a:lstStyle/>
          <a:p>
            <a:r>
              <a:rPr lang="en-GB" sz="4000" dirty="0">
                <a:solidFill>
                  <a:schemeClr val="tx1"/>
                </a:solidFill>
              </a:rPr>
              <a:t>Active listening </a:t>
            </a:r>
          </a:p>
        </p:txBody>
      </p:sp>
      <p:cxnSp>
        <p:nvCxnSpPr>
          <p:cNvPr id="19" name="Straight Connector 13">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24317" y="4576004"/>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8" name="Title 1">
            <a:extLst>
              <a:ext uri="{FF2B5EF4-FFF2-40B4-BE49-F238E27FC236}">
                <a16:creationId xmlns:a16="http://schemas.microsoft.com/office/drawing/2014/main" id="{9A22A2F7-06E4-4C94-A203-13FA15CE1D8C}"/>
              </a:ext>
            </a:extLst>
          </p:cNvPr>
          <p:cNvSpPr>
            <a:spLocks noGrp="1"/>
          </p:cNvSpPr>
          <p:nvPr>
            <p:ph idx="1"/>
          </p:nvPr>
        </p:nvSpPr>
        <p:spPr>
          <a:xfrm>
            <a:off x="4000761" y="1545097"/>
            <a:ext cx="7007225" cy="598840"/>
          </a:xfrm>
        </p:spPr>
        <p:txBody>
          <a:bodyPr anchor="t">
            <a:normAutofit fontScale="92500" lnSpcReduction="10000"/>
          </a:bodyPr>
          <a:lstStyle/>
          <a:p>
            <a:r>
              <a:rPr lang="en-GB" sz="4000" dirty="0">
                <a:solidFill>
                  <a:schemeClr val="bg2"/>
                </a:solidFill>
                <a:latin typeface="+mj-lt"/>
              </a:rPr>
              <a:t>What is it ?  </a:t>
            </a:r>
          </a:p>
        </p:txBody>
      </p:sp>
      <p:sp>
        <p:nvSpPr>
          <p:cNvPr id="9" name="Title 1">
            <a:extLst>
              <a:ext uri="{FF2B5EF4-FFF2-40B4-BE49-F238E27FC236}">
                <a16:creationId xmlns:a16="http://schemas.microsoft.com/office/drawing/2014/main" id="{E68DE6A1-2B37-4B82-A530-A6FCC52D7089}"/>
              </a:ext>
            </a:extLst>
          </p:cNvPr>
          <p:cNvSpPr txBox="1">
            <a:spLocks/>
          </p:cNvSpPr>
          <p:nvPr/>
        </p:nvSpPr>
        <p:spPr>
          <a:xfrm>
            <a:off x="4058956" y="2890462"/>
            <a:ext cx="6949030" cy="598841"/>
          </a:xfrm>
          <a:prstGeom prst="rect">
            <a:avLst/>
          </a:prstGeom>
        </p:spPr>
        <p:txBody>
          <a:bodyPr vert="horz" lIns="91440" tIns="45720" rIns="91440" bIns="45720" rtlCol="0" anchor="t">
            <a:normAutofit/>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sz="4000" dirty="0">
                <a:solidFill>
                  <a:schemeClr val="tx1"/>
                </a:solidFill>
                <a:latin typeface="+mn-lt"/>
              </a:rPr>
              <a:t>  </a:t>
            </a:r>
            <a:r>
              <a:rPr lang="en-GB" sz="4000" dirty="0">
                <a:solidFill>
                  <a:schemeClr val="tx1"/>
                </a:solidFill>
              </a:rPr>
              <a:t>  </a:t>
            </a:r>
          </a:p>
        </p:txBody>
      </p:sp>
      <p:sp>
        <p:nvSpPr>
          <p:cNvPr id="10" name="Title 1">
            <a:extLst>
              <a:ext uri="{FF2B5EF4-FFF2-40B4-BE49-F238E27FC236}">
                <a16:creationId xmlns:a16="http://schemas.microsoft.com/office/drawing/2014/main" id="{2A77C8BC-0106-4205-8CBB-60396CF5675F}"/>
              </a:ext>
            </a:extLst>
          </p:cNvPr>
          <p:cNvSpPr txBox="1">
            <a:spLocks/>
          </p:cNvSpPr>
          <p:nvPr/>
        </p:nvSpPr>
        <p:spPr>
          <a:xfrm>
            <a:off x="4058956" y="3736174"/>
            <a:ext cx="7006998" cy="598835"/>
          </a:xfrm>
          <a:prstGeom prst="rect">
            <a:avLst/>
          </a:prstGeom>
        </p:spPr>
        <p:txBody>
          <a:bodyPr vert="horz" lIns="91440" tIns="45720" rIns="91440" bIns="45720" rtlCol="0" anchor="t">
            <a:normAutofit/>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endParaRPr lang="en-GB" sz="4000" dirty="0">
              <a:solidFill>
                <a:schemeClr val="tx1"/>
              </a:solidFill>
            </a:endParaRPr>
          </a:p>
        </p:txBody>
      </p:sp>
      <p:sp>
        <p:nvSpPr>
          <p:cNvPr id="12" name="Title 1">
            <a:extLst>
              <a:ext uri="{FF2B5EF4-FFF2-40B4-BE49-F238E27FC236}">
                <a16:creationId xmlns:a16="http://schemas.microsoft.com/office/drawing/2014/main" id="{EA94A9AD-72F3-481F-A555-CF1A40AF74C4}"/>
              </a:ext>
            </a:extLst>
          </p:cNvPr>
          <p:cNvSpPr txBox="1">
            <a:spLocks/>
          </p:cNvSpPr>
          <p:nvPr/>
        </p:nvSpPr>
        <p:spPr>
          <a:xfrm>
            <a:off x="3973690" y="2921181"/>
            <a:ext cx="7007225" cy="598840"/>
          </a:xfrm>
          <a:prstGeom prst="rect">
            <a:avLst/>
          </a:prstGeom>
        </p:spPr>
        <p:txBody>
          <a:bodyPr vert="horz" lIns="45720" tIns="45720" rIns="45720" bIns="45720" rtlCol="0" anchor="t">
            <a:normAutofit fontScale="92500"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4000" dirty="0">
                <a:solidFill>
                  <a:schemeClr val="bg2"/>
                </a:solidFill>
                <a:latin typeface="+mj-lt"/>
              </a:rPr>
              <a:t>Why do we use it ? </a:t>
            </a:r>
          </a:p>
          <a:p>
            <a:endParaRPr lang="en-GB" sz="4000" dirty="0">
              <a:latin typeface="+mj-lt"/>
            </a:endParaRPr>
          </a:p>
          <a:p>
            <a:pPr marL="0" indent="0">
              <a:buNone/>
            </a:pPr>
            <a:endParaRPr lang="en-GB" sz="4000" dirty="0">
              <a:latin typeface="+mj-lt"/>
            </a:endParaRPr>
          </a:p>
        </p:txBody>
      </p:sp>
      <p:sp>
        <p:nvSpPr>
          <p:cNvPr id="13" name="Title 1">
            <a:extLst>
              <a:ext uri="{FF2B5EF4-FFF2-40B4-BE49-F238E27FC236}">
                <a16:creationId xmlns:a16="http://schemas.microsoft.com/office/drawing/2014/main" id="{17656787-3043-4D40-B79A-4F7CA0C98169}"/>
              </a:ext>
            </a:extLst>
          </p:cNvPr>
          <p:cNvSpPr txBox="1">
            <a:spLocks/>
          </p:cNvSpPr>
          <p:nvPr/>
        </p:nvSpPr>
        <p:spPr>
          <a:xfrm>
            <a:off x="4058956" y="4599905"/>
            <a:ext cx="7007225" cy="598840"/>
          </a:xfrm>
          <a:prstGeom prst="rect">
            <a:avLst/>
          </a:prstGeom>
        </p:spPr>
        <p:txBody>
          <a:bodyPr vert="horz" lIns="45720" tIns="45720" rIns="45720" bIns="45720" rtlCol="0" anchor="t">
            <a:normAutofit fontScale="92500"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pPr marL="0" indent="0">
              <a:buNone/>
            </a:pPr>
            <a:r>
              <a:rPr lang="en-GB" sz="4000" dirty="0">
                <a:latin typeface="+mj-lt"/>
              </a:rPr>
              <a:t> </a:t>
            </a:r>
            <a:r>
              <a:rPr lang="en-GB" sz="4000" dirty="0">
                <a:solidFill>
                  <a:schemeClr val="bg2"/>
                </a:solidFill>
                <a:latin typeface="+mj-lt"/>
              </a:rPr>
              <a:t>How do we use it ? </a:t>
            </a:r>
          </a:p>
        </p:txBody>
      </p:sp>
      <p:sp>
        <p:nvSpPr>
          <p:cNvPr id="4" name="Rectangle 3">
            <a:extLst>
              <a:ext uri="{FF2B5EF4-FFF2-40B4-BE49-F238E27FC236}">
                <a16:creationId xmlns:a16="http://schemas.microsoft.com/office/drawing/2014/main" id="{AA8A9897-7A27-416D-9E66-1822D4A455FC}"/>
              </a:ext>
            </a:extLst>
          </p:cNvPr>
          <p:cNvSpPr/>
          <p:nvPr/>
        </p:nvSpPr>
        <p:spPr>
          <a:xfrm>
            <a:off x="4058956" y="1976267"/>
            <a:ext cx="7781945" cy="1107996"/>
          </a:xfrm>
          <a:prstGeom prst="rect">
            <a:avLst/>
          </a:prstGeom>
        </p:spPr>
        <p:txBody>
          <a:bodyPr wrap="square">
            <a:spAutoFit/>
          </a:bodyPr>
          <a:lstStyle/>
          <a:p>
            <a:pPr marL="285750" indent="-285750">
              <a:buFont typeface="Arial" panose="020B0604020202020204" pitchFamily="34" charset="0"/>
              <a:buChar char="•"/>
            </a:pPr>
            <a:r>
              <a:rPr lang="en-US" sz="1600" dirty="0"/>
              <a:t>Foundation that facilitates all the core conditions.</a:t>
            </a:r>
          </a:p>
          <a:p>
            <a:pPr marL="285750" indent="-285750">
              <a:buFont typeface="Arial" panose="020B0604020202020204" pitchFamily="34" charset="0"/>
              <a:buChar char="•"/>
            </a:pPr>
            <a:r>
              <a:rPr lang="en-US" sz="1600" dirty="0"/>
              <a:t>Animated whilst listening.</a:t>
            </a:r>
          </a:p>
          <a:p>
            <a:pPr marL="285750" indent="-285750">
              <a:buFont typeface="Arial" panose="020B0604020202020204" pitchFamily="34" charset="0"/>
              <a:buChar char="•"/>
            </a:pPr>
            <a:r>
              <a:rPr lang="en-US" sz="1600" dirty="0"/>
              <a:t>Body language .</a:t>
            </a:r>
          </a:p>
          <a:p>
            <a:endParaRPr lang="en-GB" dirty="0"/>
          </a:p>
        </p:txBody>
      </p:sp>
      <p:sp>
        <p:nvSpPr>
          <p:cNvPr id="5" name="Rectangle 4">
            <a:extLst>
              <a:ext uri="{FF2B5EF4-FFF2-40B4-BE49-F238E27FC236}">
                <a16:creationId xmlns:a16="http://schemas.microsoft.com/office/drawing/2014/main" id="{BC7AFBA7-1E4E-41AA-89E5-4FD06CA79062}"/>
              </a:ext>
            </a:extLst>
          </p:cNvPr>
          <p:cNvSpPr/>
          <p:nvPr/>
        </p:nvSpPr>
        <p:spPr>
          <a:xfrm>
            <a:off x="4022903" y="3399964"/>
            <a:ext cx="7275794" cy="1200329"/>
          </a:xfrm>
          <a:prstGeom prst="rect">
            <a:avLst/>
          </a:prstGeom>
        </p:spPr>
        <p:txBody>
          <a:bodyPr wrap="square">
            <a:spAutoFit/>
          </a:bodyPr>
          <a:lstStyle/>
          <a:p>
            <a:pPr marL="285750" indent="-285750">
              <a:buFont typeface="Arial" panose="020B0604020202020204" pitchFamily="34" charset="0"/>
              <a:buChar char="•"/>
            </a:pPr>
            <a:r>
              <a:rPr lang="en-US" dirty="0"/>
              <a:t>Demonstrate attention and interest.</a:t>
            </a:r>
          </a:p>
          <a:p>
            <a:pPr marL="285750" indent="-285750">
              <a:buFont typeface="Arial" panose="020B0604020202020204" pitchFamily="34" charset="0"/>
              <a:buChar char="•"/>
            </a:pPr>
            <a:r>
              <a:rPr lang="en-US" dirty="0"/>
              <a:t>Determines effectiveness of the core conditions and quality of therapeutic relationship. </a:t>
            </a:r>
          </a:p>
          <a:p>
            <a:pPr marL="285750" indent="-285750">
              <a:buFont typeface="Arial" panose="020B0604020202020204" pitchFamily="34" charset="0"/>
              <a:buChar char="•"/>
            </a:pPr>
            <a:r>
              <a:rPr lang="en-US" dirty="0"/>
              <a:t>It reinforces all of the key values and skills. </a:t>
            </a:r>
          </a:p>
        </p:txBody>
      </p:sp>
      <p:pic>
        <p:nvPicPr>
          <p:cNvPr id="15" name="Picture 14">
            <a:extLst>
              <a:ext uri="{FF2B5EF4-FFF2-40B4-BE49-F238E27FC236}">
                <a16:creationId xmlns:a16="http://schemas.microsoft.com/office/drawing/2014/main" id="{D30E4923-147F-4A14-9EF8-525A83AFE510}"/>
              </a:ext>
            </a:extLst>
          </p:cNvPr>
          <p:cNvPicPr>
            <a:picLocks noChangeAspect="1"/>
          </p:cNvPicPr>
          <p:nvPr/>
        </p:nvPicPr>
        <p:blipFill>
          <a:blip r:embed="rId3"/>
          <a:stretch>
            <a:fillRect/>
          </a:stretch>
        </p:blipFill>
        <p:spPr>
          <a:xfrm>
            <a:off x="4211665" y="4505796"/>
            <a:ext cx="4737003" cy="196083"/>
          </a:xfrm>
          <a:prstGeom prst="rect">
            <a:avLst/>
          </a:prstGeom>
        </p:spPr>
      </p:pic>
      <p:sp>
        <p:nvSpPr>
          <p:cNvPr id="7" name="Rectangle 6">
            <a:extLst>
              <a:ext uri="{FF2B5EF4-FFF2-40B4-BE49-F238E27FC236}">
                <a16:creationId xmlns:a16="http://schemas.microsoft.com/office/drawing/2014/main" id="{96362E7B-4E17-4F57-A1C9-8C75C9AB0E72}"/>
              </a:ext>
            </a:extLst>
          </p:cNvPr>
          <p:cNvSpPr/>
          <p:nvPr/>
        </p:nvSpPr>
        <p:spPr>
          <a:xfrm>
            <a:off x="3973690" y="5068003"/>
            <a:ext cx="6427609" cy="1046440"/>
          </a:xfrm>
          <a:prstGeom prst="rect">
            <a:avLst/>
          </a:prstGeom>
        </p:spPr>
        <p:txBody>
          <a:bodyPr wrap="square">
            <a:spAutoFit/>
          </a:bodyPr>
          <a:lstStyle/>
          <a:p>
            <a:pPr marL="285750" indent="-285750">
              <a:buFont typeface="Arial" panose="020B0604020202020204" pitchFamily="34" charset="0"/>
              <a:buChar char="•"/>
            </a:pPr>
            <a:r>
              <a:rPr lang="en-US" dirty="0"/>
              <a:t>make sure they can see you are listening using verbal and non verbal communication. </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sz="800" dirty="0"/>
              <a:t>(Boyd and Dare, 2014), (Riley, 2015) (Carter and </a:t>
            </a:r>
            <a:r>
              <a:rPr lang="en-US" sz="800" dirty="0" err="1"/>
              <a:t>Mossholder</a:t>
            </a:r>
            <a:r>
              <a:rPr lang="en-US" sz="800" dirty="0"/>
              <a:t> 2015). </a:t>
            </a:r>
            <a:endParaRPr lang="en-GB" sz="800" dirty="0"/>
          </a:p>
        </p:txBody>
      </p:sp>
    </p:spTree>
    <p:extLst>
      <p:ext uri="{BB962C8B-B14F-4D97-AF65-F5344CB8AC3E}">
        <p14:creationId xmlns:p14="http://schemas.microsoft.com/office/powerpoint/2010/main" val="14878948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17" name="Rectangle 9">
            <a:extLst>
              <a:ext uri="{FF2B5EF4-FFF2-40B4-BE49-F238E27FC236}">
                <a16:creationId xmlns:a16="http://schemas.microsoft.com/office/drawing/2014/main" id="{B695F8C5-0ED1-4C24-877A-A9E15A1C6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7946" y="643461"/>
            <a:ext cx="3036377" cy="5571069"/>
          </a:xfrm>
          <a:prstGeom prst="rect">
            <a:avLst/>
          </a:prstGeom>
          <a:blipFill dpi="0" rotWithShape="1">
            <a:blip r:embed="rId2">
              <a:duotone>
                <a:schemeClr val="accent1">
                  <a:shade val="45000"/>
                  <a:satMod val="135000"/>
                </a:schemeClr>
                <a:prstClr val="white"/>
              </a:duotone>
            </a:blip>
            <a:srcRect/>
            <a:tile tx="25400" ty="6350" sx="91000" sy="91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1">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4020" y="643461"/>
            <a:ext cx="7654513"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FE2C38-13DD-44EE-A608-28F3D04CC56A}"/>
              </a:ext>
            </a:extLst>
          </p:cNvPr>
          <p:cNvSpPr>
            <a:spLocks noGrp="1"/>
          </p:cNvSpPr>
          <p:nvPr>
            <p:ph type="title"/>
          </p:nvPr>
        </p:nvSpPr>
        <p:spPr>
          <a:xfrm>
            <a:off x="4058956" y="1036264"/>
            <a:ext cx="7006998" cy="1245732"/>
          </a:xfrm>
        </p:spPr>
        <p:txBody>
          <a:bodyPr anchor="t">
            <a:normAutofit/>
          </a:bodyPr>
          <a:lstStyle/>
          <a:p>
            <a:r>
              <a:rPr lang="en-GB" sz="4000" dirty="0">
                <a:solidFill>
                  <a:schemeClr val="tx1"/>
                </a:solidFill>
              </a:rPr>
              <a:t>Active listening </a:t>
            </a:r>
          </a:p>
        </p:txBody>
      </p:sp>
      <p:cxnSp>
        <p:nvCxnSpPr>
          <p:cNvPr id="19" name="Straight Connector 13">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24317" y="4576004"/>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8" name="Title 1">
            <a:extLst>
              <a:ext uri="{FF2B5EF4-FFF2-40B4-BE49-F238E27FC236}">
                <a16:creationId xmlns:a16="http://schemas.microsoft.com/office/drawing/2014/main" id="{9A22A2F7-06E4-4C94-A203-13FA15CE1D8C}"/>
              </a:ext>
            </a:extLst>
          </p:cNvPr>
          <p:cNvSpPr>
            <a:spLocks noGrp="1"/>
          </p:cNvSpPr>
          <p:nvPr>
            <p:ph idx="1"/>
          </p:nvPr>
        </p:nvSpPr>
        <p:spPr>
          <a:xfrm>
            <a:off x="4000761" y="1545097"/>
            <a:ext cx="7007225" cy="598840"/>
          </a:xfrm>
        </p:spPr>
        <p:txBody>
          <a:bodyPr anchor="t">
            <a:normAutofit fontScale="92500" lnSpcReduction="10000"/>
          </a:bodyPr>
          <a:lstStyle/>
          <a:p>
            <a:r>
              <a:rPr lang="en-GB" sz="4000" dirty="0">
                <a:solidFill>
                  <a:schemeClr val="bg1">
                    <a:lumMod val="65000"/>
                    <a:lumOff val="35000"/>
                  </a:schemeClr>
                </a:solidFill>
                <a:latin typeface="+mj-lt"/>
              </a:rPr>
              <a:t>Non-Verbal-</a:t>
            </a:r>
            <a:r>
              <a:rPr lang="en-GB" sz="4000" dirty="0">
                <a:solidFill>
                  <a:schemeClr val="tx1"/>
                </a:solidFill>
                <a:latin typeface="+mj-lt"/>
              </a:rPr>
              <a:t> </a:t>
            </a:r>
          </a:p>
          <a:p>
            <a:endParaRPr lang="en-GB" sz="4000" dirty="0">
              <a:solidFill>
                <a:schemeClr val="tx1"/>
              </a:solidFill>
              <a:latin typeface="+mj-lt"/>
            </a:endParaRPr>
          </a:p>
        </p:txBody>
      </p:sp>
      <p:sp>
        <p:nvSpPr>
          <p:cNvPr id="9" name="Title 1">
            <a:extLst>
              <a:ext uri="{FF2B5EF4-FFF2-40B4-BE49-F238E27FC236}">
                <a16:creationId xmlns:a16="http://schemas.microsoft.com/office/drawing/2014/main" id="{E68DE6A1-2B37-4B82-A530-A6FCC52D7089}"/>
              </a:ext>
            </a:extLst>
          </p:cNvPr>
          <p:cNvSpPr txBox="1">
            <a:spLocks/>
          </p:cNvSpPr>
          <p:nvPr/>
        </p:nvSpPr>
        <p:spPr>
          <a:xfrm>
            <a:off x="4058956" y="2890462"/>
            <a:ext cx="6949030" cy="598841"/>
          </a:xfrm>
          <a:prstGeom prst="rect">
            <a:avLst/>
          </a:prstGeom>
        </p:spPr>
        <p:txBody>
          <a:bodyPr vert="horz" lIns="91440" tIns="45720" rIns="91440" bIns="45720" rtlCol="0" anchor="t">
            <a:normAutofit/>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sz="4000" dirty="0">
                <a:solidFill>
                  <a:schemeClr val="tx1"/>
                </a:solidFill>
                <a:latin typeface="+mn-lt"/>
              </a:rPr>
              <a:t>  </a:t>
            </a:r>
            <a:r>
              <a:rPr lang="en-GB" sz="4000" dirty="0">
                <a:solidFill>
                  <a:schemeClr val="tx1"/>
                </a:solidFill>
              </a:rPr>
              <a:t>  </a:t>
            </a:r>
          </a:p>
        </p:txBody>
      </p:sp>
      <p:sp>
        <p:nvSpPr>
          <p:cNvPr id="10" name="Title 1">
            <a:extLst>
              <a:ext uri="{FF2B5EF4-FFF2-40B4-BE49-F238E27FC236}">
                <a16:creationId xmlns:a16="http://schemas.microsoft.com/office/drawing/2014/main" id="{2A77C8BC-0106-4205-8CBB-60396CF5675F}"/>
              </a:ext>
            </a:extLst>
          </p:cNvPr>
          <p:cNvSpPr txBox="1">
            <a:spLocks/>
          </p:cNvSpPr>
          <p:nvPr/>
        </p:nvSpPr>
        <p:spPr>
          <a:xfrm>
            <a:off x="4058956" y="3736174"/>
            <a:ext cx="7006998" cy="598835"/>
          </a:xfrm>
          <a:prstGeom prst="rect">
            <a:avLst/>
          </a:prstGeom>
        </p:spPr>
        <p:txBody>
          <a:bodyPr vert="horz" lIns="91440" tIns="45720" rIns="91440" bIns="45720" rtlCol="0" anchor="t">
            <a:normAutofit/>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endParaRPr lang="en-GB" sz="4000" dirty="0">
              <a:solidFill>
                <a:schemeClr val="tx1"/>
              </a:solidFill>
            </a:endParaRPr>
          </a:p>
        </p:txBody>
      </p:sp>
      <p:sp>
        <p:nvSpPr>
          <p:cNvPr id="13" name="Title 1">
            <a:extLst>
              <a:ext uri="{FF2B5EF4-FFF2-40B4-BE49-F238E27FC236}">
                <a16:creationId xmlns:a16="http://schemas.microsoft.com/office/drawing/2014/main" id="{17656787-3043-4D40-B79A-4F7CA0C98169}"/>
              </a:ext>
            </a:extLst>
          </p:cNvPr>
          <p:cNvSpPr txBox="1">
            <a:spLocks/>
          </p:cNvSpPr>
          <p:nvPr/>
        </p:nvSpPr>
        <p:spPr>
          <a:xfrm>
            <a:off x="4058956" y="4576004"/>
            <a:ext cx="7007225" cy="598840"/>
          </a:xfrm>
          <a:prstGeom prst="rect">
            <a:avLst/>
          </a:prstGeom>
        </p:spPr>
        <p:txBody>
          <a:bodyPr vert="horz" lIns="45720" tIns="45720" rIns="45720" bIns="45720" rtlCol="0" anchor="t">
            <a:normAutofit fontScale="92500"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pPr marL="0" indent="0">
              <a:buNone/>
            </a:pPr>
            <a:r>
              <a:rPr lang="en-GB" sz="4000" dirty="0">
                <a:latin typeface="+mj-lt"/>
              </a:rPr>
              <a:t> </a:t>
            </a:r>
          </a:p>
        </p:txBody>
      </p:sp>
      <p:sp>
        <p:nvSpPr>
          <p:cNvPr id="4" name="Rectangle 3">
            <a:extLst>
              <a:ext uri="{FF2B5EF4-FFF2-40B4-BE49-F238E27FC236}">
                <a16:creationId xmlns:a16="http://schemas.microsoft.com/office/drawing/2014/main" id="{AA8A9897-7A27-416D-9E66-1822D4A455FC}"/>
              </a:ext>
            </a:extLst>
          </p:cNvPr>
          <p:cNvSpPr/>
          <p:nvPr/>
        </p:nvSpPr>
        <p:spPr>
          <a:xfrm>
            <a:off x="4058956" y="1920541"/>
            <a:ext cx="235962" cy="923330"/>
          </a:xfrm>
          <a:prstGeom prst="rect">
            <a:avLst/>
          </a:prstGeom>
        </p:spPr>
        <p:txBody>
          <a:bodyPr wrap="none">
            <a:spAutoFit/>
          </a:bodyPr>
          <a:lstStyle/>
          <a:p>
            <a:r>
              <a:rPr lang="en-US" dirty="0"/>
              <a:t>.</a:t>
            </a:r>
          </a:p>
          <a:p>
            <a:endParaRPr lang="en-US" dirty="0"/>
          </a:p>
          <a:p>
            <a:endParaRPr lang="en-GB" dirty="0"/>
          </a:p>
        </p:txBody>
      </p:sp>
      <p:sp>
        <p:nvSpPr>
          <p:cNvPr id="3" name="Rectangle 2">
            <a:extLst>
              <a:ext uri="{FF2B5EF4-FFF2-40B4-BE49-F238E27FC236}">
                <a16:creationId xmlns:a16="http://schemas.microsoft.com/office/drawing/2014/main" id="{6724DDBC-43E9-47E6-8190-CBFD67633D8D}"/>
              </a:ext>
            </a:extLst>
          </p:cNvPr>
          <p:cNvSpPr/>
          <p:nvPr/>
        </p:nvSpPr>
        <p:spPr>
          <a:xfrm>
            <a:off x="4176937" y="2025486"/>
            <a:ext cx="6106232" cy="2308324"/>
          </a:xfrm>
          <a:prstGeom prst="rect">
            <a:avLst/>
          </a:prstGeom>
        </p:spPr>
        <p:txBody>
          <a:bodyPr wrap="square">
            <a:spAutoFit/>
          </a:bodyPr>
          <a:lstStyle/>
          <a:p>
            <a:pPr marL="285750" indent="-285750">
              <a:buFont typeface="Arial" panose="020B0604020202020204" pitchFamily="34" charset="0"/>
              <a:buChar char="•"/>
            </a:pPr>
            <a:r>
              <a:rPr lang="en-GB" dirty="0"/>
              <a:t>Smile .</a:t>
            </a:r>
          </a:p>
          <a:p>
            <a:pPr marL="285750" indent="-285750">
              <a:buFont typeface="Arial" panose="020B0604020202020204" pitchFamily="34" charset="0"/>
              <a:buChar char="•"/>
            </a:pPr>
            <a:r>
              <a:rPr lang="en-GB" dirty="0"/>
              <a:t>Eye contact .</a:t>
            </a:r>
          </a:p>
          <a:p>
            <a:pPr marL="285750" indent="-285750">
              <a:buFont typeface="Arial" panose="020B0604020202020204" pitchFamily="34" charset="0"/>
              <a:buChar char="•"/>
            </a:pPr>
            <a:r>
              <a:rPr lang="en-GB" dirty="0"/>
              <a:t>Posture. </a:t>
            </a:r>
          </a:p>
          <a:p>
            <a:pPr marL="285750" indent="-285750">
              <a:buFont typeface="Arial" panose="020B0604020202020204" pitchFamily="34" charset="0"/>
              <a:buChar char="•"/>
            </a:pPr>
            <a:r>
              <a:rPr lang="en-GB" dirty="0"/>
              <a:t>Mirroring. </a:t>
            </a:r>
          </a:p>
          <a:p>
            <a:pPr marL="285750" indent="-285750">
              <a:buFont typeface="Arial" panose="020B0604020202020204" pitchFamily="34" charset="0"/>
              <a:buChar char="•"/>
            </a:pPr>
            <a:r>
              <a:rPr lang="en-GB" dirty="0"/>
              <a:t>Avoid Distraction.</a:t>
            </a:r>
          </a:p>
          <a:p>
            <a:pPr marL="285750" indent="-285750">
              <a:buFont typeface="Arial" panose="020B0604020202020204" pitchFamily="34" charset="0"/>
              <a:buChar char="•"/>
            </a:pPr>
            <a:endParaRPr lang="en-GB" dirty="0"/>
          </a:p>
          <a:p>
            <a:endParaRPr lang="en-GB" dirty="0"/>
          </a:p>
          <a:p>
            <a:endParaRPr lang="en-GB" dirty="0"/>
          </a:p>
        </p:txBody>
      </p:sp>
      <p:pic>
        <p:nvPicPr>
          <p:cNvPr id="15" name="Picture 14">
            <a:extLst>
              <a:ext uri="{FF2B5EF4-FFF2-40B4-BE49-F238E27FC236}">
                <a16:creationId xmlns:a16="http://schemas.microsoft.com/office/drawing/2014/main" id="{AA5EBCB4-3DA5-42FB-AE0D-2E1F32343DEF}"/>
              </a:ext>
            </a:extLst>
          </p:cNvPr>
          <p:cNvPicPr>
            <a:picLocks noChangeAspect="1"/>
          </p:cNvPicPr>
          <p:nvPr/>
        </p:nvPicPr>
        <p:blipFill>
          <a:blip r:embed="rId3"/>
          <a:stretch>
            <a:fillRect/>
          </a:stretch>
        </p:blipFill>
        <p:spPr>
          <a:xfrm>
            <a:off x="4211665" y="4505796"/>
            <a:ext cx="4737003" cy="196083"/>
          </a:xfrm>
          <a:prstGeom prst="rect">
            <a:avLst/>
          </a:prstGeom>
        </p:spPr>
      </p:pic>
      <p:sp>
        <p:nvSpPr>
          <p:cNvPr id="21" name="Title 1">
            <a:extLst>
              <a:ext uri="{FF2B5EF4-FFF2-40B4-BE49-F238E27FC236}">
                <a16:creationId xmlns:a16="http://schemas.microsoft.com/office/drawing/2014/main" id="{B96E70EB-2F1A-4611-B039-84EDB861DABB}"/>
              </a:ext>
            </a:extLst>
          </p:cNvPr>
          <p:cNvSpPr txBox="1">
            <a:spLocks/>
          </p:cNvSpPr>
          <p:nvPr/>
        </p:nvSpPr>
        <p:spPr>
          <a:xfrm>
            <a:off x="4000760" y="3487332"/>
            <a:ext cx="7007225" cy="598840"/>
          </a:xfrm>
          <a:prstGeom prst="rect">
            <a:avLst/>
          </a:prstGeom>
        </p:spPr>
        <p:txBody>
          <a:bodyPr vert="horz" lIns="45720" tIns="45720" rIns="45720" bIns="45720" rtlCol="0" anchor="t">
            <a:normAutofit fontScale="92500"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4000" dirty="0">
                <a:solidFill>
                  <a:schemeClr val="bg1">
                    <a:lumMod val="65000"/>
                    <a:lumOff val="35000"/>
                  </a:schemeClr>
                </a:solidFill>
                <a:latin typeface="+mj-lt"/>
              </a:rPr>
              <a:t>Verbal-</a:t>
            </a:r>
            <a:r>
              <a:rPr lang="en-GB" sz="4000" dirty="0">
                <a:latin typeface="+mj-lt"/>
              </a:rPr>
              <a:t> </a:t>
            </a:r>
          </a:p>
          <a:p>
            <a:endParaRPr lang="en-GB" sz="4000" dirty="0">
              <a:latin typeface="+mj-lt"/>
            </a:endParaRPr>
          </a:p>
        </p:txBody>
      </p:sp>
      <p:sp>
        <p:nvSpPr>
          <p:cNvPr id="22" name="Rectangle 21">
            <a:extLst>
              <a:ext uri="{FF2B5EF4-FFF2-40B4-BE49-F238E27FC236}">
                <a16:creationId xmlns:a16="http://schemas.microsoft.com/office/drawing/2014/main" id="{2584C5EA-410E-4523-9739-CB55C1ABB473}"/>
              </a:ext>
            </a:extLst>
          </p:cNvPr>
          <p:cNvSpPr/>
          <p:nvPr/>
        </p:nvSpPr>
        <p:spPr>
          <a:xfrm>
            <a:off x="4176936" y="3906206"/>
            <a:ext cx="6106232" cy="2154436"/>
          </a:xfrm>
          <a:prstGeom prst="rect">
            <a:avLst/>
          </a:prstGeom>
        </p:spPr>
        <p:txBody>
          <a:bodyPr wrap="square">
            <a:spAutoFit/>
          </a:bodyPr>
          <a:lstStyle/>
          <a:p>
            <a:pPr marL="285750" indent="-285750">
              <a:buFont typeface="Arial" panose="020B0604020202020204" pitchFamily="34" charset="0"/>
              <a:buChar char="•"/>
            </a:pPr>
            <a:r>
              <a:rPr lang="en-GB" dirty="0"/>
              <a:t>Positive reinforcement. </a:t>
            </a:r>
          </a:p>
          <a:p>
            <a:pPr marL="285750" indent="-285750">
              <a:buFont typeface="Arial" panose="020B0604020202020204" pitchFamily="34" charset="0"/>
              <a:buChar char="•"/>
            </a:pPr>
            <a:r>
              <a:rPr lang="en-GB" dirty="0"/>
              <a:t>Questioning.</a:t>
            </a:r>
          </a:p>
          <a:p>
            <a:pPr marL="285750" indent="-285750">
              <a:buFont typeface="Arial" panose="020B0604020202020204" pitchFamily="34" charset="0"/>
              <a:buChar char="•"/>
            </a:pPr>
            <a:r>
              <a:rPr lang="en-GB" dirty="0"/>
              <a:t>Clarifying.</a:t>
            </a:r>
          </a:p>
          <a:p>
            <a:pPr marL="285750" indent="-285750">
              <a:buFont typeface="Arial" panose="020B0604020202020204" pitchFamily="34" charset="0"/>
              <a:buChar char="•"/>
            </a:pPr>
            <a:r>
              <a:rPr lang="en-GB" dirty="0"/>
              <a:t>Reflecting.</a:t>
            </a:r>
          </a:p>
          <a:p>
            <a:pPr marL="285750" indent="-285750">
              <a:buFont typeface="Arial" panose="020B0604020202020204" pitchFamily="34" charset="0"/>
              <a:buChar char="•"/>
            </a:pPr>
            <a:r>
              <a:rPr lang="en-GB" dirty="0"/>
              <a:t>Summarising. </a:t>
            </a:r>
          </a:p>
          <a:p>
            <a:pPr marL="285750" indent="-285750">
              <a:buFont typeface="Arial" panose="020B0604020202020204" pitchFamily="34" charset="0"/>
              <a:buChar char="•"/>
            </a:pPr>
            <a:endParaRPr lang="en-GB" dirty="0"/>
          </a:p>
          <a:p>
            <a:endParaRPr lang="en-GB" dirty="0"/>
          </a:p>
          <a:p>
            <a:r>
              <a:rPr lang="en-GB" sz="800" dirty="0"/>
              <a:t>(Stanley, 2016), (Stein-</a:t>
            </a:r>
            <a:r>
              <a:rPr lang="en-GB" sz="800" dirty="0" err="1"/>
              <a:t>Parbury</a:t>
            </a:r>
            <a:r>
              <a:rPr lang="en-GB" sz="800" dirty="0"/>
              <a:t>, 2009)</a:t>
            </a:r>
          </a:p>
        </p:txBody>
      </p:sp>
      <p:pic>
        <p:nvPicPr>
          <p:cNvPr id="1026" name="Picture 2">
            <a:extLst>
              <a:ext uri="{FF2B5EF4-FFF2-40B4-BE49-F238E27FC236}">
                <a16:creationId xmlns:a16="http://schemas.microsoft.com/office/drawing/2014/main" id="{07916277-6F6B-4194-83C8-9BDC99625C69}"/>
              </a:ext>
            </a:extLst>
          </p:cNvPr>
          <p:cNvPicPr>
            <a:picLocks noChangeAspect="1" noChangeArrowheads="1"/>
          </p:cNvPicPr>
          <p:nvPr/>
        </p:nvPicPr>
        <p:blipFill>
          <a:blip r:embed="rId4">
            <a:alphaModFix amt="92000"/>
            <a:extLst>
              <a:ext uri="{28A0092B-C50C-407E-A947-70E740481C1C}">
                <a14:useLocalDpi xmlns:a14="http://schemas.microsoft.com/office/drawing/2010/main" val="0"/>
              </a:ext>
            </a:extLst>
          </a:blip>
          <a:srcRect/>
          <a:stretch>
            <a:fillRect/>
          </a:stretch>
        </p:blipFill>
        <p:spPr bwMode="auto">
          <a:xfrm>
            <a:off x="7436457" y="1948010"/>
            <a:ext cx="3238103" cy="2083133"/>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6633CC"/>
                </a:solidFill>
              </a14:hiddenFill>
            </a:ext>
            <a:ext uri="{91240B29-F687-4F45-9708-019B960494DF}">
              <a14:hiddenLine xmlns:a14="http://schemas.microsoft.com/office/drawing/2010/main" w="25400" algn="ctr">
                <a:solidFill>
                  <a:srgbClr val="000000"/>
                </a:solidFill>
                <a:miter lim="800000"/>
                <a:headEnd/>
                <a:tailEnd/>
              </a14:hiddenLine>
            </a:ext>
          </a:extLst>
        </p:spPr>
      </p:pic>
      <p:sp>
        <p:nvSpPr>
          <p:cNvPr id="11" name="Rectangle 10">
            <a:extLst>
              <a:ext uri="{FF2B5EF4-FFF2-40B4-BE49-F238E27FC236}">
                <a16:creationId xmlns:a16="http://schemas.microsoft.com/office/drawing/2014/main" id="{E9EF2C40-70B4-40A4-A79C-76EC033068D3}"/>
              </a:ext>
            </a:extLst>
          </p:cNvPr>
          <p:cNvSpPr/>
          <p:nvPr/>
        </p:nvSpPr>
        <p:spPr>
          <a:xfrm>
            <a:off x="9271220" y="3978451"/>
            <a:ext cx="1723549" cy="215444"/>
          </a:xfrm>
          <a:prstGeom prst="rect">
            <a:avLst/>
          </a:prstGeom>
        </p:spPr>
        <p:txBody>
          <a:bodyPr wrap="none">
            <a:spAutoFit/>
          </a:bodyPr>
          <a:lstStyle/>
          <a:p>
            <a:r>
              <a:rPr lang="en-US" sz="800" dirty="0"/>
              <a:t>Centre for creative leadership (2016)</a:t>
            </a:r>
            <a:endParaRPr lang="en-US" dirty="0"/>
          </a:p>
        </p:txBody>
      </p:sp>
    </p:spTree>
    <p:extLst>
      <p:ext uri="{BB962C8B-B14F-4D97-AF65-F5344CB8AC3E}">
        <p14:creationId xmlns:p14="http://schemas.microsoft.com/office/powerpoint/2010/main" val="10099624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17" name="Rectangle 9">
            <a:extLst>
              <a:ext uri="{FF2B5EF4-FFF2-40B4-BE49-F238E27FC236}">
                <a16:creationId xmlns:a16="http://schemas.microsoft.com/office/drawing/2014/main" id="{B695F8C5-0ED1-4C24-877A-A9E15A1C6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7946" y="643461"/>
            <a:ext cx="3036377" cy="5571069"/>
          </a:xfrm>
          <a:prstGeom prst="rect">
            <a:avLst/>
          </a:prstGeom>
          <a:blipFill dpi="0" rotWithShape="1">
            <a:blip r:embed="rId2">
              <a:duotone>
                <a:schemeClr val="accent1">
                  <a:shade val="45000"/>
                  <a:satMod val="135000"/>
                </a:schemeClr>
                <a:prstClr val="white"/>
              </a:duotone>
            </a:blip>
            <a:srcRect/>
            <a:tile tx="25400" ty="6350" sx="91000" sy="91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1">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4020" y="643461"/>
            <a:ext cx="7654513"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FE2C38-13DD-44EE-A608-28F3D04CC56A}"/>
              </a:ext>
            </a:extLst>
          </p:cNvPr>
          <p:cNvSpPr>
            <a:spLocks noGrp="1"/>
          </p:cNvSpPr>
          <p:nvPr>
            <p:ph type="title"/>
          </p:nvPr>
        </p:nvSpPr>
        <p:spPr>
          <a:xfrm>
            <a:off x="4030085" y="677814"/>
            <a:ext cx="7006998" cy="1245732"/>
          </a:xfrm>
        </p:spPr>
        <p:txBody>
          <a:bodyPr anchor="t">
            <a:normAutofit fontScale="90000"/>
          </a:bodyPr>
          <a:lstStyle/>
          <a:p>
            <a:r>
              <a:rPr lang="en-GB" sz="4400" dirty="0">
                <a:solidFill>
                  <a:schemeClr val="tx1"/>
                </a:solidFill>
              </a:rPr>
              <a:t>Egan- SOLER</a:t>
            </a:r>
            <a:br>
              <a:rPr lang="en-GB" sz="4400" dirty="0">
                <a:solidFill>
                  <a:schemeClr val="tx1"/>
                </a:solidFill>
              </a:rPr>
            </a:br>
            <a:br>
              <a:rPr lang="en-GB" sz="3600" dirty="0">
                <a:solidFill>
                  <a:schemeClr val="tx1"/>
                </a:solidFill>
              </a:rPr>
            </a:br>
            <a:r>
              <a:rPr lang="en-GB" sz="3600" dirty="0">
                <a:solidFill>
                  <a:schemeClr val="tx1"/>
                </a:solidFill>
              </a:rPr>
              <a:t>S- face the client </a:t>
            </a:r>
            <a:r>
              <a:rPr lang="en-GB" sz="3600" dirty="0">
                <a:solidFill>
                  <a:srgbClr val="FFC000"/>
                </a:solidFill>
              </a:rPr>
              <a:t>squarely</a:t>
            </a:r>
            <a:br>
              <a:rPr lang="en-GB" sz="3600" dirty="0">
                <a:solidFill>
                  <a:schemeClr val="tx1"/>
                </a:solidFill>
              </a:rPr>
            </a:br>
            <a:br>
              <a:rPr lang="en-GB" sz="3600" dirty="0">
                <a:solidFill>
                  <a:schemeClr val="tx1"/>
                </a:solidFill>
              </a:rPr>
            </a:br>
            <a:r>
              <a:rPr lang="en-GB" sz="3600" dirty="0">
                <a:solidFill>
                  <a:schemeClr val="tx1"/>
                </a:solidFill>
              </a:rPr>
              <a:t>o- adopt an </a:t>
            </a:r>
            <a:r>
              <a:rPr lang="en-GB" sz="3600" dirty="0">
                <a:solidFill>
                  <a:srgbClr val="FFC000"/>
                </a:solidFill>
              </a:rPr>
              <a:t>open</a:t>
            </a:r>
            <a:r>
              <a:rPr lang="en-GB" sz="3600" dirty="0">
                <a:solidFill>
                  <a:schemeClr val="tx1"/>
                </a:solidFill>
              </a:rPr>
              <a:t> posture</a:t>
            </a:r>
            <a:br>
              <a:rPr lang="en-GB" sz="3600" dirty="0">
                <a:solidFill>
                  <a:schemeClr val="tx1"/>
                </a:solidFill>
              </a:rPr>
            </a:br>
            <a:br>
              <a:rPr lang="en-GB" sz="3600" dirty="0">
                <a:solidFill>
                  <a:schemeClr val="tx1"/>
                </a:solidFill>
              </a:rPr>
            </a:br>
            <a:r>
              <a:rPr lang="en-GB" sz="3600" dirty="0">
                <a:solidFill>
                  <a:schemeClr val="tx1"/>
                </a:solidFill>
              </a:rPr>
              <a:t>l- </a:t>
            </a:r>
            <a:r>
              <a:rPr lang="en-GB" sz="3600" dirty="0">
                <a:solidFill>
                  <a:srgbClr val="FFC000"/>
                </a:solidFill>
              </a:rPr>
              <a:t>lean</a:t>
            </a:r>
            <a:r>
              <a:rPr lang="en-GB" sz="3600" dirty="0">
                <a:solidFill>
                  <a:schemeClr val="tx1"/>
                </a:solidFill>
              </a:rPr>
              <a:t> towards the other</a:t>
            </a:r>
            <a:br>
              <a:rPr lang="en-GB" sz="3600" dirty="0">
                <a:solidFill>
                  <a:schemeClr val="tx1"/>
                </a:solidFill>
              </a:rPr>
            </a:br>
            <a:br>
              <a:rPr lang="en-GB" sz="3600" dirty="0">
                <a:solidFill>
                  <a:schemeClr val="tx1"/>
                </a:solidFill>
              </a:rPr>
            </a:br>
            <a:r>
              <a:rPr lang="en-GB" sz="3600" dirty="0">
                <a:solidFill>
                  <a:schemeClr val="tx1"/>
                </a:solidFill>
              </a:rPr>
              <a:t>e- maintain good </a:t>
            </a:r>
            <a:r>
              <a:rPr lang="en-GB" sz="3600" dirty="0">
                <a:solidFill>
                  <a:srgbClr val="FFC000"/>
                </a:solidFill>
              </a:rPr>
              <a:t>eye</a:t>
            </a:r>
            <a:r>
              <a:rPr lang="en-GB" sz="3600" dirty="0">
                <a:solidFill>
                  <a:schemeClr val="tx1"/>
                </a:solidFill>
              </a:rPr>
              <a:t> contact</a:t>
            </a:r>
            <a:br>
              <a:rPr lang="en-GB" sz="3600" dirty="0">
                <a:solidFill>
                  <a:schemeClr val="tx1"/>
                </a:solidFill>
              </a:rPr>
            </a:br>
            <a:br>
              <a:rPr lang="en-GB" sz="3600" dirty="0">
                <a:solidFill>
                  <a:schemeClr val="tx1"/>
                </a:solidFill>
              </a:rPr>
            </a:br>
            <a:r>
              <a:rPr lang="en-GB" sz="3600" dirty="0">
                <a:solidFill>
                  <a:schemeClr val="tx1"/>
                </a:solidFill>
              </a:rPr>
              <a:t>r -   </a:t>
            </a:r>
            <a:r>
              <a:rPr lang="en-GB" sz="3600" dirty="0">
                <a:solidFill>
                  <a:srgbClr val="FFC000"/>
                </a:solidFill>
              </a:rPr>
              <a:t>relax</a:t>
            </a:r>
            <a:r>
              <a:rPr lang="en-GB" sz="3600" dirty="0">
                <a:solidFill>
                  <a:schemeClr val="tx1"/>
                </a:solidFill>
              </a:rPr>
              <a:t> </a:t>
            </a:r>
            <a:r>
              <a:rPr lang="en-GB" sz="1800" dirty="0">
                <a:solidFill>
                  <a:schemeClr val="tx1"/>
                </a:solidFill>
              </a:rPr>
              <a:t>( stress in contagious ! ) </a:t>
            </a:r>
          </a:p>
        </p:txBody>
      </p:sp>
      <p:cxnSp>
        <p:nvCxnSpPr>
          <p:cNvPr id="19" name="Straight Connector 13">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24317" y="4576004"/>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8" name="Title 1">
            <a:extLst>
              <a:ext uri="{FF2B5EF4-FFF2-40B4-BE49-F238E27FC236}">
                <a16:creationId xmlns:a16="http://schemas.microsoft.com/office/drawing/2014/main" id="{9A22A2F7-06E4-4C94-A203-13FA15CE1D8C}"/>
              </a:ext>
            </a:extLst>
          </p:cNvPr>
          <p:cNvSpPr>
            <a:spLocks noGrp="1"/>
          </p:cNvSpPr>
          <p:nvPr>
            <p:ph idx="1"/>
          </p:nvPr>
        </p:nvSpPr>
        <p:spPr>
          <a:xfrm>
            <a:off x="4058956" y="5821736"/>
            <a:ext cx="7007225" cy="598840"/>
          </a:xfrm>
        </p:spPr>
        <p:txBody>
          <a:bodyPr anchor="t">
            <a:normAutofit/>
          </a:bodyPr>
          <a:lstStyle/>
          <a:p>
            <a:pPr marL="0" indent="0">
              <a:buNone/>
            </a:pPr>
            <a:r>
              <a:rPr lang="en-GB" sz="800" dirty="0">
                <a:latin typeface="+mj-lt"/>
              </a:rPr>
              <a:t>(Egan, 1975), (O’Toole,2008) </a:t>
            </a:r>
            <a:endParaRPr lang="en-GB" sz="800" dirty="0">
              <a:solidFill>
                <a:schemeClr val="tx1"/>
              </a:solidFill>
              <a:latin typeface="+mj-lt"/>
            </a:endParaRPr>
          </a:p>
        </p:txBody>
      </p:sp>
      <p:sp>
        <p:nvSpPr>
          <p:cNvPr id="9" name="Title 1">
            <a:extLst>
              <a:ext uri="{FF2B5EF4-FFF2-40B4-BE49-F238E27FC236}">
                <a16:creationId xmlns:a16="http://schemas.microsoft.com/office/drawing/2014/main" id="{E68DE6A1-2B37-4B82-A530-A6FCC52D7089}"/>
              </a:ext>
            </a:extLst>
          </p:cNvPr>
          <p:cNvSpPr txBox="1">
            <a:spLocks/>
          </p:cNvSpPr>
          <p:nvPr/>
        </p:nvSpPr>
        <p:spPr>
          <a:xfrm>
            <a:off x="4058956" y="2890462"/>
            <a:ext cx="6949030" cy="598841"/>
          </a:xfrm>
          <a:prstGeom prst="rect">
            <a:avLst/>
          </a:prstGeom>
        </p:spPr>
        <p:txBody>
          <a:bodyPr vert="horz" lIns="91440" tIns="45720" rIns="91440" bIns="45720" rtlCol="0" anchor="t">
            <a:normAutofit/>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sz="4000" dirty="0">
                <a:solidFill>
                  <a:schemeClr val="tx1"/>
                </a:solidFill>
                <a:latin typeface="+mn-lt"/>
              </a:rPr>
              <a:t>  </a:t>
            </a:r>
            <a:r>
              <a:rPr lang="en-GB" sz="4000" dirty="0">
                <a:solidFill>
                  <a:schemeClr val="tx1"/>
                </a:solidFill>
              </a:rPr>
              <a:t>  </a:t>
            </a:r>
          </a:p>
        </p:txBody>
      </p:sp>
      <p:sp>
        <p:nvSpPr>
          <p:cNvPr id="10" name="Title 1">
            <a:extLst>
              <a:ext uri="{FF2B5EF4-FFF2-40B4-BE49-F238E27FC236}">
                <a16:creationId xmlns:a16="http://schemas.microsoft.com/office/drawing/2014/main" id="{2A77C8BC-0106-4205-8CBB-60396CF5675F}"/>
              </a:ext>
            </a:extLst>
          </p:cNvPr>
          <p:cNvSpPr txBox="1">
            <a:spLocks/>
          </p:cNvSpPr>
          <p:nvPr/>
        </p:nvSpPr>
        <p:spPr>
          <a:xfrm>
            <a:off x="4058956" y="3736174"/>
            <a:ext cx="7006998" cy="598835"/>
          </a:xfrm>
          <a:prstGeom prst="rect">
            <a:avLst/>
          </a:prstGeom>
        </p:spPr>
        <p:txBody>
          <a:bodyPr vert="horz" lIns="91440" tIns="45720" rIns="91440" bIns="45720" rtlCol="0" anchor="t">
            <a:normAutofit/>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endParaRPr lang="en-GB" sz="4000" dirty="0">
              <a:solidFill>
                <a:schemeClr val="tx1"/>
              </a:solidFill>
            </a:endParaRPr>
          </a:p>
        </p:txBody>
      </p:sp>
      <p:sp>
        <p:nvSpPr>
          <p:cNvPr id="12" name="Title 1">
            <a:extLst>
              <a:ext uri="{FF2B5EF4-FFF2-40B4-BE49-F238E27FC236}">
                <a16:creationId xmlns:a16="http://schemas.microsoft.com/office/drawing/2014/main" id="{EA94A9AD-72F3-481F-A555-CF1A40AF74C4}"/>
              </a:ext>
            </a:extLst>
          </p:cNvPr>
          <p:cNvSpPr txBox="1">
            <a:spLocks/>
          </p:cNvSpPr>
          <p:nvPr/>
        </p:nvSpPr>
        <p:spPr>
          <a:xfrm>
            <a:off x="3973691" y="2787407"/>
            <a:ext cx="7007225" cy="598840"/>
          </a:xfrm>
          <a:prstGeom prst="rect">
            <a:avLst/>
          </a:prstGeom>
        </p:spPr>
        <p:txBody>
          <a:bodyPr vert="horz" lIns="45720" tIns="45720" rIns="45720" bIns="45720" rtlCol="0" anchor="t">
            <a:normAutofit fontScale="92500"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pPr marL="0" indent="0">
              <a:buNone/>
            </a:pPr>
            <a:r>
              <a:rPr lang="en-GB" sz="4000" dirty="0">
                <a:latin typeface="+mj-lt"/>
              </a:rPr>
              <a:t> </a:t>
            </a:r>
          </a:p>
          <a:p>
            <a:endParaRPr lang="en-GB" sz="4000" dirty="0">
              <a:latin typeface="+mj-lt"/>
            </a:endParaRPr>
          </a:p>
          <a:p>
            <a:pPr marL="0" indent="0">
              <a:buNone/>
            </a:pPr>
            <a:endParaRPr lang="en-GB" sz="4000" dirty="0">
              <a:latin typeface="+mj-lt"/>
            </a:endParaRPr>
          </a:p>
        </p:txBody>
      </p:sp>
      <p:sp>
        <p:nvSpPr>
          <p:cNvPr id="13" name="Title 1">
            <a:extLst>
              <a:ext uri="{FF2B5EF4-FFF2-40B4-BE49-F238E27FC236}">
                <a16:creationId xmlns:a16="http://schemas.microsoft.com/office/drawing/2014/main" id="{17656787-3043-4D40-B79A-4F7CA0C98169}"/>
              </a:ext>
            </a:extLst>
          </p:cNvPr>
          <p:cNvSpPr txBox="1">
            <a:spLocks/>
          </p:cNvSpPr>
          <p:nvPr/>
        </p:nvSpPr>
        <p:spPr>
          <a:xfrm>
            <a:off x="4029858" y="3533933"/>
            <a:ext cx="7007225" cy="598840"/>
          </a:xfrm>
          <a:prstGeom prst="rect">
            <a:avLst/>
          </a:prstGeom>
        </p:spPr>
        <p:txBody>
          <a:bodyPr vert="horz" lIns="45720" tIns="45720" rIns="45720" bIns="45720" rtlCol="0" anchor="t">
            <a:normAutofit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pPr marL="0" indent="0">
              <a:buNone/>
            </a:pPr>
            <a:r>
              <a:rPr lang="en-GB" sz="4000" dirty="0">
                <a:latin typeface="+mj-lt"/>
              </a:rPr>
              <a:t> </a:t>
            </a:r>
          </a:p>
        </p:txBody>
      </p:sp>
      <p:pic>
        <p:nvPicPr>
          <p:cNvPr id="14" name="Picture 13">
            <a:extLst>
              <a:ext uri="{FF2B5EF4-FFF2-40B4-BE49-F238E27FC236}">
                <a16:creationId xmlns:a16="http://schemas.microsoft.com/office/drawing/2014/main" id="{6A2D517E-4D15-4774-A3D8-8085B90EC7FE}"/>
              </a:ext>
            </a:extLst>
          </p:cNvPr>
          <p:cNvPicPr>
            <a:picLocks noChangeAspect="1"/>
          </p:cNvPicPr>
          <p:nvPr/>
        </p:nvPicPr>
        <p:blipFill>
          <a:blip r:embed="rId3"/>
          <a:stretch>
            <a:fillRect/>
          </a:stretch>
        </p:blipFill>
        <p:spPr>
          <a:xfrm>
            <a:off x="4241919" y="4492795"/>
            <a:ext cx="4736795" cy="250920"/>
          </a:xfrm>
          <a:prstGeom prst="rect">
            <a:avLst/>
          </a:prstGeom>
        </p:spPr>
      </p:pic>
      <p:pic>
        <p:nvPicPr>
          <p:cNvPr id="6" name="Picture 5">
            <a:extLst>
              <a:ext uri="{FF2B5EF4-FFF2-40B4-BE49-F238E27FC236}">
                <a16:creationId xmlns:a16="http://schemas.microsoft.com/office/drawing/2014/main" id="{E25A54DB-CC7D-4826-8A5E-D7A85CEB4CA6}"/>
              </a:ext>
            </a:extLst>
          </p:cNvPr>
          <p:cNvPicPr>
            <a:picLocks noChangeAspect="1"/>
          </p:cNvPicPr>
          <p:nvPr/>
        </p:nvPicPr>
        <p:blipFill>
          <a:blip r:embed="rId4">
            <a:alphaModFix amt="49000"/>
          </a:blip>
          <a:stretch>
            <a:fillRect/>
          </a:stretch>
        </p:blipFill>
        <p:spPr>
          <a:xfrm>
            <a:off x="8105823" y="889220"/>
            <a:ext cx="3251470" cy="2646731"/>
          </a:xfrm>
          <a:prstGeom prst="ellipse">
            <a:avLst/>
          </a:prstGeom>
          <a:ln>
            <a:noFill/>
          </a:ln>
          <a:effectLst>
            <a:softEdge rad="112500"/>
          </a:effectLst>
        </p:spPr>
      </p:pic>
      <p:pic>
        <p:nvPicPr>
          <p:cNvPr id="3" name="Picture 2">
            <a:extLst>
              <a:ext uri="{FF2B5EF4-FFF2-40B4-BE49-F238E27FC236}">
                <a16:creationId xmlns:a16="http://schemas.microsoft.com/office/drawing/2014/main" id="{4F19C7DC-36E1-48F4-AD3F-CCB6E2377C93}"/>
              </a:ext>
            </a:extLst>
          </p:cNvPr>
          <p:cNvPicPr>
            <a:picLocks noChangeAspect="1"/>
          </p:cNvPicPr>
          <p:nvPr/>
        </p:nvPicPr>
        <p:blipFill>
          <a:blip r:embed="rId5"/>
          <a:stretch>
            <a:fillRect/>
          </a:stretch>
        </p:blipFill>
        <p:spPr>
          <a:xfrm>
            <a:off x="10009960" y="3376892"/>
            <a:ext cx="2694666" cy="231668"/>
          </a:xfrm>
          <a:prstGeom prst="rect">
            <a:avLst/>
          </a:prstGeom>
        </p:spPr>
      </p:pic>
    </p:spTree>
    <p:extLst>
      <p:ext uri="{BB962C8B-B14F-4D97-AF65-F5344CB8AC3E}">
        <p14:creationId xmlns:p14="http://schemas.microsoft.com/office/powerpoint/2010/main" val="20656538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17" name="Rectangle 9">
            <a:extLst>
              <a:ext uri="{FF2B5EF4-FFF2-40B4-BE49-F238E27FC236}">
                <a16:creationId xmlns:a16="http://schemas.microsoft.com/office/drawing/2014/main" id="{B695F8C5-0ED1-4C24-877A-A9E15A1C6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7946" y="643461"/>
            <a:ext cx="3036377" cy="5571069"/>
          </a:xfrm>
          <a:prstGeom prst="rect">
            <a:avLst/>
          </a:prstGeom>
          <a:blipFill dpi="0" rotWithShape="1">
            <a:blip r:embed="rId2">
              <a:duotone>
                <a:schemeClr val="accent1">
                  <a:shade val="45000"/>
                  <a:satMod val="135000"/>
                </a:schemeClr>
                <a:prstClr val="white"/>
              </a:duotone>
            </a:blip>
            <a:srcRect/>
            <a:tile tx="25400" ty="6350" sx="91000" sy="91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1">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4020" y="643461"/>
            <a:ext cx="7654513"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FE2C38-13DD-44EE-A608-28F3D04CC56A}"/>
              </a:ext>
            </a:extLst>
          </p:cNvPr>
          <p:cNvSpPr>
            <a:spLocks noGrp="1"/>
          </p:cNvSpPr>
          <p:nvPr>
            <p:ph type="title"/>
          </p:nvPr>
        </p:nvSpPr>
        <p:spPr>
          <a:xfrm>
            <a:off x="4000988" y="731396"/>
            <a:ext cx="7006998" cy="1259340"/>
          </a:xfrm>
        </p:spPr>
        <p:txBody>
          <a:bodyPr anchor="t">
            <a:normAutofit fontScale="90000"/>
          </a:bodyPr>
          <a:lstStyle/>
          <a:p>
            <a:r>
              <a:rPr lang="en-GB" sz="4400" dirty="0">
                <a:solidFill>
                  <a:schemeClr val="tx1"/>
                </a:solidFill>
              </a:rPr>
              <a:t>Stickley – SURETY </a:t>
            </a:r>
            <a:br>
              <a:rPr lang="en-GB" sz="4400" dirty="0">
                <a:solidFill>
                  <a:schemeClr val="tx1"/>
                </a:solidFill>
              </a:rPr>
            </a:br>
            <a:br>
              <a:rPr lang="en-GB" sz="4000" dirty="0">
                <a:solidFill>
                  <a:schemeClr val="tx1"/>
                </a:solidFill>
              </a:rPr>
            </a:br>
            <a:r>
              <a:rPr lang="en-GB" sz="3600" dirty="0">
                <a:solidFill>
                  <a:schemeClr val="tx1"/>
                </a:solidFill>
              </a:rPr>
              <a:t>s -</a:t>
            </a:r>
            <a:r>
              <a:rPr lang="en-US" sz="3600" dirty="0">
                <a:solidFill>
                  <a:srgbClr val="FFC000"/>
                </a:solidFill>
              </a:rPr>
              <a:t>Sit</a:t>
            </a:r>
            <a:r>
              <a:rPr lang="en-US" sz="3600" dirty="0">
                <a:solidFill>
                  <a:schemeClr val="tx1"/>
                </a:solidFill>
              </a:rPr>
              <a:t> at an angle to the client</a:t>
            </a:r>
            <a:br>
              <a:rPr lang="en-GB" sz="3600" dirty="0">
                <a:solidFill>
                  <a:schemeClr val="tx1"/>
                </a:solidFill>
              </a:rPr>
            </a:br>
            <a:br>
              <a:rPr lang="en-GB" sz="3600" dirty="0">
                <a:solidFill>
                  <a:schemeClr val="tx1"/>
                </a:solidFill>
              </a:rPr>
            </a:br>
            <a:r>
              <a:rPr lang="en-GB" sz="3600" dirty="0">
                <a:solidFill>
                  <a:schemeClr val="tx1"/>
                </a:solidFill>
              </a:rPr>
              <a:t>u-</a:t>
            </a:r>
            <a:r>
              <a:rPr lang="en-GB" sz="3600" dirty="0">
                <a:solidFill>
                  <a:srgbClr val="FFC000"/>
                </a:solidFill>
              </a:rPr>
              <a:t>Uncross</a:t>
            </a:r>
            <a:r>
              <a:rPr lang="en-GB" sz="3600" dirty="0">
                <a:solidFill>
                  <a:schemeClr val="tx1"/>
                </a:solidFill>
              </a:rPr>
              <a:t> arms and legs</a:t>
            </a:r>
            <a:br>
              <a:rPr lang="en-GB" sz="3600" dirty="0">
                <a:solidFill>
                  <a:schemeClr val="tx1"/>
                </a:solidFill>
              </a:rPr>
            </a:br>
            <a:br>
              <a:rPr lang="en-GB" sz="3600" dirty="0">
                <a:solidFill>
                  <a:schemeClr val="tx1"/>
                </a:solidFill>
              </a:rPr>
            </a:br>
            <a:r>
              <a:rPr lang="en-GB" sz="3600" dirty="0">
                <a:solidFill>
                  <a:schemeClr val="tx1"/>
                </a:solidFill>
              </a:rPr>
              <a:t>r- </a:t>
            </a:r>
            <a:r>
              <a:rPr lang="en-GB" sz="3600" dirty="0">
                <a:solidFill>
                  <a:srgbClr val="FFC000"/>
                </a:solidFill>
              </a:rPr>
              <a:t>Relax </a:t>
            </a:r>
            <a:br>
              <a:rPr lang="en-GB" sz="3600" dirty="0">
                <a:solidFill>
                  <a:schemeClr val="tx1"/>
                </a:solidFill>
              </a:rPr>
            </a:br>
            <a:br>
              <a:rPr lang="en-GB" sz="3600" dirty="0">
                <a:solidFill>
                  <a:schemeClr val="tx1"/>
                </a:solidFill>
              </a:rPr>
            </a:br>
            <a:r>
              <a:rPr lang="en-GB" sz="3600" dirty="0">
                <a:solidFill>
                  <a:schemeClr val="tx1"/>
                </a:solidFill>
              </a:rPr>
              <a:t>e- </a:t>
            </a:r>
            <a:r>
              <a:rPr lang="en-GB" sz="3600" dirty="0">
                <a:solidFill>
                  <a:srgbClr val="FFC000"/>
                </a:solidFill>
              </a:rPr>
              <a:t>Eye</a:t>
            </a:r>
            <a:r>
              <a:rPr lang="en-GB" sz="3600" dirty="0">
                <a:solidFill>
                  <a:schemeClr val="tx1"/>
                </a:solidFill>
              </a:rPr>
              <a:t> contact</a:t>
            </a:r>
            <a:br>
              <a:rPr lang="en-GB" sz="3600" dirty="0">
                <a:solidFill>
                  <a:schemeClr val="tx1"/>
                </a:solidFill>
              </a:rPr>
            </a:br>
            <a:br>
              <a:rPr lang="en-GB" sz="3600" dirty="0">
                <a:solidFill>
                  <a:schemeClr val="tx1"/>
                </a:solidFill>
              </a:rPr>
            </a:br>
            <a:r>
              <a:rPr lang="en-GB" sz="3600" dirty="0">
                <a:solidFill>
                  <a:schemeClr val="tx1"/>
                </a:solidFill>
              </a:rPr>
              <a:t>t- </a:t>
            </a:r>
            <a:r>
              <a:rPr lang="en-GB" sz="3600" dirty="0">
                <a:solidFill>
                  <a:srgbClr val="FFC000"/>
                </a:solidFill>
              </a:rPr>
              <a:t>Touch</a:t>
            </a:r>
            <a:br>
              <a:rPr lang="en-GB" sz="3600" dirty="0">
                <a:solidFill>
                  <a:schemeClr val="tx1"/>
                </a:solidFill>
              </a:rPr>
            </a:br>
            <a:br>
              <a:rPr lang="en-GB" sz="3600" dirty="0">
                <a:solidFill>
                  <a:schemeClr val="tx1"/>
                </a:solidFill>
              </a:rPr>
            </a:br>
            <a:r>
              <a:rPr lang="en-GB" sz="3600" dirty="0">
                <a:solidFill>
                  <a:schemeClr val="tx1"/>
                </a:solidFill>
              </a:rPr>
              <a:t>y - </a:t>
            </a:r>
            <a:r>
              <a:rPr lang="en-GB" sz="3600" dirty="0">
                <a:solidFill>
                  <a:srgbClr val="FFC000"/>
                </a:solidFill>
              </a:rPr>
              <a:t>Your</a:t>
            </a:r>
            <a:r>
              <a:rPr lang="en-GB" sz="3600" dirty="0">
                <a:solidFill>
                  <a:schemeClr val="tx1"/>
                </a:solidFill>
              </a:rPr>
              <a:t> intuition</a:t>
            </a:r>
          </a:p>
        </p:txBody>
      </p:sp>
      <p:cxnSp>
        <p:nvCxnSpPr>
          <p:cNvPr id="19" name="Straight Connector 13">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24317" y="4576004"/>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8" name="Title 1">
            <a:extLst>
              <a:ext uri="{FF2B5EF4-FFF2-40B4-BE49-F238E27FC236}">
                <a16:creationId xmlns:a16="http://schemas.microsoft.com/office/drawing/2014/main" id="{9A22A2F7-06E4-4C94-A203-13FA15CE1D8C}"/>
              </a:ext>
            </a:extLst>
          </p:cNvPr>
          <p:cNvSpPr>
            <a:spLocks noGrp="1"/>
          </p:cNvSpPr>
          <p:nvPr>
            <p:ph idx="1"/>
          </p:nvPr>
        </p:nvSpPr>
        <p:spPr>
          <a:xfrm>
            <a:off x="4058956" y="5957646"/>
            <a:ext cx="7007225" cy="598840"/>
          </a:xfrm>
        </p:spPr>
        <p:txBody>
          <a:bodyPr anchor="t">
            <a:normAutofit/>
          </a:bodyPr>
          <a:lstStyle/>
          <a:p>
            <a:pPr marL="0" indent="0">
              <a:buNone/>
            </a:pPr>
            <a:r>
              <a:rPr lang="en-GB" sz="800" dirty="0">
                <a:latin typeface="+mj-lt"/>
              </a:rPr>
              <a:t>(Stickley, 2011)</a:t>
            </a:r>
            <a:endParaRPr lang="en-GB" sz="800" dirty="0">
              <a:solidFill>
                <a:schemeClr val="tx1"/>
              </a:solidFill>
              <a:latin typeface="+mj-lt"/>
            </a:endParaRPr>
          </a:p>
        </p:txBody>
      </p:sp>
      <p:sp>
        <p:nvSpPr>
          <p:cNvPr id="9" name="Title 1">
            <a:extLst>
              <a:ext uri="{FF2B5EF4-FFF2-40B4-BE49-F238E27FC236}">
                <a16:creationId xmlns:a16="http://schemas.microsoft.com/office/drawing/2014/main" id="{E68DE6A1-2B37-4B82-A530-A6FCC52D7089}"/>
              </a:ext>
            </a:extLst>
          </p:cNvPr>
          <p:cNvSpPr txBox="1">
            <a:spLocks/>
          </p:cNvSpPr>
          <p:nvPr/>
        </p:nvSpPr>
        <p:spPr>
          <a:xfrm>
            <a:off x="4058956" y="2647190"/>
            <a:ext cx="6949030" cy="598841"/>
          </a:xfrm>
          <a:prstGeom prst="rect">
            <a:avLst/>
          </a:prstGeom>
        </p:spPr>
        <p:txBody>
          <a:bodyPr vert="horz" lIns="91440" tIns="45720" rIns="91440" bIns="45720" rtlCol="0" anchor="t">
            <a:normAutofit/>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sz="4000" dirty="0">
                <a:solidFill>
                  <a:schemeClr val="tx1"/>
                </a:solidFill>
                <a:latin typeface="+mn-lt"/>
              </a:rPr>
              <a:t>  </a:t>
            </a:r>
            <a:r>
              <a:rPr lang="en-GB" sz="4000" dirty="0">
                <a:solidFill>
                  <a:schemeClr val="tx1"/>
                </a:solidFill>
              </a:rPr>
              <a:t>  </a:t>
            </a:r>
          </a:p>
        </p:txBody>
      </p:sp>
      <p:sp>
        <p:nvSpPr>
          <p:cNvPr id="10" name="Title 1">
            <a:extLst>
              <a:ext uri="{FF2B5EF4-FFF2-40B4-BE49-F238E27FC236}">
                <a16:creationId xmlns:a16="http://schemas.microsoft.com/office/drawing/2014/main" id="{2A77C8BC-0106-4205-8CBB-60396CF5675F}"/>
              </a:ext>
            </a:extLst>
          </p:cNvPr>
          <p:cNvSpPr txBox="1">
            <a:spLocks/>
          </p:cNvSpPr>
          <p:nvPr/>
        </p:nvSpPr>
        <p:spPr>
          <a:xfrm>
            <a:off x="4058956" y="3736174"/>
            <a:ext cx="7006998" cy="598835"/>
          </a:xfrm>
          <a:prstGeom prst="rect">
            <a:avLst/>
          </a:prstGeom>
        </p:spPr>
        <p:txBody>
          <a:bodyPr vert="horz" lIns="91440" tIns="45720" rIns="91440" bIns="45720" rtlCol="0" anchor="t">
            <a:normAutofit/>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endParaRPr lang="en-GB" sz="4000" dirty="0">
              <a:solidFill>
                <a:schemeClr val="tx1"/>
              </a:solidFill>
            </a:endParaRPr>
          </a:p>
        </p:txBody>
      </p:sp>
      <p:sp>
        <p:nvSpPr>
          <p:cNvPr id="12" name="Title 1">
            <a:extLst>
              <a:ext uri="{FF2B5EF4-FFF2-40B4-BE49-F238E27FC236}">
                <a16:creationId xmlns:a16="http://schemas.microsoft.com/office/drawing/2014/main" id="{EA94A9AD-72F3-481F-A555-CF1A40AF74C4}"/>
              </a:ext>
            </a:extLst>
          </p:cNvPr>
          <p:cNvSpPr txBox="1">
            <a:spLocks/>
          </p:cNvSpPr>
          <p:nvPr/>
        </p:nvSpPr>
        <p:spPr>
          <a:xfrm>
            <a:off x="3973691" y="2787407"/>
            <a:ext cx="7007225" cy="598840"/>
          </a:xfrm>
          <a:prstGeom prst="rect">
            <a:avLst/>
          </a:prstGeom>
        </p:spPr>
        <p:txBody>
          <a:bodyPr vert="horz" lIns="45720" tIns="45720" rIns="45720" bIns="45720" rtlCol="0" anchor="t">
            <a:normAutofit fontScale="92500"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pPr marL="0" indent="0">
              <a:buNone/>
            </a:pPr>
            <a:r>
              <a:rPr lang="en-GB" sz="4000" dirty="0">
                <a:latin typeface="+mj-lt"/>
              </a:rPr>
              <a:t> </a:t>
            </a:r>
          </a:p>
          <a:p>
            <a:endParaRPr lang="en-GB" sz="4000" dirty="0">
              <a:latin typeface="+mj-lt"/>
            </a:endParaRPr>
          </a:p>
          <a:p>
            <a:pPr marL="0" indent="0">
              <a:buNone/>
            </a:pPr>
            <a:endParaRPr lang="en-GB" sz="4000" dirty="0">
              <a:latin typeface="+mj-lt"/>
            </a:endParaRPr>
          </a:p>
        </p:txBody>
      </p:sp>
      <p:sp>
        <p:nvSpPr>
          <p:cNvPr id="13" name="Title 1">
            <a:extLst>
              <a:ext uri="{FF2B5EF4-FFF2-40B4-BE49-F238E27FC236}">
                <a16:creationId xmlns:a16="http://schemas.microsoft.com/office/drawing/2014/main" id="{17656787-3043-4D40-B79A-4F7CA0C98169}"/>
              </a:ext>
            </a:extLst>
          </p:cNvPr>
          <p:cNvSpPr txBox="1">
            <a:spLocks/>
          </p:cNvSpPr>
          <p:nvPr/>
        </p:nvSpPr>
        <p:spPr>
          <a:xfrm>
            <a:off x="4029858" y="3533933"/>
            <a:ext cx="7007225" cy="598840"/>
          </a:xfrm>
          <a:prstGeom prst="rect">
            <a:avLst/>
          </a:prstGeom>
        </p:spPr>
        <p:txBody>
          <a:bodyPr vert="horz" lIns="45720" tIns="45720" rIns="45720" bIns="45720" rtlCol="0" anchor="t">
            <a:normAutofit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pPr marL="0" indent="0">
              <a:buNone/>
            </a:pPr>
            <a:r>
              <a:rPr lang="en-GB" sz="4000" dirty="0">
                <a:latin typeface="+mj-lt"/>
              </a:rPr>
              <a:t> </a:t>
            </a:r>
          </a:p>
        </p:txBody>
      </p:sp>
      <p:pic>
        <p:nvPicPr>
          <p:cNvPr id="14" name="Picture 13">
            <a:extLst>
              <a:ext uri="{FF2B5EF4-FFF2-40B4-BE49-F238E27FC236}">
                <a16:creationId xmlns:a16="http://schemas.microsoft.com/office/drawing/2014/main" id="{6A2D517E-4D15-4774-A3D8-8085B90EC7FE}"/>
              </a:ext>
            </a:extLst>
          </p:cNvPr>
          <p:cNvPicPr>
            <a:picLocks noChangeAspect="1"/>
          </p:cNvPicPr>
          <p:nvPr/>
        </p:nvPicPr>
        <p:blipFill>
          <a:blip r:embed="rId3"/>
          <a:stretch>
            <a:fillRect/>
          </a:stretch>
        </p:blipFill>
        <p:spPr>
          <a:xfrm>
            <a:off x="4324317" y="4388578"/>
            <a:ext cx="4736795" cy="250920"/>
          </a:xfrm>
          <a:prstGeom prst="rect">
            <a:avLst/>
          </a:prstGeom>
        </p:spPr>
      </p:pic>
      <p:pic>
        <p:nvPicPr>
          <p:cNvPr id="4" name="Picture 3">
            <a:extLst>
              <a:ext uri="{FF2B5EF4-FFF2-40B4-BE49-F238E27FC236}">
                <a16:creationId xmlns:a16="http://schemas.microsoft.com/office/drawing/2014/main" id="{CD8FEBAC-3873-4324-A0DF-74E984C4E63E}"/>
              </a:ext>
            </a:extLst>
          </p:cNvPr>
          <p:cNvPicPr>
            <a:picLocks noChangeAspect="1"/>
          </p:cNvPicPr>
          <p:nvPr/>
        </p:nvPicPr>
        <p:blipFill>
          <a:blip r:embed="rId4">
            <a:alphaModFix amt="54000"/>
          </a:blip>
          <a:stretch>
            <a:fillRect/>
          </a:stretch>
        </p:blipFill>
        <p:spPr>
          <a:xfrm>
            <a:off x="7932526" y="2647190"/>
            <a:ext cx="3157857" cy="315785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5" name="TextBox 14">
            <a:extLst>
              <a:ext uri="{FF2B5EF4-FFF2-40B4-BE49-F238E27FC236}">
                <a16:creationId xmlns:a16="http://schemas.microsoft.com/office/drawing/2014/main" id="{C5E651B7-E9A5-4E6E-94D0-18F76C890020}"/>
              </a:ext>
            </a:extLst>
          </p:cNvPr>
          <p:cNvSpPr txBox="1"/>
          <p:nvPr/>
        </p:nvSpPr>
        <p:spPr>
          <a:xfrm flipH="1">
            <a:off x="10044582" y="5752305"/>
            <a:ext cx="2692463" cy="215444"/>
          </a:xfrm>
          <a:prstGeom prst="rect">
            <a:avLst/>
          </a:prstGeom>
          <a:noFill/>
        </p:spPr>
        <p:txBody>
          <a:bodyPr wrap="square" rtlCol="0">
            <a:spAutoFit/>
          </a:bodyPr>
          <a:lstStyle/>
          <a:p>
            <a:r>
              <a:rPr lang="en-GB" sz="800" dirty="0"/>
              <a:t>(</a:t>
            </a:r>
            <a:r>
              <a:rPr lang="en-GB" sz="800" dirty="0" err="1"/>
              <a:t>WiseCareers</a:t>
            </a:r>
            <a:r>
              <a:rPr lang="en-GB" sz="800" dirty="0"/>
              <a:t>, 2013)</a:t>
            </a:r>
          </a:p>
        </p:txBody>
      </p:sp>
    </p:spTree>
    <p:extLst>
      <p:ext uri="{BB962C8B-B14F-4D97-AF65-F5344CB8AC3E}">
        <p14:creationId xmlns:p14="http://schemas.microsoft.com/office/powerpoint/2010/main" val="16201169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17" name="Rectangle 9">
            <a:extLst>
              <a:ext uri="{FF2B5EF4-FFF2-40B4-BE49-F238E27FC236}">
                <a16:creationId xmlns:a16="http://schemas.microsoft.com/office/drawing/2014/main" id="{B695F8C5-0ED1-4C24-877A-A9E15A1C6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7946" y="643461"/>
            <a:ext cx="3036377" cy="5571069"/>
          </a:xfrm>
          <a:prstGeom prst="rect">
            <a:avLst/>
          </a:prstGeom>
          <a:blipFill dpi="0" rotWithShape="1">
            <a:blip r:embed="rId2">
              <a:duotone>
                <a:schemeClr val="accent1">
                  <a:shade val="45000"/>
                  <a:satMod val="135000"/>
                </a:schemeClr>
                <a:prstClr val="white"/>
              </a:duotone>
            </a:blip>
            <a:srcRect/>
            <a:tile tx="25400" ty="6350" sx="91000" sy="91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1">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4020" y="643461"/>
            <a:ext cx="7654513"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FE2C38-13DD-44EE-A608-28F3D04CC56A}"/>
              </a:ext>
            </a:extLst>
          </p:cNvPr>
          <p:cNvSpPr>
            <a:spLocks noGrp="1"/>
          </p:cNvSpPr>
          <p:nvPr>
            <p:ph type="title"/>
          </p:nvPr>
        </p:nvSpPr>
        <p:spPr>
          <a:xfrm>
            <a:off x="4000988" y="731396"/>
            <a:ext cx="7006998" cy="1259340"/>
          </a:xfrm>
        </p:spPr>
        <p:txBody>
          <a:bodyPr anchor="t">
            <a:normAutofit fontScale="90000"/>
          </a:bodyPr>
          <a:lstStyle/>
          <a:p>
            <a:r>
              <a:rPr lang="en-GB" sz="4400" dirty="0">
                <a:solidFill>
                  <a:schemeClr val="tx1"/>
                </a:solidFill>
              </a:rPr>
              <a:t>Sage and Thyme Model</a:t>
            </a:r>
            <a:br>
              <a:rPr lang="en-GB" sz="4400" dirty="0">
                <a:solidFill>
                  <a:schemeClr val="tx1"/>
                </a:solidFill>
              </a:rPr>
            </a:br>
            <a:br>
              <a:rPr lang="en-GB" sz="4000" dirty="0">
                <a:solidFill>
                  <a:schemeClr val="tx1"/>
                </a:solidFill>
              </a:rPr>
            </a:br>
            <a:br>
              <a:rPr lang="en-GB" sz="4000" dirty="0">
                <a:solidFill>
                  <a:schemeClr val="tx1"/>
                </a:solidFill>
              </a:rPr>
            </a:br>
            <a:r>
              <a:rPr lang="en-GB" sz="4000" dirty="0">
                <a:solidFill>
                  <a:srgbClr val="FFC000"/>
                </a:solidFill>
              </a:rPr>
              <a:t>s</a:t>
            </a:r>
            <a:r>
              <a:rPr lang="en-GB" sz="4000" dirty="0">
                <a:solidFill>
                  <a:schemeClr val="tx1"/>
                </a:solidFill>
              </a:rPr>
              <a:t>etting                            </a:t>
            </a:r>
            <a:r>
              <a:rPr lang="en-GB" sz="4000" dirty="0">
                <a:solidFill>
                  <a:srgbClr val="FFC000"/>
                </a:solidFill>
              </a:rPr>
              <a:t>T</a:t>
            </a:r>
            <a:r>
              <a:rPr lang="en-GB" sz="4000" dirty="0">
                <a:solidFill>
                  <a:schemeClr val="tx1"/>
                </a:solidFill>
              </a:rPr>
              <a:t>alk</a:t>
            </a:r>
            <a:br>
              <a:rPr lang="en-GB" sz="4000" dirty="0">
                <a:solidFill>
                  <a:schemeClr val="tx1"/>
                </a:solidFill>
              </a:rPr>
            </a:br>
            <a:br>
              <a:rPr lang="en-GB" sz="4000" dirty="0">
                <a:solidFill>
                  <a:schemeClr val="tx1"/>
                </a:solidFill>
              </a:rPr>
            </a:br>
            <a:r>
              <a:rPr lang="en-GB" sz="4000" dirty="0">
                <a:solidFill>
                  <a:srgbClr val="FFC000"/>
                </a:solidFill>
              </a:rPr>
              <a:t>a</a:t>
            </a:r>
            <a:r>
              <a:rPr lang="en-GB" sz="4000" dirty="0">
                <a:solidFill>
                  <a:schemeClr val="tx1"/>
                </a:solidFill>
              </a:rPr>
              <a:t>sk                                  </a:t>
            </a:r>
            <a:r>
              <a:rPr lang="en-GB" sz="4000" dirty="0">
                <a:solidFill>
                  <a:srgbClr val="FFC000"/>
                </a:solidFill>
              </a:rPr>
              <a:t>h</a:t>
            </a:r>
            <a:r>
              <a:rPr lang="en-GB" sz="4000" dirty="0">
                <a:solidFill>
                  <a:schemeClr val="tx1"/>
                </a:solidFill>
              </a:rPr>
              <a:t>elp</a:t>
            </a:r>
            <a:br>
              <a:rPr lang="en-GB" sz="4000" dirty="0">
                <a:solidFill>
                  <a:schemeClr val="tx1"/>
                </a:solidFill>
              </a:rPr>
            </a:br>
            <a:br>
              <a:rPr lang="en-GB" sz="4000" dirty="0">
                <a:solidFill>
                  <a:schemeClr val="tx1"/>
                </a:solidFill>
              </a:rPr>
            </a:br>
            <a:r>
              <a:rPr lang="en-GB" sz="4000" dirty="0">
                <a:solidFill>
                  <a:srgbClr val="FFC000"/>
                </a:solidFill>
              </a:rPr>
              <a:t>g</a:t>
            </a:r>
            <a:r>
              <a:rPr lang="en-GB" sz="4000" dirty="0">
                <a:solidFill>
                  <a:schemeClr val="tx1"/>
                </a:solidFill>
              </a:rPr>
              <a:t>ather                             </a:t>
            </a:r>
            <a:r>
              <a:rPr lang="en-GB" sz="4000" dirty="0">
                <a:solidFill>
                  <a:srgbClr val="FFC000"/>
                </a:solidFill>
              </a:rPr>
              <a:t>y</a:t>
            </a:r>
            <a:r>
              <a:rPr lang="en-GB" sz="4000" dirty="0">
                <a:solidFill>
                  <a:schemeClr val="tx1"/>
                </a:solidFill>
              </a:rPr>
              <a:t>ou</a:t>
            </a:r>
            <a:br>
              <a:rPr lang="en-GB" sz="4000" dirty="0">
                <a:solidFill>
                  <a:schemeClr val="tx1"/>
                </a:solidFill>
              </a:rPr>
            </a:br>
            <a:br>
              <a:rPr lang="en-GB" sz="4000" dirty="0">
                <a:solidFill>
                  <a:schemeClr val="tx1"/>
                </a:solidFill>
              </a:rPr>
            </a:br>
            <a:r>
              <a:rPr lang="en-GB" sz="4000" dirty="0">
                <a:solidFill>
                  <a:srgbClr val="FFC000"/>
                </a:solidFill>
              </a:rPr>
              <a:t>e</a:t>
            </a:r>
            <a:r>
              <a:rPr lang="en-GB" sz="4000" dirty="0">
                <a:solidFill>
                  <a:schemeClr val="tx1"/>
                </a:solidFill>
              </a:rPr>
              <a:t>mpathy                           </a:t>
            </a:r>
            <a:r>
              <a:rPr lang="en-GB" sz="4000" dirty="0">
                <a:solidFill>
                  <a:srgbClr val="FFC000"/>
                </a:solidFill>
              </a:rPr>
              <a:t>m</a:t>
            </a:r>
            <a:r>
              <a:rPr lang="en-GB" sz="4000" dirty="0">
                <a:solidFill>
                  <a:schemeClr val="tx1"/>
                </a:solidFill>
              </a:rPr>
              <a:t>e</a:t>
            </a:r>
            <a:br>
              <a:rPr lang="en-GB" sz="4000" dirty="0">
                <a:solidFill>
                  <a:schemeClr val="tx1"/>
                </a:solidFill>
              </a:rPr>
            </a:br>
            <a:r>
              <a:rPr lang="en-GB" sz="4000" dirty="0">
                <a:solidFill>
                  <a:schemeClr val="tx1"/>
                </a:solidFill>
              </a:rPr>
              <a:t>                                       </a:t>
            </a:r>
            <a:br>
              <a:rPr lang="en-GB" sz="4000" dirty="0">
                <a:solidFill>
                  <a:schemeClr val="tx1"/>
                </a:solidFill>
              </a:rPr>
            </a:br>
            <a:r>
              <a:rPr lang="en-GB" sz="4000" dirty="0">
                <a:solidFill>
                  <a:schemeClr val="tx1"/>
                </a:solidFill>
              </a:rPr>
              <a:t>                                        </a:t>
            </a:r>
            <a:r>
              <a:rPr lang="en-GB" sz="4000" dirty="0">
                <a:solidFill>
                  <a:srgbClr val="FFC000"/>
                </a:solidFill>
              </a:rPr>
              <a:t>e</a:t>
            </a:r>
            <a:r>
              <a:rPr lang="en-GB" sz="4000" dirty="0">
                <a:solidFill>
                  <a:schemeClr val="tx1"/>
                </a:solidFill>
              </a:rPr>
              <a:t>nd</a:t>
            </a:r>
            <a:endParaRPr lang="en-GB" sz="3600" dirty="0">
              <a:solidFill>
                <a:srgbClr val="FFC000"/>
              </a:solidFill>
            </a:endParaRPr>
          </a:p>
        </p:txBody>
      </p:sp>
      <p:cxnSp>
        <p:nvCxnSpPr>
          <p:cNvPr id="19" name="Straight Connector 13">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24317" y="4576004"/>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9" name="Title 1">
            <a:extLst>
              <a:ext uri="{FF2B5EF4-FFF2-40B4-BE49-F238E27FC236}">
                <a16:creationId xmlns:a16="http://schemas.microsoft.com/office/drawing/2014/main" id="{E68DE6A1-2B37-4B82-A530-A6FCC52D7089}"/>
              </a:ext>
            </a:extLst>
          </p:cNvPr>
          <p:cNvSpPr txBox="1">
            <a:spLocks/>
          </p:cNvSpPr>
          <p:nvPr/>
        </p:nvSpPr>
        <p:spPr>
          <a:xfrm>
            <a:off x="4058956" y="2647190"/>
            <a:ext cx="6949030" cy="598841"/>
          </a:xfrm>
          <a:prstGeom prst="rect">
            <a:avLst/>
          </a:prstGeom>
        </p:spPr>
        <p:txBody>
          <a:bodyPr vert="horz" lIns="91440" tIns="45720" rIns="91440" bIns="45720" rtlCol="0" anchor="t">
            <a:normAutofit/>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r>
              <a:rPr lang="en-GB" sz="4000" dirty="0">
                <a:solidFill>
                  <a:schemeClr val="tx1"/>
                </a:solidFill>
                <a:latin typeface="+mn-lt"/>
              </a:rPr>
              <a:t>  </a:t>
            </a:r>
            <a:r>
              <a:rPr lang="en-GB" sz="4000" dirty="0">
                <a:solidFill>
                  <a:schemeClr val="tx1"/>
                </a:solidFill>
              </a:rPr>
              <a:t>  </a:t>
            </a:r>
          </a:p>
        </p:txBody>
      </p:sp>
      <p:sp>
        <p:nvSpPr>
          <p:cNvPr id="10" name="Title 1">
            <a:extLst>
              <a:ext uri="{FF2B5EF4-FFF2-40B4-BE49-F238E27FC236}">
                <a16:creationId xmlns:a16="http://schemas.microsoft.com/office/drawing/2014/main" id="{2A77C8BC-0106-4205-8CBB-60396CF5675F}"/>
              </a:ext>
            </a:extLst>
          </p:cNvPr>
          <p:cNvSpPr txBox="1">
            <a:spLocks/>
          </p:cNvSpPr>
          <p:nvPr/>
        </p:nvSpPr>
        <p:spPr>
          <a:xfrm>
            <a:off x="4058956" y="3736174"/>
            <a:ext cx="7006998" cy="598835"/>
          </a:xfrm>
          <a:prstGeom prst="rect">
            <a:avLst/>
          </a:prstGeom>
        </p:spPr>
        <p:txBody>
          <a:bodyPr vert="horz" lIns="91440" tIns="45720" rIns="91440" bIns="45720" rtlCol="0" anchor="t">
            <a:normAutofit/>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endParaRPr lang="en-GB" sz="4000" dirty="0">
              <a:solidFill>
                <a:schemeClr val="tx1"/>
              </a:solidFill>
            </a:endParaRPr>
          </a:p>
        </p:txBody>
      </p:sp>
      <p:sp>
        <p:nvSpPr>
          <p:cNvPr id="12" name="Title 1">
            <a:extLst>
              <a:ext uri="{FF2B5EF4-FFF2-40B4-BE49-F238E27FC236}">
                <a16:creationId xmlns:a16="http://schemas.microsoft.com/office/drawing/2014/main" id="{EA94A9AD-72F3-481F-A555-CF1A40AF74C4}"/>
              </a:ext>
            </a:extLst>
          </p:cNvPr>
          <p:cNvSpPr txBox="1">
            <a:spLocks/>
          </p:cNvSpPr>
          <p:nvPr/>
        </p:nvSpPr>
        <p:spPr>
          <a:xfrm>
            <a:off x="3973691" y="2786214"/>
            <a:ext cx="7007225" cy="598840"/>
          </a:xfrm>
          <a:prstGeom prst="rect">
            <a:avLst/>
          </a:prstGeom>
        </p:spPr>
        <p:txBody>
          <a:bodyPr vert="horz" lIns="45720" tIns="45720" rIns="45720" bIns="45720" rtlCol="0" anchor="t">
            <a:normAutofit fontScale="92500"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pPr marL="0" indent="0">
              <a:buNone/>
            </a:pPr>
            <a:r>
              <a:rPr lang="en-GB" sz="4000" dirty="0">
                <a:latin typeface="+mj-lt"/>
              </a:rPr>
              <a:t> </a:t>
            </a:r>
          </a:p>
          <a:p>
            <a:endParaRPr lang="en-GB" sz="4000" dirty="0">
              <a:latin typeface="+mj-lt"/>
            </a:endParaRPr>
          </a:p>
          <a:p>
            <a:pPr marL="0" indent="0">
              <a:buNone/>
            </a:pPr>
            <a:endParaRPr lang="en-GB" sz="4000" dirty="0">
              <a:latin typeface="+mj-lt"/>
            </a:endParaRPr>
          </a:p>
        </p:txBody>
      </p:sp>
      <p:sp>
        <p:nvSpPr>
          <p:cNvPr id="13" name="Title 1">
            <a:extLst>
              <a:ext uri="{FF2B5EF4-FFF2-40B4-BE49-F238E27FC236}">
                <a16:creationId xmlns:a16="http://schemas.microsoft.com/office/drawing/2014/main" id="{17656787-3043-4D40-B79A-4F7CA0C98169}"/>
              </a:ext>
            </a:extLst>
          </p:cNvPr>
          <p:cNvSpPr txBox="1">
            <a:spLocks/>
          </p:cNvSpPr>
          <p:nvPr/>
        </p:nvSpPr>
        <p:spPr>
          <a:xfrm>
            <a:off x="3973691" y="1158099"/>
            <a:ext cx="7007225" cy="598840"/>
          </a:xfrm>
          <a:prstGeom prst="rect">
            <a:avLst/>
          </a:prstGeom>
        </p:spPr>
        <p:txBody>
          <a:bodyPr vert="horz" lIns="45720" tIns="45720" rIns="45720" bIns="45720" rtlCol="0" anchor="t">
            <a:normAutofit fontScale="92500"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pPr marL="0" indent="0">
              <a:buNone/>
            </a:pPr>
            <a:r>
              <a:rPr lang="en-GB" sz="4000" dirty="0">
                <a:latin typeface="+mj-lt"/>
              </a:rPr>
              <a:t> </a:t>
            </a:r>
            <a:r>
              <a:rPr lang="en-GB" sz="3300" dirty="0">
                <a:latin typeface="+mj-lt"/>
              </a:rPr>
              <a:t>Notice distress , listen carefully, Respond Helpfully. </a:t>
            </a:r>
          </a:p>
          <a:p>
            <a:pPr marL="0" indent="0">
              <a:buNone/>
            </a:pPr>
            <a:endParaRPr lang="en-GB" sz="4000" dirty="0">
              <a:latin typeface="+mj-lt"/>
            </a:endParaRPr>
          </a:p>
        </p:txBody>
      </p:sp>
      <p:pic>
        <p:nvPicPr>
          <p:cNvPr id="14" name="Picture 13">
            <a:extLst>
              <a:ext uri="{FF2B5EF4-FFF2-40B4-BE49-F238E27FC236}">
                <a16:creationId xmlns:a16="http://schemas.microsoft.com/office/drawing/2014/main" id="{6A2D517E-4D15-4774-A3D8-8085B90EC7FE}"/>
              </a:ext>
            </a:extLst>
          </p:cNvPr>
          <p:cNvPicPr>
            <a:picLocks noChangeAspect="1"/>
          </p:cNvPicPr>
          <p:nvPr/>
        </p:nvPicPr>
        <p:blipFill>
          <a:blip r:embed="rId3"/>
          <a:stretch>
            <a:fillRect/>
          </a:stretch>
        </p:blipFill>
        <p:spPr>
          <a:xfrm>
            <a:off x="4324317" y="4388578"/>
            <a:ext cx="4736795" cy="250920"/>
          </a:xfrm>
          <a:prstGeom prst="rect">
            <a:avLst/>
          </a:prstGeom>
        </p:spPr>
      </p:pic>
      <p:sp>
        <p:nvSpPr>
          <p:cNvPr id="3" name="Rectangle 2">
            <a:extLst>
              <a:ext uri="{FF2B5EF4-FFF2-40B4-BE49-F238E27FC236}">
                <a16:creationId xmlns:a16="http://schemas.microsoft.com/office/drawing/2014/main" id="{348B70E9-23D8-4015-9251-0D9CDA46BFE5}"/>
              </a:ext>
            </a:extLst>
          </p:cNvPr>
          <p:cNvSpPr/>
          <p:nvPr/>
        </p:nvSpPr>
        <p:spPr>
          <a:xfrm>
            <a:off x="5694984" y="1797226"/>
            <a:ext cx="1995460" cy="877163"/>
          </a:xfrm>
          <a:prstGeom prst="rect">
            <a:avLst/>
          </a:prstGeom>
        </p:spPr>
        <p:txBody>
          <a:bodyPr wrap="square">
            <a:spAutoFit/>
          </a:bodyPr>
          <a:lstStyle/>
          <a:p>
            <a:endParaRPr lang="en-US" dirty="0"/>
          </a:p>
          <a:p>
            <a:r>
              <a:rPr lang="en-US" sz="1100" dirty="0"/>
              <a:t>If you notice concern - think first of the setting, create some privacy - sit down.</a:t>
            </a:r>
            <a:endParaRPr lang="en-GB" sz="1100" dirty="0"/>
          </a:p>
        </p:txBody>
      </p:sp>
      <p:sp>
        <p:nvSpPr>
          <p:cNvPr id="5" name="Rectangle 1">
            <a:extLst>
              <a:ext uri="{FF2B5EF4-FFF2-40B4-BE49-F238E27FC236}">
                <a16:creationId xmlns:a16="http://schemas.microsoft.com/office/drawing/2014/main" id="{7A55D919-9559-4CDC-A825-BF7FEB89CA4A}"/>
              </a:ext>
            </a:extLst>
          </p:cNvPr>
          <p:cNvSpPr>
            <a:spLocks noChangeArrowheads="1"/>
          </p:cNvSpPr>
          <p:nvPr/>
        </p:nvSpPr>
        <p:spPr bwMode="auto">
          <a:xfrm>
            <a:off x="5725816" y="2674389"/>
            <a:ext cx="1995460" cy="8925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457200" marR="0" lvl="1" indent="-45720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effectLst/>
                <a:latin typeface="&amp;quot"/>
              </a:rPr>
              <a:t>“Can I ask what you are concerned</a:t>
            </a:r>
          </a:p>
          <a:p>
            <a:pPr marL="457200" marR="0" lvl="1" indent="-45720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effectLst/>
                <a:latin typeface="&amp;quot"/>
              </a:rPr>
              <a:t>about?”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 name="Rectangle 5">
            <a:extLst>
              <a:ext uri="{FF2B5EF4-FFF2-40B4-BE49-F238E27FC236}">
                <a16:creationId xmlns:a16="http://schemas.microsoft.com/office/drawing/2014/main" id="{DBD57F31-172C-44E8-94C0-9909FF9D8CA1}"/>
              </a:ext>
            </a:extLst>
          </p:cNvPr>
          <p:cNvSpPr/>
          <p:nvPr/>
        </p:nvSpPr>
        <p:spPr>
          <a:xfrm>
            <a:off x="5672272" y="3814616"/>
            <a:ext cx="2322351" cy="600164"/>
          </a:xfrm>
          <a:prstGeom prst="rect">
            <a:avLst/>
          </a:prstGeom>
        </p:spPr>
        <p:txBody>
          <a:bodyPr wrap="square">
            <a:spAutoFit/>
          </a:bodyPr>
          <a:lstStyle/>
          <a:p>
            <a:r>
              <a:rPr lang="en-US" sz="1100" dirty="0">
                <a:latin typeface="Source Sans Pro" panose="020B0503030403020204" pitchFamily="34" charset="0"/>
              </a:rPr>
              <a:t>Gather all of the concerns - not just the first few - “Is there something else?”</a:t>
            </a:r>
            <a:endParaRPr lang="en-GB" sz="1100" dirty="0"/>
          </a:p>
        </p:txBody>
      </p:sp>
      <p:sp>
        <p:nvSpPr>
          <p:cNvPr id="7" name="Rectangle 6">
            <a:extLst>
              <a:ext uri="{FF2B5EF4-FFF2-40B4-BE49-F238E27FC236}">
                <a16:creationId xmlns:a16="http://schemas.microsoft.com/office/drawing/2014/main" id="{600C6A3A-A85E-4979-A607-CCDD3546659C}"/>
              </a:ext>
            </a:extLst>
          </p:cNvPr>
          <p:cNvSpPr/>
          <p:nvPr/>
        </p:nvSpPr>
        <p:spPr>
          <a:xfrm>
            <a:off x="5732819" y="4745789"/>
            <a:ext cx="1988457" cy="430887"/>
          </a:xfrm>
          <a:prstGeom prst="rect">
            <a:avLst/>
          </a:prstGeom>
        </p:spPr>
        <p:txBody>
          <a:bodyPr wrap="square">
            <a:spAutoFit/>
          </a:bodyPr>
          <a:lstStyle/>
          <a:p>
            <a:r>
              <a:rPr lang="en-US" sz="1100" dirty="0"/>
              <a:t>Respond sensitively - “You have a lot on your mind.”</a:t>
            </a:r>
            <a:endParaRPr lang="en-GB" sz="1100" dirty="0"/>
          </a:p>
        </p:txBody>
      </p:sp>
      <p:sp>
        <p:nvSpPr>
          <p:cNvPr id="11" name="Rectangle 10">
            <a:extLst>
              <a:ext uri="{FF2B5EF4-FFF2-40B4-BE49-F238E27FC236}">
                <a16:creationId xmlns:a16="http://schemas.microsoft.com/office/drawing/2014/main" id="{986E2505-F08C-48C2-BE40-2F576474B295}"/>
              </a:ext>
            </a:extLst>
          </p:cNvPr>
          <p:cNvSpPr/>
          <p:nvPr/>
        </p:nvSpPr>
        <p:spPr>
          <a:xfrm>
            <a:off x="8896317" y="2023964"/>
            <a:ext cx="2474790" cy="538609"/>
          </a:xfrm>
          <a:prstGeom prst="rect">
            <a:avLst/>
          </a:prstGeom>
        </p:spPr>
        <p:txBody>
          <a:bodyPr wrap="square">
            <a:spAutoFit/>
          </a:bodyPr>
          <a:lstStyle/>
          <a:p>
            <a:r>
              <a:rPr lang="en-US" dirty="0"/>
              <a:t>“</a:t>
            </a:r>
            <a:r>
              <a:rPr lang="en-US" sz="1100" dirty="0"/>
              <a:t>Who do you have to talk to or support you?”</a:t>
            </a:r>
            <a:endParaRPr lang="en-GB" sz="1100" dirty="0"/>
          </a:p>
        </p:txBody>
      </p:sp>
      <p:sp>
        <p:nvSpPr>
          <p:cNvPr id="20" name="Rectangle 19">
            <a:extLst>
              <a:ext uri="{FF2B5EF4-FFF2-40B4-BE49-F238E27FC236}">
                <a16:creationId xmlns:a16="http://schemas.microsoft.com/office/drawing/2014/main" id="{9877A6CF-08FE-41A2-B6F2-27404F3F5593}"/>
              </a:ext>
            </a:extLst>
          </p:cNvPr>
          <p:cNvSpPr/>
          <p:nvPr/>
        </p:nvSpPr>
        <p:spPr>
          <a:xfrm>
            <a:off x="8896317" y="2713470"/>
            <a:ext cx="6096000" cy="538609"/>
          </a:xfrm>
          <a:prstGeom prst="rect">
            <a:avLst/>
          </a:prstGeom>
        </p:spPr>
        <p:txBody>
          <a:bodyPr>
            <a:spAutoFit/>
          </a:bodyPr>
          <a:lstStyle/>
          <a:p>
            <a:endParaRPr lang="en-GB" dirty="0"/>
          </a:p>
          <a:p>
            <a:r>
              <a:rPr lang="en-GB" sz="1100" dirty="0"/>
              <a:t>“How do they help?”</a:t>
            </a:r>
          </a:p>
        </p:txBody>
      </p:sp>
      <p:sp>
        <p:nvSpPr>
          <p:cNvPr id="21" name="Rectangle 20">
            <a:extLst>
              <a:ext uri="{FF2B5EF4-FFF2-40B4-BE49-F238E27FC236}">
                <a16:creationId xmlns:a16="http://schemas.microsoft.com/office/drawing/2014/main" id="{909AF49C-60C9-441A-9DFC-02F4380B9A30}"/>
              </a:ext>
            </a:extLst>
          </p:cNvPr>
          <p:cNvSpPr/>
          <p:nvPr/>
        </p:nvSpPr>
        <p:spPr>
          <a:xfrm>
            <a:off x="8896317" y="3628975"/>
            <a:ext cx="6096000" cy="646331"/>
          </a:xfrm>
          <a:prstGeom prst="rect">
            <a:avLst/>
          </a:prstGeom>
        </p:spPr>
        <p:txBody>
          <a:bodyPr>
            <a:spAutoFit/>
          </a:bodyPr>
          <a:lstStyle/>
          <a:p>
            <a:endParaRPr lang="en-US" dirty="0"/>
          </a:p>
          <a:p>
            <a:r>
              <a:rPr lang="en-US" dirty="0"/>
              <a:t>“</a:t>
            </a:r>
            <a:r>
              <a:rPr lang="en-US" sz="1100" dirty="0"/>
              <a:t>What do YOU think would help</a:t>
            </a:r>
            <a:r>
              <a:rPr lang="en-US" dirty="0"/>
              <a:t>?”</a:t>
            </a:r>
            <a:endParaRPr lang="en-GB" dirty="0"/>
          </a:p>
        </p:txBody>
      </p:sp>
      <p:sp>
        <p:nvSpPr>
          <p:cNvPr id="22" name="Rectangle 21">
            <a:extLst>
              <a:ext uri="{FF2B5EF4-FFF2-40B4-BE49-F238E27FC236}">
                <a16:creationId xmlns:a16="http://schemas.microsoft.com/office/drawing/2014/main" id="{6C6F8750-78BF-4FF1-A29A-F9E1B45128C1}"/>
              </a:ext>
            </a:extLst>
          </p:cNvPr>
          <p:cNvSpPr/>
          <p:nvPr/>
        </p:nvSpPr>
        <p:spPr>
          <a:xfrm>
            <a:off x="8896317" y="4470409"/>
            <a:ext cx="2245211" cy="707886"/>
          </a:xfrm>
          <a:prstGeom prst="rect">
            <a:avLst/>
          </a:prstGeom>
        </p:spPr>
        <p:txBody>
          <a:bodyPr wrap="square">
            <a:spAutoFit/>
          </a:bodyPr>
          <a:lstStyle/>
          <a:p>
            <a:endParaRPr lang="en-US" dirty="0"/>
          </a:p>
          <a:p>
            <a:r>
              <a:rPr lang="en-US" sz="1100" dirty="0"/>
              <a:t>“Is there something you would like ME to do?”</a:t>
            </a:r>
            <a:endParaRPr lang="en-GB" sz="1100" dirty="0"/>
          </a:p>
        </p:txBody>
      </p:sp>
      <p:sp>
        <p:nvSpPr>
          <p:cNvPr id="23" name="Rectangle 22">
            <a:extLst>
              <a:ext uri="{FF2B5EF4-FFF2-40B4-BE49-F238E27FC236}">
                <a16:creationId xmlns:a16="http://schemas.microsoft.com/office/drawing/2014/main" id="{AA9F3ABC-3673-4C6C-ACF6-E6AE2C28D2FC}"/>
              </a:ext>
            </a:extLst>
          </p:cNvPr>
          <p:cNvSpPr/>
          <p:nvPr/>
        </p:nvSpPr>
        <p:spPr>
          <a:xfrm>
            <a:off x="8896317" y="5433401"/>
            <a:ext cx="2245211" cy="707886"/>
          </a:xfrm>
          <a:prstGeom prst="rect">
            <a:avLst/>
          </a:prstGeom>
        </p:spPr>
        <p:txBody>
          <a:bodyPr wrap="square">
            <a:spAutoFit/>
          </a:bodyPr>
          <a:lstStyle/>
          <a:p>
            <a:endParaRPr lang="en-US" dirty="0"/>
          </a:p>
          <a:p>
            <a:r>
              <a:rPr lang="en-US" sz="1100" dirty="0"/>
              <a:t>Summarize and close - “Can we leave it there?</a:t>
            </a:r>
            <a:endParaRPr lang="en-GB" sz="1100" dirty="0"/>
          </a:p>
        </p:txBody>
      </p:sp>
      <p:sp>
        <p:nvSpPr>
          <p:cNvPr id="24" name="Rectangle 23">
            <a:extLst>
              <a:ext uri="{FF2B5EF4-FFF2-40B4-BE49-F238E27FC236}">
                <a16:creationId xmlns:a16="http://schemas.microsoft.com/office/drawing/2014/main" id="{8F95515B-5788-4EA3-B484-BC6DF20535CF}"/>
              </a:ext>
            </a:extLst>
          </p:cNvPr>
          <p:cNvSpPr/>
          <p:nvPr/>
        </p:nvSpPr>
        <p:spPr>
          <a:xfrm>
            <a:off x="4058956" y="5573915"/>
            <a:ext cx="6096000" cy="492443"/>
          </a:xfrm>
          <a:prstGeom prst="rect">
            <a:avLst/>
          </a:prstGeom>
        </p:spPr>
        <p:txBody>
          <a:bodyPr>
            <a:spAutoFit/>
          </a:bodyPr>
          <a:lstStyle/>
          <a:p>
            <a:endParaRPr lang="en-US" dirty="0"/>
          </a:p>
          <a:p>
            <a:r>
              <a:rPr lang="en-US" sz="800" dirty="0"/>
              <a:t>(NHS Manchester University, 2018), (Griffiths, 2017)</a:t>
            </a:r>
            <a:endParaRPr lang="en-GB" dirty="0"/>
          </a:p>
        </p:txBody>
      </p:sp>
    </p:spTree>
    <p:extLst>
      <p:ext uri="{BB962C8B-B14F-4D97-AF65-F5344CB8AC3E}">
        <p14:creationId xmlns:p14="http://schemas.microsoft.com/office/powerpoint/2010/main" val="20530579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blipFill dpi="0" rotWithShape="1">
            <a:blip r:embed="rId2">
              <a:duotone>
                <a:schemeClr val="accent1">
                  <a:shade val="45000"/>
                  <a:satMod val="135000"/>
                </a:schemeClr>
                <a:prstClr val="white"/>
              </a:duotone>
            </a:blip>
            <a:srcRect/>
            <a:tile tx="25400" ty="6350" sx="91000" sy="91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prstClr val="white"/>
              </a:solidFill>
            </a:endParaRPr>
          </a:p>
        </p:txBody>
      </p:sp>
      <p:sp>
        <p:nvSpPr>
          <p:cNvPr id="10" name="Rectangle 9">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4020" y="643461"/>
            <a:ext cx="7654513" cy="557106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24317" y="4576004"/>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4" name="Rectangle 3">
            <a:extLst>
              <a:ext uri="{FF2B5EF4-FFF2-40B4-BE49-F238E27FC236}">
                <a16:creationId xmlns:a16="http://schemas.microsoft.com/office/drawing/2014/main" id="{70AB6231-B129-4AB0-B394-5B72F6AFD01C}"/>
              </a:ext>
            </a:extLst>
          </p:cNvPr>
          <p:cNvSpPr/>
          <p:nvPr/>
        </p:nvSpPr>
        <p:spPr>
          <a:xfrm>
            <a:off x="4324317" y="4383314"/>
            <a:ext cx="4790654" cy="420915"/>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3DF631E0-6C59-4F52-9EFE-B15D3D6D1C40}"/>
              </a:ext>
            </a:extLst>
          </p:cNvPr>
          <p:cNvSpPr txBox="1"/>
          <p:nvPr/>
        </p:nvSpPr>
        <p:spPr>
          <a:xfrm flipH="1">
            <a:off x="3894020" y="5882488"/>
            <a:ext cx="3540250" cy="246221"/>
          </a:xfrm>
          <a:prstGeom prst="rect">
            <a:avLst/>
          </a:prstGeom>
          <a:noFill/>
        </p:spPr>
        <p:txBody>
          <a:bodyPr wrap="square" rtlCol="0">
            <a:spAutoFit/>
          </a:bodyPr>
          <a:lstStyle/>
          <a:p>
            <a:r>
              <a:rPr lang="en-GB" sz="1000" dirty="0"/>
              <a:t>(Nursing &amp; Midwifery Council,2015)</a:t>
            </a:r>
          </a:p>
        </p:txBody>
      </p:sp>
      <p:sp>
        <p:nvSpPr>
          <p:cNvPr id="11" name="TextBox 10">
            <a:extLst>
              <a:ext uri="{FF2B5EF4-FFF2-40B4-BE49-F238E27FC236}">
                <a16:creationId xmlns:a16="http://schemas.microsoft.com/office/drawing/2014/main" id="{72791B9A-87AD-404C-9018-F37A7AEFD738}"/>
              </a:ext>
            </a:extLst>
          </p:cNvPr>
          <p:cNvSpPr txBox="1"/>
          <p:nvPr/>
        </p:nvSpPr>
        <p:spPr>
          <a:xfrm>
            <a:off x="7721276" y="4881024"/>
            <a:ext cx="4217000" cy="369332"/>
          </a:xfrm>
          <a:prstGeom prst="rect">
            <a:avLst/>
          </a:prstGeom>
          <a:noFill/>
        </p:spPr>
        <p:txBody>
          <a:bodyPr wrap="square" rtlCol="0">
            <a:spAutoFit/>
          </a:bodyPr>
          <a:lstStyle/>
          <a:p>
            <a:r>
              <a:rPr lang="en-GB" dirty="0">
                <a:latin typeface="Lucida Handwriting" panose="03010101010101010101" pitchFamily="66" charset="0"/>
              </a:rPr>
              <a:t>Thank You For listening</a:t>
            </a:r>
          </a:p>
        </p:txBody>
      </p:sp>
      <p:sp>
        <p:nvSpPr>
          <p:cNvPr id="13" name="Rectangle 12">
            <a:extLst>
              <a:ext uri="{FF2B5EF4-FFF2-40B4-BE49-F238E27FC236}">
                <a16:creationId xmlns:a16="http://schemas.microsoft.com/office/drawing/2014/main" id="{E5B838C9-5AA8-4D95-9F76-F4A4BF347FDB}"/>
              </a:ext>
            </a:extLst>
          </p:cNvPr>
          <p:cNvSpPr/>
          <p:nvPr/>
        </p:nvSpPr>
        <p:spPr>
          <a:xfrm>
            <a:off x="4673276" y="1586426"/>
            <a:ext cx="6096000" cy="3046988"/>
          </a:xfrm>
          <a:prstGeom prst="rect">
            <a:avLst/>
          </a:prstGeom>
        </p:spPr>
        <p:txBody>
          <a:bodyPr>
            <a:spAutoFit/>
          </a:bodyPr>
          <a:lstStyle/>
          <a:p>
            <a:pPr algn="ctr"/>
            <a:r>
              <a:rPr lang="en-US" sz="1600" dirty="0"/>
              <a:t>Nobody is asking you to take on the role of a counsellor. </a:t>
            </a:r>
          </a:p>
          <a:p>
            <a:pPr algn="ctr"/>
            <a:endParaRPr lang="en-US" sz="1600" dirty="0"/>
          </a:p>
          <a:p>
            <a:pPr algn="ctr"/>
            <a:r>
              <a:rPr lang="en-US" sz="1600" dirty="0"/>
              <a:t>The intention of this presentation is to enhance your knowledge and basic communication and counselling skills, to ensure you provide  the best possible care, comfort and understanding to both the patient and their loved ones.  </a:t>
            </a:r>
          </a:p>
          <a:p>
            <a:pPr algn="ctr"/>
            <a:endParaRPr lang="en-US" sz="1600" dirty="0"/>
          </a:p>
          <a:p>
            <a:pPr algn="ctr"/>
            <a:r>
              <a:rPr lang="en-US" sz="1600" dirty="0"/>
              <a:t>Remember you are not a counsellor so it is imperative that you remind the patient and their families that anything they divulge to you will remain confidential – UNLESS they are at risk of harm to themselves or others, in that instance any information can and will be passed to the relevant professionals. </a:t>
            </a:r>
          </a:p>
        </p:txBody>
      </p:sp>
      <p:sp>
        <p:nvSpPr>
          <p:cNvPr id="14" name="Title 1">
            <a:extLst>
              <a:ext uri="{FF2B5EF4-FFF2-40B4-BE49-F238E27FC236}">
                <a16:creationId xmlns:a16="http://schemas.microsoft.com/office/drawing/2014/main" id="{BD8EACE4-E4DD-4CDA-BDA9-968BA1DC456D}"/>
              </a:ext>
            </a:extLst>
          </p:cNvPr>
          <p:cNvSpPr>
            <a:spLocks noGrp="1"/>
          </p:cNvSpPr>
          <p:nvPr>
            <p:ph type="title"/>
          </p:nvPr>
        </p:nvSpPr>
        <p:spPr>
          <a:xfrm>
            <a:off x="4058956" y="780869"/>
            <a:ext cx="7006998" cy="989321"/>
          </a:xfrm>
        </p:spPr>
        <p:txBody>
          <a:bodyPr anchor="t">
            <a:normAutofit fontScale="90000"/>
          </a:bodyPr>
          <a:lstStyle/>
          <a:p>
            <a:r>
              <a:rPr lang="en-GB" sz="4000" dirty="0">
                <a:solidFill>
                  <a:schemeClr val="tx1"/>
                </a:solidFill>
              </a:rPr>
              <a:t>                     PLEASE Remember:- </a:t>
            </a:r>
            <a:br>
              <a:rPr lang="en-GB" sz="4000" dirty="0">
                <a:solidFill>
                  <a:schemeClr val="tx1"/>
                </a:solidFill>
              </a:rPr>
            </a:br>
            <a:br>
              <a:rPr lang="en-GB" sz="4000" dirty="0">
                <a:solidFill>
                  <a:schemeClr val="tx1"/>
                </a:solidFill>
              </a:rPr>
            </a:br>
            <a:endParaRPr lang="en-GB" sz="3600" dirty="0">
              <a:solidFill>
                <a:schemeClr val="tx1"/>
              </a:solidFill>
            </a:endParaRPr>
          </a:p>
        </p:txBody>
      </p:sp>
    </p:spTree>
    <p:extLst>
      <p:ext uri="{BB962C8B-B14F-4D97-AF65-F5344CB8AC3E}">
        <p14:creationId xmlns:p14="http://schemas.microsoft.com/office/powerpoint/2010/main" val="32814225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9B8E572-2CE6-4185-BC38-989024BC0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id="{75415567-45D9-4FB5-B020-6FAD778894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A941535B-8499-42DA-AFA3-81684170C407}"/>
              </a:ext>
            </a:extLst>
          </p:cNvPr>
          <p:cNvSpPr/>
          <p:nvPr/>
        </p:nvSpPr>
        <p:spPr>
          <a:xfrm>
            <a:off x="478972" y="401747"/>
            <a:ext cx="10540995" cy="4098558"/>
          </a:xfrm>
          <a:prstGeom prst="rect">
            <a:avLst/>
          </a:prstGeom>
        </p:spPr>
        <p:txBody>
          <a:bodyPr wrap="square">
            <a:spAutoFit/>
          </a:bodyPr>
          <a:lstStyle/>
          <a:p>
            <a:pPr>
              <a:spcAft>
                <a:spcPts val="800"/>
              </a:spcAft>
            </a:pPr>
            <a:r>
              <a:rPr lang="en-GB" sz="1100" dirty="0">
                <a:latin typeface="Times New Roman" panose="02020603050405020304" pitchFamily="18" charset="0"/>
                <a:ea typeface="Calibri" panose="020F0502020204030204" pitchFamily="34" charset="0"/>
                <a:cs typeface="Times New Roman" panose="02020603050405020304" pitchFamily="18" charset="0"/>
              </a:rPr>
              <a:t>Aubin, B. (2017) </a:t>
            </a:r>
            <a:r>
              <a:rPr lang="en-GB" sz="1100" i="1" dirty="0">
                <a:latin typeface="Times New Roman" panose="02020603050405020304" pitchFamily="18" charset="0"/>
                <a:ea typeface="Calibri" panose="020F0502020204030204" pitchFamily="34" charset="0"/>
                <a:cs typeface="Times New Roman" panose="02020603050405020304" pitchFamily="18" charset="0"/>
              </a:rPr>
              <a:t>The Importance of Empathy in Nurses and Caregivers.</a:t>
            </a:r>
            <a:r>
              <a:rPr lang="en-GB" sz="1100" dirty="0">
                <a:latin typeface="Times New Roman" panose="02020603050405020304" pitchFamily="18" charset="0"/>
                <a:ea typeface="Calibri" panose="020F0502020204030204" pitchFamily="34" charset="0"/>
                <a:cs typeface="Times New Roman" panose="02020603050405020304" pitchFamily="18" charset="0"/>
              </a:rPr>
              <a:t> [Online: blog] Available at: https://blog.amplionalert.com/importance-of-empathy-nurses-caregivers. (Accessed 25</a:t>
            </a:r>
            <a:r>
              <a:rPr lang="en-GB" sz="11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1100" dirty="0">
                <a:latin typeface="Times New Roman" panose="02020603050405020304" pitchFamily="18" charset="0"/>
                <a:ea typeface="Calibri" panose="020F0502020204030204" pitchFamily="34" charset="0"/>
                <a:cs typeface="Times New Roman" panose="02020603050405020304" pitchFamily="18" charset="0"/>
              </a:rPr>
              <a:t> April 2019)</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100" dirty="0">
                <a:latin typeface="Times New Roman" panose="02020603050405020304" pitchFamily="18" charset="0"/>
                <a:ea typeface="Calibri" panose="020F0502020204030204" pitchFamily="34" charset="0"/>
                <a:cs typeface="Times New Roman" panose="02020603050405020304" pitchFamily="18" charset="0"/>
              </a:rPr>
              <a:t>Boyd, C. and Dare, J. (2014) </a:t>
            </a:r>
            <a:r>
              <a:rPr lang="en-GB" sz="1100" i="1" dirty="0">
                <a:latin typeface="Times New Roman" panose="02020603050405020304" pitchFamily="18" charset="0"/>
                <a:ea typeface="Calibri" panose="020F0502020204030204" pitchFamily="34" charset="0"/>
                <a:cs typeface="Times New Roman" panose="02020603050405020304" pitchFamily="18" charset="0"/>
              </a:rPr>
              <a:t>Communication skills for nursing.</a:t>
            </a:r>
            <a:r>
              <a:rPr lang="en-GB" sz="1100" dirty="0">
                <a:latin typeface="Times New Roman" panose="02020603050405020304" pitchFamily="18" charset="0"/>
                <a:ea typeface="Calibri" panose="020F0502020204030204" pitchFamily="34" charset="0"/>
                <a:cs typeface="Times New Roman" panose="02020603050405020304" pitchFamily="18" charset="0"/>
              </a:rPr>
              <a:t> Sussex, </a:t>
            </a:r>
            <a:r>
              <a:rPr lang="en-GB" sz="1100" dirty="0" err="1">
                <a:latin typeface="Times New Roman" panose="02020603050405020304" pitchFamily="18" charset="0"/>
                <a:ea typeface="Calibri" panose="020F0502020204030204" pitchFamily="34" charset="0"/>
                <a:cs typeface="Times New Roman" panose="02020603050405020304" pitchFamily="18" charset="0"/>
              </a:rPr>
              <a:t>Uk</a:t>
            </a:r>
            <a:r>
              <a:rPr lang="en-GB" sz="1100" dirty="0">
                <a:latin typeface="Times New Roman" panose="02020603050405020304" pitchFamily="18" charset="0"/>
                <a:ea typeface="Calibri" panose="020F0502020204030204" pitchFamily="34" charset="0"/>
                <a:cs typeface="Times New Roman" panose="02020603050405020304" pitchFamily="18" charset="0"/>
              </a:rPr>
              <a:t>. Wiley. </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100" dirty="0">
                <a:latin typeface="Times New Roman" panose="02020603050405020304" pitchFamily="18" charset="0"/>
                <a:ea typeface="Calibri" panose="020F0502020204030204" pitchFamily="34" charset="0"/>
                <a:cs typeface="Times New Roman" panose="02020603050405020304" pitchFamily="18" charset="0"/>
              </a:rPr>
              <a:t>Brooker, C. and Waugh, A. (2013</a:t>
            </a:r>
            <a:r>
              <a:rPr lang="en-GB" sz="1100" i="1" dirty="0">
                <a:latin typeface="Times New Roman" panose="02020603050405020304" pitchFamily="18" charset="0"/>
                <a:ea typeface="Calibri" panose="020F0502020204030204" pitchFamily="34" charset="0"/>
                <a:cs typeface="Times New Roman" panose="02020603050405020304" pitchFamily="18" charset="0"/>
              </a:rPr>
              <a:t>) Foundations of Nursing Practice: Fundamentals of Holistic Care</a:t>
            </a:r>
            <a:r>
              <a:rPr lang="en-GB" sz="1100" dirty="0">
                <a:latin typeface="Times New Roman" panose="02020603050405020304" pitchFamily="18" charset="0"/>
                <a:ea typeface="Calibri" panose="020F0502020204030204" pitchFamily="34" charset="0"/>
                <a:cs typeface="Times New Roman" panose="02020603050405020304" pitchFamily="18" charset="0"/>
              </a:rPr>
              <a:t>. 2nd Ed. London. Elsevier.</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100" dirty="0">
                <a:latin typeface="Times New Roman" panose="02020603050405020304" pitchFamily="18" charset="0"/>
                <a:ea typeface="Calibri" panose="020F0502020204030204" pitchFamily="34" charset="0"/>
                <a:cs typeface="Times New Roman" panose="02020603050405020304" pitchFamily="18" charset="0"/>
              </a:rPr>
              <a:t>Carter, M., and </a:t>
            </a:r>
            <a:r>
              <a:rPr lang="en-GB" sz="1100" dirty="0" err="1">
                <a:latin typeface="Times New Roman" panose="02020603050405020304" pitchFamily="18" charset="0"/>
                <a:ea typeface="Calibri" panose="020F0502020204030204" pitchFamily="34" charset="0"/>
                <a:cs typeface="Times New Roman" panose="02020603050405020304" pitchFamily="18" charset="0"/>
              </a:rPr>
              <a:t>Mossholder</a:t>
            </a:r>
            <a:r>
              <a:rPr lang="en-GB" sz="1100" dirty="0">
                <a:latin typeface="Times New Roman" panose="02020603050405020304" pitchFamily="18" charset="0"/>
                <a:ea typeface="Calibri" panose="020F0502020204030204" pitchFamily="34" charset="0"/>
                <a:cs typeface="Times New Roman" panose="02020603050405020304" pitchFamily="18" charset="0"/>
              </a:rPr>
              <a:t>, K. (2015) Are we on the same page? The performance effects of congruence between supervisor and group trust.</a:t>
            </a:r>
            <a:r>
              <a:rPr lang="en-GB" sz="1100" i="1" dirty="0">
                <a:latin typeface="Times New Roman" panose="02020603050405020304" pitchFamily="18" charset="0"/>
                <a:ea typeface="Calibri" panose="020F0502020204030204" pitchFamily="34" charset="0"/>
                <a:cs typeface="Times New Roman" panose="02020603050405020304" pitchFamily="18" charset="0"/>
              </a:rPr>
              <a:t> Journal of Applied Psychology</a:t>
            </a:r>
            <a:r>
              <a:rPr lang="en-GB" sz="1100" dirty="0">
                <a:latin typeface="Times New Roman" panose="02020603050405020304" pitchFamily="18" charset="0"/>
                <a:ea typeface="Calibri" panose="020F0502020204030204" pitchFamily="34" charset="0"/>
                <a:cs typeface="Times New Roman" panose="02020603050405020304" pitchFamily="18" charset="0"/>
              </a:rPr>
              <a:t>. Vol 100(5), 1349-1363</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100" dirty="0">
                <a:latin typeface="Times New Roman" panose="02020603050405020304" pitchFamily="18" charset="0"/>
                <a:ea typeface="Calibri" panose="020F0502020204030204" pitchFamily="34" charset="0"/>
                <a:cs typeface="Times New Roman" panose="02020603050405020304" pitchFamily="18" charset="0"/>
              </a:rPr>
              <a:t>Centre for Creative Leadership (2016) [Online]. Available from: https://steemit-production-imageproxy-upload.s3.amazonaws.com/DQmbVnWzLnYu9X8kioCCYwb4rUmvgeWUMCnNKJNJveU2. (Accessed on 20 April 2018)</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100" dirty="0">
                <a:latin typeface="Times New Roman" panose="02020603050405020304" pitchFamily="18" charset="0"/>
                <a:ea typeface="Calibri" panose="020F0502020204030204" pitchFamily="34" charset="0"/>
                <a:cs typeface="Times New Roman" panose="02020603050405020304" pitchFamily="18" charset="0"/>
              </a:rPr>
              <a:t>Charles, A. (2019) </a:t>
            </a:r>
            <a:r>
              <a:rPr lang="en-GB" sz="1100" i="1" dirty="0">
                <a:latin typeface="Times New Roman" panose="02020603050405020304" pitchFamily="18" charset="0"/>
                <a:ea typeface="Calibri" panose="020F0502020204030204" pitchFamily="34" charset="0"/>
                <a:cs typeface="Times New Roman" panose="02020603050405020304" pitchFamily="18" charset="0"/>
              </a:rPr>
              <a:t>Community health services explained</a:t>
            </a:r>
            <a:r>
              <a:rPr lang="en-GB" sz="1100" dirty="0">
                <a:latin typeface="Times New Roman" panose="02020603050405020304" pitchFamily="18" charset="0"/>
                <a:ea typeface="Calibri" panose="020F0502020204030204" pitchFamily="34" charset="0"/>
                <a:cs typeface="Times New Roman" panose="02020603050405020304" pitchFamily="18" charset="0"/>
              </a:rPr>
              <a:t>. [Online] Available at: https://www.kingsfund.org.uk/publications/community-health-services-explained. (Accessed 24th April 2019). </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100" dirty="0">
                <a:latin typeface="Times New Roman" panose="02020603050405020304" pitchFamily="18" charset="0"/>
                <a:ea typeface="Calibri" panose="020F0502020204030204" pitchFamily="34" charset="0"/>
                <a:cs typeface="Times New Roman" panose="02020603050405020304" pitchFamily="18" charset="0"/>
              </a:rPr>
              <a:t>Chilton, S. and Bain, H. (2017) </a:t>
            </a:r>
            <a:r>
              <a:rPr lang="en-GB" sz="1100" i="1" dirty="0">
                <a:latin typeface="Times New Roman" panose="02020603050405020304" pitchFamily="18" charset="0"/>
                <a:ea typeface="Calibri" panose="020F0502020204030204" pitchFamily="34" charset="0"/>
                <a:cs typeface="Times New Roman" panose="02020603050405020304" pitchFamily="18" charset="0"/>
              </a:rPr>
              <a:t>A Textbook of Community Nursing.</a:t>
            </a:r>
            <a:r>
              <a:rPr lang="en-GB" sz="1100" dirty="0">
                <a:latin typeface="Times New Roman" panose="02020603050405020304" pitchFamily="18" charset="0"/>
                <a:ea typeface="Calibri" panose="020F0502020204030204" pitchFamily="34" charset="0"/>
                <a:cs typeface="Times New Roman" panose="02020603050405020304" pitchFamily="18" charset="0"/>
              </a:rPr>
              <a:t> 2</a:t>
            </a:r>
            <a:r>
              <a:rPr lang="en-GB" sz="1100" baseline="30000" dirty="0">
                <a:latin typeface="Times New Roman" panose="02020603050405020304" pitchFamily="18" charset="0"/>
                <a:ea typeface="Calibri" panose="020F0502020204030204" pitchFamily="34" charset="0"/>
                <a:cs typeface="Times New Roman" panose="02020603050405020304" pitchFamily="18" charset="0"/>
              </a:rPr>
              <a:t>nd</a:t>
            </a:r>
            <a:r>
              <a:rPr lang="en-GB" sz="1100" dirty="0">
                <a:latin typeface="Times New Roman" panose="02020603050405020304" pitchFamily="18" charset="0"/>
                <a:ea typeface="Calibri" panose="020F0502020204030204" pitchFamily="34" charset="0"/>
                <a:cs typeface="Times New Roman" panose="02020603050405020304" pitchFamily="18" charset="0"/>
              </a:rPr>
              <a:t> Ed. London. Routledge. </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100" dirty="0">
                <a:latin typeface="Times New Roman" panose="02020603050405020304" pitchFamily="18" charset="0"/>
                <a:ea typeface="Calibri" panose="020F0502020204030204" pitchFamily="34" charset="0"/>
                <a:cs typeface="Times New Roman" panose="02020603050405020304" pitchFamily="18" charset="0"/>
              </a:rPr>
              <a:t>Cooper, C. (2014) </a:t>
            </a:r>
            <a:r>
              <a:rPr lang="en-GB" sz="1100" i="1" dirty="0">
                <a:latin typeface="Times New Roman" panose="02020603050405020304" pitchFamily="18" charset="0"/>
                <a:ea typeface="Calibri" panose="020F0502020204030204" pitchFamily="34" charset="0"/>
                <a:cs typeface="Times New Roman" panose="02020603050405020304" pitchFamily="18" charset="0"/>
              </a:rPr>
              <a:t>Fundamentals of Hand Therapy</a:t>
            </a:r>
            <a:r>
              <a:rPr lang="en-GB" sz="1100" dirty="0">
                <a:latin typeface="Times New Roman" panose="02020603050405020304" pitchFamily="18" charset="0"/>
                <a:ea typeface="Calibri" panose="020F0502020204030204" pitchFamily="34" charset="0"/>
                <a:cs typeface="Times New Roman" panose="02020603050405020304" pitchFamily="18" charset="0"/>
              </a:rPr>
              <a:t>. 2nd Ed. London. Elsevier. </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100" dirty="0" err="1">
                <a:latin typeface="Times New Roman" panose="02020603050405020304" pitchFamily="18" charset="0"/>
                <a:ea typeface="Calibri" panose="020F0502020204030204" pitchFamily="34" charset="0"/>
                <a:cs typeface="Times New Roman" panose="02020603050405020304" pitchFamily="18" charset="0"/>
              </a:rPr>
              <a:t>Cunico</a:t>
            </a:r>
            <a:r>
              <a:rPr lang="en-GB" sz="1100" dirty="0">
                <a:latin typeface="Times New Roman" panose="02020603050405020304" pitchFamily="18" charset="0"/>
                <a:ea typeface="Calibri" panose="020F0502020204030204" pitchFamily="34" charset="0"/>
                <a:cs typeface="Times New Roman" panose="02020603050405020304" pitchFamily="18" charset="0"/>
              </a:rPr>
              <a:t>, L. et al. (2012) ‘Developing empathy in nursing students: a cohort longitudinal study’, </a:t>
            </a:r>
            <a:r>
              <a:rPr lang="en-GB" sz="1100" i="1" dirty="0">
                <a:latin typeface="Times New Roman" panose="02020603050405020304" pitchFamily="18" charset="0"/>
                <a:ea typeface="Calibri" panose="020F0502020204030204" pitchFamily="34" charset="0"/>
                <a:cs typeface="Times New Roman" panose="02020603050405020304" pitchFamily="18" charset="0"/>
              </a:rPr>
              <a:t>Journal of clinical nursing. </a:t>
            </a:r>
            <a:r>
              <a:rPr lang="en-GB" sz="1100" dirty="0">
                <a:latin typeface="Times New Roman" panose="02020603050405020304" pitchFamily="18" charset="0"/>
                <a:ea typeface="Calibri" panose="020F0502020204030204" pitchFamily="34" charset="0"/>
                <a:cs typeface="Times New Roman" panose="02020603050405020304" pitchFamily="18" charset="0"/>
              </a:rPr>
              <a:t>21(13-14). pp 2016-2025. </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100" dirty="0">
                <a:latin typeface="Times New Roman" panose="02020603050405020304" pitchFamily="18" charset="0"/>
                <a:ea typeface="Calibri" panose="020F0502020204030204" pitchFamily="34" charset="0"/>
                <a:cs typeface="Times New Roman" panose="02020603050405020304" pitchFamily="18" charset="0"/>
              </a:rPr>
              <a:t>Department of Health. (2012) </a:t>
            </a:r>
            <a:r>
              <a:rPr lang="en-GB" sz="1100" i="1" dirty="0">
                <a:latin typeface="Times New Roman" panose="02020603050405020304" pitchFamily="18" charset="0"/>
                <a:ea typeface="Calibri" panose="020F0502020204030204" pitchFamily="34" charset="0"/>
                <a:cs typeface="Times New Roman" panose="02020603050405020304" pitchFamily="18" charset="0"/>
              </a:rPr>
              <a:t>Compassion in practice: Nursing, midwifery and care staff our vision and strategy.</a:t>
            </a:r>
            <a:r>
              <a:rPr lang="en-GB" sz="1100" dirty="0">
                <a:latin typeface="Times New Roman" panose="02020603050405020304" pitchFamily="18" charset="0"/>
                <a:ea typeface="Calibri" panose="020F0502020204030204" pitchFamily="34" charset="0"/>
                <a:cs typeface="Times New Roman" panose="02020603050405020304" pitchFamily="18" charset="0"/>
              </a:rPr>
              <a:t> [Online] Available at: https://www.england.nhs.uk/wp-content/uploads/2012/12/compassion-in-practice.pdf. (Accessed 25</a:t>
            </a:r>
            <a:r>
              <a:rPr lang="en-GB" sz="11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1100" dirty="0">
                <a:latin typeface="Times New Roman" panose="02020603050405020304" pitchFamily="18" charset="0"/>
                <a:ea typeface="Calibri" panose="020F0502020204030204" pitchFamily="34" charset="0"/>
                <a:cs typeface="Times New Roman" panose="02020603050405020304" pitchFamily="18" charset="0"/>
              </a:rPr>
              <a:t> April 2019)</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100" dirty="0">
                <a:latin typeface="Times New Roman" panose="02020603050405020304" pitchFamily="18" charset="0"/>
                <a:ea typeface="Calibri" panose="020F0502020204030204" pitchFamily="34" charset="0"/>
                <a:cs typeface="Times New Roman" panose="02020603050405020304" pitchFamily="18" charset="0"/>
              </a:rPr>
              <a:t>Dossey, B. M. and Keegan, L. (2013</a:t>
            </a:r>
            <a:r>
              <a:rPr lang="en-GB" sz="1100" i="1" dirty="0">
                <a:latin typeface="Times New Roman" panose="02020603050405020304" pitchFamily="18" charset="0"/>
                <a:ea typeface="Calibri" panose="020F0502020204030204" pitchFamily="34" charset="0"/>
                <a:cs typeface="Times New Roman" panose="02020603050405020304" pitchFamily="18" charset="0"/>
              </a:rPr>
              <a:t>) Holistic Nursing: A Handbook for Practice.</a:t>
            </a:r>
            <a:r>
              <a:rPr lang="en-GB" sz="1100" dirty="0">
                <a:latin typeface="Times New Roman" panose="02020603050405020304" pitchFamily="18" charset="0"/>
                <a:ea typeface="Calibri" panose="020F0502020204030204" pitchFamily="34" charset="0"/>
                <a:cs typeface="Times New Roman" panose="02020603050405020304" pitchFamily="18" charset="0"/>
              </a:rPr>
              <a:t> 6th Ed. London. Jones and Bartlett Learning. </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100" dirty="0" err="1">
                <a:latin typeface="Times New Roman" panose="02020603050405020304" pitchFamily="18" charset="0"/>
                <a:ea typeface="Calibri" panose="020F0502020204030204" pitchFamily="34" charset="0"/>
                <a:cs typeface="Times New Roman" panose="02020603050405020304" pitchFamily="18" charset="0"/>
              </a:rPr>
              <a:t>Drennen</a:t>
            </a:r>
            <a:r>
              <a:rPr lang="en-GB" sz="1100" dirty="0">
                <a:latin typeface="Times New Roman" panose="02020603050405020304" pitchFamily="18" charset="0"/>
                <a:ea typeface="Calibri" panose="020F0502020204030204" pitchFamily="34" charset="0"/>
                <a:cs typeface="Times New Roman" panose="02020603050405020304" pitchFamily="18" charset="0"/>
              </a:rPr>
              <a:t>, V. and Goodman, C. (2014) </a:t>
            </a:r>
            <a:r>
              <a:rPr lang="en-GB" sz="1100" i="1" dirty="0">
                <a:latin typeface="Times New Roman" panose="02020603050405020304" pitchFamily="18" charset="0"/>
                <a:ea typeface="Calibri" panose="020F0502020204030204" pitchFamily="34" charset="0"/>
                <a:cs typeface="Times New Roman" panose="02020603050405020304" pitchFamily="18" charset="0"/>
              </a:rPr>
              <a:t>Oxford Handbook of Primary Care and Community Nursing. </a:t>
            </a:r>
            <a:r>
              <a:rPr lang="en-GB" sz="1100" dirty="0">
                <a:latin typeface="Times New Roman" panose="02020603050405020304" pitchFamily="18" charset="0"/>
                <a:ea typeface="Calibri" panose="020F0502020204030204" pitchFamily="34" charset="0"/>
                <a:cs typeface="Times New Roman" panose="02020603050405020304" pitchFamily="18" charset="0"/>
              </a:rPr>
              <a:t>Oxford, UK. Oxford University </a:t>
            </a:r>
            <a:r>
              <a:rPr lang="en-GB" sz="1100" dirty="0" err="1">
                <a:latin typeface="Times New Roman" panose="02020603050405020304" pitchFamily="18" charset="0"/>
                <a:ea typeface="Calibri" panose="020F0502020204030204" pitchFamily="34" charset="0"/>
                <a:cs typeface="Times New Roman" panose="02020603050405020304" pitchFamily="18" charset="0"/>
              </a:rPr>
              <a:t>Pess</a:t>
            </a:r>
            <a:r>
              <a:rPr lang="en-GB" sz="1100" dirty="0">
                <a:latin typeface="Times New Roman" panose="02020603050405020304" pitchFamily="18" charset="0"/>
                <a:ea typeface="Calibri" panose="020F0502020204030204" pitchFamily="34" charset="0"/>
                <a:cs typeface="Times New Roman" panose="02020603050405020304" pitchFamily="18" charset="0"/>
              </a:rPr>
              <a:t>.</a:t>
            </a:r>
            <a:endParaRPr lang="en-GB" sz="1100" dirty="0">
              <a:latin typeface="Calibri" panose="020F0502020204030204" pitchFamily="34" charset="0"/>
              <a:ea typeface="Calibri" panose="020F0502020204030204" pitchFamily="34" charset="0"/>
              <a:cs typeface="Times New Roman" panose="02020603050405020304" pitchFamily="18" charset="0"/>
            </a:endParaRPr>
          </a:p>
        </p:txBody>
      </p:sp>
      <p:sp>
        <p:nvSpPr>
          <p:cNvPr id="11" name="Rectangle 10">
            <a:extLst>
              <a:ext uri="{FF2B5EF4-FFF2-40B4-BE49-F238E27FC236}">
                <a16:creationId xmlns:a16="http://schemas.microsoft.com/office/drawing/2014/main" id="{4979BC38-0681-4800-9AF4-E1A16965217F}"/>
              </a:ext>
            </a:extLst>
          </p:cNvPr>
          <p:cNvSpPr/>
          <p:nvPr/>
        </p:nvSpPr>
        <p:spPr>
          <a:xfrm>
            <a:off x="478971" y="4428610"/>
            <a:ext cx="10540995" cy="2164695"/>
          </a:xfrm>
          <a:prstGeom prst="rect">
            <a:avLst/>
          </a:prstGeom>
        </p:spPr>
        <p:txBody>
          <a:bodyPr wrap="square">
            <a:spAutoFit/>
          </a:bodyPr>
          <a:lstStyle/>
          <a:p>
            <a:pPr>
              <a:spcAft>
                <a:spcPts val="800"/>
              </a:spcAft>
            </a:pPr>
            <a:r>
              <a:rPr lang="en-GB" sz="1100" dirty="0">
                <a:latin typeface="Times New Roman" panose="02020603050405020304" pitchFamily="18" charset="0"/>
                <a:ea typeface="Calibri" panose="020F0502020204030204" pitchFamily="34" charset="0"/>
                <a:cs typeface="Times New Roman" panose="02020603050405020304" pitchFamily="18" charset="0"/>
              </a:rPr>
              <a:t>Dryden, W. (2010) Counselling in a nutshell. 2nd Ed. London. SAGE</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100" dirty="0">
                <a:latin typeface="Times New Roman" panose="02020603050405020304" pitchFamily="18" charset="0"/>
                <a:ea typeface="Calibri" panose="020F0502020204030204" pitchFamily="34" charset="0"/>
                <a:cs typeface="Times New Roman" panose="02020603050405020304" pitchFamily="18" charset="0"/>
              </a:rPr>
              <a:t>Eaton, S., Roberts, S. and Turner, B. (2015). ‘Delivering person centred care in long term conditions’, </a:t>
            </a:r>
            <a:r>
              <a:rPr lang="en-GB" sz="1100" i="1" dirty="0">
                <a:latin typeface="Times New Roman" panose="02020603050405020304" pitchFamily="18" charset="0"/>
                <a:ea typeface="Calibri" panose="020F0502020204030204" pitchFamily="34" charset="0"/>
                <a:cs typeface="Times New Roman" panose="02020603050405020304" pitchFamily="18" charset="0"/>
              </a:rPr>
              <a:t>BMJ</a:t>
            </a:r>
            <a:r>
              <a:rPr lang="en-GB" sz="1100" dirty="0">
                <a:latin typeface="Times New Roman" panose="02020603050405020304" pitchFamily="18" charset="0"/>
                <a:ea typeface="Calibri" panose="020F0502020204030204" pitchFamily="34" charset="0"/>
                <a:cs typeface="Times New Roman" panose="02020603050405020304" pitchFamily="18" charset="0"/>
              </a:rPr>
              <a:t>, 350, pp.181-181.</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100" dirty="0">
                <a:latin typeface="Times New Roman" panose="02020603050405020304" pitchFamily="18" charset="0"/>
                <a:ea typeface="Calibri" panose="020F0502020204030204" pitchFamily="34" charset="0"/>
                <a:cs typeface="Times New Roman" panose="02020603050405020304" pitchFamily="18" charset="0"/>
              </a:rPr>
              <a:t>Egan, G., (1975). </a:t>
            </a:r>
            <a:r>
              <a:rPr lang="en-GB" sz="1100" i="1" dirty="0">
                <a:latin typeface="Times New Roman" panose="02020603050405020304" pitchFamily="18" charset="0"/>
                <a:ea typeface="Calibri" panose="020F0502020204030204" pitchFamily="34" charset="0"/>
                <a:cs typeface="Times New Roman" panose="02020603050405020304" pitchFamily="18" charset="0"/>
              </a:rPr>
              <a:t>The Skilled Helper: A Systematic Approach to Effective Helping.</a:t>
            </a:r>
            <a:r>
              <a:rPr lang="en-GB" sz="1100" dirty="0">
                <a:latin typeface="Times New Roman" panose="02020603050405020304" pitchFamily="18" charset="0"/>
                <a:ea typeface="Calibri" panose="020F0502020204030204" pitchFamily="34" charset="0"/>
                <a:cs typeface="Times New Roman" panose="02020603050405020304" pitchFamily="18" charset="0"/>
              </a:rPr>
              <a:t> Paciﬁc Grove CA. Brooks/Cole.</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100" dirty="0">
                <a:latin typeface="Times New Roman" panose="02020603050405020304" pitchFamily="18" charset="0"/>
                <a:ea typeface="Calibri" panose="020F0502020204030204" pitchFamily="34" charset="0"/>
                <a:cs typeface="Times New Roman" panose="02020603050405020304" pitchFamily="18" charset="0"/>
              </a:rPr>
              <a:t>Fern Tree Counselling. (2019)</a:t>
            </a:r>
            <a:r>
              <a:rPr lang="en-GB" sz="1100" dirty="0">
                <a:latin typeface="Calibri" panose="020F0502020204030204" pitchFamily="34" charset="0"/>
                <a:ea typeface="Calibri" panose="020F0502020204030204" pitchFamily="34" charset="0"/>
                <a:cs typeface="Times New Roman" panose="02020603050405020304" pitchFamily="18" charset="0"/>
              </a:rPr>
              <a:t> </a:t>
            </a:r>
            <a:r>
              <a:rPr lang="en-GB" sz="1100" i="1" dirty="0">
                <a:latin typeface="Times New Roman" panose="02020603050405020304" pitchFamily="18" charset="0"/>
                <a:ea typeface="Calibri" panose="020F0502020204030204" pitchFamily="34" charset="0"/>
                <a:cs typeface="Times New Roman" panose="02020603050405020304" pitchFamily="18" charset="0"/>
              </a:rPr>
              <a:t>Person Centred Therapy. </a:t>
            </a:r>
            <a:r>
              <a:rPr lang="en-GB" sz="1100" dirty="0">
                <a:latin typeface="Times New Roman" panose="02020603050405020304" pitchFamily="18" charset="0"/>
                <a:ea typeface="Calibri" panose="020F0502020204030204" pitchFamily="34" charset="0"/>
                <a:cs typeface="Times New Roman" panose="02020603050405020304" pitchFamily="18" charset="0"/>
              </a:rPr>
              <a:t>[Online] Available at:</a:t>
            </a:r>
            <a:r>
              <a:rPr lang="en-GB" sz="1100" dirty="0">
                <a:latin typeface="Calibri" panose="020F0502020204030204" pitchFamily="34" charset="0"/>
                <a:ea typeface="Calibri" panose="020F0502020204030204" pitchFamily="34" charset="0"/>
                <a:cs typeface="Times New Roman" panose="02020603050405020304" pitchFamily="18" charset="0"/>
              </a:rPr>
              <a:t> </a:t>
            </a:r>
            <a:r>
              <a:rPr lang="en-GB" sz="1100" dirty="0">
                <a:latin typeface="Times New Roman" panose="02020603050405020304" pitchFamily="18" charset="0"/>
                <a:ea typeface="Calibri" panose="020F0502020204030204" pitchFamily="34" charset="0"/>
                <a:cs typeface="Times New Roman" panose="02020603050405020304" pitchFamily="18" charset="0"/>
              </a:rPr>
              <a:t>https://ferntreecounselling.co.uk/services/person-centred-therapy/. (Accessed 25</a:t>
            </a:r>
            <a:r>
              <a:rPr lang="en-GB" sz="11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1100" dirty="0">
                <a:latin typeface="Times New Roman" panose="02020603050405020304" pitchFamily="18" charset="0"/>
                <a:ea typeface="Calibri" panose="020F0502020204030204" pitchFamily="34" charset="0"/>
                <a:cs typeface="Times New Roman" panose="02020603050405020304" pitchFamily="18" charset="0"/>
              </a:rPr>
              <a:t> April 2019) </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100" dirty="0">
                <a:latin typeface="Times New Roman" panose="02020603050405020304" pitchFamily="18" charset="0"/>
                <a:ea typeface="Calibri" panose="020F0502020204030204" pitchFamily="34" charset="0"/>
                <a:cs typeface="Times New Roman" panose="02020603050405020304" pitchFamily="18" charset="0"/>
              </a:rPr>
              <a:t>Geller, S.M. (2017) </a:t>
            </a:r>
            <a:r>
              <a:rPr lang="en-GB" sz="1100" i="1" dirty="0">
                <a:latin typeface="Times New Roman" panose="02020603050405020304" pitchFamily="18" charset="0"/>
                <a:ea typeface="Calibri" panose="020F0502020204030204" pitchFamily="34" charset="0"/>
                <a:cs typeface="Times New Roman" panose="02020603050405020304" pitchFamily="18" charset="0"/>
              </a:rPr>
              <a:t>A Practical Guide to Cultivating Therapeutic Presence. </a:t>
            </a:r>
            <a:r>
              <a:rPr lang="en-GB" sz="1100" dirty="0">
                <a:latin typeface="Times New Roman" panose="02020603050405020304" pitchFamily="18" charset="0"/>
                <a:ea typeface="Calibri" panose="020F0502020204030204" pitchFamily="34" charset="0"/>
                <a:cs typeface="Times New Roman" panose="02020603050405020304" pitchFamily="18" charset="0"/>
              </a:rPr>
              <a:t>Washington, DC. American Psychological Association.</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100" dirty="0">
                <a:latin typeface="Times New Roman" panose="02020603050405020304" pitchFamily="18" charset="0"/>
                <a:ea typeface="Calibri" panose="020F0502020204030204" pitchFamily="34" charset="0"/>
                <a:cs typeface="Times New Roman" panose="02020603050405020304" pitchFamily="18" charset="0"/>
              </a:rPr>
              <a:t>Geller, S.M. and Greenberg, L.S. (2011) </a:t>
            </a:r>
            <a:r>
              <a:rPr lang="en-GB" sz="1100" i="1" dirty="0">
                <a:latin typeface="Times New Roman" panose="02020603050405020304" pitchFamily="18" charset="0"/>
                <a:ea typeface="Calibri" panose="020F0502020204030204" pitchFamily="34" charset="0"/>
                <a:cs typeface="Times New Roman" panose="02020603050405020304" pitchFamily="18" charset="0"/>
              </a:rPr>
              <a:t>Therapeutic Presence: A Mindful Approach to Effective Therapy. </a:t>
            </a:r>
            <a:r>
              <a:rPr lang="en-GB" sz="1100" dirty="0">
                <a:latin typeface="Times New Roman" panose="02020603050405020304" pitchFamily="18" charset="0"/>
                <a:ea typeface="Calibri" panose="020F0502020204030204" pitchFamily="34" charset="0"/>
                <a:cs typeface="Times New Roman" panose="02020603050405020304" pitchFamily="18" charset="0"/>
              </a:rPr>
              <a:t>Washington, DC. American Psychological Association</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100" dirty="0">
                <a:latin typeface="Times New Roman" panose="02020603050405020304" pitchFamily="18" charset="0"/>
                <a:ea typeface="Calibri" panose="020F0502020204030204" pitchFamily="34" charset="0"/>
                <a:cs typeface="Times New Roman" panose="02020603050405020304" pitchFamily="18" charset="0"/>
              </a:rPr>
              <a:t>Griffiths, J. (2017) ‘Person-centred communication for emotional support in district nursing: SAGE and THYME model’, </a:t>
            </a:r>
            <a:r>
              <a:rPr lang="en-GB" sz="1100" i="1" dirty="0">
                <a:latin typeface="Times New Roman" panose="02020603050405020304" pitchFamily="18" charset="0"/>
                <a:ea typeface="Calibri" panose="020F0502020204030204" pitchFamily="34" charset="0"/>
                <a:cs typeface="Times New Roman" panose="02020603050405020304" pitchFamily="18" charset="0"/>
              </a:rPr>
              <a:t>British Journal of Community Nursing. </a:t>
            </a:r>
            <a:r>
              <a:rPr lang="en-GB" sz="1100" dirty="0">
                <a:latin typeface="Times New Roman" panose="02020603050405020304" pitchFamily="18" charset="0"/>
                <a:ea typeface="Calibri" panose="020F0502020204030204" pitchFamily="34" charset="0"/>
                <a:cs typeface="Times New Roman" panose="02020603050405020304" pitchFamily="18" charset="0"/>
              </a:rPr>
              <a:t>22(12).  </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100" dirty="0">
                <a:latin typeface="Times New Roman" panose="02020603050405020304" pitchFamily="18" charset="0"/>
                <a:ea typeface="Calibri" panose="020F0502020204030204" pitchFamily="34" charset="0"/>
                <a:cs typeface="Times New Roman" panose="02020603050405020304" pitchFamily="18" charset="0"/>
              </a:rPr>
              <a:t>McLeod, S. (2019) </a:t>
            </a:r>
            <a:r>
              <a:rPr lang="en-GB" sz="1100" i="1" dirty="0">
                <a:latin typeface="Times New Roman" panose="02020603050405020304" pitchFamily="18" charset="0"/>
                <a:ea typeface="Calibri" panose="020F0502020204030204" pitchFamily="34" charset="0"/>
                <a:cs typeface="Times New Roman" panose="02020603050405020304" pitchFamily="18" charset="0"/>
              </a:rPr>
              <a:t>Person Centred Therapy.</a:t>
            </a:r>
            <a:r>
              <a:rPr lang="en-GB" sz="1100" dirty="0">
                <a:latin typeface="Times New Roman" panose="02020603050405020304" pitchFamily="18" charset="0"/>
                <a:ea typeface="Calibri" panose="020F0502020204030204" pitchFamily="34" charset="0"/>
                <a:cs typeface="Times New Roman" panose="02020603050405020304" pitchFamily="18" charset="0"/>
              </a:rPr>
              <a:t> [Online] Available at: https://www.simplypsychology.org/client-centred-therapy.html. (Accessed 24th April 2019). </a:t>
            </a:r>
            <a:endParaRPr lang="en-GB" sz="1100" dirty="0">
              <a:latin typeface="Calibri" panose="020F050202020403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AC0751F8-170F-47EF-A92A-A377620144FA}"/>
              </a:ext>
            </a:extLst>
          </p:cNvPr>
          <p:cNvSpPr txBox="1"/>
          <p:nvPr/>
        </p:nvSpPr>
        <p:spPr>
          <a:xfrm>
            <a:off x="478971" y="57067"/>
            <a:ext cx="2046503" cy="369332"/>
          </a:xfrm>
          <a:prstGeom prst="rect">
            <a:avLst/>
          </a:prstGeom>
          <a:noFill/>
        </p:spPr>
        <p:txBody>
          <a:bodyPr wrap="square" rtlCol="0">
            <a:spAutoFit/>
          </a:bodyPr>
          <a:lstStyle/>
          <a:p>
            <a:r>
              <a:rPr lang="en-GB" dirty="0"/>
              <a:t>References:- </a:t>
            </a:r>
          </a:p>
        </p:txBody>
      </p:sp>
    </p:spTree>
    <p:extLst>
      <p:ext uri="{BB962C8B-B14F-4D97-AF65-F5344CB8AC3E}">
        <p14:creationId xmlns:p14="http://schemas.microsoft.com/office/powerpoint/2010/main" val="34282320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9B8E572-2CE6-4185-BC38-989024BC0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id="{75415567-45D9-4FB5-B020-6FAD778894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Rectangle 3">
            <a:extLst>
              <a:ext uri="{FF2B5EF4-FFF2-40B4-BE49-F238E27FC236}">
                <a16:creationId xmlns:a16="http://schemas.microsoft.com/office/drawing/2014/main" id="{F67E9707-43DA-4C6E-AA36-1C54FAF53EE4}"/>
              </a:ext>
            </a:extLst>
          </p:cNvPr>
          <p:cNvSpPr/>
          <p:nvPr/>
        </p:nvSpPr>
        <p:spPr>
          <a:xfrm>
            <a:off x="478970" y="333231"/>
            <a:ext cx="11277601" cy="6104235"/>
          </a:xfrm>
          <a:prstGeom prst="rect">
            <a:avLst/>
          </a:prstGeom>
        </p:spPr>
        <p:txBody>
          <a:bodyPr wrap="square">
            <a:spAutoFit/>
          </a:bodyPr>
          <a:lstStyle/>
          <a:p>
            <a:pPr>
              <a:spcAft>
                <a:spcPts val="800"/>
              </a:spcAft>
            </a:pPr>
            <a:r>
              <a:rPr lang="en-GB" sz="1100" dirty="0">
                <a:latin typeface="Times New Roman" panose="02020603050405020304" pitchFamily="18" charset="0"/>
                <a:ea typeface="Calibri" panose="020F0502020204030204" pitchFamily="34" charset="0"/>
                <a:cs typeface="Times New Roman" panose="02020603050405020304" pitchFamily="18" charset="0"/>
              </a:rPr>
              <a:t>Moss, B. (2015) </a:t>
            </a:r>
            <a:r>
              <a:rPr lang="en-GB" sz="1100" i="1" dirty="0">
                <a:latin typeface="Times New Roman" panose="02020603050405020304" pitchFamily="18" charset="0"/>
                <a:ea typeface="Calibri" panose="020F0502020204030204" pitchFamily="34" charset="0"/>
                <a:cs typeface="Times New Roman" panose="02020603050405020304" pitchFamily="18" charset="0"/>
              </a:rPr>
              <a:t>Communication skills in health and social care</a:t>
            </a:r>
            <a:r>
              <a:rPr lang="en-GB" sz="1100" dirty="0">
                <a:latin typeface="Times New Roman" panose="02020603050405020304" pitchFamily="18" charset="0"/>
                <a:ea typeface="Calibri" panose="020F0502020204030204" pitchFamily="34" charset="0"/>
                <a:cs typeface="Times New Roman" panose="02020603050405020304" pitchFamily="18" charset="0"/>
              </a:rPr>
              <a:t>. London. SAGE</a:t>
            </a:r>
          </a:p>
          <a:p>
            <a:pPr>
              <a:spcAft>
                <a:spcPts val="800"/>
              </a:spcAft>
            </a:pPr>
            <a:r>
              <a:rPr lang="en-GB" sz="1100" dirty="0">
                <a:latin typeface="Times New Roman" panose="02020603050405020304" pitchFamily="18" charset="0"/>
                <a:ea typeface="Calibri" panose="020F0502020204030204" pitchFamily="34" charset="0"/>
                <a:cs typeface="Times New Roman" panose="02020603050405020304" pitchFamily="18" charset="0"/>
              </a:rPr>
              <a:t>National Broadcasting. (2016) </a:t>
            </a:r>
            <a:r>
              <a:rPr lang="en-GB" sz="1100" i="1" dirty="0">
                <a:latin typeface="Times New Roman" panose="02020603050405020304" pitchFamily="18" charset="0"/>
                <a:ea typeface="Calibri" panose="020F0502020204030204" pitchFamily="34" charset="0"/>
                <a:cs typeface="Times New Roman" panose="02020603050405020304" pitchFamily="18" charset="0"/>
              </a:rPr>
              <a:t>Professionalism In Nursing- What Does It Really Mean? </a:t>
            </a:r>
            <a:r>
              <a:rPr lang="en-GB" sz="1100" dirty="0">
                <a:latin typeface="Times New Roman" panose="02020603050405020304" pitchFamily="18" charset="0"/>
                <a:ea typeface="Calibri" panose="020F0502020204030204" pitchFamily="34" charset="0"/>
                <a:cs typeface="Times New Roman" panose="02020603050405020304" pitchFamily="18" charset="0"/>
              </a:rPr>
              <a:t>[Online] Available at: https://national-cba.com/professionalism-in-nursing-what-does-it-really-mean/. (Accessed 25</a:t>
            </a:r>
            <a:r>
              <a:rPr lang="en-GB" sz="11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1100" dirty="0">
                <a:latin typeface="Times New Roman" panose="02020603050405020304" pitchFamily="18" charset="0"/>
                <a:ea typeface="Calibri" panose="020F0502020204030204" pitchFamily="34" charset="0"/>
                <a:cs typeface="Times New Roman" panose="02020603050405020304" pitchFamily="18" charset="0"/>
              </a:rPr>
              <a:t> April 2019) </a:t>
            </a:r>
          </a:p>
          <a:p>
            <a:pPr>
              <a:spcAft>
                <a:spcPts val="800"/>
              </a:spcAft>
            </a:pPr>
            <a:r>
              <a:rPr lang="en-GB" sz="1100" dirty="0">
                <a:latin typeface="Times New Roman" panose="02020603050405020304" pitchFamily="18" charset="0"/>
                <a:ea typeface="Calibri" panose="020F0502020204030204" pitchFamily="34" charset="0"/>
                <a:cs typeface="Times New Roman" panose="02020603050405020304" pitchFamily="18" charset="0"/>
              </a:rPr>
              <a:t>Nelson-Jones, R. (2014) </a:t>
            </a:r>
            <a:r>
              <a:rPr lang="en-GB" sz="1100" i="1" dirty="0">
                <a:latin typeface="Times New Roman" panose="02020603050405020304" pitchFamily="18" charset="0"/>
                <a:ea typeface="Calibri" panose="020F0502020204030204" pitchFamily="34" charset="0"/>
                <a:cs typeface="Times New Roman" panose="02020603050405020304" pitchFamily="18" charset="0"/>
              </a:rPr>
              <a:t>Practical counselling and Helping skills</a:t>
            </a:r>
            <a:r>
              <a:rPr lang="en-GB" sz="1100" dirty="0">
                <a:latin typeface="Times New Roman" panose="02020603050405020304" pitchFamily="18" charset="0"/>
                <a:ea typeface="Calibri" panose="020F0502020204030204" pitchFamily="34" charset="0"/>
                <a:cs typeface="Times New Roman" panose="02020603050405020304" pitchFamily="18" charset="0"/>
              </a:rPr>
              <a:t>. 6th Ed. London. SAGE</a:t>
            </a:r>
          </a:p>
          <a:p>
            <a:pPr>
              <a:spcAft>
                <a:spcPts val="800"/>
              </a:spcAft>
            </a:pPr>
            <a:r>
              <a:rPr lang="en-GB" sz="1100" dirty="0">
                <a:latin typeface="Times New Roman" panose="02020603050405020304" pitchFamily="18" charset="0"/>
                <a:ea typeface="Calibri" panose="020F0502020204030204" pitchFamily="34" charset="0"/>
                <a:cs typeface="Times New Roman" panose="02020603050405020304" pitchFamily="18" charset="0"/>
              </a:rPr>
              <a:t>NHS Manchester University. (2018) </a:t>
            </a:r>
            <a:r>
              <a:rPr lang="en-GB" sz="1100" i="1" dirty="0">
                <a:latin typeface="Times New Roman" panose="02020603050405020304" pitchFamily="18" charset="0"/>
                <a:ea typeface="Calibri" panose="020F0502020204030204" pitchFamily="34" charset="0"/>
                <a:cs typeface="Times New Roman" panose="02020603050405020304" pitchFamily="18" charset="0"/>
              </a:rPr>
              <a:t>The SAGE &amp; THYME model. </a:t>
            </a:r>
            <a:r>
              <a:rPr lang="en-GB" sz="1100" dirty="0">
                <a:latin typeface="Times New Roman" panose="02020603050405020304" pitchFamily="18" charset="0"/>
                <a:ea typeface="Calibri" panose="020F0502020204030204" pitchFamily="34" charset="0"/>
                <a:cs typeface="Times New Roman" panose="02020603050405020304" pitchFamily="18" charset="0"/>
              </a:rPr>
              <a:t>[Online] Available at: http://www.sageandthymetraining.org.uk/sage-thyme-model-and-benefits-1. (Accessed 25</a:t>
            </a:r>
            <a:r>
              <a:rPr lang="en-GB" sz="11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1100" dirty="0">
                <a:latin typeface="Times New Roman" panose="02020603050405020304" pitchFamily="18" charset="0"/>
                <a:ea typeface="Calibri" panose="020F0502020204030204" pitchFamily="34" charset="0"/>
                <a:cs typeface="Times New Roman" panose="02020603050405020304" pitchFamily="18" charset="0"/>
              </a:rPr>
              <a:t> April 2019)</a:t>
            </a:r>
          </a:p>
          <a:p>
            <a:pPr>
              <a:spcAft>
                <a:spcPts val="800"/>
              </a:spcAft>
            </a:pPr>
            <a:r>
              <a:rPr lang="en-GB" sz="1100" dirty="0">
                <a:latin typeface="Times New Roman" panose="02020603050405020304" pitchFamily="18" charset="0"/>
                <a:ea typeface="Calibri" panose="020F0502020204030204" pitchFamily="34" charset="0"/>
                <a:cs typeface="Times New Roman" panose="02020603050405020304" pitchFamily="18" charset="0"/>
              </a:rPr>
              <a:t>Nursing &amp; Midwifery Council (2015) </a:t>
            </a:r>
            <a:r>
              <a:rPr lang="en-GB" sz="1100" i="1" dirty="0">
                <a:latin typeface="Times New Roman" panose="02020603050405020304" pitchFamily="18" charset="0"/>
                <a:ea typeface="Calibri" panose="020F0502020204030204" pitchFamily="34" charset="0"/>
                <a:cs typeface="Times New Roman" panose="02020603050405020304" pitchFamily="18" charset="0"/>
              </a:rPr>
              <a:t>The Code. </a:t>
            </a:r>
            <a:r>
              <a:rPr lang="en-GB" sz="1100" dirty="0">
                <a:latin typeface="Times New Roman" panose="02020603050405020304" pitchFamily="18" charset="0"/>
                <a:ea typeface="Calibri" panose="020F0502020204030204" pitchFamily="34" charset="0"/>
                <a:cs typeface="Times New Roman" panose="02020603050405020304" pitchFamily="18" charset="0"/>
              </a:rPr>
              <a:t>[Online] Available at: https://www.nmc.org.uk/globalassets/sitedocuments/nmc-publications/nmc-code.pdf. (Accessed 24</a:t>
            </a:r>
            <a:r>
              <a:rPr lang="en-GB" sz="11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1100" dirty="0">
                <a:latin typeface="Times New Roman" panose="02020603050405020304" pitchFamily="18" charset="0"/>
                <a:ea typeface="Calibri" panose="020F0502020204030204" pitchFamily="34" charset="0"/>
                <a:cs typeface="Times New Roman" panose="02020603050405020304" pitchFamily="18" charset="0"/>
              </a:rPr>
              <a:t> April 2019) </a:t>
            </a:r>
          </a:p>
          <a:p>
            <a:pPr>
              <a:spcAft>
                <a:spcPts val="800"/>
              </a:spcAft>
            </a:pPr>
            <a:r>
              <a:rPr lang="en-GB" sz="1100" dirty="0" err="1">
                <a:latin typeface="Times New Roman" panose="02020603050405020304" pitchFamily="18" charset="0"/>
                <a:ea typeface="Calibri" panose="020F0502020204030204" pitchFamily="34" charset="0"/>
                <a:cs typeface="Times New Roman" panose="02020603050405020304" pitchFamily="18" charset="0"/>
              </a:rPr>
              <a:t>NursingTimes</a:t>
            </a:r>
            <a:r>
              <a:rPr lang="en-GB" sz="1100" dirty="0">
                <a:latin typeface="Times New Roman" panose="02020603050405020304" pitchFamily="18" charset="0"/>
                <a:ea typeface="Calibri" panose="020F0502020204030204" pitchFamily="34" charset="0"/>
                <a:cs typeface="Times New Roman" panose="02020603050405020304" pitchFamily="18" charset="0"/>
              </a:rPr>
              <a:t>. (2013) </a:t>
            </a:r>
            <a:r>
              <a:rPr lang="en-GB" sz="1100" i="1" dirty="0">
                <a:latin typeface="Times New Roman" panose="02020603050405020304" pitchFamily="18" charset="0"/>
                <a:ea typeface="Calibri" panose="020F0502020204030204" pitchFamily="34" charset="0"/>
                <a:cs typeface="Times New Roman" panose="02020603050405020304" pitchFamily="18" charset="0"/>
              </a:rPr>
              <a:t>The Role of a Community Nurse.</a:t>
            </a:r>
            <a:r>
              <a:rPr lang="en-GB" sz="1100" dirty="0">
                <a:latin typeface="Times New Roman" panose="02020603050405020304" pitchFamily="18" charset="0"/>
                <a:ea typeface="Calibri" panose="020F0502020204030204" pitchFamily="34" charset="0"/>
                <a:cs typeface="Times New Roman" panose="02020603050405020304" pitchFamily="18" charset="0"/>
              </a:rPr>
              <a:t> [Online] Available at: https://www.nursingtimesjobs.com/article/the-role-of-a-community-nurse/. (Accessed 24th April 2019).</a:t>
            </a:r>
          </a:p>
          <a:p>
            <a:pPr>
              <a:spcAft>
                <a:spcPts val="800"/>
              </a:spcAft>
            </a:pPr>
            <a:r>
              <a:rPr lang="en-GB" sz="1100" dirty="0">
                <a:latin typeface="Times New Roman" panose="02020603050405020304" pitchFamily="18" charset="0"/>
                <a:ea typeface="Calibri" panose="020F0502020204030204" pitchFamily="34" charset="0"/>
                <a:cs typeface="Times New Roman" panose="02020603050405020304" pitchFamily="18" charset="0"/>
              </a:rPr>
              <a:t>O’Toole, G. (2008) </a:t>
            </a:r>
            <a:r>
              <a:rPr lang="en-GB" sz="1100" i="1" dirty="0">
                <a:latin typeface="Times New Roman" panose="02020603050405020304" pitchFamily="18" charset="0"/>
                <a:ea typeface="Calibri" panose="020F0502020204030204" pitchFamily="34" charset="0"/>
                <a:cs typeface="Times New Roman" panose="02020603050405020304" pitchFamily="18" charset="0"/>
              </a:rPr>
              <a:t>Communication: Core Interpersonal Skills for Health Professionals. </a:t>
            </a:r>
            <a:r>
              <a:rPr lang="en-GB" sz="1100" dirty="0">
                <a:latin typeface="Times New Roman" panose="02020603050405020304" pitchFamily="18" charset="0"/>
                <a:ea typeface="Calibri" panose="020F0502020204030204" pitchFamily="34" charset="0"/>
                <a:cs typeface="Times New Roman" panose="02020603050405020304" pitchFamily="18" charset="0"/>
              </a:rPr>
              <a:t>London. Elsevier</a:t>
            </a:r>
            <a:r>
              <a:rPr lang="en-GB" sz="1100" i="1" dirty="0">
                <a:latin typeface="Times New Roman" panose="02020603050405020304" pitchFamily="18" charset="0"/>
                <a:ea typeface="Calibri" panose="020F0502020204030204" pitchFamily="34" charset="0"/>
                <a:cs typeface="Times New Roman" panose="02020603050405020304" pitchFamily="18" charset="0"/>
              </a:rPr>
              <a:t> </a:t>
            </a:r>
            <a:endParaRPr lang="en-GB" sz="1100" dirty="0">
              <a:latin typeface="Times New Roman" panose="02020603050405020304" pitchFamily="18" charset="0"/>
              <a:ea typeface="Calibri" panose="020F0502020204030204" pitchFamily="34" charset="0"/>
              <a:cs typeface="Times New Roman" panose="02020603050405020304" pitchFamily="18" charset="0"/>
            </a:endParaRPr>
          </a:p>
          <a:p>
            <a:pPr>
              <a:spcAft>
                <a:spcPts val="800"/>
              </a:spcAft>
            </a:pPr>
            <a:r>
              <a:rPr lang="en-GB" sz="1100" dirty="0">
                <a:latin typeface="Times New Roman" panose="02020603050405020304" pitchFamily="18" charset="0"/>
                <a:ea typeface="Calibri" panose="020F0502020204030204" pitchFamily="34" charset="0"/>
                <a:cs typeface="Times New Roman" panose="02020603050405020304" pitchFamily="18" charset="0"/>
              </a:rPr>
              <a:t>Private Counselling London. (2019) </a:t>
            </a:r>
            <a:r>
              <a:rPr lang="en-GB" sz="1100" i="1" dirty="0">
                <a:latin typeface="Times New Roman" panose="02020603050405020304" pitchFamily="18" charset="0"/>
                <a:ea typeface="Calibri" panose="020F0502020204030204" pitchFamily="34" charset="0"/>
                <a:cs typeface="Times New Roman" panose="02020603050405020304" pitchFamily="18" charset="0"/>
              </a:rPr>
              <a:t>The Basics of Person-Centred Counselling. </a:t>
            </a:r>
            <a:r>
              <a:rPr lang="en-GB" sz="1100" dirty="0">
                <a:latin typeface="Times New Roman" panose="02020603050405020304" pitchFamily="18" charset="0"/>
                <a:ea typeface="Calibri" panose="020F0502020204030204" pitchFamily="34" charset="0"/>
                <a:cs typeface="Times New Roman" panose="02020603050405020304" pitchFamily="18" charset="0"/>
              </a:rPr>
              <a:t>[Online] Available at: http://www.private-counselling-london.co.uk/services/counselling-styles/person-centred-counselling-london/. (Accessed 25</a:t>
            </a:r>
            <a:r>
              <a:rPr lang="en-GB" sz="11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1100" dirty="0">
                <a:latin typeface="Times New Roman" panose="02020603050405020304" pitchFamily="18" charset="0"/>
                <a:ea typeface="Calibri" panose="020F0502020204030204" pitchFamily="34" charset="0"/>
                <a:cs typeface="Times New Roman" panose="02020603050405020304" pitchFamily="18" charset="0"/>
              </a:rPr>
              <a:t> April 2019).</a:t>
            </a:r>
          </a:p>
          <a:p>
            <a:pPr>
              <a:spcAft>
                <a:spcPts val="800"/>
              </a:spcAft>
            </a:pPr>
            <a:r>
              <a:rPr lang="en-GB" sz="1100" dirty="0">
                <a:latin typeface="Times New Roman" panose="02020603050405020304" pitchFamily="18" charset="0"/>
                <a:ea typeface="Calibri" panose="020F0502020204030204" pitchFamily="34" charset="0"/>
                <a:cs typeface="Times New Roman" panose="02020603050405020304" pitchFamily="18" charset="0"/>
              </a:rPr>
              <a:t>Reynolds, W.J. (2017) </a:t>
            </a:r>
            <a:r>
              <a:rPr lang="en-GB" sz="1100" i="1" dirty="0">
                <a:latin typeface="Times New Roman" panose="02020603050405020304" pitchFamily="18" charset="0"/>
                <a:ea typeface="Calibri" panose="020F0502020204030204" pitchFamily="34" charset="0"/>
                <a:cs typeface="Times New Roman" panose="02020603050405020304" pitchFamily="18" charset="0"/>
              </a:rPr>
              <a:t>The Measurement and Development of Empathy in Nursing</a:t>
            </a:r>
            <a:r>
              <a:rPr lang="en-GB" sz="1100" dirty="0">
                <a:latin typeface="Times New Roman" panose="02020603050405020304" pitchFamily="18" charset="0"/>
                <a:ea typeface="Calibri" panose="020F0502020204030204" pitchFamily="34" charset="0"/>
                <a:cs typeface="Times New Roman" panose="02020603050405020304" pitchFamily="18" charset="0"/>
              </a:rPr>
              <a:t>. London. Routledge. </a:t>
            </a:r>
          </a:p>
          <a:p>
            <a:pPr>
              <a:spcAft>
                <a:spcPts val="800"/>
              </a:spcAft>
            </a:pPr>
            <a:r>
              <a:rPr lang="en-GB" sz="1100" dirty="0">
                <a:latin typeface="Times New Roman" panose="02020603050405020304" pitchFamily="18" charset="0"/>
                <a:ea typeface="Calibri" panose="020F0502020204030204" pitchFamily="34" charset="0"/>
                <a:cs typeface="Times New Roman" panose="02020603050405020304" pitchFamily="18" charset="0"/>
              </a:rPr>
              <a:t>Riley, J.B. (2015) </a:t>
            </a:r>
            <a:r>
              <a:rPr lang="en-GB" sz="1100" i="1" dirty="0">
                <a:latin typeface="Times New Roman" panose="02020603050405020304" pitchFamily="18" charset="0"/>
                <a:ea typeface="Calibri" panose="020F0502020204030204" pitchFamily="34" charset="0"/>
                <a:cs typeface="Times New Roman" panose="02020603050405020304" pitchFamily="18" charset="0"/>
              </a:rPr>
              <a:t>Communication in nursing</a:t>
            </a:r>
            <a:r>
              <a:rPr lang="en-GB" sz="1100" dirty="0">
                <a:latin typeface="Times New Roman" panose="02020603050405020304" pitchFamily="18" charset="0"/>
                <a:ea typeface="Calibri" panose="020F0502020204030204" pitchFamily="34" charset="0"/>
                <a:cs typeface="Times New Roman" panose="02020603050405020304" pitchFamily="18" charset="0"/>
              </a:rPr>
              <a:t>. 8</a:t>
            </a:r>
            <a:r>
              <a:rPr lang="en-GB" sz="11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1100" dirty="0">
                <a:latin typeface="Times New Roman" panose="02020603050405020304" pitchFamily="18" charset="0"/>
                <a:ea typeface="Calibri" panose="020F0502020204030204" pitchFamily="34" charset="0"/>
                <a:cs typeface="Times New Roman" panose="02020603050405020304" pitchFamily="18" charset="0"/>
              </a:rPr>
              <a:t> Ed. London. Elsevier. </a:t>
            </a:r>
          </a:p>
          <a:p>
            <a:pPr>
              <a:spcAft>
                <a:spcPts val="800"/>
              </a:spcAft>
            </a:pPr>
            <a:r>
              <a:rPr lang="en-GB" sz="1100" dirty="0">
                <a:latin typeface="Times New Roman" panose="02020603050405020304" pitchFamily="18" charset="0"/>
                <a:ea typeface="Calibri" panose="020F0502020204030204" pitchFamily="34" charset="0"/>
                <a:cs typeface="Times New Roman" panose="02020603050405020304" pitchFamily="18" charset="0"/>
              </a:rPr>
              <a:t>Rogers, C R. (2012</a:t>
            </a:r>
            <a:r>
              <a:rPr lang="en-GB" sz="1100" i="1" dirty="0">
                <a:latin typeface="Times New Roman" panose="02020603050405020304" pitchFamily="18" charset="0"/>
                <a:ea typeface="Calibri" panose="020F0502020204030204" pitchFamily="34" charset="0"/>
                <a:cs typeface="Times New Roman" panose="02020603050405020304" pitchFamily="18" charset="0"/>
              </a:rPr>
              <a:t>) On Becoming a Person: A Therapist's View of Psychotherapy</a:t>
            </a:r>
            <a:r>
              <a:rPr lang="en-GB" sz="1100" dirty="0">
                <a:latin typeface="Times New Roman" panose="02020603050405020304" pitchFamily="18" charset="0"/>
                <a:ea typeface="Calibri" panose="020F0502020204030204" pitchFamily="34" charset="0"/>
                <a:cs typeface="Times New Roman" panose="02020603050405020304" pitchFamily="18" charset="0"/>
              </a:rPr>
              <a:t>. Boston. New York. Houghton Mifflin Harcourt.</a:t>
            </a:r>
          </a:p>
          <a:p>
            <a:pPr>
              <a:spcAft>
                <a:spcPts val="800"/>
              </a:spcAft>
            </a:pPr>
            <a:r>
              <a:rPr lang="en-GB" sz="1100" dirty="0">
                <a:latin typeface="Times New Roman" panose="02020603050405020304" pitchFamily="18" charset="0"/>
                <a:ea typeface="Calibri" panose="020F0502020204030204" pitchFamily="34" charset="0"/>
                <a:cs typeface="Times New Roman" panose="02020603050405020304" pitchFamily="18" charset="0"/>
              </a:rPr>
              <a:t>Rogers, C. R., &amp; Truax, C. B. (1967). The therapeutic conditions antecedent to change: A theoretical view. In C. R. Rogers (Ed.), The therapeutic relationship and its impact. Madison, WI: University of Wisconsin Press.</a:t>
            </a:r>
          </a:p>
          <a:p>
            <a:pPr>
              <a:spcAft>
                <a:spcPts val="800"/>
              </a:spcAft>
            </a:pPr>
            <a:r>
              <a:rPr lang="en-GB" sz="1100" dirty="0" err="1">
                <a:latin typeface="Times New Roman" panose="02020603050405020304" pitchFamily="18" charset="0"/>
                <a:ea typeface="Calibri" panose="020F0502020204030204" pitchFamily="34" charset="0"/>
                <a:cs typeface="Times New Roman" panose="02020603050405020304" pitchFamily="18" charset="0"/>
              </a:rPr>
              <a:t>Schriver</a:t>
            </a:r>
            <a:r>
              <a:rPr lang="en-GB" sz="1100" dirty="0">
                <a:latin typeface="Times New Roman" panose="02020603050405020304" pitchFamily="18" charset="0"/>
                <a:ea typeface="Calibri" panose="020F0502020204030204" pitchFamily="34" charset="0"/>
                <a:cs typeface="Times New Roman" panose="02020603050405020304" pitchFamily="18" charset="0"/>
              </a:rPr>
              <a:t>, J.M. (2017) </a:t>
            </a:r>
            <a:r>
              <a:rPr lang="en-GB" sz="1100" i="1" dirty="0">
                <a:latin typeface="Times New Roman" panose="02020603050405020304" pitchFamily="18" charset="0"/>
                <a:ea typeface="Calibri" panose="020F0502020204030204" pitchFamily="34" charset="0"/>
                <a:cs typeface="Times New Roman" panose="02020603050405020304" pitchFamily="18" charset="0"/>
              </a:rPr>
              <a:t>Handbook of Human Behaviour and the Social Environment: A Practice-Based Approach. </a:t>
            </a:r>
            <a:r>
              <a:rPr lang="en-GB" sz="1100" dirty="0">
                <a:latin typeface="Times New Roman" panose="02020603050405020304" pitchFamily="18" charset="0"/>
                <a:ea typeface="Calibri" panose="020F0502020204030204" pitchFamily="34" charset="0"/>
                <a:cs typeface="Times New Roman" panose="02020603050405020304" pitchFamily="18" charset="0"/>
              </a:rPr>
              <a:t>London. Routledge. </a:t>
            </a:r>
          </a:p>
          <a:p>
            <a:pPr>
              <a:spcAft>
                <a:spcPts val="800"/>
              </a:spcAft>
            </a:pPr>
            <a:r>
              <a:rPr lang="en-GB" sz="1100" dirty="0">
                <a:latin typeface="Times New Roman" panose="02020603050405020304" pitchFamily="18" charset="0"/>
                <a:ea typeface="Calibri" panose="020F0502020204030204" pitchFamily="34" charset="0"/>
                <a:cs typeface="Times New Roman" panose="02020603050405020304" pitchFamily="18" charset="0"/>
              </a:rPr>
              <a:t>Sheldon, L.K.  and Foust, J.B. (2014) </a:t>
            </a:r>
            <a:r>
              <a:rPr lang="en-GB" sz="1100" i="1" dirty="0">
                <a:latin typeface="Times New Roman" panose="02020603050405020304" pitchFamily="18" charset="0"/>
                <a:ea typeface="Calibri" panose="020F0502020204030204" pitchFamily="34" charset="0"/>
                <a:cs typeface="Times New Roman" panose="02020603050405020304" pitchFamily="18" charset="0"/>
              </a:rPr>
              <a:t>Communication for Nurses: Talking with Patients.</a:t>
            </a:r>
            <a:r>
              <a:rPr lang="en-GB" sz="1100" dirty="0">
                <a:latin typeface="Times New Roman" panose="02020603050405020304" pitchFamily="18" charset="0"/>
                <a:ea typeface="Calibri" panose="020F0502020204030204" pitchFamily="34" charset="0"/>
                <a:cs typeface="Times New Roman" panose="02020603050405020304" pitchFamily="18" charset="0"/>
              </a:rPr>
              <a:t> London. Jones &amp; Bartlett Learning</a:t>
            </a:r>
          </a:p>
          <a:p>
            <a:pPr>
              <a:spcAft>
                <a:spcPts val="800"/>
              </a:spcAft>
            </a:pPr>
            <a:r>
              <a:rPr lang="en-GB" sz="1100" dirty="0">
                <a:latin typeface="Times New Roman" panose="02020603050405020304" pitchFamily="18" charset="0"/>
                <a:ea typeface="Calibri" panose="020F0502020204030204" pitchFamily="34" charset="0"/>
                <a:cs typeface="Times New Roman" panose="02020603050405020304" pitchFamily="18" charset="0"/>
              </a:rPr>
              <a:t>Sommers-Flanagan, J. and Sommers-Flanagan, R. (2015) </a:t>
            </a:r>
            <a:r>
              <a:rPr lang="en-GB" sz="1100" i="1" dirty="0">
                <a:latin typeface="Times New Roman" panose="02020603050405020304" pitchFamily="18" charset="0"/>
                <a:ea typeface="Calibri" panose="020F0502020204030204" pitchFamily="34" charset="0"/>
                <a:cs typeface="Times New Roman" panose="02020603050405020304" pitchFamily="18" charset="0"/>
              </a:rPr>
              <a:t>Clinical Interviewing</a:t>
            </a:r>
            <a:r>
              <a:rPr lang="en-GB" sz="1100" dirty="0">
                <a:latin typeface="Times New Roman" panose="02020603050405020304" pitchFamily="18" charset="0"/>
                <a:ea typeface="Calibri" panose="020F0502020204030204" pitchFamily="34" charset="0"/>
                <a:cs typeface="Times New Roman" panose="02020603050405020304" pitchFamily="18" charset="0"/>
              </a:rPr>
              <a:t>. 5</a:t>
            </a:r>
            <a:r>
              <a:rPr lang="en-GB" sz="11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1100" dirty="0">
                <a:latin typeface="Times New Roman" panose="02020603050405020304" pitchFamily="18" charset="0"/>
                <a:ea typeface="Calibri" panose="020F0502020204030204" pitchFamily="34" charset="0"/>
                <a:cs typeface="Times New Roman" panose="02020603050405020304" pitchFamily="18" charset="0"/>
              </a:rPr>
              <a:t> Ed. Edinburgh. John Wiley &amp; sons.</a:t>
            </a:r>
          </a:p>
          <a:p>
            <a:pPr>
              <a:spcAft>
                <a:spcPts val="800"/>
              </a:spcAft>
            </a:pPr>
            <a:r>
              <a:rPr lang="en-GB" sz="1100" dirty="0">
                <a:latin typeface="Times New Roman" panose="02020603050405020304" pitchFamily="18" charset="0"/>
                <a:ea typeface="Calibri" panose="020F0502020204030204" pitchFamily="34" charset="0"/>
                <a:cs typeface="Times New Roman" panose="02020603050405020304" pitchFamily="18" charset="0"/>
              </a:rPr>
              <a:t>Stanley, D. (2016) </a:t>
            </a:r>
            <a:r>
              <a:rPr lang="en-GB" sz="1100" i="1" dirty="0">
                <a:latin typeface="Times New Roman" panose="02020603050405020304" pitchFamily="18" charset="0"/>
                <a:ea typeface="Calibri" panose="020F0502020204030204" pitchFamily="34" charset="0"/>
                <a:cs typeface="Times New Roman" panose="02020603050405020304" pitchFamily="18" charset="0"/>
              </a:rPr>
              <a:t>Clinical Leadership in Nursing and Healthcare: Values into Action. </a:t>
            </a:r>
            <a:r>
              <a:rPr lang="en-GB" sz="1100" dirty="0">
                <a:latin typeface="Times New Roman" panose="02020603050405020304" pitchFamily="18" charset="0"/>
                <a:ea typeface="Calibri" panose="020F0502020204030204" pitchFamily="34" charset="0"/>
                <a:cs typeface="Times New Roman" panose="02020603050405020304" pitchFamily="18" charset="0"/>
              </a:rPr>
              <a:t>London. Wiley. </a:t>
            </a:r>
          </a:p>
          <a:p>
            <a:pPr>
              <a:spcAft>
                <a:spcPts val="800"/>
              </a:spcAft>
            </a:pPr>
            <a:r>
              <a:rPr lang="en-GB" sz="1100" dirty="0">
                <a:latin typeface="Times New Roman" panose="02020603050405020304" pitchFamily="18" charset="0"/>
                <a:ea typeface="Calibri" panose="020F0502020204030204" pitchFamily="34" charset="0"/>
                <a:cs typeface="Times New Roman" panose="02020603050405020304" pitchFamily="18" charset="0"/>
              </a:rPr>
              <a:t>Stein-</a:t>
            </a:r>
            <a:r>
              <a:rPr lang="en-GB" sz="1100" dirty="0" err="1">
                <a:latin typeface="Times New Roman" panose="02020603050405020304" pitchFamily="18" charset="0"/>
                <a:ea typeface="Calibri" panose="020F0502020204030204" pitchFamily="34" charset="0"/>
                <a:cs typeface="Times New Roman" panose="02020603050405020304" pitchFamily="18" charset="0"/>
              </a:rPr>
              <a:t>Parbury</a:t>
            </a:r>
            <a:r>
              <a:rPr lang="en-GB" sz="1100" dirty="0">
                <a:latin typeface="Times New Roman" panose="02020603050405020304" pitchFamily="18" charset="0"/>
                <a:ea typeface="Calibri" panose="020F0502020204030204" pitchFamily="34" charset="0"/>
                <a:cs typeface="Times New Roman" panose="02020603050405020304" pitchFamily="18" charset="0"/>
              </a:rPr>
              <a:t>, J. (2009) </a:t>
            </a:r>
            <a:r>
              <a:rPr lang="en-GB" sz="1100" i="1" dirty="0">
                <a:latin typeface="Times New Roman" panose="02020603050405020304" pitchFamily="18" charset="0"/>
                <a:ea typeface="Calibri" panose="020F0502020204030204" pitchFamily="34" charset="0"/>
                <a:cs typeface="Times New Roman" panose="02020603050405020304" pitchFamily="18" charset="0"/>
              </a:rPr>
              <a:t>Patient and Person: Interpersonal Skills in Nursing. </a:t>
            </a:r>
            <a:r>
              <a:rPr lang="en-GB" sz="1100" dirty="0">
                <a:latin typeface="Times New Roman" panose="02020603050405020304" pitchFamily="18" charset="0"/>
                <a:ea typeface="Calibri" panose="020F0502020204030204" pitchFamily="34" charset="0"/>
                <a:cs typeface="Times New Roman" panose="02020603050405020304" pitchFamily="18" charset="0"/>
              </a:rPr>
              <a:t>Sussex, UK. Elsevier </a:t>
            </a:r>
          </a:p>
          <a:p>
            <a:pPr>
              <a:spcAft>
                <a:spcPts val="800"/>
              </a:spcAft>
            </a:pPr>
            <a:r>
              <a:rPr lang="en-GB" sz="1100" dirty="0">
                <a:latin typeface="Times New Roman" panose="02020603050405020304" pitchFamily="18" charset="0"/>
                <a:ea typeface="Calibri" panose="020F0502020204030204" pitchFamily="34" charset="0"/>
                <a:cs typeface="Times New Roman" panose="02020603050405020304" pitchFamily="18" charset="0"/>
              </a:rPr>
              <a:t>Stickley, T. (2011) ‘From SOLER to SURETY for effective non-verbal communication</a:t>
            </a:r>
            <a:r>
              <a:rPr lang="en-GB" sz="1100" i="1" dirty="0">
                <a:latin typeface="Times New Roman" panose="02020603050405020304" pitchFamily="18" charset="0"/>
                <a:ea typeface="Calibri" panose="020F0502020204030204" pitchFamily="34" charset="0"/>
                <a:cs typeface="Times New Roman" panose="02020603050405020304" pitchFamily="18" charset="0"/>
              </a:rPr>
              <a:t>’, Nurse education in practice.</a:t>
            </a:r>
            <a:r>
              <a:rPr lang="en-GB" sz="1100" dirty="0">
                <a:latin typeface="Times New Roman" panose="02020603050405020304" pitchFamily="18" charset="0"/>
                <a:ea typeface="Calibri" panose="020F0502020204030204" pitchFamily="34" charset="0"/>
                <a:cs typeface="Times New Roman" panose="02020603050405020304" pitchFamily="18" charset="0"/>
              </a:rPr>
              <a:t>11(6). pp 395-196</a:t>
            </a:r>
            <a:r>
              <a:rPr lang="en-GB" sz="1100" i="1" dirty="0">
                <a:latin typeface="Times New Roman" panose="02020603050405020304" pitchFamily="18" charset="0"/>
                <a:ea typeface="Calibri" panose="020F0502020204030204" pitchFamily="34" charset="0"/>
                <a:cs typeface="Times New Roman" panose="02020603050405020304" pitchFamily="18" charset="0"/>
              </a:rPr>
              <a:t>.</a:t>
            </a:r>
            <a:endParaRPr lang="en-GB" sz="1100" dirty="0">
              <a:latin typeface="Times New Roman" panose="02020603050405020304" pitchFamily="18" charset="0"/>
              <a:ea typeface="Calibri" panose="020F0502020204030204" pitchFamily="34" charset="0"/>
              <a:cs typeface="Times New Roman" panose="02020603050405020304" pitchFamily="18" charset="0"/>
            </a:endParaRPr>
          </a:p>
          <a:p>
            <a:pPr>
              <a:spcAft>
                <a:spcPts val="800"/>
              </a:spcAft>
            </a:pPr>
            <a:r>
              <a:rPr lang="en-GB" sz="1100" dirty="0">
                <a:latin typeface="Times New Roman" panose="02020603050405020304" pitchFamily="18" charset="0"/>
                <a:ea typeface="Calibri" panose="020F0502020204030204" pitchFamily="34" charset="0"/>
                <a:cs typeface="Times New Roman" panose="02020603050405020304" pitchFamily="18" charset="0"/>
              </a:rPr>
              <a:t>Stonebridge. (2015) </a:t>
            </a:r>
            <a:r>
              <a:rPr lang="en-GB" sz="1100" i="1" dirty="0">
                <a:latin typeface="Times New Roman" panose="02020603050405020304" pitchFamily="18" charset="0"/>
                <a:ea typeface="Calibri" panose="020F0502020204030204" pitchFamily="34" charset="0"/>
                <a:cs typeface="Times New Roman" panose="02020603050405020304" pitchFamily="18" charset="0"/>
              </a:rPr>
              <a:t>Carers need to wear their health and safety hats. </a:t>
            </a:r>
            <a:r>
              <a:rPr lang="en-GB" sz="1100" dirty="0">
                <a:latin typeface="Times New Roman" panose="02020603050405020304" pitchFamily="18" charset="0"/>
                <a:ea typeface="Calibri" panose="020F0502020204030204" pitchFamily="34" charset="0"/>
                <a:cs typeface="Times New Roman" panose="02020603050405020304" pitchFamily="18" charset="0"/>
              </a:rPr>
              <a:t>[Online] Available at:  https://www.stonebridge.uk.com/blog/health-and-social-care/home-carers-need-to-wear-their-health-and-safety-hats. (Accessed 25</a:t>
            </a:r>
            <a:r>
              <a:rPr lang="en-GB" sz="11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1100" dirty="0">
                <a:latin typeface="Times New Roman" panose="02020603050405020304" pitchFamily="18" charset="0"/>
                <a:ea typeface="Calibri" panose="020F0502020204030204" pitchFamily="34" charset="0"/>
                <a:cs typeface="Times New Roman" panose="02020603050405020304" pitchFamily="18" charset="0"/>
              </a:rPr>
              <a:t> April 2019)</a:t>
            </a:r>
          </a:p>
          <a:p>
            <a:pPr>
              <a:spcAft>
                <a:spcPts val="800"/>
              </a:spcAft>
            </a:pPr>
            <a:r>
              <a:rPr lang="en-GB" sz="1100" dirty="0">
                <a:latin typeface="Times New Roman" panose="02020603050405020304" pitchFamily="18" charset="0"/>
                <a:ea typeface="Calibri" panose="020F0502020204030204" pitchFamily="34" charset="0"/>
                <a:cs typeface="Times New Roman" panose="02020603050405020304" pitchFamily="18" charset="0"/>
              </a:rPr>
              <a:t>Sutton, J., Stewart, W. (2017)</a:t>
            </a:r>
            <a:r>
              <a:rPr lang="en-GB" sz="1100" i="1" dirty="0">
                <a:latin typeface="Times New Roman" panose="02020603050405020304" pitchFamily="18" charset="0"/>
                <a:ea typeface="Calibri" panose="020F0502020204030204" pitchFamily="34" charset="0"/>
                <a:cs typeface="Times New Roman" panose="02020603050405020304" pitchFamily="18" charset="0"/>
              </a:rPr>
              <a:t> Learning to counsel: How to develop the skills, insight and knowledge to counsel others</a:t>
            </a:r>
            <a:r>
              <a:rPr lang="en-GB" sz="1100" dirty="0">
                <a:latin typeface="Times New Roman" panose="02020603050405020304" pitchFamily="18" charset="0"/>
                <a:ea typeface="Calibri" panose="020F0502020204030204" pitchFamily="34" charset="0"/>
                <a:cs typeface="Times New Roman" panose="02020603050405020304" pitchFamily="18" charset="0"/>
              </a:rPr>
              <a:t>. 3</a:t>
            </a:r>
            <a:r>
              <a:rPr lang="en-GB" sz="1100" baseline="30000" dirty="0">
                <a:latin typeface="Times New Roman" panose="02020603050405020304" pitchFamily="18" charset="0"/>
                <a:ea typeface="Calibri" panose="020F0502020204030204" pitchFamily="34" charset="0"/>
                <a:cs typeface="Times New Roman" panose="02020603050405020304" pitchFamily="18" charset="0"/>
              </a:rPr>
              <a:t>rd</a:t>
            </a:r>
            <a:r>
              <a:rPr lang="en-GB" sz="1100" dirty="0">
                <a:latin typeface="Times New Roman" panose="02020603050405020304" pitchFamily="18" charset="0"/>
                <a:ea typeface="Calibri" panose="020F0502020204030204" pitchFamily="34" charset="0"/>
                <a:cs typeface="Times New Roman" panose="02020603050405020304" pitchFamily="18" charset="0"/>
              </a:rPr>
              <a:t> Ed. UK. Hachette</a:t>
            </a:r>
          </a:p>
        </p:txBody>
      </p:sp>
    </p:spTree>
    <p:extLst>
      <p:ext uri="{BB962C8B-B14F-4D97-AF65-F5344CB8AC3E}">
        <p14:creationId xmlns:p14="http://schemas.microsoft.com/office/powerpoint/2010/main" val="1202012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38E5A12-6EB0-4C25-AC44-C584B1CA4F58}"/>
              </a:ext>
            </a:extLst>
          </p:cNvPr>
          <p:cNvSpPr/>
          <p:nvPr/>
        </p:nvSpPr>
        <p:spPr>
          <a:xfrm>
            <a:off x="783771" y="622766"/>
            <a:ext cx="10987315" cy="1790234"/>
          </a:xfrm>
          <a:prstGeom prst="rect">
            <a:avLst/>
          </a:prstGeom>
        </p:spPr>
        <p:txBody>
          <a:bodyPr wrap="square">
            <a:spAutoFit/>
          </a:bodyPr>
          <a:lstStyle/>
          <a:p>
            <a:pPr>
              <a:spcAft>
                <a:spcPts val="800"/>
              </a:spcAft>
            </a:pPr>
            <a:r>
              <a:rPr lang="en-GB" sz="1100" dirty="0">
                <a:latin typeface="Times New Roman" panose="02020603050405020304" pitchFamily="18" charset="0"/>
                <a:ea typeface="Calibri" panose="020F0502020204030204" pitchFamily="34" charset="0"/>
                <a:cs typeface="Times New Roman" panose="02020603050405020304" pitchFamily="18" charset="0"/>
              </a:rPr>
              <a:t>The Health Foundation. (2019</a:t>
            </a:r>
            <a:r>
              <a:rPr lang="en-GB" sz="1100" i="1" dirty="0">
                <a:latin typeface="Times New Roman" panose="02020603050405020304" pitchFamily="18" charset="0"/>
                <a:ea typeface="Calibri" panose="020F0502020204030204" pitchFamily="34" charset="0"/>
                <a:cs typeface="Times New Roman" panose="02020603050405020304" pitchFamily="18" charset="0"/>
              </a:rPr>
              <a:t>) Person-centred care resource centre: what is person-centred care.</a:t>
            </a:r>
            <a:r>
              <a:rPr lang="en-GB" sz="1100" dirty="0">
                <a:latin typeface="Times New Roman" panose="02020603050405020304" pitchFamily="18" charset="0"/>
                <a:ea typeface="Calibri" panose="020F0502020204030204" pitchFamily="34" charset="0"/>
                <a:cs typeface="Times New Roman" panose="02020603050405020304" pitchFamily="18" charset="0"/>
              </a:rPr>
              <a:t> [Online] Available at: https://personcentredcare.health.org.uk/overview-of-person-centred-care/what-person-centred-care. (Accessed 24th April 2019) </a:t>
            </a:r>
          </a:p>
          <a:p>
            <a:pPr>
              <a:spcAft>
                <a:spcPts val="800"/>
              </a:spcAft>
            </a:pPr>
            <a:r>
              <a:rPr lang="en-GB" sz="1100" dirty="0">
                <a:latin typeface="Times New Roman" panose="02020603050405020304" pitchFamily="18" charset="0"/>
                <a:ea typeface="Calibri" panose="020F0502020204030204" pitchFamily="34" charset="0"/>
                <a:cs typeface="Times New Roman" panose="02020603050405020304" pitchFamily="18" charset="0"/>
              </a:rPr>
              <a:t>The Person-Centred Association. (2018) </a:t>
            </a:r>
            <a:r>
              <a:rPr lang="en-GB" sz="1100" i="1" dirty="0">
                <a:latin typeface="Times New Roman" panose="02020603050405020304" pitchFamily="18" charset="0"/>
                <a:ea typeface="Calibri" panose="020F0502020204030204" pitchFamily="34" charset="0"/>
                <a:cs typeface="Times New Roman" panose="02020603050405020304" pitchFamily="18" charset="0"/>
              </a:rPr>
              <a:t>Carl Rogers</a:t>
            </a:r>
            <a:r>
              <a:rPr lang="en-GB" sz="1100" dirty="0">
                <a:latin typeface="Times New Roman" panose="02020603050405020304" pitchFamily="18" charset="0"/>
                <a:ea typeface="Calibri" panose="020F0502020204030204" pitchFamily="34" charset="0"/>
                <a:cs typeface="Times New Roman" panose="02020603050405020304" pitchFamily="18" charset="0"/>
              </a:rPr>
              <a:t>. [Online] Available at: https://www.bapca.org.uk/about/carl-rogers.html. (Accessed 24th April 2019)</a:t>
            </a:r>
          </a:p>
          <a:p>
            <a:pPr>
              <a:spcAft>
                <a:spcPts val="800"/>
              </a:spcAft>
            </a:pPr>
            <a:r>
              <a:rPr lang="en-GB" sz="1100" dirty="0" err="1">
                <a:latin typeface="Times New Roman" panose="02020603050405020304" pitchFamily="18" charset="0"/>
                <a:ea typeface="Calibri" panose="020F0502020204030204" pitchFamily="34" charset="0"/>
                <a:cs typeface="Times New Roman" panose="02020603050405020304" pitchFamily="18" charset="0"/>
              </a:rPr>
              <a:t>Timby</a:t>
            </a:r>
            <a:r>
              <a:rPr lang="en-GB" sz="1100" dirty="0">
                <a:latin typeface="Times New Roman" panose="02020603050405020304" pitchFamily="18" charset="0"/>
                <a:ea typeface="Calibri" panose="020F0502020204030204" pitchFamily="34" charset="0"/>
                <a:cs typeface="Times New Roman" panose="02020603050405020304" pitchFamily="18" charset="0"/>
              </a:rPr>
              <a:t>, B.K. (2009) </a:t>
            </a:r>
            <a:r>
              <a:rPr lang="en-GB" sz="1100" i="1" dirty="0">
                <a:latin typeface="Times New Roman" panose="02020603050405020304" pitchFamily="18" charset="0"/>
                <a:ea typeface="Calibri" panose="020F0502020204030204" pitchFamily="34" charset="0"/>
                <a:cs typeface="Times New Roman" panose="02020603050405020304" pitchFamily="18" charset="0"/>
              </a:rPr>
              <a:t>Fundamental Nursing Skills and Concepts.</a:t>
            </a:r>
            <a:r>
              <a:rPr lang="en-GB" sz="1100" dirty="0">
                <a:latin typeface="Times New Roman" panose="02020603050405020304" pitchFamily="18" charset="0"/>
                <a:ea typeface="Calibri" panose="020F0502020204030204" pitchFamily="34" charset="0"/>
                <a:cs typeface="Times New Roman" panose="02020603050405020304" pitchFamily="18" charset="0"/>
              </a:rPr>
              <a:t> 9th Ed. London. Lippincott Williams &amp; Wilkins.</a:t>
            </a:r>
          </a:p>
          <a:p>
            <a:pPr>
              <a:spcAft>
                <a:spcPts val="800"/>
              </a:spcAft>
            </a:pPr>
            <a:r>
              <a:rPr lang="en-GB" sz="1100" dirty="0">
                <a:latin typeface="Times New Roman" panose="02020603050405020304" pitchFamily="18" charset="0"/>
                <a:ea typeface="Calibri" panose="020F0502020204030204" pitchFamily="34" charset="0"/>
                <a:cs typeface="Times New Roman" panose="02020603050405020304" pitchFamily="18" charset="0"/>
              </a:rPr>
              <a:t>Watson, J. (2011) </a:t>
            </a:r>
            <a:r>
              <a:rPr lang="en-GB" sz="1100" i="1" dirty="0">
                <a:latin typeface="Times New Roman" panose="02020603050405020304" pitchFamily="18" charset="0"/>
                <a:ea typeface="Calibri" panose="020F0502020204030204" pitchFamily="34" charset="0"/>
                <a:cs typeface="Times New Roman" panose="02020603050405020304" pitchFamily="18" charset="0"/>
              </a:rPr>
              <a:t>Human Caring Science</a:t>
            </a:r>
            <a:r>
              <a:rPr lang="en-GB" sz="1100" dirty="0">
                <a:latin typeface="Times New Roman" panose="02020603050405020304" pitchFamily="18" charset="0"/>
                <a:ea typeface="Calibri" panose="020F0502020204030204" pitchFamily="34" charset="0"/>
                <a:cs typeface="Times New Roman" panose="02020603050405020304" pitchFamily="18" charset="0"/>
              </a:rPr>
              <a:t>. London. Jones and Bartlett Learning. </a:t>
            </a:r>
          </a:p>
          <a:p>
            <a:pPr>
              <a:spcAft>
                <a:spcPts val="800"/>
              </a:spcAft>
            </a:pPr>
            <a:r>
              <a:rPr lang="en-GB" sz="1100" dirty="0">
                <a:latin typeface="Times New Roman" panose="02020603050405020304" pitchFamily="18" charset="0"/>
                <a:ea typeface="Calibri" panose="020F0502020204030204" pitchFamily="34" charset="0"/>
                <a:cs typeface="Times New Roman" panose="02020603050405020304" pitchFamily="18" charset="0"/>
              </a:rPr>
              <a:t>Wilson, B., </a:t>
            </a:r>
            <a:r>
              <a:rPr lang="en-GB" sz="1100" dirty="0" err="1">
                <a:latin typeface="Times New Roman" panose="02020603050405020304" pitchFamily="18" charset="0"/>
                <a:ea typeface="Calibri" panose="020F0502020204030204" pitchFamily="34" charset="0"/>
                <a:cs typeface="Times New Roman" panose="02020603050405020304" pitchFamily="18" charset="0"/>
              </a:rPr>
              <a:t>Woollands</a:t>
            </a:r>
            <a:r>
              <a:rPr lang="en-GB" sz="1100" dirty="0">
                <a:latin typeface="Times New Roman" panose="02020603050405020304" pitchFamily="18" charset="0"/>
                <a:ea typeface="Calibri" panose="020F0502020204030204" pitchFamily="34" charset="0"/>
                <a:cs typeface="Times New Roman" panose="02020603050405020304" pitchFamily="18" charset="0"/>
              </a:rPr>
              <a:t>, A. and Barret, D. (2019) </a:t>
            </a:r>
            <a:r>
              <a:rPr lang="en-GB" sz="1100" i="1" dirty="0">
                <a:latin typeface="Times New Roman" panose="02020603050405020304" pitchFamily="18" charset="0"/>
                <a:ea typeface="Calibri" panose="020F0502020204030204" pitchFamily="34" charset="0"/>
                <a:cs typeface="Times New Roman" panose="02020603050405020304" pitchFamily="18" charset="0"/>
              </a:rPr>
              <a:t>Care Planning: A guide for Nurses</a:t>
            </a:r>
            <a:r>
              <a:rPr lang="en-GB" sz="1100" dirty="0">
                <a:latin typeface="Times New Roman" panose="02020603050405020304" pitchFamily="18" charset="0"/>
                <a:ea typeface="Calibri" panose="020F0502020204030204" pitchFamily="34" charset="0"/>
                <a:cs typeface="Times New Roman" panose="02020603050405020304" pitchFamily="18" charset="0"/>
              </a:rPr>
              <a:t>. 3rd Ed. London. Routledge.</a:t>
            </a:r>
          </a:p>
          <a:p>
            <a:pPr>
              <a:spcAft>
                <a:spcPts val="800"/>
              </a:spcAft>
            </a:pPr>
            <a:r>
              <a:rPr lang="en-GB" sz="1100" dirty="0" err="1">
                <a:latin typeface="Times New Roman" panose="02020603050405020304" pitchFamily="18" charset="0"/>
                <a:ea typeface="Calibri" panose="020F0502020204030204" pitchFamily="34" charset="0"/>
                <a:cs typeface="Times New Roman" panose="02020603050405020304" pitchFamily="18" charset="0"/>
              </a:rPr>
              <a:t>WiseCareers</a:t>
            </a:r>
            <a:r>
              <a:rPr lang="en-GB" sz="1100" dirty="0">
                <a:latin typeface="Times New Roman" panose="02020603050405020304" pitchFamily="18" charset="0"/>
                <a:ea typeface="Calibri" panose="020F0502020204030204" pitchFamily="34" charset="0"/>
                <a:cs typeface="Times New Roman" panose="02020603050405020304" pitchFamily="18" charset="0"/>
              </a:rPr>
              <a:t>. (2013) </a:t>
            </a:r>
            <a:r>
              <a:rPr lang="en-GB" sz="1100" i="1" dirty="0">
                <a:latin typeface="Times New Roman" panose="02020603050405020304" pitchFamily="18" charset="0"/>
                <a:ea typeface="Calibri" panose="020F0502020204030204" pitchFamily="34" charset="0"/>
                <a:cs typeface="Times New Roman" panose="02020603050405020304" pitchFamily="18" charset="0"/>
              </a:rPr>
              <a:t>Is Becoming a Nurse Right for You? </a:t>
            </a:r>
            <a:r>
              <a:rPr lang="en-GB" sz="1100" dirty="0">
                <a:latin typeface="Times New Roman" panose="02020603050405020304" pitchFamily="18" charset="0"/>
                <a:ea typeface="Calibri" panose="020F0502020204030204" pitchFamily="34" charset="0"/>
                <a:cs typeface="Times New Roman" panose="02020603050405020304" pitchFamily="18" charset="0"/>
              </a:rPr>
              <a:t>[Online] Available at: http://wisecareers.com/articles/nursing/nursing-careers/becoming-nurse-right-you. (Accessed 25</a:t>
            </a:r>
            <a:r>
              <a:rPr lang="en-GB" sz="11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1100" dirty="0">
                <a:latin typeface="Times New Roman" panose="02020603050405020304" pitchFamily="18" charset="0"/>
                <a:ea typeface="Calibri" panose="020F0502020204030204" pitchFamily="34" charset="0"/>
                <a:cs typeface="Times New Roman" panose="02020603050405020304" pitchFamily="18" charset="0"/>
              </a:rPr>
              <a:t> April 2019)</a:t>
            </a:r>
            <a:endParaRPr lang="en-GB" sz="11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80188136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564B3C"/>
      </a:dk2>
      <a:lt2>
        <a:srgbClr val="ECEDD1"/>
      </a:lt2>
      <a:accent1>
        <a:srgbClr val="93A299"/>
      </a:accent1>
      <a:accent2>
        <a:srgbClr val="CF543F"/>
      </a:accent2>
      <a:accent3>
        <a:srgbClr val="B5AE53"/>
      </a:accent3>
      <a:accent4>
        <a:srgbClr val="848058"/>
      </a:accent4>
      <a:accent5>
        <a:srgbClr val="E8B54D"/>
      </a:accent5>
      <a:accent6>
        <a:srgbClr val="786C71"/>
      </a:accent6>
      <a:hlink>
        <a:srgbClr val="CCCC00"/>
      </a:hlink>
      <a:folHlink>
        <a:srgbClr val="B2B2B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A41AC481-B287-49C8-90EF-C669597D2D0A}"/>
    </a:ext>
  </a:extLst>
</a:theme>
</file>

<file path=docProps/app.xml><?xml version="1.0" encoding="utf-8"?>
<Properties xmlns="http://schemas.openxmlformats.org/officeDocument/2006/extended-properties" xmlns:vt="http://schemas.openxmlformats.org/officeDocument/2006/docPropsVTypes">
  <TotalTime>60</TotalTime>
  <Words>2675</Words>
  <Application>Microsoft Office PowerPoint</Application>
  <PresentationFormat>Widescreen</PresentationFormat>
  <Paragraphs>272</Paragraphs>
  <Slides>19</Slides>
  <Notes>0</Notes>
  <HiddenSlides>0</HiddenSlides>
  <MMClips>0</MMClips>
  <ScaleCrop>false</ScaleCrop>
  <HeadingPairs>
    <vt:vector size="6" baseType="variant">
      <vt:variant>
        <vt:lpstr>Fonts Used</vt:lpstr>
      </vt:variant>
      <vt:variant>
        <vt:i4>17</vt:i4>
      </vt:variant>
      <vt:variant>
        <vt:lpstr>Theme</vt:lpstr>
      </vt:variant>
      <vt:variant>
        <vt:i4>1</vt:i4>
      </vt:variant>
      <vt:variant>
        <vt:lpstr>Slide Titles</vt:lpstr>
      </vt:variant>
      <vt:variant>
        <vt:i4>19</vt:i4>
      </vt:variant>
    </vt:vector>
  </HeadingPairs>
  <TitlesOfParts>
    <vt:vector size="37" baseType="lpstr">
      <vt:lpstr>&amp;quot</vt:lpstr>
      <vt:lpstr>Arial</vt:lpstr>
      <vt:lpstr>Bahnschrift Light SemiCondensed</vt:lpstr>
      <vt:lpstr>Bahnschrift SemiLight</vt:lpstr>
      <vt:lpstr>Calibri</vt:lpstr>
      <vt:lpstr>Colonna MT</vt:lpstr>
      <vt:lpstr>Comic Sans MS</vt:lpstr>
      <vt:lpstr>Edwardian Script ITC</vt:lpstr>
      <vt:lpstr>Felix Titling</vt:lpstr>
      <vt:lpstr>Freestyle Script</vt:lpstr>
      <vt:lpstr>Lucida Handwriting</vt:lpstr>
      <vt:lpstr>Segoe Script</vt:lpstr>
      <vt:lpstr>Source Sans Pro</vt:lpstr>
      <vt:lpstr>Times New Roman</vt:lpstr>
      <vt:lpstr>Tw Cen MT</vt:lpstr>
      <vt:lpstr>Tw Cen MT Condensed</vt:lpstr>
      <vt:lpstr>Wingdings 3</vt:lpstr>
      <vt:lpstr>Integral</vt:lpstr>
      <vt:lpstr>Community Nursing</vt:lpstr>
      <vt:lpstr>PowerPoint Presentation</vt:lpstr>
      <vt:lpstr>Aims and objectives </vt:lpstr>
      <vt:lpstr>Your Role as a community nurse </vt:lpstr>
      <vt:lpstr>Therapeutic relationships</vt:lpstr>
      <vt:lpstr>Carl Rogers ~ person centred Approach</vt:lpstr>
      <vt:lpstr>Core conditions  </vt:lpstr>
      <vt:lpstr>Congruence </vt:lpstr>
      <vt:lpstr>Unconditional positive regard </vt:lpstr>
      <vt:lpstr>Empathy </vt:lpstr>
      <vt:lpstr>Active listening </vt:lpstr>
      <vt:lpstr>Active listening </vt:lpstr>
      <vt:lpstr>Egan- SOLER  S- face the client squarely  o- adopt an open posture  l- lean towards the other  e- maintain good eye contact  r -   relax ( stress in contagious ! ) </vt:lpstr>
      <vt:lpstr>Stickley – SURETY   s -Sit at an angle to the client  u-Uncross arms and legs  r- Relax   e- Eye contact  t- Touch  y - Your intuition</vt:lpstr>
      <vt:lpstr>Sage and Thyme Model   setting                            Talk  ask                                  help  gather                             you  empathy                           me                                                                                 end</vt:lpstr>
      <vt:lpstr>                     PLEASE Remember:-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Community Nursing</dc:title>
  <dc:creator>Aimee Wilson</dc:creator>
  <cp:lastModifiedBy>Aimee Wilson</cp:lastModifiedBy>
  <cp:revision>6</cp:revision>
  <dcterms:created xsi:type="dcterms:W3CDTF">2019-04-25T22:25:39Z</dcterms:created>
  <dcterms:modified xsi:type="dcterms:W3CDTF">2019-04-28T23:37:50Z</dcterms:modified>
</cp:coreProperties>
</file>