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Cousine" panose="02070409020205020404" pitchFamily="49" charset="0"/>
      <p:regular r:id="rId17"/>
    </p:embeddedFont>
    <p:embeddedFont>
      <p:font typeface="Mak" pitchFamily="2" charset="0"/>
      <p:regular r:id="rId18"/>
    </p:embeddedFont>
    <p:embeddedFont>
      <p:font typeface="Mak Bold" pitchFamily="2" charset="0"/>
      <p:regular r:id="rId19"/>
    </p:embeddedFont>
    <p:embeddedFont>
      <p:font typeface="Montserrat" panose="02000000000000000000" pitchFamily="2" charset="0"/>
      <p:regular r:id="rId20"/>
    </p:embeddedFont>
    <p:embeddedFont>
      <p:font typeface="Montserrat Italics" pitchFamily="2"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7" d="100"/>
          <a:sy n="47" d="100"/>
        </p:scale>
        <p:origin x="1138" y="26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2.fntdata" /><Relationship Id="rId3" Type="http://schemas.openxmlformats.org/officeDocument/2006/relationships/slide" Target="slides/slide2.xml" /><Relationship Id="rId21" Type="http://schemas.openxmlformats.org/officeDocument/2006/relationships/font" Target="fonts/font5.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1.fntdata"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font" Target="fonts/font4.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font" Target="fonts/font3.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19.07.2025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Businesses that want to expand their profit margin or increase their customer base should take the initiative of hosting cross-cultural partnerships. Businesses do take the initiative to collaborate with partners and perform the business operations to draw the attention of the new and existing customers. However, there are challenges faced, like the differences in the culture, negotiation issues or even differences in cultural traits that impact the marketing performance. This presentation thus narrates the approach of a UK-based firm to partner with a Chinese firm and the various cultural considerations to be taken into account, focusing on the negotiation strategies.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Culture is believed to be enriching the lives of the people in countless ways and even nurtures the building of an inclusive and innovative environment. From shared beliefs, values, customs, norms and even the attitudes of people, culture varies in regions and in countries. It does have an important role in the business performance, where the customers' perception is shaped highly. For example, with a business being hosted in a country, the cultural notions do need to be studied and incorporated for good gains on the customer's attention and base. Implicitly, culture does affect the decision-making process and innovation of organisations.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Culture has been known to be languages, the symbols or the beliefs which is a core part of society. Culture is not the same for regions or countries; rather, they do differ with differences in norms, though they might share similar kinds of practices or beliefs. Values and norms are critical as it is often associated with the sentiments of the individuals. Signs or symbols form another element that indicates the existence of either from the past, present or future. The mindset of the individuals, to a great extent, from different studies, has been evidenced to be impacted due to the differences in the culture or as established over the years.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is one of the most chosen and significant models that elaborates on the cultural influence on businesses, the differences that will be required for business decision-making and creating awareness of the differences in regions or countries. Hofstede does portray dimensions which are different, like Individualism vs Collectivism, Masculinity vs Feminism, Power Distance Culture and other such dimensions. Through the knowledge of the model, it clearly reflects on the different countries walking and working with different values, beliefs and norms. If they are addressed, it does help the businesses to have good relationships with host countries and even navigate issues that may arise due to the differences.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Truly, with the differences in the culture, it does impact the performances, the mindset of the people and significantly the decision-making process. Culture does impact how each of the strategies within an organisation needs to be implemented so that it can appeal to the customers and ensure smooth operations. Moreover, with the cultural diversity being accommodated, businesses do witness strategic growth both financially and even win the attention and trust of the users. However, if the cultural elements are not understood, it can cause huge disruption that can negatively impact the business. The cultural impacts are sometimes unobserved, which is rooted in the dissatisfaction of the people deployed or the failure to meet the demands of the customers.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From the application of the Hofstede Cultural Dimension between China and the UK, there are cultural differences that need to be recognised and adapted by UK businesses for smooth operations. According to the score, China scores 80 in Power Distance, while the UK is at 35, indicating inequalities are highly acceptable, while the UK is strictly against any form of inequalities. Contrastingly, China scores 43 and the UK scores 76 in Individualism, suggesting that China do have a culture of working together and preferring building relations. The Chinese business culture is evidenced to be hierarchical in nature, where the seniors make the decisions and respect for rank is created.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UK businesses entering the Chinese market or even conducting partnerships with China need to be aware of the cultural differences for smooth operations. Businesses, or rather the employers, do believe in the culture of seniors making the decisions, while the UK has individualistic traits. With the understanding of the respect given to the seniority, Chinese culture can pose a threat to the partnership if it is not abided by. However, innovativeness is the same in both China and the UK, which catalyses the partnership to oversee a positive reflection. Transition in business operations will take place when the communication, understanding and acknowledgement of innovation takes place at the same level.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However, to have a smooth operation and establish the objectives to be achieved, the UK needs to understand some of the strategies, among which communication serves as a pivotal one to be addressed. Cross-cultural communication helps in understanding the tone to be used in business performances and being clear with objectives, which helps to avoid miscommunication. Build on the intelligence of the people through transition and focusing on changes to be embedded for better performance. Innovation kept in the bottom line can contribute to strategic outcomes to be obtained, and collaboration among all the people engaged in the partnership.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From the core understanding of the Chinese business culture, UK business thinking of developing a partnership needs to have negotiation power, which is strong but empathetic at the same time. From the use of empathy in tone, to building relationships, being aware of face value and clear communication, business can be hosted successfully. Soft skills and life skills both need to be utilised in the cross-cultural business context for competitiveness and innovation to be prioritised. Develop a culture of adjustment that is vital for being resilient and competent in the decision-making process.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conclusion can be drawn that, apart from the understanding of the cross-cultural needs and processes, it is also important for the negotiation strategies to be in place. It is evaluated that for the expansion of businesses or cultivating a good customer base, cross-cultural differences can act as a barrier. However, with skills and strategies, it can be navigated for better performances and long-lasting outcomes to be gained. Businesses strikingly do need to consider the elements of culture, which will help in plotting the changes to be considered and what needs to be adjusted.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conclusion can be drawn that, apart from the understanding of the cross-cultural needs and processes, it is also important for the negotiation strategies to be in place. It is evaluated that for the expansion of businesses or cultivating a good customer base, cross-cultural differences can act as a barrier. However, with skills and strategies, it can be navigated for better performances and long-lasting outcomes to be gained. Businesses strikingly do need to consider the elements of culture, which will help in plotting the changes to be considered and what needs to be adjusted.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7.xml" /><Relationship Id="rId4" Type="http://schemas.openxmlformats.org/officeDocument/2006/relationships/image" Target="../media/image4.jpeg"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2.xml" /><Relationship Id="rId1" Type="http://schemas.openxmlformats.org/officeDocument/2006/relationships/slideLayout" Target="../slideLayouts/slideLayout7.xml" /><Relationship Id="rId4" Type="http://schemas.openxmlformats.org/officeDocument/2006/relationships/image" Target="../media/image6.png" /></Relationships>
</file>

<file path=ppt/slides/_rels/slide5.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3.xml" /><Relationship Id="rId1" Type="http://schemas.openxmlformats.org/officeDocument/2006/relationships/slideLayout" Target="../slideLayouts/slideLayout7.xml" /><Relationship Id="rId4" Type="http://schemas.openxmlformats.org/officeDocument/2006/relationships/image" Target="../media/image4.jpeg"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7.xml" /><Relationship Id="rId4" Type="http://schemas.openxmlformats.org/officeDocument/2006/relationships/image" Target="../media/image7.png" /></Relationships>
</file>

<file path=ppt/slides/_rels/slide7.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5.xml" /><Relationship Id="rId1" Type="http://schemas.openxmlformats.org/officeDocument/2006/relationships/slideLayout" Target="../slideLayouts/slideLayout7.xml" /><Relationship Id="rId4" Type="http://schemas.openxmlformats.org/officeDocument/2006/relationships/image" Target="../media/image8.png" /></Relationships>
</file>

<file path=ppt/slides/_rels/slide8.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6.xml" /><Relationship Id="rId1" Type="http://schemas.openxmlformats.org/officeDocument/2006/relationships/slideLayout" Target="../slideLayouts/slideLayout7.xml" /><Relationship Id="rId4" Type="http://schemas.openxmlformats.org/officeDocument/2006/relationships/image" Target="../media/image9.png" /></Relationships>
</file>

<file path=ppt/slides/_rels/slide9.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7.xml" /><Relationship Id="rId1" Type="http://schemas.openxmlformats.org/officeDocument/2006/relationships/slideLayout" Target="../slideLayouts/slideLayout7.xml" /><Relationship Id="rId4" Type="http://schemas.openxmlformats.org/officeDocument/2006/relationships/image" Target="../media/image10.png" /></Relationships>
</file>

<file path=ppt/slides/_rels/slide10.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8.xml" /><Relationship Id="rId1" Type="http://schemas.openxmlformats.org/officeDocument/2006/relationships/slideLayout" Target="../slideLayouts/slideLayout7.xml" /><Relationship Id="rId4" Type="http://schemas.openxmlformats.org/officeDocument/2006/relationships/image" Target="../media/image11.png" /></Relationships>
</file>

<file path=ppt/slides/_rels/slide1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9.xml" /><Relationship Id="rId1" Type="http://schemas.openxmlformats.org/officeDocument/2006/relationships/slideLayout" Target="../slideLayouts/slideLayout7.xml" /><Relationship Id="rId4" Type="http://schemas.openxmlformats.org/officeDocument/2006/relationships/image" Target="../media/image12.png" /></Relationships>
</file>

<file path=ppt/slides/_rels/slide12.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0.xml" /><Relationship Id="rId1" Type="http://schemas.openxmlformats.org/officeDocument/2006/relationships/slideLayout" Target="../slideLayouts/slideLayout7.xml" /><Relationship Id="rId4" Type="http://schemas.openxmlformats.org/officeDocument/2006/relationships/image" Target="../media/image13.png" /></Relationships>
</file>

<file path=ppt/slides/_rels/slide13.xml.rels><?xml version="1.0" encoding="UTF-8" standalone="yes"?>
<Relationships xmlns="http://schemas.openxmlformats.org/package/2006/relationships"><Relationship Id="rId8" Type="http://schemas.openxmlformats.org/officeDocument/2006/relationships/hyperlink" Target="https://www.theculturefactor.com/country-comparison-tool?countries=china%2Cunited%2Bkingdom" TargetMode="External" /><Relationship Id="rId3" Type="http://schemas.openxmlformats.org/officeDocument/2006/relationships/image" Target="../media/image5.jpeg" /><Relationship Id="rId7" Type="http://schemas.openxmlformats.org/officeDocument/2006/relationships/hyperlink" Target="https://portland-communications.com/uk-politics/labour-and-the-future-of-uk-china-relations/" TargetMode="External" /><Relationship Id="rId2" Type="http://schemas.openxmlformats.org/officeDocument/2006/relationships/notesSlide" Target="../notesSlides/notesSlide11.xml" /><Relationship Id="rId1" Type="http://schemas.openxmlformats.org/officeDocument/2006/relationships/slideLayout" Target="../slideLayouts/slideLayout7.xml" /><Relationship Id="rId6" Type="http://schemas.openxmlformats.org/officeDocument/2006/relationships/hyperlink" Target="https://www.simplypsychology.org/hofstedes-cultural-dimensions-theory.html" TargetMode="External" /><Relationship Id="rId5" Type="http://schemas.openxmlformats.org/officeDocument/2006/relationships/hyperlink" Target="https://www.internationalscholarsjournals.com/articles/the-culture-characteristics-and-its-elements-84297.html" TargetMode="External" /><Relationship Id="rId10" Type="http://schemas.openxmlformats.org/officeDocument/2006/relationships/hyperlink" Target="https://corporatefinanceinstitute.com/resources/management/hofstedes-cultural-dimensions-theory/" TargetMode="External" /><Relationship Id="rId4" Type="http://schemas.openxmlformats.org/officeDocument/2006/relationships/hyperlink" Target="http://www.stevenjayclarke.com/cross-cultural-negotiations.html" TargetMode="External" /><Relationship Id="rId9" Type="http://schemas.openxmlformats.org/officeDocument/2006/relationships/hyperlink" Target="https://www.unesco.org/en/culture" TargetMode="External" /></Relationships>
</file>

<file path=ppt/slides/_rels/slide14.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7777"/>
            </a:stretch>
          </a:blipFill>
        </p:spPr>
        <p:txBody>
          <a:bodyPr/>
          <a:lstStyle/>
          <a:p>
            <a:endParaRPr lang="en-GB"/>
          </a:p>
        </p:txBody>
      </p:sp>
      <p:grpSp>
        <p:nvGrpSpPr>
          <p:cNvPr id="3" name="Group 3"/>
          <p:cNvGrpSpPr/>
          <p:nvPr/>
        </p:nvGrpSpPr>
        <p:grpSpPr>
          <a:xfrm>
            <a:off x="2014553" y="3175771"/>
            <a:ext cx="14258895" cy="3935458"/>
            <a:chOff x="0" y="0"/>
            <a:chExt cx="3755429" cy="1036499"/>
          </a:xfrm>
        </p:grpSpPr>
        <p:sp>
          <p:nvSpPr>
            <p:cNvPr id="4" name="Freeform 4"/>
            <p:cNvSpPr/>
            <p:nvPr/>
          </p:nvSpPr>
          <p:spPr>
            <a:xfrm>
              <a:off x="0" y="0"/>
              <a:ext cx="3755429" cy="1036499"/>
            </a:xfrm>
            <a:custGeom>
              <a:avLst/>
              <a:gdLst/>
              <a:ahLst/>
              <a:cxnLst/>
              <a:rect l="l" t="t" r="r" b="b"/>
              <a:pathLst>
                <a:path w="3755429" h="1036499">
                  <a:moveTo>
                    <a:pt x="5972" y="0"/>
                  </a:moveTo>
                  <a:lnTo>
                    <a:pt x="3749457" y="0"/>
                  </a:lnTo>
                  <a:cubicBezTo>
                    <a:pt x="3752755" y="0"/>
                    <a:pt x="3755429" y="2674"/>
                    <a:pt x="3755429" y="5972"/>
                  </a:cubicBezTo>
                  <a:lnTo>
                    <a:pt x="3755429" y="1030527"/>
                  </a:lnTo>
                  <a:cubicBezTo>
                    <a:pt x="3755429" y="1032111"/>
                    <a:pt x="3754800" y="1033630"/>
                    <a:pt x="3753680" y="1034750"/>
                  </a:cubicBezTo>
                  <a:cubicBezTo>
                    <a:pt x="3752560" y="1035870"/>
                    <a:pt x="3751041" y="1036499"/>
                    <a:pt x="3749457" y="1036499"/>
                  </a:cubicBezTo>
                  <a:lnTo>
                    <a:pt x="5972" y="1036499"/>
                  </a:lnTo>
                  <a:cubicBezTo>
                    <a:pt x="4388" y="1036499"/>
                    <a:pt x="2869" y="1035870"/>
                    <a:pt x="1749" y="1034750"/>
                  </a:cubicBezTo>
                  <a:cubicBezTo>
                    <a:pt x="629" y="1033630"/>
                    <a:pt x="0" y="1032111"/>
                    <a:pt x="0" y="1030527"/>
                  </a:cubicBezTo>
                  <a:lnTo>
                    <a:pt x="0" y="5972"/>
                  </a:lnTo>
                  <a:cubicBezTo>
                    <a:pt x="0" y="4388"/>
                    <a:pt x="629" y="2869"/>
                    <a:pt x="1749" y="1749"/>
                  </a:cubicBezTo>
                  <a:cubicBezTo>
                    <a:pt x="2869" y="629"/>
                    <a:pt x="4388" y="0"/>
                    <a:pt x="5972" y="0"/>
                  </a:cubicBezTo>
                  <a:close/>
                </a:path>
              </a:pathLst>
            </a:custGeom>
            <a:solidFill>
              <a:srgbClr val="E6EFF1">
                <a:alpha val="40000"/>
              </a:srgbClr>
            </a:solidFill>
          </p:spPr>
          <p:txBody>
            <a:bodyPr/>
            <a:lstStyle/>
            <a:p>
              <a:endParaRPr lang="en-GB"/>
            </a:p>
          </p:txBody>
        </p:sp>
        <p:sp>
          <p:nvSpPr>
            <p:cNvPr id="5" name="TextBox 5"/>
            <p:cNvSpPr txBox="1"/>
            <p:nvPr/>
          </p:nvSpPr>
          <p:spPr>
            <a:xfrm>
              <a:off x="0" y="-38100"/>
              <a:ext cx="3755429" cy="1074599"/>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3067230" y="3691256"/>
            <a:ext cx="12153539" cy="4265294"/>
          </a:xfrm>
          <a:prstGeom prst="rect">
            <a:avLst/>
          </a:prstGeom>
        </p:spPr>
        <p:txBody>
          <a:bodyPr lIns="0" tIns="0" rIns="0" bIns="0" rtlCol="0" anchor="t">
            <a:spAutoFit/>
          </a:bodyPr>
          <a:lstStyle/>
          <a:p>
            <a:pPr algn="ctr">
              <a:lnSpc>
                <a:spcPts val="5500"/>
              </a:lnSpc>
            </a:pPr>
            <a:r>
              <a:rPr lang="en-US" sz="5000" b="1">
                <a:solidFill>
                  <a:srgbClr val="000000"/>
                </a:solidFill>
                <a:latin typeface="Mak Bold"/>
                <a:ea typeface="Mak Bold"/>
                <a:cs typeface="Mak Bold"/>
                <a:sym typeface="Mak Bold"/>
              </a:rPr>
              <a:t>A presentation on the importance of cultural awareness and adaptability in cross-cultural negotiations.</a:t>
            </a:r>
          </a:p>
          <a:p>
            <a:pPr algn="ctr">
              <a:lnSpc>
                <a:spcPts val="10669"/>
              </a:lnSpc>
            </a:pPr>
            <a:endParaRPr lang="en-US" sz="5000" b="1">
              <a:solidFill>
                <a:srgbClr val="000000"/>
              </a:solidFill>
              <a:latin typeface="Mak Bold"/>
              <a:ea typeface="Mak Bold"/>
              <a:cs typeface="Mak Bold"/>
              <a:sym typeface="Mak Bold"/>
            </a:endParaRPr>
          </a:p>
        </p:txBody>
      </p:sp>
      <p:grpSp>
        <p:nvGrpSpPr>
          <p:cNvPr id="7" name="Group 7"/>
          <p:cNvGrpSpPr/>
          <p:nvPr/>
        </p:nvGrpSpPr>
        <p:grpSpPr>
          <a:xfrm>
            <a:off x="-1044068" y="8620622"/>
            <a:ext cx="20376135" cy="1084354"/>
            <a:chOff x="0" y="0"/>
            <a:chExt cx="5366554" cy="285591"/>
          </a:xfrm>
        </p:grpSpPr>
        <p:sp>
          <p:nvSpPr>
            <p:cNvPr id="8" name="Freeform 8"/>
            <p:cNvSpPr/>
            <p:nvPr/>
          </p:nvSpPr>
          <p:spPr>
            <a:xfrm>
              <a:off x="0" y="0"/>
              <a:ext cx="5366554" cy="285591"/>
            </a:xfrm>
            <a:custGeom>
              <a:avLst/>
              <a:gdLst/>
              <a:ahLst/>
              <a:cxnLst/>
              <a:rect l="l" t="t" r="r" b="b"/>
              <a:pathLst>
                <a:path w="5366554" h="285591">
                  <a:moveTo>
                    <a:pt x="4179" y="0"/>
                  </a:moveTo>
                  <a:lnTo>
                    <a:pt x="5362375" y="0"/>
                  </a:lnTo>
                  <a:cubicBezTo>
                    <a:pt x="5364683" y="0"/>
                    <a:pt x="5366554" y="1871"/>
                    <a:pt x="5366554" y="4179"/>
                  </a:cubicBezTo>
                  <a:lnTo>
                    <a:pt x="5366554" y="281412"/>
                  </a:lnTo>
                  <a:cubicBezTo>
                    <a:pt x="5366554" y="282520"/>
                    <a:pt x="5366114" y="283583"/>
                    <a:pt x="5365330" y="284367"/>
                  </a:cubicBezTo>
                  <a:cubicBezTo>
                    <a:pt x="5364546" y="285151"/>
                    <a:pt x="5363483" y="285591"/>
                    <a:pt x="5362375" y="285591"/>
                  </a:cubicBezTo>
                  <a:lnTo>
                    <a:pt x="4179" y="285591"/>
                  </a:lnTo>
                  <a:cubicBezTo>
                    <a:pt x="3071" y="285591"/>
                    <a:pt x="2008" y="285151"/>
                    <a:pt x="1224" y="284367"/>
                  </a:cubicBezTo>
                  <a:cubicBezTo>
                    <a:pt x="440" y="283583"/>
                    <a:pt x="0" y="282520"/>
                    <a:pt x="0" y="281412"/>
                  </a:cubicBezTo>
                  <a:lnTo>
                    <a:pt x="0" y="4179"/>
                  </a:lnTo>
                  <a:cubicBezTo>
                    <a:pt x="0" y="3071"/>
                    <a:pt x="440" y="2008"/>
                    <a:pt x="1224" y="1224"/>
                  </a:cubicBezTo>
                  <a:cubicBezTo>
                    <a:pt x="2008" y="440"/>
                    <a:pt x="3071" y="0"/>
                    <a:pt x="4179" y="0"/>
                  </a:cubicBezTo>
                  <a:close/>
                </a:path>
              </a:pathLst>
            </a:custGeom>
            <a:solidFill>
              <a:srgbClr val="E6EFF1">
                <a:alpha val="49804"/>
              </a:srgbClr>
            </a:solidFill>
          </p:spPr>
          <p:txBody>
            <a:bodyPr/>
            <a:lstStyle/>
            <a:p>
              <a:endParaRPr lang="en-GB" dirty="0"/>
            </a:p>
          </p:txBody>
        </p:sp>
        <p:sp>
          <p:nvSpPr>
            <p:cNvPr id="9" name="TextBox 9"/>
            <p:cNvSpPr txBox="1"/>
            <p:nvPr/>
          </p:nvSpPr>
          <p:spPr>
            <a:xfrm>
              <a:off x="0" y="-38100"/>
              <a:ext cx="5366554" cy="323691"/>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4216006" y="8876717"/>
            <a:ext cx="9855988" cy="1013034"/>
          </a:xfrm>
          <a:prstGeom prst="rect">
            <a:avLst/>
          </a:prstGeom>
        </p:spPr>
        <p:txBody>
          <a:bodyPr lIns="0" tIns="0" rIns="0" bIns="0" rtlCol="0" anchor="t">
            <a:spAutoFit/>
          </a:bodyPr>
          <a:lstStyle/>
          <a:p>
            <a:pPr algn="ctr">
              <a:lnSpc>
                <a:spcPts val="2574"/>
              </a:lnSpc>
            </a:pPr>
            <a:r>
              <a:rPr lang="en-US" sz="2499" dirty="0">
                <a:solidFill>
                  <a:srgbClr val="000000"/>
                </a:solidFill>
                <a:latin typeface="Cousine"/>
                <a:ea typeface="Cousine"/>
                <a:cs typeface="Cousine"/>
                <a:sym typeface="Cousine"/>
              </a:rPr>
              <a:t>Student </a:t>
            </a:r>
            <a:r>
              <a:rPr lang="en-US" sz="2499" dirty="0" err="1">
                <a:solidFill>
                  <a:srgbClr val="000000"/>
                </a:solidFill>
                <a:latin typeface="Cousine"/>
                <a:ea typeface="Cousine"/>
                <a:cs typeface="Cousine"/>
                <a:sym typeface="Cousine"/>
              </a:rPr>
              <a:t>name:TUDORITA</a:t>
            </a:r>
            <a:r>
              <a:rPr lang="en-US" sz="2499" dirty="0">
                <a:solidFill>
                  <a:srgbClr val="000000"/>
                </a:solidFill>
                <a:latin typeface="Cousine"/>
                <a:ea typeface="Cousine"/>
                <a:cs typeface="Cousine"/>
                <a:sym typeface="Cousine"/>
              </a:rPr>
              <a:t> TATIANA BADESCU </a:t>
            </a:r>
          </a:p>
          <a:p>
            <a:pPr algn="ctr">
              <a:lnSpc>
                <a:spcPts val="2574"/>
              </a:lnSpc>
            </a:pPr>
            <a:r>
              <a:rPr lang="en-US" sz="2499">
                <a:solidFill>
                  <a:srgbClr val="000000"/>
                </a:solidFill>
                <a:latin typeface="Cousine"/>
                <a:ea typeface="Cousine"/>
                <a:cs typeface="Cousine"/>
                <a:sym typeface="Cousine"/>
              </a:rPr>
              <a:t>Student Number: 2246905</a:t>
            </a:r>
            <a:endParaRPr lang="en-US" sz="2499" dirty="0">
              <a:solidFill>
                <a:srgbClr val="000000"/>
              </a:solidFill>
              <a:latin typeface="Cousine"/>
              <a:ea typeface="Cousine"/>
              <a:cs typeface="Cousine"/>
              <a:sym typeface="Cousine"/>
            </a:endParaRPr>
          </a:p>
          <a:p>
            <a:pPr algn="ctr">
              <a:lnSpc>
                <a:spcPts val="2574"/>
              </a:lnSpc>
            </a:pPr>
            <a:endParaRPr lang="en-US" sz="2499" dirty="0">
              <a:solidFill>
                <a:srgbClr val="000000"/>
              </a:solidFill>
              <a:latin typeface="Cousine"/>
              <a:ea typeface="Cousine"/>
              <a:cs typeface="Cousine"/>
              <a:sym typeface="Cousine"/>
            </a:endParaRPr>
          </a:p>
        </p:txBody>
      </p:sp>
      <p:grpSp>
        <p:nvGrpSpPr>
          <p:cNvPr id="11" name="Group 11"/>
          <p:cNvGrpSpPr/>
          <p:nvPr/>
        </p:nvGrpSpPr>
        <p:grpSpPr>
          <a:xfrm>
            <a:off x="-1044068" y="577445"/>
            <a:ext cx="20376135" cy="702851"/>
            <a:chOff x="0" y="0"/>
            <a:chExt cx="5366554" cy="185113"/>
          </a:xfrm>
        </p:grpSpPr>
        <p:sp>
          <p:nvSpPr>
            <p:cNvPr id="12" name="Freeform 12"/>
            <p:cNvSpPr/>
            <p:nvPr/>
          </p:nvSpPr>
          <p:spPr>
            <a:xfrm>
              <a:off x="0" y="0"/>
              <a:ext cx="5366554" cy="185113"/>
            </a:xfrm>
            <a:custGeom>
              <a:avLst/>
              <a:gdLst/>
              <a:ahLst/>
              <a:cxnLst/>
              <a:rect l="l" t="t" r="r" b="b"/>
              <a:pathLst>
                <a:path w="5366554" h="185113">
                  <a:moveTo>
                    <a:pt x="4179" y="0"/>
                  </a:moveTo>
                  <a:lnTo>
                    <a:pt x="5362375" y="0"/>
                  </a:lnTo>
                  <a:cubicBezTo>
                    <a:pt x="5364683" y="0"/>
                    <a:pt x="5366554" y="1871"/>
                    <a:pt x="5366554" y="4179"/>
                  </a:cubicBezTo>
                  <a:lnTo>
                    <a:pt x="5366554" y="180934"/>
                  </a:lnTo>
                  <a:cubicBezTo>
                    <a:pt x="5366554" y="182042"/>
                    <a:pt x="5366114" y="183105"/>
                    <a:pt x="5365330" y="183889"/>
                  </a:cubicBezTo>
                  <a:cubicBezTo>
                    <a:pt x="5364546" y="184673"/>
                    <a:pt x="5363483" y="185113"/>
                    <a:pt x="5362375" y="185113"/>
                  </a:cubicBezTo>
                  <a:lnTo>
                    <a:pt x="4179" y="185113"/>
                  </a:lnTo>
                  <a:cubicBezTo>
                    <a:pt x="3071" y="185113"/>
                    <a:pt x="2008" y="184673"/>
                    <a:pt x="1224" y="183889"/>
                  </a:cubicBezTo>
                  <a:cubicBezTo>
                    <a:pt x="440" y="183105"/>
                    <a:pt x="0" y="182042"/>
                    <a:pt x="0" y="180934"/>
                  </a:cubicBezTo>
                  <a:lnTo>
                    <a:pt x="0" y="4179"/>
                  </a:lnTo>
                  <a:cubicBezTo>
                    <a:pt x="0" y="3071"/>
                    <a:pt x="440" y="2008"/>
                    <a:pt x="1224" y="1224"/>
                  </a:cubicBezTo>
                  <a:cubicBezTo>
                    <a:pt x="2008" y="440"/>
                    <a:pt x="3071" y="0"/>
                    <a:pt x="4179" y="0"/>
                  </a:cubicBezTo>
                  <a:close/>
                </a:path>
              </a:pathLst>
            </a:custGeom>
            <a:solidFill>
              <a:srgbClr val="E6EFF1">
                <a:alpha val="49804"/>
              </a:srgbClr>
            </a:solidFill>
          </p:spPr>
          <p:txBody>
            <a:bodyPr/>
            <a:lstStyle/>
            <a:p>
              <a:endParaRPr lang="en-GB"/>
            </a:p>
          </p:txBody>
        </p:sp>
        <p:sp>
          <p:nvSpPr>
            <p:cNvPr id="13" name="TextBox 13"/>
            <p:cNvSpPr txBox="1"/>
            <p:nvPr/>
          </p:nvSpPr>
          <p:spPr>
            <a:xfrm>
              <a:off x="0" y="-38100"/>
              <a:ext cx="5366554" cy="223213"/>
            </a:xfrm>
            <a:prstGeom prst="rect">
              <a:avLst/>
            </a:prstGeom>
          </p:spPr>
          <p:txBody>
            <a:bodyPr lIns="50800" tIns="50800" rIns="50800" bIns="50800" rtlCol="0" anchor="ctr"/>
            <a:lstStyle/>
            <a:p>
              <a:pPr algn="ctr">
                <a:lnSpc>
                  <a:spcPts val="2659"/>
                </a:lnSpc>
                <a:spcBef>
                  <a:spcPct val="0"/>
                </a:spcBef>
              </a:pPr>
              <a:endParaRPr/>
            </a:p>
          </p:txBody>
        </p:sp>
      </p:grpSp>
      <p:sp>
        <p:nvSpPr>
          <p:cNvPr id="14" name="TextBox 14"/>
          <p:cNvSpPr txBox="1"/>
          <p:nvPr/>
        </p:nvSpPr>
        <p:spPr>
          <a:xfrm>
            <a:off x="2014553" y="632936"/>
            <a:ext cx="14476554" cy="673100"/>
          </a:xfrm>
          <a:prstGeom prst="rect">
            <a:avLst/>
          </a:prstGeom>
        </p:spPr>
        <p:txBody>
          <a:bodyPr lIns="0" tIns="0" rIns="0" bIns="0" rtlCol="0" anchor="t">
            <a:spAutoFit/>
          </a:bodyPr>
          <a:lstStyle/>
          <a:p>
            <a:pPr algn="ctr">
              <a:lnSpc>
                <a:spcPts val="2574"/>
              </a:lnSpc>
            </a:pPr>
            <a:r>
              <a:rPr lang="en-US" sz="2499">
                <a:solidFill>
                  <a:srgbClr val="000000"/>
                </a:solidFill>
                <a:latin typeface="Cousine"/>
                <a:ea typeface="Cousine"/>
                <a:cs typeface="Cousine"/>
                <a:sym typeface="Cousine"/>
              </a:rPr>
              <a:t>LCBB6001 Component 2: Practical: Individual Presentation</a:t>
            </a:r>
          </a:p>
          <a:p>
            <a:pPr marL="0" lvl="1" indent="0" algn="ctr">
              <a:lnSpc>
                <a:spcPts val="2574"/>
              </a:lnSpc>
              <a:spcBef>
                <a:spcPct val="0"/>
              </a:spcBef>
            </a:pPr>
            <a:endParaRPr lang="en-US" sz="2499">
              <a:solidFill>
                <a:srgbClr val="000000"/>
              </a:solidFill>
              <a:latin typeface="Cousine"/>
              <a:ea typeface="Cousine"/>
              <a:cs typeface="Cousine"/>
              <a:sym typeface="Cousin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GB"/>
          </a:p>
        </p:txBody>
      </p:sp>
      <p:grpSp>
        <p:nvGrpSpPr>
          <p:cNvPr id="3" name="Group 3"/>
          <p:cNvGrpSpPr/>
          <p:nvPr/>
        </p:nvGrpSpPr>
        <p:grpSpPr>
          <a:xfrm>
            <a:off x="10097248" y="1263683"/>
            <a:ext cx="6349738" cy="7759634"/>
            <a:chOff x="0" y="0"/>
            <a:chExt cx="812800" cy="993274"/>
          </a:xfrm>
        </p:grpSpPr>
        <p:sp>
          <p:nvSpPr>
            <p:cNvPr id="4" name="Freeform 4"/>
            <p:cNvSpPr/>
            <p:nvPr/>
          </p:nvSpPr>
          <p:spPr>
            <a:xfrm>
              <a:off x="0" y="0"/>
              <a:ext cx="812800" cy="993274"/>
            </a:xfrm>
            <a:custGeom>
              <a:avLst/>
              <a:gdLst/>
              <a:ahLst/>
              <a:cxnLst/>
              <a:rect l="l" t="t" r="r" b="b"/>
              <a:pathLst>
                <a:path w="812800" h="993274">
                  <a:moveTo>
                    <a:pt x="28043" y="0"/>
                  </a:moveTo>
                  <a:lnTo>
                    <a:pt x="784757" y="0"/>
                  </a:lnTo>
                  <a:cubicBezTo>
                    <a:pt x="792195" y="0"/>
                    <a:pt x="799327" y="2954"/>
                    <a:pt x="804586" y="8214"/>
                  </a:cubicBezTo>
                  <a:cubicBezTo>
                    <a:pt x="809845" y="13473"/>
                    <a:pt x="812800" y="20605"/>
                    <a:pt x="812800" y="28043"/>
                  </a:cubicBezTo>
                  <a:lnTo>
                    <a:pt x="812800" y="965231"/>
                  </a:lnTo>
                  <a:cubicBezTo>
                    <a:pt x="812800" y="972669"/>
                    <a:pt x="809845" y="979802"/>
                    <a:pt x="804586" y="985061"/>
                  </a:cubicBezTo>
                  <a:cubicBezTo>
                    <a:pt x="799327" y="990320"/>
                    <a:pt x="792195" y="993274"/>
                    <a:pt x="784757" y="993274"/>
                  </a:cubicBezTo>
                  <a:lnTo>
                    <a:pt x="28043" y="993274"/>
                  </a:lnTo>
                  <a:cubicBezTo>
                    <a:pt x="20605" y="993274"/>
                    <a:pt x="13473" y="990320"/>
                    <a:pt x="8214" y="985061"/>
                  </a:cubicBezTo>
                  <a:cubicBezTo>
                    <a:pt x="2954" y="979802"/>
                    <a:pt x="0" y="972669"/>
                    <a:pt x="0" y="965231"/>
                  </a:cubicBezTo>
                  <a:lnTo>
                    <a:pt x="0" y="28043"/>
                  </a:lnTo>
                  <a:cubicBezTo>
                    <a:pt x="0" y="20605"/>
                    <a:pt x="2954" y="13473"/>
                    <a:pt x="8214" y="8214"/>
                  </a:cubicBezTo>
                  <a:cubicBezTo>
                    <a:pt x="13473" y="2954"/>
                    <a:pt x="20605" y="0"/>
                    <a:pt x="28043" y="0"/>
                  </a:cubicBezTo>
                  <a:close/>
                </a:path>
              </a:pathLst>
            </a:custGeom>
            <a:blipFill>
              <a:blip r:embed="rId3"/>
              <a:stretch>
                <a:fillRect l="-8927" r="-8927"/>
              </a:stretch>
            </a:blipFill>
          </p:spPr>
          <p:txBody>
            <a:bodyPr/>
            <a:lstStyle/>
            <a:p>
              <a:endParaRPr lang="en-GB"/>
            </a:p>
          </p:txBody>
        </p:sp>
      </p:grpSp>
      <p:sp>
        <p:nvSpPr>
          <p:cNvPr id="5" name="TextBox 5"/>
          <p:cNvSpPr txBox="1"/>
          <p:nvPr/>
        </p:nvSpPr>
        <p:spPr>
          <a:xfrm>
            <a:off x="1695450" y="2583952"/>
            <a:ext cx="6856820" cy="1254086"/>
          </a:xfrm>
          <a:prstGeom prst="rect">
            <a:avLst/>
          </a:prstGeom>
        </p:spPr>
        <p:txBody>
          <a:bodyPr lIns="0" tIns="0" rIns="0" bIns="0" rtlCol="0" anchor="t">
            <a:spAutoFit/>
          </a:bodyPr>
          <a:lstStyle/>
          <a:p>
            <a:pPr algn="l">
              <a:lnSpc>
                <a:spcPts val="9103"/>
              </a:lnSpc>
            </a:pPr>
            <a:r>
              <a:rPr lang="en-US" sz="7003" spc="245">
                <a:solidFill>
                  <a:srgbClr val="000000"/>
                </a:solidFill>
                <a:latin typeface="Mak"/>
                <a:ea typeface="Mak"/>
                <a:cs typeface="Mak"/>
                <a:sym typeface="Mak"/>
              </a:rPr>
              <a:t>Contents</a:t>
            </a:r>
          </a:p>
        </p:txBody>
      </p:sp>
      <p:sp>
        <p:nvSpPr>
          <p:cNvPr id="6" name="TextBox 6"/>
          <p:cNvSpPr txBox="1"/>
          <p:nvPr/>
        </p:nvSpPr>
        <p:spPr>
          <a:xfrm>
            <a:off x="1695450" y="3981948"/>
            <a:ext cx="7292349" cy="5405560"/>
          </a:xfrm>
          <a:prstGeom prst="rect">
            <a:avLst/>
          </a:prstGeom>
        </p:spPr>
        <p:txBody>
          <a:bodyPr lIns="0" tIns="0" rIns="0" bIns="0" rtlCol="0" anchor="t">
            <a:spAutoFit/>
          </a:bodyPr>
          <a:lstStyle/>
          <a:p>
            <a:pPr algn="l">
              <a:lnSpc>
                <a:spcPts val="3305"/>
              </a:lnSpc>
            </a:pPr>
            <a:r>
              <a:rPr lang="en-US" sz="2360">
                <a:solidFill>
                  <a:srgbClr val="000000"/>
                </a:solidFill>
                <a:latin typeface="Cousine"/>
                <a:ea typeface="Cousine"/>
                <a:cs typeface="Cousine"/>
                <a:sym typeface="Cousine"/>
              </a:rPr>
              <a:t>Slide 3: Introduction</a:t>
            </a:r>
          </a:p>
          <a:p>
            <a:pPr algn="l">
              <a:lnSpc>
                <a:spcPts val="3305"/>
              </a:lnSpc>
            </a:pPr>
            <a:r>
              <a:rPr lang="en-US" sz="2360">
                <a:solidFill>
                  <a:srgbClr val="000000"/>
                </a:solidFill>
                <a:latin typeface="Cousine"/>
                <a:ea typeface="Cousine"/>
                <a:cs typeface="Cousine"/>
                <a:sym typeface="Cousine"/>
              </a:rPr>
              <a:t>Slide 4: Definition of culture</a:t>
            </a:r>
          </a:p>
          <a:p>
            <a:pPr algn="l">
              <a:lnSpc>
                <a:spcPts val="3305"/>
              </a:lnSpc>
            </a:pPr>
            <a:r>
              <a:rPr lang="en-US" sz="2360">
                <a:solidFill>
                  <a:srgbClr val="000000"/>
                </a:solidFill>
                <a:latin typeface="Cousine"/>
                <a:ea typeface="Cousine"/>
                <a:cs typeface="Cousine"/>
                <a:sym typeface="Cousine"/>
              </a:rPr>
              <a:t>Slide 5: The elements of culture</a:t>
            </a:r>
          </a:p>
          <a:p>
            <a:pPr algn="l">
              <a:lnSpc>
                <a:spcPts val="3305"/>
              </a:lnSpc>
            </a:pPr>
            <a:r>
              <a:rPr lang="en-US" sz="2360">
                <a:solidFill>
                  <a:srgbClr val="000000"/>
                </a:solidFill>
                <a:latin typeface="Cousine"/>
                <a:ea typeface="Cousine"/>
                <a:cs typeface="Cousine"/>
                <a:sym typeface="Cousine"/>
              </a:rPr>
              <a:t>Slide 6: Hofstede Cultural Dimension</a:t>
            </a:r>
          </a:p>
          <a:p>
            <a:pPr algn="l">
              <a:lnSpc>
                <a:spcPts val="3305"/>
              </a:lnSpc>
            </a:pPr>
            <a:r>
              <a:rPr lang="en-US" sz="2360">
                <a:solidFill>
                  <a:srgbClr val="000000"/>
                </a:solidFill>
                <a:latin typeface="Cousine"/>
                <a:ea typeface="Cousine"/>
                <a:cs typeface="Cousine"/>
                <a:sym typeface="Cousine"/>
              </a:rPr>
              <a:t>Slide 7: The impact of culture</a:t>
            </a:r>
          </a:p>
          <a:p>
            <a:pPr algn="l">
              <a:lnSpc>
                <a:spcPts val="3305"/>
              </a:lnSpc>
            </a:pPr>
            <a:r>
              <a:rPr lang="en-US" sz="2360">
                <a:solidFill>
                  <a:srgbClr val="000000"/>
                </a:solidFill>
                <a:latin typeface="Cousine"/>
                <a:ea typeface="Cousine"/>
                <a:cs typeface="Cousine"/>
                <a:sym typeface="Cousine"/>
              </a:rPr>
              <a:t>Slide 8: The cultural elements based on Chinese to overcome</a:t>
            </a:r>
          </a:p>
          <a:p>
            <a:pPr algn="l">
              <a:lnSpc>
                <a:spcPts val="3305"/>
              </a:lnSpc>
            </a:pPr>
            <a:r>
              <a:rPr lang="en-US" sz="2360">
                <a:solidFill>
                  <a:srgbClr val="000000"/>
                </a:solidFill>
                <a:latin typeface="Cousine"/>
                <a:ea typeface="Cousine"/>
                <a:cs typeface="Cousine"/>
                <a:sym typeface="Cousine"/>
              </a:rPr>
              <a:t>Slide 9: The cultural elements based on Chinese to overcome</a:t>
            </a:r>
          </a:p>
          <a:p>
            <a:pPr algn="l">
              <a:lnSpc>
                <a:spcPts val="3305"/>
              </a:lnSpc>
            </a:pPr>
            <a:r>
              <a:rPr lang="en-US" sz="2360">
                <a:solidFill>
                  <a:srgbClr val="000000"/>
                </a:solidFill>
                <a:latin typeface="Cousine"/>
                <a:ea typeface="Cousine"/>
                <a:cs typeface="Cousine"/>
                <a:sym typeface="Cousine"/>
              </a:rPr>
              <a:t>Slide 10: Negotiation strategies</a:t>
            </a:r>
          </a:p>
          <a:p>
            <a:pPr algn="l">
              <a:lnSpc>
                <a:spcPts val="3305"/>
              </a:lnSpc>
            </a:pPr>
            <a:r>
              <a:rPr lang="en-US" sz="2360">
                <a:solidFill>
                  <a:srgbClr val="000000"/>
                </a:solidFill>
                <a:latin typeface="Cousine"/>
                <a:ea typeface="Cousine"/>
                <a:cs typeface="Cousine"/>
                <a:sym typeface="Cousine"/>
              </a:rPr>
              <a:t>Slide 11: Negotiation Strategies</a:t>
            </a:r>
          </a:p>
          <a:p>
            <a:pPr algn="l">
              <a:lnSpc>
                <a:spcPts val="3305"/>
              </a:lnSpc>
            </a:pPr>
            <a:r>
              <a:rPr lang="en-US" sz="2360">
                <a:solidFill>
                  <a:srgbClr val="000000"/>
                </a:solidFill>
                <a:latin typeface="Cousine"/>
                <a:ea typeface="Cousine"/>
                <a:cs typeface="Cousine"/>
                <a:sym typeface="Cousine"/>
              </a:rPr>
              <a:t>Slide 12: Conclusion</a:t>
            </a:r>
          </a:p>
          <a:p>
            <a:pPr algn="l">
              <a:lnSpc>
                <a:spcPts val="3305"/>
              </a:lnSpc>
              <a:spcBef>
                <a:spcPct val="0"/>
              </a:spcBef>
            </a:pPr>
            <a:r>
              <a:rPr lang="en-US" sz="2360">
                <a:solidFill>
                  <a:srgbClr val="000000"/>
                </a:solidFill>
                <a:latin typeface="Cousine"/>
                <a:ea typeface="Cousine"/>
                <a:cs typeface="Cousine"/>
                <a:sym typeface="Cousine"/>
              </a:rPr>
              <a:t>Slide 13: References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grpSp>
        <p:nvGrpSpPr>
          <p:cNvPr id="3" name="Group 3"/>
          <p:cNvGrpSpPr/>
          <p:nvPr/>
        </p:nvGrpSpPr>
        <p:grpSpPr>
          <a:xfrm>
            <a:off x="10551794" y="1498666"/>
            <a:ext cx="6349738" cy="7759634"/>
            <a:chOff x="0" y="0"/>
            <a:chExt cx="812800" cy="993274"/>
          </a:xfrm>
        </p:grpSpPr>
        <p:sp>
          <p:nvSpPr>
            <p:cNvPr id="4" name="Freeform 4"/>
            <p:cNvSpPr/>
            <p:nvPr/>
          </p:nvSpPr>
          <p:spPr>
            <a:xfrm>
              <a:off x="0" y="0"/>
              <a:ext cx="812800" cy="993274"/>
            </a:xfrm>
            <a:custGeom>
              <a:avLst/>
              <a:gdLst/>
              <a:ahLst/>
              <a:cxnLst/>
              <a:rect l="l" t="t" r="r" b="b"/>
              <a:pathLst>
                <a:path w="812800" h="993274">
                  <a:moveTo>
                    <a:pt x="28043" y="0"/>
                  </a:moveTo>
                  <a:lnTo>
                    <a:pt x="784757" y="0"/>
                  </a:lnTo>
                  <a:cubicBezTo>
                    <a:pt x="792195" y="0"/>
                    <a:pt x="799327" y="2954"/>
                    <a:pt x="804586" y="8214"/>
                  </a:cubicBezTo>
                  <a:cubicBezTo>
                    <a:pt x="809845" y="13473"/>
                    <a:pt x="812800" y="20605"/>
                    <a:pt x="812800" y="28043"/>
                  </a:cubicBezTo>
                  <a:lnTo>
                    <a:pt x="812800" y="965231"/>
                  </a:lnTo>
                  <a:cubicBezTo>
                    <a:pt x="812800" y="972669"/>
                    <a:pt x="809845" y="979802"/>
                    <a:pt x="804586" y="985061"/>
                  </a:cubicBezTo>
                  <a:cubicBezTo>
                    <a:pt x="799327" y="990320"/>
                    <a:pt x="792195" y="993274"/>
                    <a:pt x="784757" y="993274"/>
                  </a:cubicBezTo>
                  <a:lnTo>
                    <a:pt x="28043" y="993274"/>
                  </a:lnTo>
                  <a:cubicBezTo>
                    <a:pt x="20605" y="993274"/>
                    <a:pt x="13473" y="990320"/>
                    <a:pt x="8214" y="985061"/>
                  </a:cubicBezTo>
                  <a:cubicBezTo>
                    <a:pt x="2954" y="979802"/>
                    <a:pt x="0" y="972669"/>
                    <a:pt x="0" y="965231"/>
                  </a:cubicBezTo>
                  <a:lnTo>
                    <a:pt x="0" y="28043"/>
                  </a:lnTo>
                  <a:cubicBezTo>
                    <a:pt x="0" y="20605"/>
                    <a:pt x="2954" y="13473"/>
                    <a:pt x="8214" y="8214"/>
                  </a:cubicBezTo>
                  <a:cubicBezTo>
                    <a:pt x="13473" y="2954"/>
                    <a:pt x="20605" y="0"/>
                    <a:pt x="28043" y="0"/>
                  </a:cubicBezTo>
                  <a:close/>
                </a:path>
              </a:pathLst>
            </a:custGeom>
            <a:blipFill>
              <a:blip r:embed="rId4"/>
              <a:stretch>
                <a:fillRect l="-41710" r="-41710"/>
              </a:stretch>
            </a:blipFill>
          </p:spPr>
          <p:txBody>
            <a:bodyPr/>
            <a:lstStyle/>
            <a:p>
              <a:endParaRPr lang="en-GB"/>
            </a:p>
          </p:txBody>
        </p:sp>
      </p:grpSp>
      <p:sp>
        <p:nvSpPr>
          <p:cNvPr id="5" name="TextBox 5"/>
          <p:cNvSpPr txBox="1"/>
          <p:nvPr/>
        </p:nvSpPr>
        <p:spPr>
          <a:xfrm>
            <a:off x="1767220" y="1339931"/>
            <a:ext cx="6856820" cy="1254086"/>
          </a:xfrm>
          <a:prstGeom prst="rect">
            <a:avLst/>
          </a:prstGeom>
        </p:spPr>
        <p:txBody>
          <a:bodyPr lIns="0" tIns="0" rIns="0" bIns="0" rtlCol="0" anchor="t">
            <a:spAutoFit/>
          </a:bodyPr>
          <a:lstStyle/>
          <a:p>
            <a:pPr algn="l">
              <a:lnSpc>
                <a:spcPts val="9103"/>
              </a:lnSpc>
            </a:pPr>
            <a:r>
              <a:rPr lang="en-US" sz="7003" spc="245">
                <a:solidFill>
                  <a:srgbClr val="000000"/>
                </a:solidFill>
                <a:latin typeface="Mak"/>
                <a:ea typeface="Mak"/>
                <a:cs typeface="Mak"/>
                <a:sym typeface="Mak"/>
              </a:rPr>
              <a:t>Introduction</a:t>
            </a:r>
          </a:p>
        </p:txBody>
      </p:sp>
      <p:sp>
        <p:nvSpPr>
          <p:cNvPr id="6" name="TextBox 6"/>
          <p:cNvSpPr txBox="1"/>
          <p:nvPr/>
        </p:nvSpPr>
        <p:spPr>
          <a:xfrm>
            <a:off x="782714" y="3015127"/>
            <a:ext cx="8825833" cy="5477622"/>
          </a:xfrm>
          <a:prstGeom prst="rect">
            <a:avLst/>
          </a:prstGeom>
        </p:spPr>
        <p:txBody>
          <a:bodyPr lIns="0" tIns="0" rIns="0" bIns="0" rtlCol="0" anchor="t">
            <a:spAutoFit/>
          </a:bodyPr>
          <a:lstStyle/>
          <a:p>
            <a:pPr algn="l">
              <a:lnSpc>
                <a:spcPts val="3108"/>
              </a:lnSpc>
            </a:pPr>
            <a:r>
              <a:rPr lang="en-US" sz="2220">
                <a:solidFill>
                  <a:srgbClr val="000000"/>
                </a:solidFill>
                <a:latin typeface="Cousine"/>
                <a:ea typeface="Cousine"/>
                <a:cs typeface="Cousine"/>
                <a:sym typeface="Cousine"/>
              </a:rPr>
              <a:t>·Businesses with cross-cultural performances encounter various challenges </a:t>
            </a:r>
          </a:p>
          <a:p>
            <a:pPr algn="l">
              <a:lnSpc>
                <a:spcPts val="3108"/>
              </a:lnSpc>
            </a:pPr>
            <a:r>
              <a:rPr lang="en-US" sz="2220">
                <a:solidFill>
                  <a:srgbClr val="000000"/>
                </a:solidFill>
                <a:latin typeface="Cousine"/>
                <a:ea typeface="Cousine"/>
                <a:cs typeface="Cousine"/>
                <a:sym typeface="Cousine"/>
              </a:rPr>
              <a:t>·The challenges may be like communication, marketing, human resources and operations (Erfan, 2024)</a:t>
            </a:r>
          </a:p>
          <a:p>
            <a:pPr algn="l">
              <a:lnSpc>
                <a:spcPts val="3108"/>
              </a:lnSpc>
            </a:pPr>
            <a:r>
              <a:rPr lang="en-US" sz="2220">
                <a:solidFill>
                  <a:srgbClr val="000000"/>
                </a:solidFill>
                <a:latin typeface="Cousine"/>
                <a:ea typeface="Cousine"/>
                <a:cs typeface="Cousine"/>
                <a:sym typeface="Cousine"/>
              </a:rPr>
              <a:t>·Strategic measures and negotiation are required</a:t>
            </a:r>
          </a:p>
          <a:p>
            <a:pPr algn="l">
              <a:lnSpc>
                <a:spcPts val="3108"/>
              </a:lnSpc>
            </a:pPr>
            <a:r>
              <a:rPr lang="en-US" sz="2220">
                <a:solidFill>
                  <a:srgbClr val="000000"/>
                </a:solidFill>
                <a:latin typeface="Cousine"/>
                <a:ea typeface="Cousine"/>
                <a:cs typeface="Cousine"/>
                <a:sym typeface="Cousine"/>
              </a:rPr>
              <a:t>·Useful knowledge on business tactics to be drawn in for hosting business operations</a:t>
            </a:r>
          </a:p>
          <a:p>
            <a:pPr algn="l">
              <a:lnSpc>
                <a:spcPts val="3108"/>
              </a:lnSpc>
            </a:pPr>
            <a:r>
              <a:rPr lang="en-US" sz="2220">
                <a:solidFill>
                  <a:srgbClr val="000000"/>
                </a:solidFill>
                <a:latin typeface="Cousine"/>
                <a:ea typeface="Cousine"/>
                <a:cs typeface="Cousine"/>
                <a:sym typeface="Cousine"/>
              </a:rPr>
              <a:t>·Growth of customer base and profit margin is expected with cross-cultural performances (Hendriks et al., 2023)</a:t>
            </a:r>
          </a:p>
          <a:p>
            <a:pPr algn="l">
              <a:lnSpc>
                <a:spcPts val="3108"/>
              </a:lnSpc>
            </a:pPr>
            <a:r>
              <a:rPr lang="en-US" sz="2220">
                <a:solidFill>
                  <a:srgbClr val="000000"/>
                </a:solidFill>
                <a:latin typeface="Cousine"/>
                <a:ea typeface="Cousine"/>
                <a:cs typeface="Cousine"/>
                <a:sym typeface="Cousine"/>
              </a:rPr>
              <a:t>·The management of internal and external mechanisms is required to be effective.</a:t>
            </a:r>
          </a:p>
          <a:p>
            <a:pPr algn="l">
              <a:lnSpc>
                <a:spcPts val="3108"/>
              </a:lnSpc>
              <a:spcBef>
                <a:spcPct val="0"/>
              </a:spcBef>
            </a:pPr>
            <a:endParaRPr lang="en-US" sz="2220">
              <a:solidFill>
                <a:srgbClr val="000000"/>
              </a:solidFill>
              <a:latin typeface="Cousine"/>
              <a:ea typeface="Cousine"/>
              <a:cs typeface="Cousine"/>
              <a:sym typeface="Cousine"/>
            </a:endParaRPr>
          </a:p>
        </p:txBody>
      </p:sp>
      <p:sp>
        <p:nvSpPr>
          <p:cNvPr id="7" name="TextBox 7"/>
          <p:cNvSpPr txBox="1"/>
          <p:nvPr/>
        </p:nvSpPr>
        <p:spPr>
          <a:xfrm>
            <a:off x="10551794" y="9415840"/>
            <a:ext cx="6349738" cy="323215"/>
          </a:xfrm>
          <a:prstGeom prst="rect">
            <a:avLst/>
          </a:prstGeom>
        </p:spPr>
        <p:txBody>
          <a:bodyPr lIns="0" tIns="0" rIns="0" bIns="0" rtlCol="0" anchor="t">
            <a:spAutoFit/>
          </a:bodyPr>
          <a:lstStyle/>
          <a:p>
            <a:pPr algn="ctr">
              <a:lnSpc>
                <a:spcPts val="2659"/>
              </a:lnSpc>
              <a:spcBef>
                <a:spcPct val="0"/>
              </a:spcBef>
            </a:pPr>
            <a:r>
              <a:rPr lang="en-US" sz="1899">
                <a:solidFill>
                  <a:srgbClr val="000000"/>
                </a:solidFill>
                <a:latin typeface="Montserrat"/>
                <a:ea typeface="Montserrat"/>
                <a:cs typeface="Montserrat"/>
                <a:sym typeface="Montserrat"/>
              </a:rPr>
              <a:t>(Source: Canva)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77"/>
            </a:stretch>
          </a:blipFill>
        </p:spPr>
        <p:txBody>
          <a:bodyPr/>
          <a:lstStyle/>
          <a:p>
            <a:endParaRPr lang="en-GB"/>
          </a:p>
        </p:txBody>
      </p:sp>
      <p:sp>
        <p:nvSpPr>
          <p:cNvPr id="3" name="TextBox 3"/>
          <p:cNvSpPr txBox="1"/>
          <p:nvPr/>
        </p:nvSpPr>
        <p:spPr>
          <a:xfrm>
            <a:off x="1028700" y="3580112"/>
            <a:ext cx="16230600" cy="2730910"/>
          </a:xfrm>
          <a:prstGeom prst="rect">
            <a:avLst/>
          </a:prstGeom>
        </p:spPr>
        <p:txBody>
          <a:bodyPr lIns="0" tIns="0" rIns="0" bIns="0" rtlCol="0" anchor="t">
            <a:spAutoFit/>
          </a:bodyPr>
          <a:lstStyle/>
          <a:p>
            <a:pPr algn="just">
              <a:lnSpc>
                <a:spcPts val="3792"/>
              </a:lnSpc>
            </a:pPr>
            <a:r>
              <a:rPr lang="en-US" sz="2708">
                <a:solidFill>
                  <a:srgbClr val="000000"/>
                </a:solidFill>
                <a:latin typeface="Cousine"/>
                <a:ea typeface="Cousine"/>
                <a:cs typeface="Cousine"/>
                <a:sym typeface="Cousine"/>
              </a:rPr>
              <a:t>·Culture comprises shared vision, beliefs, customers and norms (UNESCO, n.d.)</a:t>
            </a:r>
          </a:p>
          <a:p>
            <a:pPr algn="just">
              <a:lnSpc>
                <a:spcPts val="3792"/>
              </a:lnSpc>
            </a:pPr>
            <a:r>
              <a:rPr lang="en-US" sz="2708">
                <a:solidFill>
                  <a:srgbClr val="000000"/>
                </a:solidFill>
                <a:latin typeface="Cousine"/>
                <a:ea typeface="Cousine"/>
                <a:cs typeface="Cousine"/>
                <a:sym typeface="Cousine"/>
              </a:rPr>
              <a:t>·Culture does enrich the lifestyles, and perceptions are developed</a:t>
            </a:r>
          </a:p>
          <a:p>
            <a:pPr algn="just">
              <a:lnSpc>
                <a:spcPts val="3792"/>
              </a:lnSpc>
            </a:pPr>
            <a:r>
              <a:rPr lang="en-US" sz="2708">
                <a:solidFill>
                  <a:srgbClr val="000000"/>
                </a:solidFill>
                <a:latin typeface="Cousine"/>
                <a:ea typeface="Cousine"/>
                <a:cs typeface="Cousine"/>
                <a:sym typeface="Cousine"/>
              </a:rPr>
              <a:t>·Businesses consider culture, which forms a bigger part of societal values</a:t>
            </a:r>
          </a:p>
          <a:p>
            <a:pPr algn="just">
              <a:lnSpc>
                <a:spcPts val="3792"/>
              </a:lnSpc>
            </a:pPr>
            <a:r>
              <a:rPr lang="en-US" sz="2708">
                <a:solidFill>
                  <a:srgbClr val="000000"/>
                </a:solidFill>
                <a:latin typeface="Cousine"/>
                <a:ea typeface="Cousine"/>
                <a:cs typeface="Cousine"/>
                <a:sym typeface="Cousine"/>
              </a:rPr>
              <a:t>·The businesses are impacted by it in either financial or non-financial ways</a:t>
            </a:r>
          </a:p>
          <a:p>
            <a:pPr algn="just">
              <a:lnSpc>
                <a:spcPts val="3792"/>
              </a:lnSpc>
            </a:pPr>
            <a:r>
              <a:rPr lang="en-US" sz="2708">
                <a:solidFill>
                  <a:srgbClr val="000000"/>
                </a:solidFill>
                <a:latin typeface="Cousine"/>
                <a:ea typeface="Cousine"/>
                <a:cs typeface="Cousine"/>
                <a:sym typeface="Cousine"/>
              </a:rPr>
              <a:t>·The competitiveness is measured through the cultural notions</a:t>
            </a:r>
          </a:p>
          <a:p>
            <a:pPr marL="0" lvl="0" indent="0" algn="ctr">
              <a:lnSpc>
                <a:spcPts val="2812"/>
              </a:lnSpc>
              <a:spcBef>
                <a:spcPct val="0"/>
              </a:spcBef>
            </a:pPr>
            <a:endParaRPr lang="en-US" sz="2708">
              <a:solidFill>
                <a:srgbClr val="000000"/>
              </a:solidFill>
              <a:latin typeface="Cousine"/>
              <a:ea typeface="Cousine"/>
              <a:cs typeface="Cousine"/>
              <a:sym typeface="Cousine"/>
            </a:endParaRPr>
          </a:p>
        </p:txBody>
      </p:sp>
      <p:sp>
        <p:nvSpPr>
          <p:cNvPr id="4" name="Freeform 4"/>
          <p:cNvSpPr/>
          <p:nvPr/>
        </p:nvSpPr>
        <p:spPr>
          <a:xfrm>
            <a:off x="2035068" y="6488653"/>
            <a:ext cx="13859012" cy="3147021"/>
          </a:xfrm>
          <a:custGeom>
            <a:avLst/>
            <a:gdLst/>
            <a:ahLst/>
            <a:cxnLst/>
            <a:rect l="l" t="t" r="r" b="b"/>
            <a:pathLst>
              <a:path w="13859012" h="3147021">
                <a:moveTo>
                  <a:pt x="0" y="0"/>
                </a:moveTo>
                <a:lnTo>
                  <a:pt x="13859012" y="0"/>
                </a:lnTo>
                <a:lnTo>
                  <a:pt x="13859012" y="3147021"/>
                </a:lnTo>
                <a:lnTo>
                  <a:pt x="0" y="3147021"/>
                </a:lnTo>
                <a:lnTo>
                  <a:pt x="0" y="0"/>
                </a:lnTo>
                <a:close/>
              </a:path>
            </a:pathLst>
          </a:custGeom>
          <a:blipFill>
            <a:blip r:embed="rId4"/>
            <a:stretch>
              <a:fillRect t="-13757" b="-13757"/>
            </a:stretch>
          </a:blipFill>
        </p:spPr>
        <p:txBody>
          <a:bodyPr/>
          <a:lstStyle/>
          <a:p>
            <a:endParaRPr lang="en-GB"/>
          </a:p>
        </p:txBody>
      </p:sp>
      <p:sp>
        <p:nvSpPr>
          <p:cNvPr id="5" name="TextBox 5"/>
          <p:cNvSpPr txBox="1"/>
          <p:nvPr/>
        </p:nvSpPr>
        <p:spPr>
          <a:xfrm>
            <a:off x="4956853" y="952500"/>
            <a:ext cx="8374294" cy="2148863"/>
          </a:xfrm>
          <a:prstGeom prst="rect">
            <a:avLst/>
          </a:prstGeom>
        </p:spPr>
        <p:txBody>
          <a:bodyPr lIns="0" tIns="0" rIns="0" bIns="0" rtlCol="0" anchor="t">
            <a:spAutoFit/>
          </a:bodyPr>
          <a:lstStyle/>
          <a:p>
            <a:pPr marL="0" lvl="0" indent="0" algn="ctr">
              <a:lnSpc>
                <a:spcPts val="7983"/>
              </a:lnSpc>
            </a:pPr>
            <a:r>
              <a:rPr lang="en-US" sz="7003" spc="245">
                <a:solidFill>
                  <a:srgbClr val="000000"/>
                </a:solidFill>
                <a:latin typeface="Mak"/>
                <a:ea typeface="Mak"/>
                <a:cs typeface="Mak"/>
                <a:sym typeface="Mak"/>
              </a:rPr>
              <a:t>Definition of culture</a:t>
            </a:r>
          </a:p>
        </p:txBody>
      </p:sp>
      <p:sp>
        <p:nvSpPr>
          <p:cNvPr id="6" name="TextBox 6"/>
          <p:cNvSpPr txBox="1"/>
          <p:nvPr/>
        </p:nvSpPr>
        <p:spPr>
          <a:xfrm>
            <a:off x="5789705" y="9778549"/>
            <a:ext cx="6349738" cy="323215"/>
          </a:xfrm>
          <a:prstGeom prst="rect">
            <a:avLst/>
          </a:prstGeom>
        </p:spPr>
        <p:txBody>
          <a:bodyPr lIns="0" tIns="0" rIns="0" bIns="0" rtlCol="0" anchor="t">
            <a:spAutoFit/>
          </a:bodyPr>
          <a:lstStyle/>
          <a:p>
            <a:pPr algn="ctr">
              <a:lnSpc>
                <a:spcPts val="2659"/>
              </a:lnSpc>
              <a:spcBef>
                <a:spcPct val="0"/>
              </a:spcBef>
            </a:pPr>
            <a:r>
              <a:rPr lang="en-US" sz="1899">
                <a:solidFill>
                  <a:srgbClr val="000000"/>
                </a:solidFill>
                <a:latin typeface="Montserrat"/>
                <a:ea typeface="Montserrat"/>
                <a:cs typeface="Montserrat"/>
                <a:sym typeface="Montserrat"/>
              </a:rPr>
              <a:t>(Source: Canva)</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grpSp>
        <p:nvGrpSpPr>
          <p:cNvPr id="3" name="Group 3"/>
          <p:cNvGrpSpPr/>
          <p:nvPr/>
        </p:nvGrpSpPr>
        <p:grpSpPr>
          <a:xfrm>
            <a:off x="10551794" y="1498666"/>
            <a:ext cx="6349738" cy="7759634"/>
            <a:chOff x="0" y="0"/>
            <a:chExt cx="812800" cy="993274"/>
          </a:xfrm>
        </p:grpSpPr>
        <p:sp>
          <p:nvSpPr>
            <p:cNvPr id="4" name="Freeform 4"/>
            <p:cNvSpPr/>
            <p:nvPr/>
          </p:nvSpPr>
          <p:spPr>
            <a:xfrm>
              <a:off x="0" y="0"/>
              <a:ext cx="812800" cy="993274"/>
            </a:xfrm>
            <a:custGeom>
              <a:avLst/>
              <a:gdLst/>
              <a:ahLst/>
              <a:cxnLst/>
              <a:rect l="l" t="t" r="r" b="b"/>
              <a:pathLst>
                <a:path w="812800" h="993274">
                  <a:moveTo>
                    <a:pt x="28043" y="0"/>
                  </a:moveTo>
                  <a:lnTo>
                    <a:pt x="784757" y="0"/>
                  </a:lnTo>
                  <a:cubicBezTo>
                    <a:pt x="792195" y="0"/>
                    <a:pt x="799327" y="2954"/>
                    <a:pt x="804586" y="8214"/>
                  </a:cubicBezTo>
                  <a:cubicBezTo>
                    <a:pt x="809845" y="13473"/>
                    <a:pt x="812800" y="20605"/>
                    <a:pt x="812800" y="28043"/>
                  </a:cubicBezTo>
                  <a:lnTo>
                    <a:pt x="812800" y="965231"/>
                  </a:lnTo>
                  <a:cubicBezTo>
                    <a:pt x="812800" y="972669"/>
                    <a:pt x="809845" y="979802"/>
                    <a:pt x="804586" y="985061"/>
                  </a:cubicBezTo>
                  <a:cubicBezTo>
                    <a:pt x="799327" y="990320"/>
                    <a:pt x="792195" y="993274"/>
                    <a:pt x="784757" y="993274"/>
                  </a:cubicBezTo>
                  <a:lnTo>
                    <a:pt x="28043" y="993274"/>
                  </a:lnTo>
                  <a:cubicBezTo>
                    <a:pt x="20605" y="993274"/>
                    <a:pt x="13473" y="990320"/>
                    <a:pt x="8214" y="985061"/>
                  </a:cubicBezTo>
                  <a:cubicBezTo>
                    <a:pt x="2954" y="979802"/>
                    <a:pt x="0" y="972669"/>
                    <a:pt x="0" y="965231"/>
                  </a:cubicBezTo>
                  <a:lnTo>
                    <a:pt x="0" y="28043"/>
                  </a:lnTo>
                  <a:cubicBezTo>
                    <a:pt x="0" y="20605"/>
                    <a:pt x="2954" y="13473"/>
                    <a:pt x="8214" y="8214"/>
                  </a:cubicBezTo>
                  <a:cubicBezTo>
                    <a:pt x="13473" y="2954"/>
                    <a:pt x="20605" y="0"/>
                    <a:pt x="28043" y="0"/>
                  </a:cubicBezTo>
                  <a:close/>
                </a:path>
              </a:pathLst>
            </a:custGeom>
            <a:blipFill>
              <a:blip r:embed="rId4"/>
              <a:stretch>
                <a:fillRect l="-41710" r="-41710"/>
              </a:stretch>
            </a:blipFill>
          </p:spPr>
          <p:txBody>
            <a:bodyPr/>
            <a:lstStyle/>
            <a:p>
              <a:endParaRPr lang="en-GB"/>
            </a:p>
          </p:txBody>
        </p:sp>
      </p:grpSp>
      <p:sp>
        <p:nvSpPr>
          <p:cNvPr id="5" name="TextBox 5"/>
          <p:cNvSpPr txBox="1"/>
          <p:nvPr/>
        </p:nvSpPr>
        <p:spPr>
          <a:xfrm>
            <a:off x="1302674" y="478686"/>
            <a:ext cx="7841326" cy="2406611"/>
          </a:xfrm>
          <a:prstGeom prst="rect">
            <a:avLst/>
          </a:prstGeom>
        </p:spPr>
        <p:txBody>
          <a:bodyPr lIns="0" tIns="0" rIns="0" bIns="0" rtlCol="0" anchor="t">
            <a:spAutoFit/>
          </a:bodyPr>
          <a:lstStyle/>
          <a:p>
            <a:pPr algn="l">
              <a:lnSpc>
                <a:spcPts val="9103"/>
              </a:lnSpc>
            </a:pPr>
            <a:r>
              <a:rPr lang="en-US" sz="7003" spc="245">
                <a:solidFill>
                  <a:srgbClr val="000000"/>
                </a:solidFill>
                <a:latin typeface="Mak"/>
                <a:ea typeface="Mak"/>
                <a:cs typeface="Mak"/>
                <a:sym typeface="Mak"/>
              </a:rPr>
              <a:t>The elements of culture</a:t>
            </a:r>
          </a:p>
        </p:txBody>
      </p:sp>
      <p:sp>
        <p:nvSpPr>
          <p:cNvPr id="6" name="TextBox 6"/>
          <p:cNvSpPr txBox="1"/>
          <p:nvPr/>
        </p:nvSpPr>
        <p:spPr>
          <a:xfrm>
            <a:off x="782714" y="3005602"/>
            <a:ext cx="8825833" cy="5633210"/>
          </a:xfrm>
          <a:prstGeom prst="rect">
            <a:avLst/>
          </a:prstGeom>
        </p:spPr>
        <p:txBody>
          <a:bodyPr lIns="0" tIns="0" rIns="0" bIns="0" rtlCol="0" anchor="t">
            <a:spAutoFit/>
          </a:bodyPr>
          <a:lstStyle/>
          <a:p>
            <a:pPr algn="l">
              <a:lnSpc>
                <a:spcPts val="3808"/>
              </a:lnSpc>
            </a:pPr>
            <a:r>
              <a:rPr lang="en-US" sz="2720">
                <a:solidFill>
                  <a:srgbClr val="000000"/>
                </a:solidFill>
                <a:latin typeface="Cousine"/>
                <a:ea typeface="Cousine"/>
                <a:cs typeface="Cousine"/>
                <a:sym typeface="Cousine"/>
              </a:rPr>
              <a:t>·The elements of cultures are different.</a:t>
            </a:r>
          </a:p>
          <a:p>
            <a:pPr algn="l">
              <a:lnSpc>
                <a:spcPts val="3808"/>
              </a:lnSpc>
            </a:pPr>
            <a:r>
              <a:rPr lang="en-US" sz="2720">
                <a:solidFill>
                  <a:srgbClr val="000000"/>
                </a:solidFill>
                <a:latin typeface="Cousine"/>
                <a:ea typeface="Cousine"/>
                <a:cs typeface="Cousine"/>
                <a:sym typeface="Cousine"/>
              </a:rPr>
              <a:t>·Signs, language, values, artefacts, beliefs and norms are elements of culture (Louise, 2021)</a:t>
            </a:r>
          </a:p>
          <a:p>
            <a:pPr algn="l">
              <a:lnSpc>
                <a:spcPts val="3808"/>
              </a:lnSpc>
            </a:pPr>
            <a:r>
              <a:rPr lang="en-US" sz="2720">
                <a:solidFill>
                  <a:srgbClr val="000000"/>
                </a:solidFill>
                <a:latin typeface="Cousine"/>
                <a:ea typeface="Cousine"/>
                <a:cs typeface="Cousine"/>
                <a:sym typeface="Cousine"/>
              </a:rPr>
              <a:t>·Good knowledge of the elements helps in cultural performances to be strong</a:t>
            </a:r>
          </a:p>
          <a:p>
            <a:pPr algn="l">
              <a:lnSpc>
                <a:spcPts val="3808"/>
              </a:lnSpc>
            </a:pPr>
            <a:r>
              <a:rPr lang="en-US" sz="2720">
                <a:solidFill>
                  <a:srgbClr val="000000"/>
                </a:solidFill>
                <a:latin typeface="Cousine"/>
                <a:ea typeface="Cousine"/>
                <a:cs typeface="Cousine"/>
                <a:sym typeface="Cousine"/>
              </a:rPr>
              <a:t>·Culture is deeply rooted in the faith of the individuals</a:t>
            </a:r>
          </a:p>
          <a:p>
            <a:pPr algn="l">
              <a:lnSpc>
                <a:spcPts val="3808"/>
              </a:lnSpc>
            </a:pPr>
            <a:r>
              <a:rPr lang="en-US" sz="2720">
                <a:solidFill>
                  <a:srgbClr val="000000"/>
                </a:solidFill>
                <a:latin typeface="Cousine"/>
                <a:ea typeface="Cousine"/>
                <a:cs typeface="Cousine"/>
                <a:sym typeface="Cousine"/>
              </a:rPr>
              <a:t>·Cultural values are needed for the business performances to be marked rightly</a:t>
            </a:r>
          </a:p>
          <a:p>
            <a:pPr algn="l">
              <a:lnSpc>
                <a:spcPts val="3808"/>
              </a:lnSpc>
            </a:pPr>
            <a:endParaRPr lang="en-US" sz="2720">
              <a:solidFill>
                <a:srgbClr val="000000"/>
              </a:solidFill>
              <a:latin typeface="Cousine"/>
              <a:ea typeface="Cousine"/>
              <a:cs typeface="Cousine"/>
              <a:sym typeface="Cousine"/>
            </a:endParaRPr>
          </a:p>
          <a:p>
            <a:pPr algn="l">
              <a:lnSpc>
                <a:spcPts val="3108"/>
              </a:lnSpc>
              <a:spcBef>
                <a:spcPct val="0"/>
              </a:spcBef>
            </a:pPr>
            <a:endParaRPr lang="en-US" sz="2720">
              <a:solidFill>
                <a:srgbClr val="000000"/>
              </a:solidFill>
              <a:latin typeface="Cousine"/>
              <a:ea typeface="Cousine"/>
              <a:cs typeface="Cousine"/>
              <a:sym typeface="Cousine"/>
            </a:endParaRPr>
          </a:p>
        </p:txBody>
      </p:sp>
      <p:sp>
        <p:nvSpPr>
          <p:cNvPr id="7" name="TextBox 7"/>
          <p:cNvSpPr txBox="1"/>
          <p:nvPr/>
        </p:nvSpPr>
        <p:spPr>
          <a:xfrm>
            <a:off x="10551794" y="9415840"/>
            <a:ext cx="6349738" cy="323215"/>
          </a:xfrm>
          <a:prstGeom prst="rect">
            <a:avLst/>
          </a:prstGeom>
        </p:spPr>
        <p:txBody>
          <a:bodyPr lIns="0" tIns="0" rIns="0" bIns="0" rtlCol="0" anchor="t">
            <a:spAutoFit/>
          </a:bodyPr>
          <a:lstStyle/>
          <a:p>
            <a:pPr algn="ctr">
              <a:lnSpc>
                <a:spcPts val="2659"/>
              </a:lnSpc>
              <a:spcBef>
                <a:spcPct val="0"/>
              </a:spcBef>
            </a:pPr>
            <a:r>
              <a:rPr lang="en-US" sz="1899">
                <a:solidFill>
                  <a:srgbClr val="000000"/>
                </a:solidFill>
                <a:latin typeface="Montserrat"/>
                <a:ea typeface="Montserrat"/>
                <a:cs typeface="Montserrat"/>
                <a:sym typeface="Montserrat"/>
              </a:rPr>
              <a:t>(Source: Canva)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77"/>
            </a:stretch>
          </a:blipFill>
        </p:spPr>
        <p:txBody>
          <a:bodyPr/>
          <a:lstStyle/>
          <a:p>
            <a:endParaRPr lang="en-GB"/>
          </a:p>
        </p:txBody>
      </p:sp>
      <p:grpSp>
        <p:nvGrpSpPr>
          <p:cNvPr id="3" name="Group 3"/>
          <p:cNvGrpSpPr/>
          <p:nvPr/>
        </p:nvGrpSpPr>
        <p:grpSpPr>
          <a:xfrm>
            <a:off x="-1044068" y="9002124"/>
            <a:ext cx="20376135" cy="702851"/>
            <a:chOff x="0" y="0"/>
            <a:chExt cx="5366554" cy="185113"/>
          </a:xfrm>
        </p:grpSpPr>
        <p:sp>
          <p:nvSpPr>
            <p:cNvPr id="4" name="Freeform 4"/>
            <p:cNvSpPr/>
            <p:nvPr/>
          </p:nvSpPr>
          <p:spPr>
            <a:xfrm>
              <a:off x="0" y="0"/>
              <a:ext cx="5366554" cy="185113"/>
            </a:xfrm>
            <a:custGeom>
              <a:avLst/>
              <a:gdLst/>
              <a:ahLst/>
              <a:cxnLst/>
              <a:rect l="l" t="t" r="r" b="b"/>
              <a:pathLst>
                <a:path w="5366554" h="185113">
                  <a:moveTo>
                    <a:pt x="4179" y="0"/>
                  </a:moveTo>
                  <a:lnTo>
                    <a:pt x="5362375" y="0"/>
                  </a:lnTo>
                  <a:cubicBezTo>
                    <a:pt x="5364683" y="0"/>
                    <a:pt x="5366554" y="1871"/>
                    <a:pt x="5366554" y="4179"/>
                  </a:cubicBezTo>
                  <a:lnTo>
                    <a:pt x="5366554" y="180934"/>
                  </a:lnTo>
                  <a:cubicBezTo>
                    <a:pt x="5366554" y="182042"/>
                    <a:pt x="5366114" y="183105"/>
                    <a:pt x="5365330" y="183889"/>
                  </a:cubicBezTo>
                  <a:cubicBezTo>
                    <a:pt x="5364546" y="184673"/>
                    <a:pt x="5363483" y="185113"/>
                    <a:pt x="5362375" y="185113"/>
                  </a:cubicBezTo>
                  <a:lnTo>
                    <a:pt x="4179" y="185113"/>
                  </a:lnTo>
                  <a:cubicBezTo>
                    <a:pt x="3071" y="185113"/>
                    <a:pt x="2008" y="184673"/>
                    <a:pt x="1224" y="183889"/>
                  </a:cubicBezTo>
                  <a:cubicBezTo>
                    <a:pt x="440" y="183105"/>
                    <a:pt x="0" y="182042"/>
                    <a:pt x="0" y="180934"/>
                  </a:cubicBezTo>
                  <a:lnTo>
                    <a:pt x="0" y="4179"/>
                  </a:lnTo>
                  <a:cubicBezTo>
                    <a:pt x="0" y="3071"/>
                    <a:pt x="440" y="2008"/>
                    <a:pt x="1224" y="1224"/>
                  </a:cubicBezTo>
                  <a:cubicBezTo>
                    <a:pt x="2008" y="440"/>
                    <a:pt x="3071" y="0"/>
                    <a:pt x="4179" y="0"/>
                  </a:cubicBezTo>
                  <a:close/>
                </a:path>
              </a:pathLst>
            </a:custGeom>
            <a:solidFill>
              <a:srgbClr val="E6EFF1">
                <a:alpha val="60000"/>
              </a:srgbClr>
            </a:solidFill>
          </p:spPr>
          <p:txBody>
            <a:bodyPr/>
            <a:lstStyle/>
            <a:p>
              <a:endParaRPr lang="en-GB"/>
            </a:p>
          </p:txBody>
        </p:sp>
        <p:sp>
          <p:nvSpPr>
            <p:cNvPr id="5" name="TextBox 5"/>
            <p:cNvSpPr txBox="1"/>
            <p:nvPr/>
          </p:nvSpPr>
          <p:spPr>
            <a:xfrm>
              <a:off x="0" y="-38100"/>
              <a:ext cx="5366554" cy="223213"/>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9567800" y="3962707"/>
            <a:ext cx="8145493" cy="3981110"/>
          </a:xfrm>
          <a:custGeom>
            <a:avLst/>
            <a:gdLst/>
            <a:ahLst/>
            <a:cxnLst/>
            <a:rect l="l" t="t" r="r" b="b"/>
            <a:pathLst>
              <a:path w="8145493" h="3981110">
                <a:moveTo>
                  <a:pt x="0" y="0"/>
                </a:moveTo>
                <a:lnTo>
                  <a:pt x="8145493" y="0"/>
                </a:lnTo>
                <a:lnTo>
                  <a:pt x="8145493" y="3981110"/>
                </a:lnTo>
                <a:lnTo>
                  <a:pt x="0" y="3981110"/>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1028700" y="497787"/>
            <a:ext cx="9144642" cy="2406611"/>
          </a:xfrm>
          <a:prstGeom prst="rect">
            <a:avLst/>
          </a:prstGeom>
        </p:spPr>
        <p:txBody>
          <a:bodyPr lIns="0" tIns="0" rIns="0" bIns="0" rtlCol="0" anchor="t">
            <a:spAutoFit/>
          </a:bodyPr>
          <a:lstStyle/>
          <a:p>
            <a:pPr algn="l">
              <a:lnSpc>
                <a:spcPts val="9103"/>
              </a:lnSpc>
            </a:pPr>
            <a:r>
              <a:rPr lang="en-US" sz="7003" spc="245">
                <a:solidFill>
                  <a:srgbClr val="000000"/>
                </a:solidFill>
                <a:latin typeface="Mak"/>
                <a:ea typeface="Mak"/>
                <a:cs typeface="Mak"/>
                <a:sym typeface="Mak"/>
              </a:rPr>
              <a:t>Hofstede Cultural Dimension</a:t>
            </a:r>
          </a:p>
        </p:txBody>
      </p:sp>
      <p:sp>
        <p:nvSpPr>
          <p:cNvPr id="8" name="TextBox 8"/>
          <p:cNvSpPr txBox="1"/>
          <p:nvPr/>
        </p:nvSpPr>
        <p:spPr>
          <a:xfrm>
            <a:off x="794202" y="3311423"/>
            <a:ext cx="8349798" cy="5891103"/>
          </a:xfrm>
          <a:prstGeom prst="rect">
            <a:avLst/>
          </a:prstGeom>
        </p:spPr>
        <p:txBody>
          <a:bodyPr lIns="0" tIns="0" rIns="0" bIns="0" rtlCol="0" anchor="t">
            <a:spAutoFit/>
          </a:bodyPr>
          <a:lstStyle/>
          <a:p>
            <a:pPr algn="l">
              <a:lnSpc>
                <a:spcPts val="3628"/>
              </a:lnSpc>
            </a:pPr>
            <a:r>
              <a:rPr lang="en-US" sz="2591">
                <a:solidFill>
                  <a:srgbClr val="000000"/>
                </a:solidFill>
                <a:latin typeface="Cousine"/>
                <a:ea typeface="Cousine"/>
                <a:cs typeface="Cousine"/>
                <a:sym typeface="Cousine"/>
              </a:rPr>
              <a:t>·The Hofstede Cultural Dimension model elaborates on the differences in the culture of regions or countries (Wale, n.d.)</a:t>
            </a:r>
          </a:p>
          <a:p>
            <a:pPr algn="l">
              <a:lnSpc>
                <a:spcPts val="3628"/>
              </a:lnSpc>
            </a:pPr>
            <a:r>
              <a:rPr lang="en-US" sz="2591">
                <a:solidFill>
                  <a:srgbClr val="000000"/>
                </a:solidFill>
                <a:latin typeface="Cousine"/>
                <a:ea typeface="Cousine"/>
                <a:cs typeface="Cousine"/>
                <a:sym typeface="Cousine"/>
              </a:rPr>
              <a:t>·The dimensions show that one country may not have the same trait as the other (Nickerson, 2023)</a:t>
            </a:r>
          </a:p>
          <a:p>
            <a:pPr algn="l">
              <a:lnSpc>
                <a:spcPts val="3628"/>
              </a:lnSpc>
            </a:pPr>
            <a:r>
              <a:rPr lang="en-US" sz="2591">
                <a:solidFill>
                  <a:srgbClr val="000000"/>
                </a:solidFill>
                <a:latin typeface="Cousine"/>
                <a:ea typeface="Cousine"/>
                <a:cs typeface="Cousine"/>
                <a:sym typeface="Cousine"/>
              </a:rPr>
              <a:t>·It does impact the business decision-making process, with challenges being encountered.</a:t>
            </a:r>
          </a:p>
          <a:p>
            <a:pPr algn="l">
              <a:lnSpc>
                <a:spcPts val="3628"/>
              </a:lnSpc>
            </a:pPr>
            <a:r>
              <a:rPr lang="en-US" sz="2591">
                <a:solidFill>
                  <a:srgbClr val="000000"/>
                </a:solidFill>
                <a:latin typeface="Cousine"/>
                <a:ea typeface="Cousine"/>
                <a:cs typeface="Cousine"/>
                <a:sym typeface="Cousine"/>
              </a:rPr>
              <a:t>·Cross-cultural contexts have an impact on innovation (Zheng et al., 2025)</a:t>
            </a:r>
          </a:p>
          <a:p>
            <a:pPr algn="l">
              <a:lnSpc>
                <a:spcPts val="3208"/>
              </a:lnSpc>
              <a:spcBef>
                <a:spcPct val="0"/>
              </a:spcBef>
            </a:pPr>
            <a:endParaRPr lang="en-US" sz="2591">
              <a:solidFill>
                <a:srgbClr val="000000"/>
              </a:solidFill>
              <a:latin typeface="Cousine"/>
              <a:ea typeface="Cousine"/>
              <a:cs typeface="Cousine"/>
              <a:sym typeface="Cousine"/>
            </a:endParaRPr>
          </a:p>
        </p:txBody>
      </p:sp>
      <p:sp>
        <p:nvSpPr>
          <p:cNvPr id="9" name="TextBox 9"/>
          <p:cNvSpPr txBox="1"/>
          <p:nvPr/>
        </p:nvSpPr>
        <p:spPr>
          <a:xfrm>
            <a:off x="8259073" y="9193213"/>
            <a:ext cx="9855988" cy="349250"/>
          </a:xfrm>
          <a:prstGeom prst="rect">
            <a:avLst/>
          </a:prstGeom>
        </p:spPr>
        <p:txBody>
          <a:bodyPr lIns="0" tIns="0" rIns="0" bIns="0" rtlCol="0" anchor="t">
            <a:spAutoFit/>
          </a:bodyPr>
          <a:lstStyle/>
          <a:p>
            <a:pPr algn="ctr">
              <a:lnSpc>
                <a:spcPts val="2574"/>
              </a:lnSpc>
            </a:pPr>
            <a:r>
              <a:rPr lang="en-US" sz="2499">
                <a:solidFill>
                  <a:srgbClr val="000000"/>
                </a:solidFill>
                <a:latin typeface="Cousine"/>
                <a:ea typeface="Cousine"/>
                <a:cs typeface="Cousine"/>
                <a:sym typeface="Cousine"/>
              </a:rPr>
              <a:t>(Nickerson,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sp>
        <p:nvSpPr>
          <p:cNvPr id="3" name="Freeform 3"/>
          <p:cNvSpPr/>
          <p:nvPr/>
        </p:nvSpPr>
        <p:spPr>
          <a:xfrm>
            <a:off x="3660835" y="5143500"/>
            <a:ext cx="11301259" cy="4562883"/>
          </a:xfrm>
          <a:custGeom>
            <a:avLst/>
            <a:gdLst/>
            <a:ahLst/>
            <a:cxnLst/>
            <a:rect l="l" t="t" r="r" b="b"/>
            <a:pathLst>
              <a:path w="11301259" h="4562883">
                <a:moveTo>
                  <a:pt x="0" y="0"/>
                </a:moveTo>
                <a:lnTo>
                  <a:pt x="11301259" y="0"/>
                </a:lnTo>
                <a:lnTo>
                  <a:pt x="11301259" y="4562883"/>
                </a:lnTo>
                <a:lnTo>
                  <a:pt x="0" y="4562883"/>
                </a:lnTo>
                <a:lnTo>
                  <a:pt x="0" y="0"/>
                </a:lnTo>
                <a:close/>
              </a:path>
            </a:pathLst>
          </a:custGeom>
          <a:blipFill>
            <a:blip r:embed="rId4"/>
            <a:stretch>
              <a:fillRect/>
            </a:stretch>
          </a:blipFill>
        </p:spPr>
        <p:txBody>
          <a:bodyPr/>
          <a:lstStyle/>
          <a:p>
            <a:endParaRPr lang="en-GB"/>
          </a:p>
        </p:txBody>
      </p:sp>
      <p:sp>
        <p:nvSpPr>
          <p:cNvPr id="4" name="TextBox 4"/>
          <p:cNvSpPr txBox="1"/>
          <p:nvPr/>
        </p:nvSpPr>
        <p:spPr>
          <a:xfrm>
            <a:off x="578957" y="1961896"/>
            <a:ext cx="17130086" cy="3181604"/>
          </a:xfrm>
          <a:prstGeom prst="rect">
            <a:avLst/>
          </a:prstGeom>
        </p:spPr>
        <p:txBody>
          <a:bodyPr lIns="0" tIns="0" rIns="0" bIns="0" rtlCol="0" anchor="t">
            <a:spAutoFit/>
          </a:bodyPr>
          <a:lstStyle/>
          <a:p>
            <a:pPr algn="just">
              <a:lnSpc>
                <a:spcPts val="3696"/>
              </a:lnSpc>
            </a:pPr>
            <a:r>
              <a:rPr lang="en-US" sz="2400">
                <a:solidFill>
                  <a:srgbClr val="000000"/>
                </a:solidFill>
                <a:latin typeface="Cousine"/>
                <a:ea typeface="Cousine"/>
                <a:cs typeface="Cousine"/>
                <a:sym typeface="Cousine"/>
              </a:rPr>
              <a:t>·Cultural impacts are serious, and they do affect the business outcomes (Ghaleb, 2024)</a:t>
            </a:r>
          </a:p>
          <a:p>
            <a:pPr algn="just">
              <a:lnSpc>
                <a:spcPts val="3696"/>
              </a:lnSpc>
            </a:pPr>
            <a:r>
              <a:rPr lang="en-US" sz="2400">
                <a:solidFill>
                  <a:srgbClr val="000000"/>
                </a:solidFill>
                <a:latin typeface="Cousine"/>
                <a:ea typeface="Cousine"/>
                <a:cs typeface="Cousine"/>
                <a:sym typeface="Cousine"/>
              </a:rPr>
              <a:t>·The marketing, human resource, communication, operations and even the relationships do get impacted (Zhang et al., 2023)</a:t>
            </a:r>
          </a:p>
          <a:p>
            <a:pPr algn="just">
              <a:lnSpc>
                <a:spcPts val="3696"/>
              </a:lnSpc>
            </a:pPr>
            <a:r>
              <a:rPr lang="en-US" sz="2400">
                <a:solidFill>
                  <a:srgbClr val="000000"/>
                </a:solidFill>
                <a:latin typeface="Cousine"/>
                <a:ea typeface="Cousine"/>
                <a:cs typeface="Cousine"/>
                <a:sym typeface="Cousine"/>
              </a:rPr>
              <a:t>·The knowledge of culture can help navigate transforming challenges into opportunities. </a:t>
            </a:r>
          </a:p>
          <a:p>
            <a:pPr algn="just">
              <a:lnSpc>
                <a:spcPts val="3696"/>
              </a:lnSpc>
            </a:pPr>
            <a:r>
              <a:rPr lang="en-US" sz="2400">
                <a:solidFill>
                  <a:srgbClr val="000000"/>
                </a:solidFill>
                <a:latin typeface="Cousine"/>
                <a:ea typeface="Cousine"/>
                <a:cs typeface="Cousine"/>
                <a:sym typeface="Cousine"/>
              </a:rPr>
              <a:t>·A managerial framework helps in knowing cultural diversity and managing relationships.</a:t>
            </a:r>
          </a:p>
          <a:p>
            <a:pPr algn="just">
              <a:lnSpc>
                <a:spcPts val="3696"/>
              </a:lnSpc>
            </a:pPr>
            <a:r>
              <a:rPr lang="en-US" sz="2400">
                <a:solidFill>
                  <a:srgbClr val="000000"/>
                </a:solidFill>
                <a:latin typeface="Cousine"/>
                <a:ea typeface="Cousine"/>
                <a:cs typeface="Cousine"/>
                <a:sym typeface="Cousine"/>
              </a:rPr>
              <a:t>·Competitiveness is fostered for business performance.</a:t>
            </a:r>
          </a:p>
          <a:p>
            <a:pPr marL="0" lvl="0" indent="0" algn="ctr">
              <a:lnSpc>
                <a:spcPts val="3080"/>
              </a:lnSpc>
            </a:pPr>
            <a:endParaRPr lang="en-US" sz="2400">
              <a:solidFill>
                <a:srgbClr val="000000"/>
              </a:solidFill>
              <a:latin typeface="Cousine"/>
              <a:ea typeface="Cousine"/>
              <a:cs typeface="Cousine"/>
              <a:sym typeface="Cousine"/>
            </a:endParaRPr>
          </a:p>
        </p:txBody>
      </p:sp>
      <p:sp>
        <p:nvSpPr>
          <p:cNvPr id="5" name="TextBox 5"/>
          <p:cNvSpPr txBox="1"/>
          <p:nvPr/>
        </p:nvSpPr>
        <p:spPr>
          <a:xfrm>
            <a:off x="2775952" y="101446"/>
            <a:ext cx="13477723" cy="1422400"/>
          </a:xfrm>
          <a:prstGeom prst="rect">
            <a:avLst/>
          </a:prstGeom>
        </p:spPr>
        <p:txBody>
          <a:bodyPr lIns="0" tIns="0" rIns="0" bIns="0" rtlCol="0" anchor="t">
            <a:spAutoFit/>
          </a:bodyPr>
          <a:lstStyle/>
          <a:p>
            <a:pPr algn="ctr">
              <a:lnSpc>
                <a:spcPts val="10400"/>
              </a:lnSpc>
            </a:pPr>
            <a:r>
              <a:rPr lang="en-US" sz="8000" spc="280">
                <a:solidFill>
                  <a:srgbClr val="000000"/>
                </a:solidFill>
                <a:latin typeface="Mak"/>
                <a:ea typeface="Mak"/>
                <a:cs typeface="Mak"/>
                <a:sym typeface="Mak"/>
              </a:rPr>
              <a:t>The impact of culture</a:t>
            </a:r>
          </a:p>
        </p:txBody>
      </p:sp>
      <p:sp>
        <p:nvSpPr>
          <p:cNvPr id="6" name="TextBox 6"/>
          <p:cNvSpPr txBox="1"/>
          <p:nvPr/>
        </p:nvSpPr>
        <p:spPr>
          <a:xfrm>
            <a:off x="4629263" y="9737283"/>
            <a:ext cx="9813544" cy="347623"/>
          </a:xfrm>
          <a:prstGeom prst="rect">
            <a:avLst/>
          </a:prstGeom>
        </p:spPr>
        <p:txBody>
          <a:bodyPr lIns="0" tIns="0" rIns="0" bIns="0" rtlCol="0" anchor="t">
            <a:spAutoFit/>
          </a:bodyPr>
          <a:lstStyle/>
          <a:p>
            <a:pPr algn="ctr">
              <a:lnSpc>
                <a:spcPts val="2563"/>
              </a:lnSpc>
            </a:pPr>
            <a:r>
              <a:rPr lang="en-US" sz="2489">
                <a:solidFill>
                  <a:srgbClr val="000000"/>
                </a:solidFill>
                <a:latin typeface="Cousine"/>
                <a:ea typeface="Cousine"/>
                <a:cs typeface="Cousine"/>
                <a:sym typeface="Cousine"/>
              </a:rPr>
              <a:t>(Portland,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77"/>
            </a:stretch>
          </a:blipFill>
        </p:spPr>
        <p:txBody>
          <a:bodyPr/>
          <a:lstStyle/>
          <a:p>
            <a:endParaRPr lang="en-GB"/>
          </a:p>
        </p:txBody>
      </p:sp>
      <p:grpSp>
        <p:nvGrpSpPr>
          <p:cNvPr id="3" name="Group 3"/>
          <p:cNvGrpSpPr/>
          <p:nvPr/>
        </p:nvGrpSpPr>
        <p:grpSpPr>
          <a:xfrm>
            <a:off x="-1044068" y="9002124"/>
            <a:ext cx="20376135" cy="702851"/>
            <a:chOff x="0" y="0"/>
            <a:chExt cx="5366554" cy="185113"/>
          </a:xfrm>
        </p:grpSpPr>
        <p:sp>
          <p:nvSpPr>
            <p:cNvPr id="4" name="Freeform 4"/>
            <p:cNvSpPr/>
            <p:nvPr/>
          </p:nvSpPr>
          <p:spPr>
            <a:xfrm>
              <a:off x="0" y="0"/>
              <a:ext cx="5366554" cy="185113"/>
            </a:xfrm>
            <a:custGeom>
              <a:avLst/>
              <a:gdLst/>
              <a:ahLst/>
              <a:cxnLst/>
              <a:rect l="l" t="t" r="r" b="b"/>
              <a:pathLst>
                <a:path w="5366554" h="185113">
                  <a:moveTo>
                    <a:pt x="4179" y="0"/>
                  </a:moveTo>
                  <a:lnTo>
                    <a:pt x="5362375" y="0"/>
                  </a:lnTo>
                  <a:cubicBezTo>
                    <a:pt x="5364683" y="0"/>
                    <a:pt x="5366554" y="1871"/>
                    <a:pt x="5366554" y="4179"/>
                  </a:cubicBezTo>
                  <a:lnTo>
                    <a:pt x="5366554" y="180934"/>
                  </a:lnTo>
                  <a:cubicBezTo>
                    <a:pt x="5366554" y="182042"/>
                    <a:pt x="5366114" y="183105"/>
                    <a:pt x="5365330" y="183889"/>
                  </a:cubicBezTo>
                  <a:cubicBezTo>
                    <a:pt x="5364546" y="184673"/>
                    <a:pt x="5363483" y="185113"/>
                    <a:pt x="5362375" y="185113"/>
                  </a:cubicBezTo>
                  <a:lnTo>
                    <a:pt x="4179" y="185113"/>
                  </a:lnTo>
                  <a:cubicBezTo>
                    <a:pt x="3071" y="185113"/>
                    <a:pt x="2008" y="184673"/>
                    <a:pt x="1224" y="183889"/>
                  </a:cubicBezTo>
                  <a:cubicBezTo>
                    <a:pt x="440" y="183105"/>
                    <a:pt x="0" y="182042"/>
                    <a:pt x="0" y="180934"/>
                  </a:cubicBezTo>
                  <a:lnTo>
                    <a:pt x="0" y="4179"/>
                  </a:lnTo>
                  <a:cubicBezTo>
                    <a:pt x="0" y="3071"/>
                    <a:pt x="440" y="2008"/>
                    <a:pt x="1224" y="1224"/>
                  </a:cubicBezTo>
                  <a:cubicBezTo>
                    <a:pt x="2008" y="440"/>
                    <a:pt x="3071" y="0"/>
                    <a:pt x="4179" y="0"/>
                  </a:cubicBezTo>
                  <a:close/>
                </a:path>
              </a:pathLst>
            </a:custGeom>
            <a:solidFill>
              <a:srgbClr val="E6EFF1">
                <a:alpha val="60000"/>
              </a:srgbClr>
            </a:solidFill>
          </p:spPr>
          <p:txBody>
            <a:bodyPr/>
            <a:lstStyle/>
            <a:p>
              <a:endParaRPr lang="en-GB"/>
            </a:p>
          </p:txBody>
        </p:sp>
        <p:sp>
          <p:nvSpPr>
            <p:cNvPr id="5" name="TextBox 5"/>
            <p:cNvSpPr txBox="1"/>
            <p:nvPr/>
          </p:nvSpPr>
          <p:spPr>
            <a:xfrm>
              <a:off x="0" y="-38100"/>
              <a:ext cx="5366554" cy="223213"/>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215311" y="3352527"/>
            <a:ext cx="8748219" cy="4625621"/>
          </a:xfrm>
          <a:custGeom>
            <a:avLst/>
            <a:gdLst/>
            <a:ahLst/>
            <a:cxnLst/>
            <a:rect l="l" t="t" r="r" b="b"/>
            <a:pathLst>
              <a:path w="8748219" h="4625621">
                <a:moveTo>
                  <a:pt x="0" y="0"/>
                </a:moveTo>
                <a:lnTo>
                  <a:pt x="8748219" y="0"/>
                </a:lnTo>
                <a:lnTo>
                  <a:pt x="8748219" y="4625620"/>
                </a:lnTo>
                <a:lnTo>
                  <a:pt x="0" y="4625620"/>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1385442" y="279542"/>
            <a:ext cx="15517117" cy="2222500"/>
          </a:xfrm>
          <a:prstGeom prst="rect">
            <a:avLst/>
          </a:prstGeom>
        </p:spPr>
        <p:txBody>
          <a:bodyPr lIns="0" tIns="0" rIns="0" bIns="0" rtlCol="0" anchor="t">
            <a:spAutoFit/>
          </a:bodyPr>
          <a:lstStyle/>
          <a:p>
            <a:pPr algn="ctr">
              <a:lnSpc>
                <a:spcPts val="8450"/>
              </a:lnSpc>
            </a:pPr>
            <a:r>
              <a:rPr lang="en-US" sz="6500" spc="227">
                <a:solidFill>
                  <a:srgbClr val="000000"/>
                </a:solidFill>
                <a:latin typeface="Mak"/>
                <a:ea typeface="Mak"/>
                <a:cs typeface="Mak"/>
                <a:sym typeface="Mak"/>
              </a:rPr>
              <a:t>The cultural elements based on Chinese to overcome</a:t>
            </a:r>
          </a:p>
        </p:txBody>
      </p:sp>
      <p:sp>
        <p:nvSpPr>
          <p:cNvPr id="8" name="TextBox 8"/>
          <p:cNvSpPr txBox="1"/>
          <p:nvPr/>
        </p:nvSpPr>
        <p:spPr>
          <a:xfrm>
            <a:off x="9236445" y="3454320"/>
            <a:ext cx="8576202" cy="5292705"/>
          </a:xfrm>
          <a:prstGeom prst="rect">
            <a:avLst/>
          </a:prstGeom>
        </p:spPr>
        <p:txBody>
          <a:bodyPr lIns="0" tIns="0" rIns="0" bIns="0" rtlCol="0" anchor="t">
            <a:spAutoFit/>
          </a:bodyPr>
          <a:lstStyle/>
          <a:p>
            <a:pPr algn="l">
              <a:lnSpc>
                <a:spcPts val="3502"/>
              </a:lnSpc>
            </a:pPr>
            <a:r>
              <a:rPr lang="en-US" sz="2501">
                <a:solidFill>
                  <a:srgbClr val="000000"/>
                </a:solidFill>
                <a:latin typeface="Cousine"/>
                <a:ea typeface="Cousine"/>
                <a:cs typeface="Cousine"/>
                <a:sym typeface="Cousine"/>
              </a:rPr>
              <a:t>·The cultures of China and the UK, if compared, are considered to be different</a:t>
            </a:r>
          </a:p>
          <a:p>
            <a:pPr algn="l">
              <a:lnSpc>
                <a:spcPts val="3502"/>
              </a:lnSpc>
            </a:pPr>
            <a:r>
              <a:rPr lang="en-US" sz="2501">
                <a:solidFill>
                  <a:srgbClr val="000000"/>
                </a:solidFill>
                <a:latin typeface="Cousine"/>
                <a:ea typeface="Cousine"/>
                <a:cs typeface="Cousine"/>
                <a:sym typeface="Cousine"/>
              </a:rPr>
              <a:t>·China do have cultural norms where respect, hierarchy of decision-making process and collectivism are preferred </a:t>
            </a:r>
          </a:p>
          <a:p>
            <a:pPr algn="l">
              <a:lnSpc>
                <a:spcPts val="3502"/>
              </a:lnSpc>
            </a:pPr>
            <a:r>
              <a:rPr lang="en-US" sz="2501">
                <a:solidFill>
                  <a:srgbClr val="000000"/>
                </a:solidFill>
                <a:latin typeface="Cousine"/>
                <a:ea typeface="Cousine"/>
                <a:cs typeface="Cousine"/>
                <a:sym typeface="Cousine"/>
              </a:rPr>
              <a:t>·Adversely, the inequalities are acceptable in China, which is strictly opposed in the UK</a:t>
            </a:r>
          </a:p>
          <a:p>
            <a:pPr algn="l">
              <a:lnSpc>
                <a:spcPts val="3502"/>
              </a:lnSpc>
            </a:pPr>
            <a:r>
              <a:rPr lang="en-US" sz="2501">
                <a:solidFill>
                  <a:srgbClr val="000000"/>
                </a:solidFill>
                <a:latin typeface="Cousine"/>
                <a:ea typeface="Cousine"/>
                <a:cs typeface="Cousine"/>
                <a:sym typeface="Cousine"/>
              </a:rPr>
              <a:t>·Face value is highly prioritised, where saying no or criticising ideas could have adverse results (Zhou and Zhang, 2024). </a:t>
            </a:r>
          </a:p>
          <a:p>
            <a:pPr algn="r">
              <a:lnSpc>
                <a:spcPts val="3502"/>
              </a:lnSpc>
              <a:spcBef>
                <a:spcPct val="0"/>
              </a:spcBef>
            </a:pPr>
            <a:endParaRPr lang="en-US" sz="2501">
              <a:solidFill>
                <a:srgbClr val="000000"/>
              </a:solidFill>
              <a:latin typeface="Cousine"/>
              <a:ea typeface="Cousine"/>
              <a:cs typeface="Cousine"/>
              <a:sym typeface="Cousine"/>
            </a:endParaRPr>
          </a:p>
        </p:txBody>
      </p:sp>
      <p:sp>
        <p:nvSpPr>
          <p:cNvPr id="9" name="TextBox 9"/>
          <p:cNvSpPr txBox="1"/>
          <p:nvPr/>
        </p:nvSpPr>
        <p:spPr>
          <a:xfrm>
            <a:off x="215311" y="9193213"/>
            <a:ext cx="9855988" cy="349250"/>
          </a:xfrm>
          <a:prstGeom prst="rect">
            <a:avLst/>
          </a:prstGeom>
        </p:spPr>
        <p:txBody>
          <a:bodyPr lIns="0" tIns="0" rIns="0" bIns="0" rtlCol="0" anchor="t">
            <a:spAutoFit/>
          </a:bodyPr>
          <a:lstStyle/>
          <a:p>
            <a:pPr algn="ctr">
              <a:lnSpc>
                <a:spcPts val="2574"/>
              </a:lnSpc>
            </a:pPr>
            <a:r>
              <a:rPr lang="en-US" sz="2499">
                <a:solidFill>
                  <a:srgbClr val="000000"/>
                </a:solidFill>
                <a:latin typeface="Cousine"/>
                <a:ea typeface="Cousine"/>
                <a:cs typeface="Cousine"/>
                <a:sym typeface="Cousine"/>
              </a:rPr>
              <a:t>(The culture factor group, n.d.)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grpSp>
        <p:nvGrpSpPr>
          <p:cNvPr id="3" name="Group 3"/>
          <p:cNvGrpSpPr/>
          <p:nvPr/>
        </p:nvGrpSpPr>
        <p:grpSpPr>
          <a:xfrm>
            <a:off x="-1044068" y="9002124"/>
            <a:ext cx="20376135" cy="702851"/>
            <a:chOff x="0" y="0"/>
            <a:chExt cx="5366554" cy="185113"/>
          </a:xfrm>
        </p:grpSpPr>
        <p:sp>
          <p:nvSpPr>
            <p:cNvPr id="4" name="Freeform 4"/>
            <p:cNvSpPr/>
            <p:nvPr/>
          </p:nvSpPr>
          <p:spPr>
            <a:xfrm>
              <a:off x="0" y="0"/>
              <a:ext cx="5366554" cy="185113"/>
            </a:xfrm>
            <a:custGeom>
              <a:avLst/>
              <a:gdLst/>
              <a:ahLst/>
              <a:cxnLst/>
              <a:rect l="l" t="t" r="r" b="b"/>
              <a:pathLst>
                <a:path w="5366554" h="185113">
                  <a:moveTo>
                    <a:pt x="4179" y="0"/>
                  </a:moveTo>
                  <a:lnTo>
                    <a:pt x="5362375" y="0"/>
                  </a:lnTo>
                  <a:cubicBezTo>
                    <a:pt x="5364683" y="0"/>
                    <a:pt x="5366554" y="1871"/>
                    <a:pt x="5366554" y="4179"/>
                  </a:cubicBezTo>
                  <a:lnTo>
                    <a:pt x="5366554" y="180934"/>
                  </a:lnTo>
                  <a:cubicBezTo>
                    <a:pt x="5366554" y="182042"/>
                    <a:pt x="5366114" y="183105"/>
                    <a:pt x="5365330" y="183889"/>
                  </a:cubicBezTo>
                  <a:cubicBezTo>
                    <a:pt x="5364546" y="184673"/>
                    <a:pt x="5363483" y="185113"/>
                    <a:pt x="5362375" y="185113"/>
                  </a:cubicBezTo>
                  <a:lnTo>
                    <a:pt x="4179" y="185113"/>
                  </a:lnTo>
                  <a:cubicBezTo>
                    <a:pt x="3071" y="185113"/>
                    <a:pt x="2008" y="184673"/>
                    <a:pt x="1224" y="183889"/>
                  </a:cubicBezTo>
                  <a:cubicBezTo>
                    <a:pt x="440" y="183105"/>
                    <a:pt x="0" y="182042"/>
                    <a:pt x="0" y="180934"/>
                  </a:cubicBezTo>
                  <a:lnTo>
                    <a:pt x="0" y="4179"/>
                  </a:lnTo>
                  <a:cubicBezTo>
                    <a:pt x="0" y="3071"/>
                    <a:pt x="440" y="2008"/>
                    <a:pt x="1224" y="1224"/>
                  </a:cubicBezTo>
                  <a:cubicBezTo>
                    <a:pt x="2008" y="440"/>
                    <a:pt x="3071" y="0"/>
                    <a:pt x="4179" y="0"/>
                  </a:cubicBezTo>
                  <a:close/>
                </a:path>
              </a:pathLst>
            </a:custGeom>
            <a:solidFill>
              <a:srgbClr val="E6EFF1">
                <a:alpha val="60000"/>
              </a:srgbClr>
            </a:solidFill>
          </p:spPr>
          <p:txBody>
            <a:bodyPr/>
            <a:lstStyle/>
            <a:p>
              <a:endParaRPr lang="en-GB"/>
            </a:p>
          </p:txBody>
        </p:sp>
        <p:sp>
          <p:nvSpPr>
            <p:cNvPr id="5" name="TextBox 5"/>
            <p:cNvSpPr txBox="1"/>
            <p:nvPr/>
          </p:nvSpPr>
          <p:spPr>
            <a:xfrm>
              <a:off x="0" y="-38100"/>
              <a:ext cx="5366554" cy="223213"/>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9828199" y="2599281"/>
            <a:ext cx="7547848" cy="5532383"/>
          </a:xfrm>
          <a:custGeom>
            <a:avLst/>
            <a:gdLst/>
            <a:ahLst/>
            <a:cxnLst/>
            <a:rect l="l" t="t" r="r" b="b"/>
            <a:pathLst>
              <a:path w="7547848" h="5532383">
                <a:moveTo>
                  <a:pt x="0" y="0"/>
                </a:moveTo>
                <a:lnTo>
                  <a:pt x="7547848" y="0"/>
                </a:lnTo>
                <a:lnTo>
                  <a:pt x="7547848" y="5532383"/>
                </a:lnTo>
                <a:lnTo>
                  <a:pt x="0" y="5532383"/>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851770" y="559155"/>
            <a:ext cx="15178967" cy="2076450"/>
          </a:xfrm>
          <a:prstGeom prst="rect">
            <a:avLst/>
          </a:prstGeom>
        </p:spPr>
        <p:txBody>
          <a:bodyPr lIns="0" tIns="0" rIns="0" bIns="0" rtlCol="0" anchor="t">
            <a:spAutoFit/>
          </a:bodyPr>
          <a:lstStyle/>
          <a:p>
            <a:pPr algn="ctr">
              <a:lnSpc>
                <a:spcPts val="7800"/>
              </a:lnSpc>
            </a:pPr>
            <a:r>
              <a:rPr lang="en-US" sz="6000" spc="210">
                <a:solidFill>
                  <a:srgbClr val="000000"/>
                </a:solidFill>
                <a:latin typeface="Mak"/>
                <a:ea typeface="Mak"/>
                <a:cs typeface="Mak"/>
                <a:sym typeface="Mak"/>
              </a:rPr>
              <a:t>The cultural elements based on Chinese to overcome</a:t>
            </a:r>
          </a:p>
        </p:txBody>
      </p:sp>
      <p:sp>
        <p:nvSpPr>
          <p:cNvPr id="8" name="TextBox 8"/>
          <p:cNvSpPr txBox="1"/>
          <p:nvPr/>
        </p:nvSpPr>
        <p:spPr>
          <a:xfrm>
            <a:off x="482819" y="3010699"/>
            <a:ext cx="9201840" cy="4954577"/>
          </a:xfrm>
          <a:prstGeom prst="rect">
            <a:avLst/>
          </a:prstGeom>
        </p:spPr>
        <p:txBody>
          <a:bodyPr lIns="0" tIns="0" rIns="0" bIns="0" rtlCol="0" anchor="t">
            <a:spAutoFit/>
          </a:bodyPr>
          <a:lstStyle/>
          <a:p>
            <a:pPr algn="l">
              <a:lnSpc>
                <a:spcPts val="4008"/>
              </a:lnSpc>
            </a:pPr>
            <a:r>
              <a:rPr lang="en-US" sz="2862">
                <a:solidFill>
                  <a:srgbClr val="000000"/>
                </a:solidFill>
                <a:latin typeface="Cousine"/>
                <a:ea typeface="Cousine"/>
                <a:cs typeface="Cousine"/>
                <a:sym typeface="Cousine"/>
              </a:rPr>
              <a:t>·According to Peng et al. (2020), decision-making is crucial for businesses respecting seniority in China.</a:t>
            </a:r>
          </a:p>
          <a:p>
            <a:pPr algn="l">
              <a:lnSpc>
                <a:spcPts val="4008"/>
              </a:lnSpc>
            </a:pPr>
            <a:r>
              <a:rPr lang="en-US" sz="2862">
                <a:solidFill>
                  <a:srgbClr val="000000"/>
                </a:solidFill>
                <a:latin typeface="Cousine"/>
                <a:ea typeface="Cousine"/>
                <a:cs typeface="Cousine"/>
                <a:sym typeface="Cousine"/>
              </a:rPr>
              <a:t>·Collectivism reflects on collaboration and coordination being highly emphasised.</a:t>
            </a:r>
          </a:p>
          <a:p>
            <a:pPr algn="l">
              <a:lnSpc>
                <a:spcPts val="4008"/>
              </a:lnSpc>
            </a:pPr>
            <a:r>
              <a:rPr lang="en-US" sz="2862">
                <a:solidFill>
                  <a:srgbClr val="000000"/>
                </a:solidFill>
                <a:latin typeface="Cousine"/>
                <a:ea typeface="Cousine"/>
                <a:cs typeface="Cousine"/>
                <a:sym typeface="Cousine"/>
              </a:rPr>
              <a:t>·Build on resilience and draw on competitiveness (Meng et al., 2024)</a:t>
            </a:r>
          </a:p>
          <a:p>
            <a:pPr algn="l">
              <a:lnSpc>
                <a:spcPts val="4008"/>
              </a:lnSpc>
            </a:pPr>
            <a:r>
              <a:rPr lang="en-US" sz="2862">
                <a:solidFill>
                  <a:srgbClr val="000000"/>
                </a:solidFill>
                <a:latin typeface="Cousine"/>
                <a:ea typeface="Cousine"/>
                <a:cs typeface="Cousine"/>
                <a:sym typeface="Cousine"/>
              </a:rPr>
              <a:t>·Nurture the needs of the people of both countries to ensure smooth operations</a:t>
            </a:r>
          </a:p>
          <a:p>
            <a:pPr algn="l">
              <a:lnSpc>
                <a:spcPts val="3168"/>
              </a:lnSpc>
              <a:spcBef>
                <a:spcPct val="0"/>
              </a:spcBef>
            </a:pPr>
            <a:endParaRPr lang="en-US" sz="2862">
              <a:solidFill>
                <a:srgbClr val="000000"/>
              </a:solidFill>
              <a:latin typeface="Cousine"/>
              <a:ea typeface="Cousine"/>
              <a:cs typeface="Cousine"/>
              <a:sym typeface="Cousine"/>
            </a:endParaRPr>
          </a:p>
        </p:txBody>
      </p:sp>
      <p:sp>
        <p:nvSpPr>
          <p:cNvPr id="9" name="TextBox 9"/>
          <p:cNvSpPr txBox="1"/>
          <p:nvPr/>
        </p:nvSpPr>
        <p:spPr>
          <a:xfrm>
            <a:off x="8432012" y="9193213"/>
            <a:ext cx="9855988" cy="349250"/>
          </a:xfrm>
          <a:prstGeom prst="rect">
            <a:avLst/>
          </a:prstGeom>
        </p:spPr>
        <p:txBody>
          <a:bodyPr lIns="0" tIns="0" rIns="0" bIns="0" rtlCol="0" anchor="t">
            <a:spAutoFit/>
          </a:bodyPr>
          <a:lstStyle/>
          <a:p>
            <a:pPr algn="ctr">
              <a:lnSpc>
                <a:spcPts val="2574"/>
              </a:lnSpc>
            </a:pPr>
            <a:r>
              <a:rPr lang="en-US" sz="2499">
                <a:solidFill>
                  <a:srgbClr val="000000"/>
                </a:solidFill>
                <a:latin typeface="Cousine"/>
                <a:ea typeface="Cousine"/>
                <a:cs typeface="Cousine"/>
                <a:sym typeface="Cousine"/>
              </a:rPr>
              <a:t>(Clarke, n.d.)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77"/>
            </a:stretch>
          </a:blipFill>
        </p:spPr>
        <p:txBody>
          <a:bodyPr/>
          <a:lstStyle/>
          <a:p>
            <a:endParaRPr lang="en-GB"/>
          </a:p>
        </p:txBody>
      </p:sp>
      <p:grpSp>
        <p:nvGrpSpPr>
          <p:cNvPr id="3" name="Group 3"/>
          <p:cNvGrpSpPr/>
          <p:nvPr/>
        </p:nvGrpSpPr>
        <p:grpSpPr>
          <a:xfrm>
            <a:off x="1028700" y="3376641"/>
            <a:ext cx="7578089" cy="5626883"/>
            <a:chOff x="0" y="0"/>
            <a:chExt cx="2217920" cy="1646850"/>
          </a:xfrm>
        </p:grpSpPr>
        <p:sp>
          <p:nvSpPr>
            <p:cNvPr id="4" name="Freeform 4"/>
            <p:cNvSpPr/>
            <p:nvPr/>
          </p:nvSpPr>
          <p:spPr>
            <a:xfrm>
              <a:off x="0" y="0"/>
              <a:ext cx="2217920" cy="1646850"/>
            </a:xfrm>
            <a:custGeom>
              <a:avLst/>
              <a:gdLst/>
              <a:ahLst/>
              <a:cxnLst/>
              <a:rect l="l" t="t" r="r" b="b"/>
              <a:pathLst>
                <a:path w="2217920" h="1646850">
                  <a:moveTo>
                    <a:pt x="11238" y="0"/>
                  </a:moveTo>
                  <a:lnTo>
                    <a:pt x="2206682" y="0"/>
                  </a:lnTo>
                  <a:cubicBezTo>
                    <a:pt x="2209662" y="0"/>
                    <a:pt x="2212521" y="1184"/>
                    <a:pt x="2214628" y="3291"/>
                  </a:cubicBezTo>
                  <a:cubicBezTo>
                    <a:pt x="2216736" y="5399"/>
                    <a:pt x="2217920" y="8257"/>
                    <a:pt x="2217920" y="11238"/>
                  </a:cubicBezTo>
                  <a:lnTo>
                    <a:pt x="2217920" y="1635612"/>
                  </a:lnTo>
                  <a:cubicBezTo>
                    <a:pt x="2217920" y="1641819"/>
                    <a:pt x="2212889" y="1646850"/>
                    <a:pt x="2206682" y="1646850"/>
                  </a:cubicBezTo>
                  <a:lnTo>
                    <a:pt x="11238" y="1646850"/>
                  </a:lnTo>
                  <a:cubicBezTo>
                    <a:pt x="8257" y="1646850"/>
                    <a:pt x="5399" y="1645666"/>
                    <a:pt x="3291" y="1643558"/>
                  </a:cubicBezTo>
                  <a:cubicBezTo>
                    <a:pt x="1184" y="1641451"/>
                    <a:pt x="0" y="1638592"/>
                    <a:pt x="0" y="1635612"/>
                  </a:cubicBezTo>
                  <a:lnTo>
                    <a:pt x="0" y="11238"/>
                  </a:lnTo>
                  <a:cubicBezTo>
                    <a:pt x="0" y="8257"/>
                    <a:pt x="1184" y="5399"/>
                    <a:pt x="3291" y="3291"/>
                  </a:cubicBezTo>
                  <a:cubicBezTo>
                    <a:pt x="5399" y="1184"/>
                    <a:pt x="8257" y="0"/>
                    <a:pt x="11238" y="0"/>
                  </a:cubicBezTo>
                  <a:close/>
                </a:path>
              </a:pathLst>
            </a:custGeom>
            <a:solidFill>
              <a:srgbClr val="E6EFF1">
                <a:alpha val="60000"/>
              </a:srgbClr>
            </a:solidFill>
            <a:ln cap="sq">
              <a:noFill/>
              <a:prstDash val="solid"/>
              <a:miter/>
            </a:ln>
          </p:spPr>
          <p:txBody>
            <a:bodyPr/>
            <a:lstStyle/>
            <a:p>
              <a:endParaRPr lang="en-GB"/>
            </a:p>
          </p:txBody>
        </p:sp>
        <p:sp>
          <p:nvSpPr>
            <p:cNvPr id="5" name="TextBox 5"/>
            <p:cNvSpPr txBox="1"/>
            <p:nvPr/>
          </p:nvSpPr>
          <p:spPr>
            <a:xfrm>
              <a:off x="0" y="-38100"/>
              <a:ext cx="2217920" cy="1684950"/>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Freeform 6"/>
          <p:cNvSpPr/>
          <p:nvPr/>
        </p:nvSpPr>
        <p:spPr>
          <a:xfrm>
            <a:off x="10528892" y="3405451"/>
            <a:ext cx="5545710" cy="5644962"/>
          </a:xfrm>
          <a:custGeom>
            <a:avLst/>
            <a:gdLst/>
            <a:ahLst/>
            <a:cxnLst/>
            <a:rect l="l" t="t" r="r" b="b"/>
            <a:pathLst>
              <a:path w="5545710" h="5644962">
                <a:moveTo>
                  <a:pt x="0" y="0"/>
                </a:moveTo>
                <a:lnTo>
                  <a:pt x="5545710" y="0"/>
                </a:lnTo>
                <a:lnTo>
                  <a:pt x="5545710" y="5644962"/>
                </a:lnTo>
                <a:lnTo>
                  <a:pt x="0" y="5644962"/>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1928884" y="999723"/>
            <a:ext cx="14430232" cy="1244600"/>
          </a:xfrm>
          <a:prstGeom prst="rect">
            <a:avLst/>
          </a:prstGeom>
        </p:spPr>
        <p:txBody>
          <a:bodyPr lIns="0" tIns="0" rIns="0" bIns="0" rtlCol="0" anchor="t">
            <a:spAutoFit/>
          </a:bodyPr>
          <a:lstStyle/>
          <a:p>
            <a:pPr marL="0" lvl="0" indent="0" algn="ctr">
              <a:lnSpc>
                <a:spcPts val="9099"/>
              </a:lnSpc>
              <a:spcBef>
                <a:spcPct val="0"/>
              </a:spcBef>
            </a:pPr>
            <a:r>
              <a:rPr lang="en-US" sz="6999" spc="244">
                <a:solidFill>
                  <a:srgbClr val="000000"/>
                </a:solidFill>
                <a:latin typeface="Mak"/>
                <a:ea typeface="Mak"/>
                <a:cs typeface="Mak"/>
                <a:sym typeface="Mak"/>
              </a:rPr>
              <a:t>Negotiation strategies</a:t>
            </a:r>
          </a:p>
        </p:txBody>
      </p:sp>
      <p:sp>
        <p:nvSpPr>
          <p:cNvPr id="8" name="TextBox 8"/>
          <p:cNvSpPr txBox="1"/>
          <p:nvPr/>
        </p:nvSpPr>
        <p:spPr>
          <a:xfrm>
            <a:off x="1400494" y="3683919"/>
            <a:ext cx="6826891" cy="5021353"/>
          </a:xfrm>
          <a:prstGeom prst="rect">
            <a:avLst/>
          </a:prstGeom>
        </p:spPr>
        <p:txBody>
          <a:bodyPr lIns="0" tIns="0" rIns="0" bIns="0" rtlCol="0" anchor="t">
            <a:spAutoFit/>
          </a:bodyPr>
          <a:lstStyle/>
          <a:p>
            <a:pPr algn="just">
              <a:lnSpc>
                <a:spcPts val="3379"/>
              </a:lnSpc>
            </a:pPr>
            <a:r>
              <a:rPr lang="en-US" sz="2223">
                <a:solidFill>
                  <a:srgbClr val="000000"/>
                </a:solidFill>
                <a:latin typeface="Montserrat"/>
                <a:ea typeface="Montserrat"/>
                <a:cs typeface="Montserrat"/>
                <a:sym typeface="Montserrat"/>
              </a:rPr>
              <a:t>·Build on intellectual cross-cultural communication</a:t>
            </a:r>
          </a:p>
          <a:p>
            <a:pPr algn="just">
              <a:lnSpc>
                <a:spcPts val="3379"/>
              </a:lnSpc>
            </a:pPr>
            <a:r>
              <a:rPr lang="en-US" sz="2223">
                <a:solidFill>
                  <a:srgbClr val="000000"/>
                </a:solidFill>
                <a:latin typeface="Montserrat"/>
                <a:ea typeface="Montserrat"/>
                <a:cs typeface="Montserrat"/>
                <a:sym typeface="Montserrat"/>
              </a:rPr>
              <a:t>·Negotiate with active listening skills, where views and feedback are openly welcomed</a:t>
            </a:r>
          </a:p>
          <a:p>
            <a:pPr algn="just">
              <a:lnSpc>
                <a:spcPts val="3379"/>
              </a:lnSpc>
            </a:pPr>
            <a:r>
              <a:rPr lang="en-US" sz="2223">
                <a:solidFill>
                  <a:srgbClr val="000000"/>
                </a:solidFill>
                <a:latin typeface="Montserrat"/>
                <a:ea typeface="Montserrat"/>
                <a:cs typeface="Montserrat"/>
                <a:sym typeface="Montserrat"/>
              </a:rPr>
              <a:t>·Be resilient to the changes that occur in the business process</a:t>
            </a:r>
          </a:p>
          <a:p>
            <a:pPr algn="just">
              <a:lnSpc>
                <a:spcPts val="3379"/>
              </a:lnSpc>
            </a:pPr>
            <a:r>
              <a:rPr lang="en-US" sz="2223">
                <a:solidFill>
                  <a:srgbClr val="000000"/>
                </a:solidFill>
                <a:latin typeface="Montserrat"/>
                <a:ea typeface="Montserrat"/>
                <a:cs typeface="Montserrat"/>
                <a:sym typeface="Montserrat"/>
              </a:rPr>
              <a:t>·Understand the needs and sentiments of the people</a:t>
            </a:r>
          </a:p>
          <a:p>
            <a:pPr algn="just">
              <a:lnSpc>
                <a:spcPts val="3379"/>
              </a:lnSpc>
            </a:pPr>
            <a:r>
              <a:rPr lang="en-US" sz="2223">
                <a:solidFill>
                  <a:srgbClr val="000000"/>
                </a:solidFill>
                <a:latin typeface="Montserrat"/>
                <a:ea typeface="Montserrat"/>
                <a:cs typeface="Montserrat"/>
                <a:sym typeface="Montserrat"/>
              </a:rPr>
              <a:t>·Foster collaboration and the spirit of collectivism in performances where group work can be encouraged (Chen et al., 2024)</a:t>
            </a:r>
          </a:p>
          <a:p>
            <a:pPr marL="0" lvl="1" indent="0" algn="ctr">
              <a:lnSpc>
                <a:spcPts val="3041"/>
              </a:lnSpc>
            </a:pPr>
            <a:endParaRPr lang="en-US" sz="2223">
              <a:solidFill>
                <a:srgbClr val="000000"/>
              </a:solidFill>
              <a:latin typeface="Montserrat"/>
              <a:ea typeface="Montserrat"/>
              <a:cs typeface="Montserrat"/>
              <a:sym typeface="Montserrat"/>
            </a:endParaRPr>
          </a:p>
        </p:txBody>
      </p:sp>
      <p:sp>
        <p:nvSpPr>
          <p:cNvPr id="9" name="TextBox 9"/>
          <p:cNvSpPr txBox="1"/>
          <p:nvPr/>
        </p:nvSpPr>
        <p:spPr>
          <a:xfrm>
            <a:off x="11175334" y="9467271"/>
            <a:ext cx="4252826" cy="479455"/>
          </a:xfrm>
          <a:prstGeom prst="rect">
            <a:avLst/>
          </a:prstGeom>
        </p:spPr>
        <p:txBody>
          <a:bodyPr lIns="0" tIns="0" rIns="0" bIns="0" rtlCol="0" anchor="t">
            <a:spAutoFit/>
          </a:bodyPr>
          <a:lstStyle/>
          <a:p>
            <a:pPr algn="ctr">
              <a:lnSpc>
                <a:spcPts val="2779"/>
              </a:lnSpc>
            </a:pPr>
            <a:r>
              <a:rPr lang="en-US" sz="1828">
                <a:solidFill>
                  <a:srgbClr val="000000"/>
                </a:solidFill>
                <a:latin typeface="Montserrat"/>
                <a:ea typeface="Montserrat"/>
                <a:cs typeface="Montserrat"/>
                <a:sym typeface="Montserrat"/>
              </a:rPr>
              <a:t>(Learner)</a:t>
            </a:r>
          </a:p>
          <a:p>
            <a:pPr marL="0" lvl="1" indent="0" algn="ctr">
              <a:lnSpc>
                <a:spcPts val="955"/>
              </a:lnSpc>
            </a:pPr>
            <a:endParaRPr lang="en-US" sz="1828">
              <a:solidFill>
                <a:srgbClr val="000000"/>
              </a:solidFill>
              <a:latin typeface="Montserrat"/>
              <a:ea typeface="Montserrat"/>
              <a:cs typeface="Montserrat"/>
              <a:sym typeface="Montserra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grpSp>
        <p:nvGrpSpPr>
          <p:cNvPr id="3" name="Group 3"/>
          <p:cNvGrpSpPr/>
          <p:nvPr/>
        </p:nvGrpSpPr>
        <p:grpSpPr>
          <a:xfrm>
            <a:off x="-1044068" y="9002124"/>
            <a:ext cx="20376135" cy="702851"/>
            <a:chOff x="0" y="0"/>
            <a:chExt cx="5366554" cy="185113"/>
          </a:xfrm>
        </p:grpSpPr>
        <p:sp>
          <p:nvSpPr>
            <p:cNvPr id="4" name="Freeform 4"/>
            <p:cNvSpPr/>
            <p:nvPr/>
          </p:nvSpPr>
          <p:spPr>
            <a:xfrm>
              <a:off x="0" y="0"/>
              <a:ext cx="5366554" cy="185113"/>
            </a:xfrm>
            <a:custGeom>
              <a:avLst/>
              <a:gdLst/>
              <a:ahLst/>
              <a:cxnLst/>
              <a:rect l="l" t="t" r="r" b="b"/>
              <a:pathLst>
                <a:path w="5366554" h="185113">
                  <a:moveTo>
                    <a:pt x="4179" y="0"/>
                  </a:moveTo>
                  <a:lnTo>
                    <a:pt x="5362375" y="0"/>
                  </a:lnTo>
                  <a:cubicBezTo>
                    <a:pt x="5364683" y="0"/>
                    <a:pt x="5366554" y="1871"/>
                    <a:pt x="5366554" y="4179"/>
                  </a:cubicBezTo>
                  <a:lnTo>
                    <a:pt x="5366554" y="180934"/>
                  </a:lnTo>
                  <a:cubicBezTo>
                    <a:pt x="5366554" y="182042"/>
                    <a:pt x="5366114" y="183105"/>
                    <a:pt x="5365330" y="183889"/>
                  </a:cubicBezTo>
                  <a:cubicBezTo>
                    <a:pt x="5364546" y="184673"/>
                    <a:pt x="5363483" y="185113"/>
                    <a:pt x="5362375" y="185113"/>
                  </a:cubicBezTo>
                  <a:lnTo>
                    <a:pt x="4179" y="185113"/>
                  </a:lnTo>
                  <a:cubicBezTo>
                    <a:pt x="3071" y="185113"/>
                    <a:pt x="2008" y="184673"/>
                    <a:pt x="1224" y="183889"/>
                  </a:cubicBezTo>
                  <a:cubicBezTo>
                    <a:pt x="440" y="183105"/>
                    <a:pt x="0" y="182042"/>
                    <a:pt x="0" y="180934"/>
                  </a:cubicBezTo>
                  <a:lnTo>
                    <a:pt x="0" y="4179"/>
                  </a:lnTo>
                  <a:cubicBezTo>
                    <a:pt x="0" y="3071"/>
                    <a:pt x="440" y="2008"/>
                    <a:pt x="1224" y="1224"/>
                  </a:cubicBezTo>
                  <a:cubicBezTo>
                    <a:pt x="2008" y="440"/>
                    <a:pt x="3071" y="0"/>
                    <a:pt x="4179" y="0"/>
                  </a:cubicBezTo>
                  <a:close/>
                </a:path>
              </a:pathLst>
            </a:custGeom>
            <a:solidFill>
              <a:srgbClr val="E6EFF1">
                <a:alpha val="60000"/>
              </a:srgbClr>
            </a:solidFill>
          </p:spPr>
          <p:txBody>
            <a:bodyPr/>
            <a:lstStyle/>
            <a:p>
              <a:endParaRPr lang="en-GB"/>
            </a:p>
          </p:txBody>
        </p:sp>
        <p:sp>
          <p:nvSpPr>
            <p:cNvPr id="5" name="TextBox 5"/>
            <p:cNvSpPr txBox="1"/>
            <p:nvPr/>
          </p:nvSpPr>
          <p:spPr>
            <a:xfrm>
              <a:off x="0" y="-38100"/>
              <a:ext cx="5366554" cy="223213"/>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10311524" y="2655889"/>
            <a:ext cx="7377883" cy="5814212"/>
          </a:xfrm>
          <a:custGeom>
            <a:avLst/>
            <a:gdLst/>
            <a:ahLst/>
            <a:cxnLst/>
            <a:rect l="l" t="t" r="r" b="b"/>
            <a:pathLst>
              <a:path w="7377883" h="5814212">
                <a:moveTo>
                  <a:pt x="0" y="0"/>
                </a:moveTo>
                <a:lnTo>
                  <a:pt x="7377882" y="0"/>
                </a:lnTo>
                <a:lnTo>
                  <a:pt x="7377882" y="5814212"/>
                </a:lnTo>
                <a:lnTo>
                  <a:pt x="0" y="5814212"/>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851770" y="559155"/>
            <a:ext cx="15178967" cy="1085850"/>
          </a:xfrm>
          <a:prstGeom prst="rect">
            <a:avLst/>
          </a:prstGeom>
        </p:spPr>
        <p:txBody>
          <a:bodyPr lIns="0" tIns="0" rIns="0" bIns="0" rtlCol="0" anchor="t">
            <a:spAutoFit/>
          </a:bodyPr>
          <a:lstStyle/>
          <a:p>
            <a:pPr algn="ctr">
              <a:lnSpc>
                <a:spcPts val="7800"/>
              </a:lnSpc>
            </a:pPr>
            <a:r>
              <a:rPr lang="en-US" sz="6000" spc="210">
                <a:solidFill>
                  <a:srgbClr val="000000"/>
                </a:solidFill>
                <a:latin typeface="Mak"/>
                <a:ea typeface="Mak"/>
                <a:cs typeface="Mak"/>
                <a:sym typeface="Mak"/>
              </a:rPr>
              <a:t>Negotiation Strategies</a:t>
            </a:r>
          </a:p>
        </p:txBody>
      </p:sp>
      <p:sp>
        <p:nvSpPr>
          <p:cNvPr id="8" name="TextBox 8"/>
          <p:cNvSpPr txBox="1"/>
          <p:nvPr/>
        </p:nvSpPr>
        <p:spPr>
          <a:xfrm>
            <a:off x="482819" y="3010699"/>
            <a:ext cx="9201840" cy="5459402"/>
          </a:xfrm>
          <a:prstGeom prst="rect">
            <a:avLst/>
          </a:prstGeom>
        </p:spPr>
        <p:txBody>
          <a:bodyPr lIns="0" tIns="0" rIns="0" bIns="0" rtlCol="0" anchor="t">
            <a:spAutoFit/>
          </a:bodyPr>
          <a:lstStyle/>
          <a:p>
            <a:pPr algn="l">
              <a:lnSpc>
                <a:spcPts val="4008"/>
              </a:lnSpc>
            </a:pPr>
            <a:r>
              <a:rPr lang="en-US" sz="2862">
                <a:solidFill>
                  <a:srgbClr val="000000"/>
                </a:solidFill>
                <a:latin typeface="Cousine"/>
                <a:ea typeface="Cousine"/>
                <a:cs typeface="Cousine"/>
                <a:sym typeface="Cousine"/>
              </a:rPr>
              <a:t>·Transformation in the business model or the business management framework</a:t>
            </a:r>
          </a:p>
          <a:p>
            <a:pPr algn="l">
              <a:lnSpc>
                <a:spcPts val="4008"/>
              </a:lnSpc>
            </a:pPr>
            <a:r>
              <a:rPr lang="en-US" sz="2862">
                <a:solidFill>
                  <a:srgbClr val="000000"/>
                </a:solidFill>
                <a:latin typeface="Cousine"/>
                <a:ea typeface="Cousine"/>
                <a:cs typeface="Cousine"/>
                <a:sym typeface="Cousine"/>
              </a:rPr>
              <a:t>·Consider the Hofstede Cultural model for understanding the differences in culture</a:t>
            </a:r>
          </a:p>
          <a:p>
            <a:pPr algn="l">
              <a:lnSpc>
                <a:spcPts val="4008"/>
              </a:lnSpc>
            </a:pPr>
            <a:r>
              <a:rPr lang="en-US" sz="2862">
                <a:solidFill>
                  <a:srgbClr val="000000"/>
                </a:solidFill>
                <a:latin typeface="Cousine"/>
                <a:ea typeface="Cousine"/>
                <a:cs typeface="Cousine"/>
                <a:sym typeface="Cousine"/>
              </a:rPr>
              <a:t>·Building teamwork works, which is highly preferred in Chinese business culture (Casas Klett and Arnulf, 2020)</a:t>
            </a:r>
          </a:p>
          <a:p>
            <a:pPr algn="l">
              <a:lnSpc>
                <a:spcPts val="4008"/>
              </a:lnSpc>
            </a:pPr>
            <a:r>
              <a:rPr lang="en-US" sz="2862">
                <a:solidFill>
                  <a:srgbClr val="000000"/>
                </a:solidFill>
                <a:latin typeface="Cousine"/>
                <a:ea typeface="Cousine"/>
                <a:cs typeface="Cousine"/>
                <a:sym typeface="Cousine"/>
              </a:rPr>
              <a:t>·Generate relationships with the team members and build a connection between the existing team and the new team members</a:t>
            </a:r>
          </a:p>
          <a:p>
            <a:pPr algn="l">
              <a:lnSpc>
                <a:spcPts val="3168"/>
              </a:lnSpc>
              <a:spcBef>
                <a:spcPct val="0"/>
              </a:spcBef>
            </a:pPr>
            <a:endParaRPr lang="en-US" sz="2862">
              <a:solidFill>
                <a:srgbClr val="000000"/>
              </a:solidFill>
              <a:latin typeface="Cousine"/>
              <a:ea typeface="Cousine"/>
              <a:cs typeface="Cousine"/>
              <a:sym typeface="Cousine"/>
            </a:endParaRPr>
          </a:p>
        </p:txBody>
      </p:sp>
      <p:sp>
        <p:nvSpPr>
          <p:cNvPr id="9" name="TextBox 9"/>
          <p:cNvSpPr txBox="1"/>
          <p:nvPr/>
        </p:nvSpPr>
        <p:spPr>
          <a:xfrm>
            <a:off x="8432012" y="9193213"/>
            <a:ext cx="9855988" cy="349250"/>
          </a:xfrm>
          <a:prstGeom prst="rect">
            <a:avLst/>
          </a:prstGeom>
        </p:spPr>
        <p:txBody>
          <a:bodyPr lIns="0" tIns="0" rIns="0" bIns="0" rtlCol="0" anchor="t">
            <a:spAutoFit/>
          </a:bodyPr>
          <a:lstStyle/>
          <a:p>
            <a:pPr algn="ctr">
              <a:lnSpc>
                <a:spcPts val="2574"/>
              </a:lnSpc>
            </a:pPr>
            <a:r>
              <a:rPr lang="en-US" sz="2499">
                <a:solidFill>
                  <a:srgbClr val="000000"/>
                </a:solidFill>
                <a:latin typeface="Cousine"/>
                <a:ea typeface="Cousine"/>
                <a:cs typeface="Cousine"/>
                <a:sym typeface="Cousine"/>
              </a:rPr>
              <a:t>(Clarke, n.d.)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77"/>
            </a:stretch>
          </a:blipFill>
        </p:spPr>
        <p:txBody>
          <a:bodyPr/>
          <a:lstStyle/>
          <a:p>
            <a:endParaRPr lang="en-GB"/>
          </a:p>
        </p:txBody>
      </p:sp>
      <p:grpSp>
        <p:nvGrpSpPr>
          <p:cNvPr id="3" name="Group 3"/>
          <p:cNvGrpSpPr/>
          <p:nvPr/>
        </p:nvGrpSpPr>
        <p:grpSpPr>
          <a:xfrm>
            <a:off x="1028700" y="3376641"/>
            <a:ext cx="7578089" cy="5626883"/>
            <a:chOff x="0" y="0"/>
            <a:chExt cx="2217920" cy="1646850"/>
          </a:xfrm>
        </p:grpSpPr>
        <p:sp>
          <p:nvSpPr>
            <p:cNvPr id="4" name="Freeform 4"/>
            <p:cNvSpPr/>
            <p:nvPr/>
          </p:nvSpPr>
          <p:spPr>
            <a:xfrm>
              <a:off x="0" y="0"/>
              <a:ext cx="2217920" cy="1646850"/>
            </a:xfrm>
            <a:custGeom>
              <a:avLst/>
              <a:gdLst/>
              <a:ahLst/>
              <a:cxnLst/>
              <a:rect l="l" t="t" r="r" b="b"/>
              <a:pathLst>
                <a:path w="2217920" h="1646850">
                  <a:moveTo>
                    <a:pt x="11238" y="0"/>
                  </a:moveTo>
                  <a:lnTo>
                    <a:pt x="2206682" y="0"/>
                  </a:lnTo>
                  <a:cubicBezTo>
                    <a:pt x="2209662" y="0"/>
                    <a:pt x="2212521" y="1184"/>
                    <a:pt x="2214628" y="3291"/>
                  </a:cubicBezTo>
                  <a:cubicBezTo>
                    <a:pt x="2216736" y="5399"/>
                    <a:pt x="2217920" y="8257"/>
                    <a:pt x="2217920" y="11238"/>
                  </a:cubicBezTo>
                  <a:lnTo>
                    <a:pt x="2217920" y="1635612"/>
                  </a:lnTo>
                  <a:cubicBezTo>
                    <a:pt x="2217920" y="1641819"/>
                    <a:pt x="2212889" y="1646850"/>
                    <a:pt x="2206682" y="1646850"/>
                  </a:cubicBezTo>
                  <a:lnTo>
                    <a:pt x="11238" y="1646850"/>
                  </a:lnTo>
                  <a:cubicBezTo>
                    <a:pt x="8257" y="1646850"/>
                    <a:pt x="5399" y="1645666"/>
                    <a:pt x="3291" y="1643558"/>
                  </a:cubicBezTo>
                  <a:cubicBezTo>
                    <a:pt x="1184" y="1641451"/>
                    <a:pt x="0" y="1638592"/>
                    <a:pt x="0" y="1635612"/>
                  </a:cubicBezTo>
                  <a:lnTo>
                    <a:pt x="0" y="11238"/>
                  </a:lnTo>
                  <a:cubicBezTo>
                    <a:pt x="0" y="8257"/>
                    <a:pt x="1184" y="5399"/>
                    <a:pt x="3291" y="3291"/>
                  </a:cubicBezTo>
                  <a:cubicBezTo>
                    <a:pt x="5399" y="1184"/>
                    <a:pt x="8257" y="0"/>
                    <a:pt x="11238" y="0"/>
                  </a:cubicBezTo>
                  <a:close/>
                </a:path>
              </a:pathLst>
            </a:custGeom>
            <a:solidFill>
              <a:srgbClr val="E6EFF1">
                <a:alpha val="60000"/>
              </a:srgbClr>
            </a:solidFill>
            <a:ln cap="sq">
              <a:noFill/>
              <a:prstDash val="solid"/>
              <a:miter/>
            </a:ln>
          </p:spPr>
          <p:txBody>
            <a:bodyPr/>
            <a:lstStyle/>
            <a:p>
              <a:endParaRPr lang="en-GB"/>
            </a:p>
          </p:txBody>
        </p:sp>
        <p:sp>
          <p:nvSpPr>
            <p:cNvPr id="5" name="TextBox 5"/>
            <p:cNvSpPr txBox="1"/>
            <p:nvPr/>
          </p:nvSpPr>
          <p:spPr>
            <a:xfrm>
              <a:off x="0" y="-38100"/>
              <a:ext cx="2217920" cy="1684950"/>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6" name="Freeform 6"/>
          <p:cNvSpPr/>
          <p:nvPr/>
        </p:nvSpPr>
        <p:spPr>
          <a:xfrm>
            <a:off x="9144000" y="3226143"/>
            <a:ext cx="8647689" cy="5913268"/>
          </a:xfrm>
          <a:custGeom>
            <a:avLst/>
            <a:gdLst/>
            <a:ahLst/>
            <a:cxnLst/>
            <a:rect l="l" t="t" r="r" b="b"/>
            <a:pathLst>
              <a:path w="8647689" h="5913268">
                <a:moveTo>
                  <a:pt x="0" y="0"/>
                </a:moveTo>
                <a:lnTo>
                  <a:pt x="8647689" y="0"/>
                </a:lnTo>
                <a:lnTo>
                  <a:pt x="8647689" y="5913268"/>
                </a:lnTo>
                <a:lnTo>
                  <a:pt x="0" y="5913268"/>
                </a:lnTo>
                <a:lnTo>
                  <a:pt x="0" y="0"/>
                </a:lnTo>
                <a:close/>
              </a:path>
            </a:pathLst>
          </a:custGeom>
          <a:blipFill>
            <a:blip r:embed="rId4"/>
            <a:stretch>
              <a:fillRect l="-10599" r="-13002"/>
            </a:stretch>
          </a:blipFill>
        </p:spPr>
        <p:txBody>
          <a:bodyPr/>
          <a:lstStyle/>
          <a:p>
            <a:endParaRPr lang="en-GB"/>
          </a:p>
        </p:txBody>
      </p:sp>
      <p:sp>
        <p:nvSpPr>
          <p:cNvPr id="7" name="TextBox 7"/>
          <p:cNvSpPr txBox="1"/>
          <p:nvPr/>
        </p:nvSpPr>
        <p:spPr>
          <a:xfrm>
            <a:off x="1928884" y="999723"/>
            <a:ext cx="14430232" cy="1244600"/>
          </a:xfrm>
          <a:prstGeom prst="rect">
            <a:avLst/>
          </a:prstGeom>
        </p:spPr>
        <p:txBody>
          <a:bodyPr lIns="0" tIns="0" rIns="0" bIns="0" rtlCol="0" anchor="t">
            <a:spAutoFit/>
          </a:bodyPr>
          <a:lstStyle/>
          <a:p>
            <a:pPr marL="0" lvl="0" indent="0" algn="ctr">
              <a:lnSpc>
                <a:spcPts val="9099"/>
              </a:lnSpc>
              <a:spcBef>
                <a:spcPct val="0"/>
              </a:spcBef>
            </a:pPr>
            <a:r>
              <a:rPr lang="en-US" sz="6999" spc="244">
                <a:solidFill>
                  <a:srgbClr val="000000"/>
                </a:solidFill>
                <a:latin typeface="Mak"/>
                <a:ea typeface="Mak"/>
                <a:cs typeface="Mak"/>
                <a:sym typeface="Mak"/>
              </a:rPr>
              <a:t>Conclusion</a:t>
            </a:r>
          </a:p>
        </p:txBody>
      </p:sp>
      <p:sp>
        <p:nvSpPr>
          <p:cNvPr id="8" name="TextBox 8"/>
          <p:cNvSpPr txBox="1"/>
          <p:nvPr/>
        </p:nvSpPr>
        <p:spPr>
          <a:xfrm>
            <a:off x="1400494" y="3683919"/>
            <a:ext cx="6826891" cy="5455492"/>
          </a:xfrm>
          <a:prstGeom prst="rect">
            <a:avLst/>
          </a:prstGeom>
        </p:spPr>
        <p:txBody>
          <a:bodyPr lIns="0" tIns="0" rIns="0" bIns="0" rtlCol="0" anchor="t">
            <a:spAutoFit/>
          </a:bodyPr>
          <a:lstStyle/>
          <a:p>
            <a:pPr algn="just">
              <a:lnSpc>
                <a:spcPts val="3649"/>
              </a:lnSpc>
            </a:pPr>
            <a:r>
              <a:rPr lang="en-US" sz="2401">
                <a:solidFill>
                  <a:srgbClr val="000000"/>
                </a:solidFill>
                <a:latin typeface="Montserrat"/>
                <a:ea typeface="Montserrat"/>
                <a:cs typeface="Montserrat"/>
                <a:sym typeface="Montserrat"/>
              </a:rPr>
              <a:t>·Cross-cultural business performance is crucial</a:t>
            </a:r>
          </a:p>
          <a:p>
            <a:pPr algn="just">
              <a:lnSpc>
                <a:spcPts val="3649"/>
              </a:lnSpc>
            </a:pPr>
            <a:r>
              <a:rPr lang="en-US" sz="2401">
                <a:solidFill>
                  <a:srgbClr val="000000"/>
                </a:solidFill>
                <a:latin typeface="Montserrat"/>
                <a:ea typeface="Montserrat"/>
                <a:cs typeface="Montserrat"/>
                <a:sym typeface="Montserrat"/>
              </a:rPr>
              <a:t>·Management and employees do need to work in collaboration</a:t>
            </a:r>
          </a:p>
          <a:p>
            <a:pPr algn="just">
              <a:lnSpc>
                <a:spcPts val="3649"/>
              </a:lnSpc>
            </a:pPr>
            <a:r>
              <a:rPr lang="en-US" sz="2401">
                <a:solidFill>
                  <a:srgbClr val="000000"/>
                </a:solidFill>
                <a:latin typeface="Montserrat"/>
                <a:ea typeface="Montserrat"/>
                <a:cs typeface="Montserrat"/>
                <a:sym typeface="Montserrat"/>
              </a:rPr>
              <a:t>·Be aware of the elements of culture and consider for integration in business strategies</a:t>
            </a:r>
          </a:p>
          <a:p>
            <a:pPr algn="just">
              <a:lnSpc>
                <a:spcPts val="3649"/>
              </a:lnSpc>
            </a:pPr>
            <a:r>
              <a:rPr lang="en-US" sz="2401">
                <a:solidFill>
                  <a:srgbClr val="000000"/>
                </a:solidFill>
                <a:latin typeface="Montserrat"/>
                <a:ea typeface="Montserrat"/>
                <a:cs typeface="Montserrat"/>
                <a:sym typeface="Montserrat"/>
              </a:rPr>
              <a:t>·Result in adequate resources for the decision-making process</a:t>
            </a:r>
          </a:p>
          <a:p>
            <a:pPr algn="just">
              <a:lnSpc>
                <a:spcPts val="3649"/>
              </a:lnSpc>
            </a:pPr>
            <a:r>
              <a:rPr lang="en-US" sz="2401">
                <a:solidFill>
                  <a:srgbClr val="000000"/>
                </a:solidFill>
                <a:latin typeface="Montserrat"/>
                <a:ea typeface="Montserrat"/>
                <a:cs typeface="Montserrat"/>
                <a:sym typeface="Montserrat"/>
              </a:rPr>
              <a:t>·Cultivate communication which is clear and objective, specific</a:t>
            </a:r>
          </a:p>
          <a:p>
            <a:pPr marL="0" lvl="1" indent="0" algn="just">
              <a:lnSpc>
                <a:spcPts val="3649"/>
              </a:lnSpc>
            </a:pPr>
            <a:endParaRPr lang="en-US" sz="2401">
              <a:solidFill>
                <a:srgbClr val="000000"/>
              </a:solidFill>
              <a:latin typeface="Montserrat"/>
              <a:ea typeface="Montserrat"/>
              <a:cs typeface="Montserrat"/>
              <a:sym typeface="Montserrat"/>
            </a:endParaRPr>
          </a:p>
        </p:txBody>
      </p:sp>
      <p:sp>
        <p:nvSpPr>
          <p:cNvPr id="9" name="TextBox 9"/>
          <p:cNvSpPr txBox="1"/>
          <p:nvPr/>
        </p:nvSpPr>
        <p:spPr>
          <a:xfrm>
            <a:off x="11175334" y="9467271"/>
            <a:ext cx="4252826" cy="320281"/>
          </a:xfrm>
          <a:prstGeom prst="rect">
            <a:avLst/>
          </a:prstGeom>
        </p:spPr>
        <p:txBody>
          <a:bodyPr lIns="0" tIns="0" rIns="0" bIns="0" rtlCol="0" anchor="t">
            <a:spAutoFit/>
          </a:bodyPr>
          <a:lstStyle/>
          <a:p>
            <a:pPr marL="0" lvl="1" indent="0" algn="ctr">
              <a:lnSpc>
                <a:spcPts val="2627"/>
              </a:lnSpc>
            </a:pPr>
            <a:r>
              <a:rPr lang="en-US" sz="1728">
                <a:solidFill>
                  <a:srgbClr val="000000"/>
                </a:solidFill>
                <a:latin typeface="Montserrat"/>
                <a:ea typeface="Montserrat"/>
                <a:cs typeface="Montserrat"/>
                <a:sym typeface="Montserrat"/>
              </a:rPr>
              <a:t>(source: Canva)</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77"/>
            </a:stretch>
          </a:blipFill>
        </p:spPr>
        <p:txBody>
          <a:bodyPr/>
          <a:lstStyle/>
          <a:p>
            <a:endParaRPr lang="en-GB"/>
          </a:p>
        </p:txBody>
      </p:sp>
      <p:sp>
        <p:nvSpPr>
          <p:cNvPr id="3" name="TextBox 3"/>
          <p:cNvSpPr txBox="1"/>
          <p:nvPr/>
        </p:nvSpPr>
        <p:spPr>
          <a:xfrm>
            <a:off x="1928884" y="138478"/>
            <a:ext cx="14430232" cy="1244600"/>
          </a:xfrm>
          <a:prstGeom prst="rect">
            <a:avLst/>
          </a:prstGeom>
        </p:spPr>
        <p:txBody>
          <a:bodyPr lIns="0" tIns="0" rIns="0" bIns="0" rtlCol="0" anchor="t">
            <a:spAutoFit/>
          </a:bodyPr>
          <a:lstStyle/>
          <a:p>
            <a:pPr marL="0" lvl="0" indent="0" algn="ctr">
              <a:lnSpc>
                <a:spcPts val="9099"/>
              </a:lnSpc>
              <a:spcBef>
                <a:spcPct val="0"/>
              </a:spcBef>
            </a:pPr>
            <a:r>
              <a:rPr lang="en-US" sz="6999" spc="244">
                <a:solidFill>
                  <a:srgbClr val="000000"/>
                </a:solidFill>
                <a:latin typeface="Mak"/>
                <a:ea typeface="Mak"/>
                <a:cs typeface="Mak"/>
                <a:sym typeface="Mak"/>
              </a:rPr>
              <a:t>References</a:t>
            </a:r>
          </a:p>
        </p:txBody>
      </p:sp>
      <p:sp>
        <p:nvSpPr>
          <p:cNvPr id="4" name="TextBox 4"/>
          <p:cNvSpPr txBox="1"/>
          <p:nvPr/>
        </p:nvSpPr>
        <p:spPr>
          <a:xfrm>
            <a:off x="610931" y="1664885"/>
            <a:ext cx="17161832" cy="8205319"/>
          </a:xfrm>
          <a:prstGeom prst="rect">
            <a:avLst/>
          </a:prstGeom>
        </p:spPr>
        <p:txBody>
          <a:bodyPr lIns="0" tIns="0" rIns="0" bIns="0" rtlCol="0" anchor="t">
            <a:spAutoFit/>
          </a:bodyPr>
          <a:lstStyle/>
          <a:p>
            <a:pPr algn="just">
              <a:lnSpc>
                <a:spcPts val="2280"/>
              </a:lnSpc>
            </a:pPr>
            <a:r>
              <a:rPr lang="en-US" sz="1500">
                <a:solidFill>
                  <a:srgbClr val="000000"/>
                </a:solidFill>
                <a:latin typeface="Montserrat"/>
                <a:ea typeface="Montserrat"/>
                <a:cs typeface="Montserrat"/>
                <a:sym typeface="Montserrat"/>
              </a:rPr>
              <a:t>Casas Klett, T. and Arnulf, J.K. (2020) ‘Are Chinese teams like Western teams? Indigenous management theory to leapfrog essentialist team myths.</a:t>
            </a:r>
            <a:r>
              <a:rPr lang="en-US" sz="1500" i="1">
                <a:solidFill>
                  <a:srgbClr val="000000"/>
                </a:solidFill>
                <a:latin typeface="Montserrat Italics"/>
                <a:ea typeface="Montserrat Italics"/>
                <a:cs typeface="Montserrat Italics"/>
                <a:sym typeface="Montserrat Italics"/>
              </a:rPr>
              <a:t> Frontiers in psychology,</a:t>
            </a:r>
            <a:r>
              <a:rPr lang="en-US" sz="1500">
                <a:solidFill>
                  <a:srgbClr val="000000"/>
                </a:solidFill>
                <a:latin typeface="Montserrat"/>
                <a:ea typeface="Montserrat"/>
                <a:cs typeface="Montserrat"/>
                <a:sym typeface="Montserrat"/>
              </a:rPr>
              <a:t> 11, p. 1758.</a:t>
            </a:r>
          </a:p>
          <a:p>
            <a:pPr algn="just">
              <a:lnSpc>
                <a:spcPts val="2280"/>
              </a:lnSpc>
            </a:pPr>
            <a:r>
              <a:rPr lang="en-US" sz="1500">
                <a:solidFill>
                  <a:srgbClr val="000000"/>
                </a:solidFill>
                <a:latin typeface="Montserrat"/>
                <a:ea typeface="Montserrat"/>
                <a:cs typeface="Montserrat"/>
                <a:sym typeface="Montserrat"/>
              </a:rPr>
              <a:t>Chen, S., Hu, X., Xue, Y. and Wang, Y. (2024) ‘The effect of collectivism-oriented human resource management on employee resilience of hospitality employees’. </a:t>
            </a:r>
            <a:r>
              <a:rPr lang="en-US" sz="1500" i="1">
                <a:solidFill>
                  <a:srgbClr val="000000"/>
                </a:solidFill>
                <a:latin typeface="Montserrat Italics"/>
                <a:ea typeface="Montserrat Italics"/>
                <a:cs typeface="Montserrat Italics"/>
                <a:sym typeface="Montserrat Italics"/>
              </a:rPr>
              <a:t>Frontiers in Psychology, </a:t>
            </a:r>
            <a:r>
              <a:rPr lang="en-US" sz="1500">
                <a:solidFill>
                  <a:srgbClr val="000000"/>
                </a:solidFill>
                <a:latin typeface="Montserrat"/>
                <a:ea typeface="Montserrat"/>
                <a:cs typeface="Montserrat"/>
                <a:sym typeface="Montserrat"/>
              </a:rPr>
              <a:t>15, p. 1342318.</a:t>
            </a:r>
          </a:p>
          <a:p>
            <a:pPr algn="just">
              <a:lnSpc>
                <a:spcPts val="2280"/>
              </a:lnSpc>
            </a:pPr>
            <a:r>
              <a:rPr lang="en-US" sz="1500">
                <a:solidFill>
                  <a:srgbClr val="000000"/>
                </a:solidFill>
                <a:latin typeface="Montserrat"/>
                <a:ea typeface="Montserrat"/>
                <a:cs typeface="Montserrat"/>
                <a:sym typeface="Montserrat"/>
              </a:rPr>
              <a:t>Clarke, S.J. (n.d.) </a:t>
            </a:r>
            <a:r>
              <a:rPr lang="en-US" sz="1500" i="1">
                <a:solidFill>
                  <a:srgbClr val="000000"/>
                </a:solidFill>
                <a:latin typeface="Montserrat Italics"/>
                <a:ea typeface="Montserrat Italics"/>
                <a:cs typeface="Montserrat Italics"/>
                <a:sym typeface="Montserrat Italics"/>
              </a:rPr>
              <a:t>Cross-Cultural Negotiations. </a:t>
            </a:r>
            <a:r>
              <a:rPr lang="en-US" sz="1500">
                <a:solidFill>
                  <a:srgbClr val="000000"/>
                </a:solidFill>
                <a:latin typeface="Montserrat"/>
                <a:ea typeface="Montserrat"/>
                <a:cs typeface="Montserrat"/>
                <a:sym typeface="Montserrat"/>
              </a:rPr>
              <a:t>Available at: </a:t>
            </a:r>
            <a:r>
              <a:rPr lang="en-US" sz="1500" u="sng">
                <a:solidFill>
                  <a:srgbClr val="000000"/>
                </a:solidFill>
                <a:latin typeface="Montserrat"/>
                <a:ea typeface="Montserrat"/>
                <a:cs typeface="Montserrat"/>
                <a:sym typeface="Montserrat"/>
                <a:hlinkClick r:id="rId4" tooltip="http://www.stevenjayclarke.com/cross-cultural-negotiations.html"/>
              </a:rPr>
              <a:t>http://www.stevenjayclarke.com/cross-cultural-negotiations.html</a:t>
            </a:r>
            <a:r>
              <a:rPr lang="en-US" sz="1500">
                <a:solidFill>
                  <a:srgbClr val="000000"/>
                </a:solidFill>
                <a:latin typeface="Montserrat"/>
                <a:ea typeface="Montserrat"/>
                <a:cs typeface="Montserrat"/>
                <a:sym typeface="Montserrat"/>
              </a:rPr>
              <a:t> (Accessed: 6 July 2025).</a:t>
            </a:r>
          </a:p>
          <a:p>
            <a:pPr algn="just">
              <a:lnSpc>
                <a:spcPts val="2280"/>
              </a:lnSpc>
            </a:pPr>
            <a:r>
              <a:rPr lang="en-US" sz="1500">
                <a:solidFill>
                  <a:srgbClr val="000000"/>
                </a:solidFill>
                <a:latin typeface="Montserrat"/>
                <a:ea typeface="Montserrat"/>
                <a:cs typeface="Montserrat"/>
                <a:sym typeface="Montserrat"/>
              </a:rPr>
              <a:t>Erfan, M. (2024) ‘The Impact of Cross-Cultural Management on Global Collaboration and Performance’. </a:t>
            </a:r>
            <a:r>
              <a:rPr lang="en-US" sz="1500" i="1">
                <a:solidFill>
                  <a:srgbClr val="000000"/>
                </a:solidFill>
                <a:latin typeface="Montserrat Italics"/>
                <a:ea typeface="Montserrat Italics"/>
                <a:cs typeface="Montserrat Italics"/>
                <a:sym typeface="Montserrat Italics"/>
              </a:rPr>
              <a:t>Advances in Human Resource Management Research,</a:t>
            </a:r>
            <a:r>
              <a:rPr lang="en-US" sz="1500">
                <a:solidFill>
                  <a:srgbClr val="000000"/>
                </a:solidFill>
                <a:latin typeface="Montserrat"/>
                <a:ea typeface="Montserrat"/>
                <a:cs typeface="Montserrat"/>
                <a:sym typeface="Montserrat"/>
              </a:rPr>
              <a:t> 2(2), pp. 102-112.</a:t>
            </a:r>
          </a:p>
          <a:p>
            <a:pPr algn="just">
              <a:lnSpc>
                <a:spcPts val="2280"/>
              </a:lnSpc>
            </a:pPr>
            <a:r>
              <a:rPr lang="en-US" sz="1500">
                <a:solidFill>
                  <a:srgbClr val="000000"/>
                </a:solidFill>
                <a:latin typeface="Montserrat"/>
                <a:ea typeface="Montserrat"/>
                <a:cs typeface="Montserrat"/>
                <a:sym typeface="Montserrat"/>
              </a:rPr>
              <a:t>Ghaleb, B.D.S. (2024) ‘The importance of organizational culture for business success’. </a:t>
            </a:r>
            <a:r>
              <a:rPr lang="en-US" sz="1500" i="1">
                <a:solidFill>
                  <a:srgbClr val="000000"/>
                </a:solidFill>
                <a:latin typeface="Montserrat Italics"/>
                <a:ea typeface="Montserrat Italics"/>
                <a:cs typeface="Montserrat Italics"/>
                <a:sym typeface="Montserrat Italics"/>
              </a:rPr>
              <a:t>Jurnal Riset Multidisiplin Dan Inovasi Teknologi, </a:t>
            </a:r>
            <a:r>
              <a:rPr lang="en-US" sz="1500">
                <a:solidFill>
                  <a:srgbClr val="000000"/>
                </a:solidFill>
                <a:latin typeface="Montserrat"/>
                <a:ea typeface="Montserrat"/>
                <a:cs typeface="Montserrat"/>
                <a:sym typeface="Montserrat"/>
              </a:rPr>
              <a:t>2(03), pp. 727-735.</a:t>
            </a:r>
          </a:p>
          <a:p>
            <a:pPr algn="just">
              <a:lnSpc>
                <a:spcPts val="2280"/>
              </a:lnSpc>
            </a:pPr>
            <a:r>
              <a:rPr lang="en-US" sz="1500">
                <a:solidFill>
                  <a:srgbClr val="000000"/>
                </a:solidFill>
                <a:latin typeface="Montserrat"/>
                <a:ea typeface="Montserrat"/>
                <a:cs typeface="Montserrat"/>
                <a:sym typeface="Montserrat"/>
              </a:rPr>
              <a:t>Hendriks, G., Slangen, A.H. and Heugens, P.P. (2023) ‘How cross-cultural experience shapes emerging-market multinationals’ domestic performance after a cross-border acquisition’. </a:t>
            </a:r>
            <a:r>
              <a:rPr lang="en-US" sz="1500" i="1">
                <a:solidFill>
                  <a:srgbClr val="000000"/>
                </a:solidFill>
                <a:latin typeface="Montserrat Italics"/>
                <a:ea typeface="Montserrat Italics"/>
                <a:cs typeface="Montserrat Italics"/>
                <a:sym typeface="Montserrat Italics"/>
              </a:rPr>
              <a:t>Long Range Planning, </a:t>
            </a:r>
            <a:r>
              <a:rPr lang="en-US" sz="1500">
                <a:solidFill>
                  <a:srgbClr val="000000"/>
                </a:solidFill>
                <a:latin typeface="Montserrat"/>
                <a:ea typeface="Montserrat"/>
                <a:cs typeface="Montserrat"/>
                <a:sym typeface="Montserrat"/>
              </a:rPr>
              <a:t>56(4), p. 102342.</a:t>
            </a:r>
          </a:p>
          <a:p>
            <a:pPr algn="just">
              <a:lnSpc>
                <a:spcPts val="2280"/>
              </a:lnSpc>
            </a:pPr>
            <a:r>
              <a:rPr lang="en-US" sz="1500">
                <a:solidFill>
                  <a:srgbClr val="000000"/>
                </a:solidFill>
                <a:latin typeface="Montserrat"/>
                <a:ea typeface="Montserrat"/>
                <a:cs typeface="Montserrat"/>
                <a:sym typeface="Montserrat"/>
              </a:rPr>
              <a:t>Louise, H. (2021) </a:t>
            </a:r>
            <a:r>
              <a:rPr lang="en-US" sz="1500" i="1">
                <a:solidFill>
                  <a:srgbClr val="000000"/>
                </a:solidFill>
                <a:latin typeface="Montserrat Italics"/>
                <a:ea typeface="Montserrat Italics"/>
                <a:cs typeface="Montserrat Italics"/>
                <a:sym typeface="Montserrat Italics"/>
              </a:rPr>
              <a:t>The Culture: Characteristics and its Elements.</a:t>
            </a:r>
            <a:r>
              <a:rPr lang="en-US" sz="1500">
                <a:solidFill>
                  <a:srgbClr val="000000"/>
                </a:solidFill>
                <a:latin typeface="Montserrat"/>
                <a:ea typeface="Montserrat"/>
                <a:cs typeface="Montserrat"/>
                <a:sym typeface="Montserrat"/>
              </a:rPr>
              <a:t> Available at: </a:t>
            </a:r>
            <a:r>
              <a:rPr lang="en-US" sz="1500" u="sng">
                <a:solidFill>
                  <a:srgbClr val="000000"/>
                </a:solidFill>
                <a:latin typeface="Montserrat"/>
                <a:ea typeface="Montserrat"/>
                <a:cs typeface="Montserrat"/>
                <a:sym typeface="Montserrat"/>
                <a:hlinkClick r:id="rId5" tooltip="https://www.internationalscholarsjournals.com/articles/the-culture-characteristics-and-its-elements-84297.html"/>
              </a:rPr>
              <a:t>https://www.internationalscholarsjournals.com/articles/the-culture-characteristics-and-its-elements-84297.html</a:t>
            </a:r>
            <a:r>
              <a:rPr lang="en-US" sz="1500">
                <a:solidFill>
                  <a:srgbClr val="000000"/>
                </a:solidFill>
                <a:latin typeface="Montserrat"/>
                <a:ea typeface="Montserrat"/>
                <a:cs typeface="Montserrat"/>
                <a:sym typeface="Montserrat"/>
              </a:rPr>
              <a:t> (Accessed: 6 July 2025).</a:t>
            </a:r>
          </a:p>
          <a:p>
            <a:pPr algn="just">
              <a:lnSpc>
                <a:spcPts val="2280"/>
              </a:lnSpc>
            </a:pPr>
            <a:r>
              <a:rPr lang="en-US" sz="1500">
                <a:solidFill>
                  <a:srgbClr val="000000"/>
                </a:solidFill>
                <a:latin typeface="Montserrat"/>
                <a:ea typeface="Montserrat"/>
                <a:cs typeface="Montserrat"/>
                <a:sym typeface="Montserrat"/>
              </a:rPr>
              <a:t>Meng, M., Li, X., Zhao, J. and Hao, Y. (2024) ‘When western concept meets eastern culture: exploring the impact of confucianism on shared decision-making in China’. </a:t>
            </a:r>
            <a:r>
              <a:rPr lang="en-US" sz="1500" i="1">
                <a:solidFill>
                  <a:srgbClr val="000000"/>
                </a:solidFill>
                <a:latin typeface="Montserrat Italics"/>
                <a:ea typeface="Montserrat Italics"/>
                <a:cs typeface="Montserrat Italics"/>
                <a:sym typeface="Montserrat Italics"/>
              </a:rPr>
              <a:t>Asia-Pacific Journal of Oncology Nursing,</a:t>
            </a:r>
            <a:r>
              <a:rPr lang="en-US" sz="1500">
                <a:solidFill>
                  <a:srgbClr val="000000"/>
                </a:solidFill>
                <a:latin typeface="Montserrat"/>
                <a:ea typeface="Montserrat"/>
                <a:cs typeface="Montserrat"/>
                <a:sym typeface="Montserrat"/>
              </a:rPr>
              <a:t> 11(11), p. 100586.</a:t>
            </a:r>
          </a:p>
          <a:p>
            <a:pPr algn="just">
              <a:lnSpc>
                <a:spcPts val="2280"/>
              </a:lnSpc>
            </a:pPr>
            <a:r>
              <a:rPr lang="en-US" sz="1500">
                <a:solidFill>
                  <a:srgbClr val="000000"/>
                </a:solidFill>
                <a:latin typeface="Montserrat"/>
                <a:ea typeface="Montserrat"/>
                <a:cs typeface="Montserrat"/>
                <a:sym typeface="Montserrat"/>
              </a:rPr>
              <a:t>Nickerson, C. (2023) </a:t>
            </a:r>
            <a:r>
              <a:rPr lang="en-US" sz="1500" i="1">
                <a:solidFill>
                  <a:srgbClr val="000000"/>
                </a:solidFill>
                <a:latin typeface="Montserrat Italics"/>
                <a:ea typeface="Montserrat Italics"/>
                <a:cs typeface="Montserrat Italics"/>
                <a:sym typeface="Montserrat Italics"/>
              </a:rPr>
              <a:t>Hofstede’s Cultural Dimensions Theory &amp; Examples. </a:t>
            </a:r>
            <a:r>
              <a:rPr lang="en-US" sz="1500">
                <a:solidFill>
                  <a:srgbClr val="000000"/>
                </a:solidFill>
                <a:latin typeface="Montserrat"/>
                <a:ea typeface="Montserrat"/>
                <a:cs typeface="Montserrat"/>
                <a:sym typeface="Montserrat"/>
              </a:rPr>
              <a:t>Available at: </a:t>
            </a:r>
            <a:r>
              <a:rPr lang="en-US" sz="1500" u="sng">
                <a:solidFill>
                  <a:srgbClr val="000000"/>
                </a:solidFill>
                <a:latin typeface="Montserrat"/>
                <a:ea typeface="Montserrat"/>
                <a:cs typeface="Montserrat"/>
                <a:sym typeface="Montserrat"/>
                <a:hlinkClick r:id="rId6" tooltip="https://www.simplypsychology.org/hofstedes-cultural-dimensions-theory.html"/>
              </a:rPr>
              <a:t>https://www.simplypsychology.org/hofstedes-cultural-dimensions-theory.html</a:t>
            </a:r>
            <a:r>
              <a:rPr lang="en-US" sz="1500">
                <a:solidFill>
                  <a:srgbClr val="000000"/>
                </a:solidFill>
                <a:latin typeface="Montserrat"/>
                <a:ea typeface="Montserrat"/>
                <a:cs typeface="Montserrat"/>
                <a:sym typeface="Montserrat"/>
              </a:rPr>
              <a:t> (Accessed: 6 July 2025).</a:t>
            </a:r>
          </a:p>
          <a:p>
            <a:pPr algn="just">
              <a:lnSpc>
                <a:spcPts val="2280"/>
              </a:lnSpc>
            </a:pPr>
            <a:r>
              <a:rPr lang="en-US" sz="1500">
                <a:solidFill>
                  <a:srgbClr val="000000"/>
                </a:solidFill>
                <a:latin typeface="Montserrat"/>
                <a:ea typeface="Montserrat"/>
                <a:cs typeface="Montserrat"/>
                <a:sym typeface="Montserrat"/>
              </a:rPr>
              <a:t>Peng, J., Ren, L., Yang, N., Zhao, L., Fang, P. and Shao, Y. (2020) ‘The network structure of decision-making competence in Chinese adults’. </a:t>
            </a:r>
            <a:r>
              <a:rPr lang="en-US" sz="1500" i="1">
                <a:solidFill>
                  <a:srgbClr val="000000"/>
                </a:solidFill>
                <a:latin typeface="Montserrat Italics"/>
                <a:ea typeface="Montserrat Italics"/>
                <a:cs typeface="Montserrat Italics"/>
                <a:sym typeface="Montserrat Italics"/>
              </a:rPr>
              <a:t>Frontiers in psychology, </a:t>
            </a:r>
            <a:r>
              <a:rPr lang="en-US" sz="1500">
                <a:solidFill>
                  <a:srgbClr val="000000"/>
                </a:solidFill>
                <a:latin typeface="Montserrat"/>
                <a:ea typeface="Montserrat"/>
                <a:cs typeface="Montserrat"/>
                <a:sym typeface="Montserrat"/>
              </a:rPr>
              <a:t>11, p. 563023.</a:t>
            </a:r>
          </a:p>
          <a:p>
            <a:pPr algn="just">
              <a:lnSpc>
                <a:spcPts val="2280"/>
              </a:lnSpc>
            </a:pPr>
            <a:r>
              <a:rPr lang="en-US" sz="1500">
                <a:solidFill>
                  <a:srgbClr val="000000"/>
                </a:solidFill>
                <a:latin typeface="Montserrat"/>
                <a:ea typeface="Montserrat"/>
                <a:cs typeface="Montserrat"/>
                <a:sym typeface="Montserrat"/>
              </a:rPr>
              <a:t>Portland. (2023) </a:t>
            </a:r>
            <a:r>
              <a:rPr lang="en-US" sz="1500" i="1">
                <a:solidFill>
                  <a:srgbClr val="000000"/>
                </a:solidFill>
                <a:latin typeface="Montserrat Italics"/>
                <a:ea typeface="Montserrat Italics"/>
                <a:cs typeface="Montserrat Italics"/>
                <a:sym typeface="Montserrat Italics"/>
              </a:rPr>
              <a:t>Labour and the Future of UK-China Relations. </a:t>
            </a:r>
            <a:r>
              <a:rPr lang="en-US" sz="1500">
                <a:solidFill>
                  <a:srgbClr val="000000"/>
                </a:solidFill>
                <a:latin typeface="Montserrat"/>
                <a:ea typeface="Montserrat"/>
                <a:cs typeface="Montserrat"/>
                <a:sym typeface="Montserrat"/>
              </a:rPr>
              <a:t>Available at: </a:t>
            </a:r>
            <a:r>
              <a:rPr lang="en-US" sz="1500" u="sng">
                <a:solidFill>
                  <a:srgbClr val="000000"/>
                </a:solidFill>
                <a:latin typeface="Montserrat"/>
                <a:ea typeface="Montserrat"/>
                <a:cs typeface="Montserrat"/>
                <a:sym typeface="Montserrat"/>
                <a:hlinkClick r:id="rId7" tooltip="https://portland-communications.com/uk-politics/labour-and-the-future-of-uk-china-relations/"/>
              </a:rPr>
              <a:t>https://portland-communications.com/uk-politics/labour-and-the-future-of-uk-china-relations/</a:t>
            </a:r>
            <a:r>
              <a:rPr lang="en-US" sz="1500">
                <a:solidFill>
                  <a:srgbClr val="000000"/>
                </a:solidFill>
                <a:latin typeface="Montserrat"/>
                <a:ea typeface="Montserrat"/>
                <a:cs typeface="Montserrat"/>
                <a:sym typeface="Montserrat"/>
              </a:rPr>
              <a:t> (Accessed: 6 July 2025).</a:t>
            </a:r>
          </a:p>
          <a:p>
            <a:pPr algn="just">
              <a:lnSpc>
                <a:spcPts val="2280"/>
              </a:lnSpc>
            </a:pPr>
            <a:r>
              <a:rPr lang="en-US" sz="1500">
                <a:solidFill>
                  <a:srgbClr val="000000"/>
                </a:solidFill>
                <a:latin typeface="Montserrat"/>
                <a:ea typeface="Montserrat"/>
                <a:cs typeface="Montserrat"/>
                <a:sym typeface="Montserrat"/>
              </a:rPr>
              <a:t>The culture factor group. (n.d.) </a:t>
            </a:r>
            <a:r>
              <a:rPr lang="en-US" sz="1500" i="1">
                <a:solidFill>
                  <a:srgbClr val="000000"/>
                </a:solidFill>
                <a:latin typeface="Montserrat Italics"/>
                <a:ea typeface="Montserrat Italics"/>
                <a:cs typeface="Montserrat Italics"/>
                <a:sym typeface="Montserrat Italics"/>
              </a:rPr>
              <a:t>Country comparison tool. </a:t>
            </a:r>
            <a:r>
              <a:rPr lang="en-US" sz="1500">
                <a:solidFill>
                  <a:srgbClr val="000000"/>
                </a:solidFill>
                <a:latin typeface="Montserrat"/>
                <a:ea typeface="Montserrat"/>
                <a:cs typeface="Montserrat"/>
                <a:sym typeface="Montserrat"/>
              </a:rPr>
              <a:t>Available at: </a:t>
            </a:r>
            <a:r>
              <a:rPr lang="en-US" sz="1500" u="sng">
                <a:solidFill>
                  <a:srgbClr val="000000"/>
                </a:solidFill>
                <a:latin typeface="Montserrat"/>
                <a:ea typeface="Montserrat"/>
                <a:cs typeface="Montserrat"/>
                <a:sym typeface="Montserrat"/>
                <a:hlinkClick r:id="rId8" tooltip="https://www.theculturefactor.com/country-comparison-tool?countries=china%2Cunited%2Bkingdom"/>
              </a:rPr>
              <a:t>https://www.theculturefactor.com/country-comparison-tool?countries=china%2Cunited%2Bkingdom</a:t>
            </a:r>
            <a:r>
              <a:rPr lang="en-US" sz="1500">
                <a:solidFill>
                  <a:srgbClr val="000000"/>
                </a:solidFill>
                <a:latin typeface="Montserrat"/>
                <a:ea typeface="Montserrat"/>
                <a:cs typeface="Montserrat"/>
                <a:sym typeface="Montserrat"/>
              </a:rPr>
              <a:t> (Accessed: 6 July 2025).</a:t>
            </a:r>
          </a:p>
          <a:p>
            <a:pPr algn="just">
              <a:lnSpc>
                <a:spcPts val="2280"/>
              </a:lnSpc>
            </a:pPr>
            <a:r>
              <a:rPr lang="en-US" sz="1500">
                <a:solidFill>
                  <a:srgbClr val="000000"/>
                </a:solidFill>
                <a:latin typeface="Montserrat"/>
                <a:ea typeface="Montserrat"/>
                <a:cs typeface="Montserrat"/>
                <a:sym typeface="Montserrat"/>
              </a:rPr>
              <a:t>UNESCO. (n.d.) </a:t>
            </a:r>
            <a:r>
              <a:rPr lang="en-US" sz="1500" i="1">
                <a:solidFill>
                  <a:srgbClr val="000000"/>
                </a:solidFill>
                <a:latin typeface="Montserrat Italics"/>
                <a:ea typeface="Montserrat Italics"/>
                <a:cs typeface="Montserrat Italics"/>
                <a:sym typeface="Montserrat Italics"/>
              </a:rPr>
              <a:t>Culture.</a:t>
            </a:r>
            <a:r>
              <a:rPr lang="en-US" sz="1500">
                <a:solidFill>
                  <a:srgbClr val="000000"/>
                </a:solidFill>
                <a:latin typeface="Montserrat"/>
                <a:ea typeface="Montserrat"/>
                <a:cs typeface="Montserrat"/>
                <a:sym typeface="Montserrat"/>
              </a:rPr>
              <a:t> Available at: </a:t>
            </a:r>
            <a:r>
              <a:rPr lang="en-US" sz="1500" u="sng">
                <a:solidFill>
                  <a:srgbClr val="000000"/>
                </a:solidFill>
                <a:latin typeface="Montserrat"/>
                <a:ea typeface="Montserrat"/>
                <a:cs typeface="Montserrat"/>
                <a:sym typeface="Montserrat"/>
                <a:hlinkClick r:id="rId9" tooltip="https://www.unesco.org/en/culture"/>
              </a:rPr>
              <a:t>https://www.unesco.org/en/culture</a:t>
            </a:r>
            <a:r>
              <a:rPr lang="en-US" sz="1500">
                <a:solidFill>
                  <a:srgbClr val="000000"/>
                </a:solidFill>
                <a:latin typeface="Montserrat"/>
                <a:ea typeface="Montserrat"/>
                <a:cs typeface="Montserrat"/>
                <a:sym typeface="Montserrat"/>
              </a:rPr>
              <a:t> (Accessed: 6 July 2025).</a:t>
            </a:r>
          </a:p>
          <a:p>
            <a:pPr algn="just">
              <a:lnSpc>
                <a:spcPts val="2280"/>
              </a:lnSpc>
            </a:pPr>
            <a:r>
              <a:rPr lang="en-US" sz="1500">
                <a:solidFill>
                  <a:srgbClr val="000000"/>
                </a:solidFill>
                <a:latin typeface="Montserrat"/>
                <a:ea typeface="Montserrat"/>
                <a:cs typeface="Montserrat"/>
                <a:sym typeface="Montserrat"/>
              </a:rPr>
              <a:t>Wale, H. (n.d.) </a:t>
            </a:r>
            <a:r>
              <a:rPr lang="en-US" sz="1500" i="1">
                <a:solidFill>
                  <a:srgbClr val="000000"/>
                </a:solidFill>
                <a:latin typeface="Montserrat Italics"/>
                <a:ea typeface="Montserrat Italics"/>
                <a:cs typeface="Montserrat Italics"/>
                <a:sym typeface="Montserrat Italics"/>
              </a:rPr>
              <a:t>Hofstede’s Cultural Dimensions Theory. </a:t>
            </a:r>
            <a:r>
              <a:rPr lang="en-US" sz="1500">
                <a:solidFill>
                  <a:srgbClr val="000000"/>
                </a:solidFill>
                <a:latin typeface="Montserrat"/>
                <a:ea typeface="Montserrat"/>
                <a:cs typeface="Montserrat"/>
                <a:sym typeface="Montserrat"/>
              </a:rPr>
              <a:t>Available at: </a:t>
            </a:r>
            <a:r>
              <a:rPr lang="en-US" sz="1500" u="sng">
                <a:solidFill>
                  <a:srgbClr val="000000"/>
                </a:solidFill>
                <a:latin typeface="Montserrat"/>
                <a:ea typeface="Montserrat"/>
                <a:cs typeface="Montserrat"/>
                <a:sym typeface="Montserrat"/>
                <a:hlinkClick r:id="rId10" tooltip="https://corporatefinanceinstitute.com/resources/management/hofstedes-cultural-dimensions-theory/"/>
              </a:rPr>
              <a:t>https://corporatefinanceinstitute.com/resources/management/hofstedes-cultural-dimensions-theory/</a:t>
            </a:r>
            <a:r>
              <a:rPr lang="en-US" sz="1500">
                <a:solidFill>
                  <a:srgbClr val="000000"/>
                </a:solidFill>
                <a:latin typeface="Montserrat"/>
                <a:ea typeface="Montserrat"/>
                <a:cs typeface="Montserrat"/>
                <a:sym typeface="Montserrat"/>
              </a:rPr>
              <a:t> (Accessed: 6 July 2025).</a:t>
            </a:r>
          </a:p>
          <a:p>
            <a:pPr algn="just">
              <a:lnSpc>
                <a:spcPts val="2280"/>
              </a:lnSpc>
            </a:pPr>
            <a:r>
              <a:rPr lang="en-US" sz="1500">
                <a:solidFill>
                  <a:srgbClr val="000000"/>
                </a:solidFill>
                <a:latin typeface="Montserrat"/>
                <a:ea typeface="Montserrat"/>
                <a:cs typeface="Montserrat"/>
                <a:sym typeface="Montserrat"/>
              </a:rPr>
              <a:t>Zhang, W., Zeng, X., Liang, H., Xue, Y. and Cao, X. (2023) ‘Understanding how organizational culture affects innovation performance: A management context perspective’. </a:t>
            </a:r>
            <a:r>
              <a:rPr lang="en-US" sz="1500" i="1">
                <a:solidFill>
                  <a:srgbClr val="000000"/>
                </a:solidFill>
                <a:latin typeface="Montserrat Italics"/>
                <a:ea typeface="Montserrat Italics"/>
                <a:cs typeface="Montserrat Italics"/>
                <a:sym typeface="Montserrat Italics"/>
              </a:rPr>
              <a:t>Sustainability,</a:t>
            </a:r>
            <a:r>
              <a:rPr lang="en-US" sz="1500">
                <a:solidFill>
                  <a:srgbClr val="000000"/>
                </a:solidFill>
                <a:latin typeface="Montserrat"/>
                <a:ea typeface="Montserrat"/>
                <a:cs typeface="Montserrat"/>
                <a:sym typeface="Montserrat"/>
              </a:rPr>
              <a:t> 15(8), p. 6644.</a:t>
            </a:r>
          </a:p>
          <a:p>
            <a:pPr algn="just">
              <a:lnSpc>
                <a:spcPts val="2280"/>
              </a:lnSpc>
            </a:pPr>
            <a:r>
              <a:rPr lang="en-US" sz="1500">
                <a:solidFill>
                  <a:srgbClr val="000000"/>
                </a:solidFill>
                <a:latin typeface="Montserrat"/>
                <a:ea typeface="Montserrat"/>
                <a:cs typeface="Montserrat"/>
                <a:sym typeface="Montserrat"/>
              </a:rPr>
              <a:t>Zheng, F., Zhao, C., Yasmin, F. and Sokolova, M. (2025) ‘Hofstede's cultural dimensions and proactive behavior as the antecedents of entrepreneurial innovativenes’s. </a:t>
            </a:r>
            <a:r>
              <a:rPr lang="en-US" sz="1500" i="1">
                <a:solidFill>
                  <a:srgbClr val="000000"/>
                </a:solidFill>
                <a:latin typeface="Montserrat Italics"/>
                <a:ea typeface="Montserrat Italics"/>
                <a:cs typeface="Montserrat Italics"/>
                <a:sym typeface="Montserrat Italics"/>
              </a:rPr>
              <a:t>Acta Psychologica, </a:t>
            </a:r>
            <a:r>
              <a:rPr lang="en-US" sz="1500">
                <a:solidFill>
                  <a:srgbClr val="000000"/>
                </a:solidFill>
                <a:latin typeface="Montserrat"/>
                <a:ea typeface="Montserrat"/>
                <a:cs typeface="Montserrat"/>
                <a:sym typeface="Montserrat"/>
              </a:rPr>
              <a:t>256, p. 104948.</a:t>
            </a:r>
          </a:p>
          <a:p>
            <a:pPr algn="just">
              <a:lnSpc>
                <a:spcPts val="2280"/>
              </a:lnSpc>
            </a:pPr>
            <a:r>
              <a:rPr lang="en-US" sz="1500">
                <a:solidFill>
                  <a:srgbClr val="000000"/>
                </a:solidFill>
                <a:latin typeface="Montserrat"/>
                <a:ea typeface="Montserrat"/>
                <a:cs typeface="Montserrat"/>
                <a:sym typeface="Montserrat"/>
              </a:rPr>
              <a:t>Zhou, B. and Zhang, S. (2024) ‘Exploring Mianzi consciousness congruence and its impact on unethical pro-organizational behavior’. </a:t>
            </a:r>
            <a:r>
              <a:rPr lang="en-US" sz="1500" i="1">
                <a:solidFill>
                  <a:srgbClr val="000000"/>
                </a:solidFill>
                <a:latin typeface="Montserrat Italics"/>
                <a:ea typeface="Montserrat Italics"/>
                <a:cs typeface="Montserrat Italics"/>
                <a:sym typeface="Montserrat Italics"/>
              </a:rPr>
              <a:t>BMC psychology,</a:t>
            </a:r>
            <a:r>
              <a:rPr lang="en-US" sz="1500">
                <a:solidFill>
                  <a:srgbClr val="000000"/>
                </a:solidFill>
                <a:latin typeface="Montserrat"/>
                <a:ea typeface="Montserrat"/>
                <a:cs typeface="Montserrat"/>
                <a:sym typeface="Montserrat"/>
              </a:rPr>
              <a:t> 12(1), p. 436.</a:t>
            </a:r>
          </a:p>
          <a:p>
            <a:pPr marL="0" lvl="1" indent="0" algn="just">
              <a:lnSpc>
                <a:spcPts val="1673"/>
              </a:lnSpc>
            </a:pPr>
            <a:endParaRPr lang="en-US" sz="1500">
              <a:solidFill>
                <a:srgbClr val="000000"/>
              </a:solidFill>
              <a:latin typeface="Montserrat"/>
              <a:ea typeface="Montserrat"/>
              <a:cs typeface="Montserrat"/>
              <a:sym typeface="Montserra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GB"/>
          </a:p>
        </p:txBody>
      </p:sp>
      <p:grpSp>
        <p:nvGrpSpPr>
          <p:cNvPr id="3" name="Group 3"/>
          <p:cNvGrpSpPr/>
          <p:nvPr/>
        </p:nvGrpSpPr>
        <p:grpSpPr>
          <a:xfrm>
            <a:off x="2014553" y="3175771"/>
            <a:ext cx="14258895" cy="3935458"/>
            <a:chOff x="0" y="0"/>
            <a:chExt cx="3755429" cy="1036499"/>
          </a:xfrm>
        </p:grpSpPr>
        <p:sp>
          <p:nvSpPr>
            <p:cNvPr id="4" name="Freeform 4"/>
            <p:cNvSpPr/>
            <p:nvPr/>
          </p:nvSpPr>
          <p:spPr>
            <a:xfrm>
              <a:off x="0" y="0"/>
              <a:ext cx="3755429" cy="1036499"/>
            </a:xfrm>
            <a:custGeom>
              <a:avLst/>
              <a:gdLst/>
              <a:ahLst/>
              <a:cxnLst/>
              <a:rect l="l" t="t" r="r" b="b"/>
              <a:pathLst>
                <a:path w="3755429" h="1036499">
                  <a:moveTo>
                    <a:pt x="5972" y="0"/>
                  </a:moveTo>
                  <a:lnTo>
                    <a:pt x="3749457" y="0"/>
                  </a:lnTo>
                  <a:cubicBezTo>
                    <a:pt x="3752755" y="0"/>
                    <a:pt x="3755429" y="2674"/>
                    <a:pt x="3755429" y="5972"/>
                  </a:cubicBezTo>
                  <a:lnTo>
                    <a:pt x="3755429" y="1030527"/>
                  </a:lnTo>
                  <a:cubicBezTo>
                    <a:pt x="3755429" y="1032111"/>
                    <a:pt x="3754800" y="1033630"/>
                    <a:pt x="3753680" y="1034750"/>
                  </a:cubicBezTo>
                  <a:cubicBezTo>
                    <a:pt x="3752560" y="1035870"/>
                    <a:pt x="3751041" y="1036499"/>
                    <a:pt x="3749457" y="1036499"/>
                  </a:cubicBezTo>
                  <a:lnTo>
                    <a:pt x="5972" y="1036499"/>
                  </a:lnTo>
                  <a:cubicBezTo>
                    <a:pt x="4388" y="1036499"/>
                    <a:pt x="2869" y="1035870"/>
                    <a:pt x="1749" y="1034750"/>
                  </a:cubicBezTo>
                  <a:cubicBezTo>
                    <a:pt x="629" y="1033630"/>
                    <a:pt x="0" y="1032111"/>
                    <a:pt x="0" y="1030527"/>
                  </a:cubicBezTo>
                  <a:lnTo>
                    <a:pt x="0" y="5972"/>
                  </a:lnTo>
                  <a:cubicBezTo>
                    <a:pt x="0" y="4388"/>
                    <a:pt x="629" y="2869"/>
                    <a:pt x="1749" y="1749"/>
                  </a:cubicBezTo>
                  <a:cubicBezTo>
                    <a:pt x="2869" y="629"/>
                    <a:pt x="4388" y="0"/>
                    <a:pt x="5972" y="0"/>
                  </a:cubicBezTo>
                  <a:close/>
                </a:path>
              </a:pathLst>
            </a:custGeom>
            <a:solidFill>
              <a:srgbClr val="E6EFF1">
                <a:alpha val="40000"/>
              </a:srgbClr>
            </a:solidFill>
          </p:spPr>
          <p:txBody>
            <a:bodyPr/>
            <a:lstStyle/>
            <a:p>
              <a:endParaRPr lang="en-GB"/>
            </a:p>
          </p:txBody>
        </p:sp>
        <p:sp>
          <p:nvSpPr>
            <p:cNvPr id="5" name="TextBox 5"/>
            <p:cNvSpPr txBox="1"/>
            <p:nvPr/>
          </p:nvSpPr>
          <p:spPr>
            <a:xfrm>
              <a:off x="0" y="-38100"/>
              <a:ext cx="3755429" cy="1074599"/>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4338164" y="3662681"/>
            <a:ext cx="9611672" cy="2894964"/>
          </a:xfrm>
          <a:prstGeom prst="rect">
            <a:avLst/>
          </a:prstGeom>
        </p:spPr>
        <p:txBody>
          <a:bodyPr lIns="0" tIns="0" rIns="0" bIns="0" rtlCol="0" anchor="t">
            <a:spAutoFit/>
          </a:bodyPr>
          <a:lstStyle/>
          <a:p>
            <a:pPr algn="ctr">
              <a:lnSpc>
                <a:spcPts val="10669"/>
              </a:lnSpc>
            </a:pPr>
            <a:r>
              <a:rPr lang="en-US" sz="9699" b="1">
                <a:solidFill>
                  <a:srgbClr val="000000"/>
                </a:solidFill>
                <a:latin typeface="Mak Bold"/>
                <a:ea typeface="Mak Bold"/>
                <a:cs typeface="Mak Bold"/>
                <a:sym typeface="Mak Bold"/>
              </a:rPr>
              <a:t>Thank you very much!</a:t>
            </a:r>
          </a:p>
        </p:txBody>
      </p:sp>
      <p:grpSp>
        <p:nvGrpSpPr>
          <p:cNvPr id="7" name="Group 7"/>
          <p:cNvGrpSpPr/>
          <p:nvPr/>
        </p:nvGrpSpPr>
        <p:grpSpPr>
          <a:xfrm>
            <a:off x="-1044068" y="9002124"/>
            <a:ext cx="20376135" cy="702851"/>
            <a:chOff x="0" y="0"/>
            <a:chExt cx="5366554" cy="185113"/>
          </a:xfrm>
        </p:grpSpPr>
        <p:sp>
          <p:nvSpPr>
            <p:cNvPr id="8" name="Freeform 8"/>
            <p:cNvSpPr/>
            <p:nvPr/>
          </p:nvSpPr>
          <p:spPr>
            <a:xfrm>
              <a:off x="0" y="0"/>
              <a:ext cx="5366554" cy="185113"/>
            </a:xfrm>
            <a:custGeom>
              <a:avLst/>
              <a:gdLst/>
              <a:ahLst/>
              <a:cxnLst/>
              <a:rect l="l" t="t" r="r" b="b"/>
              <a:pathLst>
                <a:path w="5366554" h="185113">
                  <a:moveTo>
                    <a:pt x="4179" y="0"/>
                  </a:moveTo>
                  <a:lnTo>
                    <a:pt x="5362375" y="0"/>
                  </a:lnTo>
                  <a:cubicBezTo>
                    <a:pt x="5364683" y="0"/>
                    <a:pt x="5366554" y="1871"/>
                    <a:pt x="5366554" y="4179"/>
                  </a:cubicBezTo>
                  <a:lnTo>
                    <a:pt x="5366554" y="180934"/>
                  </a:lnTo>
                  <a:cubicBezTo>
                    <a:pt x="5366554" y="182042"/>
                    <a:pt x="5366114" y="183105"/>
                    <a:pt x="5365330" y="183889"/>
                  </a:cubicBezTo>
                  <a:cubicBezTo>
                    <a:pt x="5364546" y="184673"/>
                    <a:pt x="5363483" y="185113"/>
                    <a:pt x="5362375" y="185113"/>
                  </a:cubicBezTo>
                  <a:lnTo>
                    <a:pt x="4179" y="185113"/>
                  </a:lnTo>
                  <a:cubicBezTo>
                    <a:pt x="3071" y="185113"/>
                    <a:pt x="2008" y="184673"/>
                    <a:pt x="1224" y="183889"/>
                  </a:cubicBezTo>
                  <a:cubicBezTo>
                    <a:pt x="440" y="183105"/>
                    <a:pt x="0" y="182042"/>
                    <a:pt x="0" y="180934"/>
                  </a:cubicBezTo>
                  <a:lnTo>
                    <a:pt x="0" y="4179"/>
                  </a:lnTo>
                  <a:cubicBezTo>
                    <a:pt x="0" y="3071"/>
                    <a:pt x="440" y="2008"/>
                    <a:pt x="1224" y="1224"/>
                  </a:cubicBezTo>
                  <a:cubicBezTo>
                    <a:pt x="2008" y="440"/>
                    <a:pt x="3071" y="0"/>
                    <a:pt x="4179" y="0"/>
                  </a:cubicBezTo>
                  <a:close/>
                </a:path>
              </a:pathLst>
            </a:custGeom>
            <a:solidFill>
              <a:srgbClr val="E6EFF1">
                <a:alpha val="49804"/>
              </a:srgbClr>
            </a:solidFill>
          </p:spPr>
          <p:txBody>
            <a:bodyPr/>
            <a:lstStyle/>
            <a:p>
              <a:endParaRPr lang="en-GB"/>
            </a:p>
          </p:txBody>
        </p:sp>
        <p:sp>
          <p:nvSpPr>
            <p:cNvPr id="9" name="TextBox 9"/>
            <p:cNvSpPr txBox="1"/>
            <p:nvPr/>
          </p:nvSpPr>
          <p:spPr>
            <a:xfrm>
              <a:off x="0" y="-38100"/>
              <a:ext cx="5366554" cy="223213"/>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1044068" y="577445"/>
            <a:ext cx="20376135" cy="702851"/>
            <a:chOff x="0" y="0"/>
            <a:chExt cx="5366554" cy="185113"/>
          </a:xfrm>
        </p:grpSpPr>
        <p:sp>
          <p:nvSpPr>
            <p:cNvPr id="11" name="Freeform 11"/>
            <p:cNvSpPr/>
            <p:nvPr/>
          </p:nvSpPr>
          <p:spPr>
            <a:xfrm>
              <a:off x="0" y="0"/>
              <a:ext cx="5366554" cy="185113"/>
            </a:xfrm>
            <a:custGeom>
              <a:avLst/>
              <a:gdLst/>
              <a:ahLst/>
              <a:cxnLst/>
              <a:rect l="l" t="t" r="r" b="b"/>
              <a:pathLst>
                <a:path w="5366554" h="185113">
                  <a:moveTo>
                    <a:pt x="4179" y="0"/>
                  </a:moveTo>
                  <a:lnTo>
                    <a:pt x="5362375" y="0"/>
                  </a:lnTo>
                  <a:cubicBezTo>
                    <a:pt x="5364683" y="0"/>
                    <a:pt x="5366554" y="1871"/>
                    <a:pt x="5366554" y="4179"/>
                  </a:cubicBezTo>
                  <a:lnTo>
                    <a:pt x="5366554" y="180934"/>
                  </a:lnTo>
                  <a:cubicBezTo>
                    <a:pt x="5366554" y="182042"/>
                    <a:pt x="5366114" y="183105"/>
                    <a:pt x="5365330" y="183889"/>
                  </a:cubicBezTo>
                  <a:cubicBezTo>
                    <a:pt x="5364546" y="184673"/>
                    <a:pt x="5363483" y="185113"/>
                    <a:pt x="5362375" y="185113"/>
                  </a:cubicBezTo>
                  <a:lnTo>
                    <a:pt x="4179" y="185113"/>
                  </a:lnTo>
                  <a:cubicBezTo>
                    <a:pt x="3071" y="185113"/>
                    <a:pt x="2008" y="184673"/>
                    <a:pt x="1224" y="183889"/>
                  </a:cubicBezTo>
                  <a:cubicBezTo>
                    <a:pt x="440" y="183105"/>
                    <a:pt x="0" y="182042"/>
                    <a:pt x="0" y="180934"/>
                  </a:cubicBezTo>
                  <a:lnTo>
                    <a:pt x="0" y="4179"/>
                  </a:lnTo>
                  <a:cubicBezTo>
                    <a:pt x="0" y="3071"/>
                    <a:pt x="440" y="2008"/>
                    <a:pt x="1224" y="1224"/>
                  </a:cubicBezTo>
                  <a:cubicBezTo>
                    <a:pt x="2008" y="440"/>
                    <a:pt x="3071" y="0"/>
                    <a:pt x="4179" y="0"/>
                  </a:cubicBezTo>
                  <a:close/>
                </a:path>
              </a:pathLst>
            </a:custGeom>
            <a:solidFill>
              <a:srgbClr val="E6EFF1">
                <a:alpha val="49804"/>
              </a:srgbClr>
            </a:solidFill>
          </p:spPr>
          <p:txBody>
            <a:bodyPr/>
            <a:lstStyle/>
            <a:p>
              <a:endParaRPr lang="en-GB"/>
            </a:p>
          </p:txBody>
        </p:sp>
        <p:sp>
          <p:nvSpPr>
            <p:cNvPr id="12" name="TextBox 12"/>
            <p:cNvSpPr txBox="1"/>
            <p:nvPr/>
          </p:nvSpPr>
          <p:spPr>
            <a:xfrm>
              <a:off x="0" y="-38100"/>
              <a:ext cx="5366554" cy="223213"/>
            </a:xfrm>
            <a:prstGeom prst="rect">
              <a:avLst/>
            </a:prstGeom>
          </p:spPr>
          <p:txBody>
            <a:bodyPr lIns="50800" tIns="50800" rIns="50800" bIns="50800" rtlCol="0" anchor="ctr"/>
            <a:lstStyle/>
            <a:p>
              <a:pPr algn="ctr">
                <a:lnSpc>
                  <a:spcPts val="2659"/>
                </a:lnSpc>
                <a:spcBef>
                  <a:spcPct val="0"/>
                </a:spcBef>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2824</Words>
  <Application>Microsoft Office PowerPoint</Application>
  <PresentationFormat>Custom</PresentationFormat>
  <Paragraphs>135</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Tatiana B LCBB6001_IBC_A2 Presentation</dc:title>
  <cp:lastModifiedBy>Tudorita-Tatiana Badescu (2246905)</cp:lastModifiedBy>
  <cp:revision>3</cp:revision>
  <dcterms:created xsi:type="dcterms:W3CDTF">2006-08-16T00:00:00Z</dcterms:created>
  <dcterms:modified xsi:type="dcterms:W3CDTF">2025-07-19T09:32:35Z</dcterms:modified>
  <dc:identifier>DAGsZ10ygxU</dc:identifier>
</cp:coreProperties>
</file>