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4" d="100"/>
          <a:sy n="64" d="100"/>
        </p:scale>
        <p:origin x="72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2973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RBAN">
    <p:bg>
      <p:bgPr>
        <a:solidFill>
          <a:srgbClr val="F7F2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4B2E1E"/>
          </a:solidFill>
          <a:ln w="12700">
            <a:solidFill>
              <a:srgbClr val="4B2E1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C69C6D"/>
          </a:solidFill>
          <a:ln w="12700">
            <a:solidFill>
              <a:srgbClr val="C69C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rbanaromacoffee.com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mallbusinesspriceindex.co.uk/costs/coffee-shop" TargetMode="External"/><Relationship Id="rId2" Type="http://schemas.openxmlformats.org/officeDocument/2006/relationships/hyperlink" Target="https://www.statista.com/statistics/coffee-prices-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lassdoor.co.uk/Salaries/barista-salary-London" TargetMode="External"/><Relationship Id="rId4" Type="http://schemas.openxmlformats.org/officeDocument/2006/relationships/hyperlink" Target="https://www.ons.gov.uk/businessindustryandtrade/propertyincome/datasets/commercialrentalpriceinde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2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320040"/>
            <a:ext cx="12191695" cy="6217920"/>
          </a:xfrm>
          <a:prstGeom prst="rect">
            <a:avLst/>
          </a:prstGeom>
          <a:solidFill>
            <a:srgbClr val="F7F2EC"/>
          </a:solidFill>
          <a:ln w="12700">
            <a:solidFill>
              <a:srgbClr val="F7F2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94360" y="777240"/>
            <a:ext cx="10972800" cy="5303520"/>
          </a:xfrm>
          <a:prstGeom prst="roundRect">
            <a:avLst>
              <a:gd name="adj" fmla="val 1379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94360" y="777240"/>
            <a:ext cx="3840480" cy="5303520"/>
          </a:xfrm>
          <a:prstGeom prst="rect">
            <a:avLst/>
          </a:prstGeom>
          <a:solidFill>
            <a:srgbClr val="EDE0D0"/>
          </a:solidFill>
          <a:ln w="12700">
            <a:solidFill>
              <a:srgbClr val="EDE0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mnt/data/urban_fix/coffee_logo_transpare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513" y="2043286"/>
            <a:ext cx="2680735" cy="23774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709160" y="1097280"/>
            <a:ext cx="6035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Urban Aroma Coffee</a:t>
            </a: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4709160" y="166420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dirty="0">
                <a:solidFill>
                  <a:srgbClr val="6F4E3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Plan</a:t>
            </a:r>
            <a:endParaRPr lang="en-US" sz="2100" dirty="0"/>
          </a:p>
        </p:txBody>
      </p:sp>
      <p:sp>
        <p:nvSpPr>
          <p:cNvPr id="8" name="Shape 5"/>
          <p:cNvSpPr/>
          <p:nvPr/>
        </p:nvSpPr>
        <p:spPr>
          <a:xfrm>
            <a:off x="4709160" y="2176272"/>
            <a:ext cx="5303520" cy="0"/>
          </a:xfrm>
          <a:prstGeom prst="line">
            <a:avLst/>
          </a:prstGeom>
          <a:noFill/>
          <a:ln w="12700">
            <a:solidFill>
              <a:srgbClr val="C69C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709160" y="2468880"/>
            <a:ext cx="566928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dirty="0">
                <a:solidFill>
                  <a:srgbClr val="2A211C"/>
                </a:solidFill>
              </a:rPr>
              <a:t>Enterprise and Entrepreneurship (LCLM4006)</a:t>
            </a:r>
            <a:endParaRPr lang="en-US" sz="1650" dirty="0"/>
          </a:p>
          <a:p>
            <a:pPr marL="0" indent="0">
              <a:buNone/>
            </a:pPr>
            <a:r>
              <a:rPr lang="en-US" sz="1650" dirty="0">
                <a:solidFill>
                  <a:srgbClr val="2A211C"/>
                </a:solidFill>
              </a:rPr>
              <a:t>Fatima Galbiade Fernandes - 2024359411</a:t>
            </a:r>
            <a:endParaRPr lang="en-US" sz="1650" dirty="0"/>
          </a:p>
          <a:p>
            <a:pPr marL="0" indent="0">
              <a:buNone/>
            </a:pPr>
            <a:r>
              <a:rPr lang="en-US" sz="1650" dirty="0">
                <a:solidFill>
                  <a:srgbClr val="2A211C"/>
                </a:solidFill>
              </a:rPr>
              <a:t>Lecturer: Toyin Adisa</a:t>
            </a:r>
            <a:endParaRPr lang="en-US" sz="1650" dirty="0"/>
          </a:p>
          <a:p>
            <a:pPr marL="0" indent="0">
              <a:buNone/>
            </a:pPr>
            <a:r>
              <a:rPr lang="en-US" sz="1650" dirty="0">
                <a:solidFill>
                  <a:srgbClr val="2A211C"/>
                </a:solidFill>
                <a:hlinkClick r:id="rId4"/>
              </a:rPr>
              <a:t>www.urbanaromacoffee.com</a:t>
            </a:r>
            <a:endParaRPr lang="en-US" sz="1650" dirty="0"/>
          </a:p>
        </p:txBody>
      </p:sp>
      <p:sp>
        <p:nvSpPr>
          <p:cNvPr id="10" name="Text 7"/>
          <p:cNvSpPr/>
          <p:nvPr/>
        </p:nvSpPr>
        <p:spPr>
          <a:xfrm>
            <a:off x="4709160" y="4160520"/>
            <a:ext cx="6035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6D7D5C"/>
                </a:solidFill>
              </a:rPr>
              <a:t>Coffee quality, sustainability, and customer experience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1033F8-C35D-B2A2-F5DC-DCF73ECC30F1}"/>
              </a:ext>
            </a:extLst>
          </p:cNvPr>
          <p:cNvSpPr txBox="1"/>
          <p:nvPr/>
        </p:nvSpPr>
        <p:spPr>
          <a:xfrm>
            <a:off x="1620078" y="217667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29A5C15A-C6A7-528F-09DF-122EB4DF831E}"/>
              </a:ext>
            </a:extLst>
          </p:cNvPr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</a:rPr>
              <a:t>Table of Contents</a:t>
            </a:r>
            <a:endParaRPr lang="en-US" sz="2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64097B-D2C1-AFFB-4DE8-D2B95C8EF4EA}"/>
              </a:ext>
            </a:extLst>
          </p:cNvPr>
          <p:cNvSpPr txBox="1"/>
          <p:nvPr/>
        </p:nvSpPr>
        <p:spPr>
          <a:xfrm>
            <a:off x="834887" y="1741198"/>
            <a:ext cx="496956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A211C"/>
                </a:solidFill>
              </a:rPr>
              <a:t>• Overview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A211C"/>
                </a:solidFill>
              </a:rPr>
              <a:t>• Offer and Target Audience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A211C"/>
                </a:solidFill>
              </a:rPr>
              <a:t>•</a:t>
            </a:r>
            <a:r>
              <a:rPr lang="en-US" sz="1800" dirty="0" err="1">
                <a:solidFill>
                  <a:srgbClr val="2A211C"/>
                </a:solidFill>
              </a:rPr>
              <a:t>Marketin</a:t>
            </a:r>
            <a:r>
              <a:rPr lang="en-US" sz="1800" dirty="0">
                <a:solidFill>
                  <a:srgbClr val="2A211C"/>
                </a:solidFill>
              </a:rPr>
              <a:t> Plan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A211C"/>
                </a:solidFill>
              </a:rPr>
              <a:t>• </a:t>
            </a:r>
            <a:r>
              <a:rPr lang="en-US" dirty="0">
                <a:solidFill>
                  <a:srgbClr val="2A211C"/>
                </a:solidFill>
              </a:rPr>
              <a:t>S</a:t>
            </a:r>
            <a:r>
              <a:rPr lang="en-US" sz="1800" dirty="0">
                <a:solidFill>
                  <a:srgbClr val="2A211C"/>
                </a:solidFill>
              </a:rPr>
              <a:t>trategic analysis </a:t>
            </a:r>
          </a:p>
          <a:p>
            <a:pPr marL="0" indent="0">
              <a:buNone/>
            </a:pPr>
            <a:endParaRPr lang="en-US" dirty="0">
              <a:solidFill>
                <a:srgbClr val="2A211C"/>
              </a:solidFill>
            </a:endParaRPr>
          </a:p>
          <a:p>
            <a:r>
              <a:rPr lang="en-US" dirty="0">
                <a:solidFill>
                  <a:srgbClr val="2A211C"/>
                </a:solidFill>
              </a:rPr>
              <a:t>• Operations and Team </a:t>
            </a:r>
            <a:endParaRPr lang="en-US" dirty="0"/>
          </a:p>
          <a:p>
            <a:endParaRPr lang="en-US" dirty="0"/>
          </a:p>
          <a:p>
            <a:r>
              <a:rPr lang="en-US" dirty="0">
                <a:solidFill>
                  <a:srgbClr val="2A211C"/>
                </a:solidFill>
              </a:rPr>
              <a:t>• Financial Plan</a:t>
            </a:r>
            <a:endParaRPr lang="en-US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dirty="0">
                <a:solidFill>
                  <a:srgbClr val="2A211C"/>
                </a:solidFill>
              </a:rPr>
              <a:t>• Conclusion</a:t>
            </a:r>
          </a:p>
          <a:p>
            <a:endParaRPr lang="en-US" dirty="0">
              <a:solidFill>
                <a:srgbClr val="2A211C"/>
              </a:solidFill>
            </a:endParaRPr>
          </a:p>
          <a:p>
            <a:r>
              <a:rPr lang="en-US" dirty="0">
                <a:solidFill>
                  <a:srgbClr val="2A211C"/>
                </a:solidFill>
              </a:rPr>
              <a:t>• Reference List</a:t>
            </a:r>
          </a:p>
          <a:p>
            <a:endParaRPr lang="en-US" dirty="0">
              <a:solidFill>
                <a:srgbClr val="2A21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139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Overview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6400800" cy="4249972"/>
          </a:xfrm>
          <a:prstGeom prst="roundRect">
            <a:avLst>
              <a:gd name="adj" fmla="val 1429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315200" y="1325880"/>
            <a:ext cx="4160520" cy="4249972"/>
          </a:xfrm>
          <a:prstGeom prst="roundRect">
            <a:avLst>
              <a:gd name="adj" fmla="val 1758"/>
            </a:avLst>
          </a:prstGeom>
          <a:solidFill>
            <a:srgbClr val="EDE0D0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645920"/>
            <a:ext cx="5897880" cy="44805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Urban Aroma Coffee is a modern coffee shop in London focused on three pillars: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High-quality coffee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Sustainability and social responsibility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Comfortable and welcoming customer experience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800" b="1" dirty="0">
                <a:solidFill>
                  <a:srgbClr val="4B2E1E"/>
                </a:solidFill>
              </a:rPr>
              <a:t>Value proposition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Combine a premium product, friendly service, and multiple sales channels: dine-in, take-away, and online orders.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726680" y="1874520"/>
            <a:ext cx="3291840" cy="34747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Initial investment </a:t>
            </a:r>
            <a:r>
              <a:rPr lang="en-US" sz="1900" dirty="0">
                <a:solidFill>
                  <a:srgbClr val="2A211C"/>
                </a:solidFill>
              </a:rPr>
              <a:t>£80k</a:t>
            </a: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Expected return </a:t>
            </a:r>
            <a:r>
              <a:rPr lang="en-US" sz="1900" dirty="0">
                <a:solidFill>
                  <a:srgbClr val="2A211C"/>
                </a:solidFill>
              </a:rPr>
              <a:t>24 months</a:t>
            </a: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Daily target </a:t>
            </a:r>
            <a:r>
              <a:rPr lang="en-US" sz="1900" dirty="0">
                <a:solidFill>
                  <a:srgbClr val="2A211C"/>
                </a:solidFill>
              </a:rPr>
              <a:t>200 customers</a:t>
            </a: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Break-even </a:t>
            </a:r>
            <a:r>
              <a:rPr lang="en-US" sz="1900" dirty="0">
                <a:solidFill>
                  <a:srgbClr val="2A211C"/>
                </a:solidFill>
              </a:rPr>
              <a:t>12 months</a:t>
            </a:r>
            <a:endParaRPr lang="en-US" sz="1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Offer and target audience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58368" y="941832"/>
            <a:ext cx="8046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5440680" cy="3063240"/>
          </a:xfrm>
          <a:prstGeom prst="roundRect">
            <a:avLst>
              <a:gd name="adj" fmla="val 1429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355080" y="1325880"/>
            <a:ext cx="5166360" cy="3063240"/>
          </a:xfrm>
          <a:prstGeom prst="roundRect">
            <a:avLst>
              <a:gd name="adj" fmla="val 1429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62763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4B2E1E"/>
                </a:solidFill>
              </a:rPr>
              <a:t>Main offer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914400" y="1965960"/>
            <a:ext cx="4754880" cy="22860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Espresso, cappuccino, latte and other drinks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Teas, plant-based options, pastries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Vegan and gluten-free products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Controlled preparation with a focus on quality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6583680" y="1627632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4B2E1E"/>
                </a:solidFill>
              </a:rPr>
              <a:t>Target audience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583680" y="1965960"/>
            <a:ext cx="4389120" cy="23317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Students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Office workers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Consumers who value specialty coffee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2A211C"/>
                </a:solidFill>
              </a:rPr>
              <a:t>• Main age group: 18–40 years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914400" y="4754880"/>
            <a:ext cx="100584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Marketing plan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777240" y="1371600"/>
            <a:ext cx="10972800" cy="4023360"/>
          </a:xfrm>
          <a:prstGeom prst="roundRect">
            <a:avLst>
              <a:gd name="adj" fmla="val 1481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869680" y="1097280"/>
            <a:ext cx="2011680" cy="914400"/>
          </a:xfrm>
          <a:prstGeom prst="arc">
            <a:avLst/>
          </a:prstGeom>
          <a:noFill/>
          <a:ln w="12700">
            <a:solidFill>
              <a:srgbClr val="D4B2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51560" y="1828800"/>
            <a:ext cx="9875520" cy="35661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A211C"/>
                </a:solidFill>
              </a:rPr>
              <a:t>• Social media: Instagram and TikTok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2A211C"/>
                </a:solidFill>
              </a:rPr>
              <a:t>• Google Maps and local digital presence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2A211C"/>
                </a:solidFill>
              </a:rPr>
              <a:t>• Opening discounts and promotional offers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2A211C"/>
                </a:solidFill>
              </a:rPr>
              <a:t>• Loyalty card and small events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1800" b="1" dirty="0">
                <a:solidFill>
                  <a:srgbClr val="4B2E1E"/>
                </a:solidFill>
              </a:rPr>
              <a:t>Business objective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2A211C"/>
                </a:solidFill>
              </a:rPr>
              <a:t>increase awareness, generate initial traffic, and encourage repeat purchases.</a:t>
            </a: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Strategic analysis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685800" y="1508760"/>
            <a:ext cx="5303520" cy="1920240"/>
          </a:xfrm>
          <a:prstGeom prst="roundRect">
            <a:avLst>
              <a:gd name="adj" fmla="val 3810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1673352"/>
            <a:ext cx="2560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Strengths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914400" y="1984248"/>
            <a:ext cx="4754880" cy="11887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Quality product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Good location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Pleasant atmosphere and friendly service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6172200" y="1508760"/>
            <a:ext cx="5303520" cy="1920240"/>
          </a:xfrm>
          <a:prstGeom prst="roundRect">
            <a:avLst>
              <a:gd name="adj" fmla="val 3810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0" y="1673352"/>
            <a:ext cx="2560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Weaknesses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6400800" y="1984248"/>
            <a:ext cx="4754880" cy="11887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High initial investment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New brand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Dependence on suppliers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685800" y="3794760"/>
            <a:ext cx="5303520" cy="1920240"/>
          </a:xfrm>
          <a:prstGeom prst="roundRect">
            <a:avLst>
              <a:gd name="adj" fmla="val 3810"/>
            </a:avLst>
          </a:prstGeom>
          <a:solidFill>
            <a:srgbClr val="EDE0D0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14400" y="3959352"/>
            <a:ext cx="2560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Opportunities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914400" y="4270248"/>
            <a:ext cx="4754880" cy="11887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Growth of coffee culture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Demand for sustainable products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Future expansion</a:t>
            </a:r>
            <a:endParaRPr lang="en-US" sz="1550" dirty="0"/>
          </a:p>
        </p:txBody>
      </p:sp>
      <p:sp>
        <p:nvSpPr>
          <p:cNvPr id="13" name="Shape 11"/>
          <p:cNvSpPr/>
          <p:nvPr/>
        </p:nvSpPr>
        <p:spPr>
          <a:xfrm>
            <a:off x="6172200" y="3794760"/>
            <a:ext cx="5303520" cy="1920240"/>
          </a:xfrm>
          <a:prstGeom prst="roundRect">
            <a:avLst>
              <a:gd name="adj" fmla="val 3810"/>
            </a:avLst>
          </a:prstGeom>
          <a:solidFill>
            <a:srgbClr val="EDE0D0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0" y="3959352"/>
            <a:ext cx="2560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4B2E1E"/>
                </a:solidFill>
              </a:rPr>
              <a:t>Threats</a:t>
            </a:r>
            <a:endParaRPr lang="en-US" sz="1900" dirty="0"/>
          </a:p>
        </p:txBody>
      </p:sp>
      <p:sp>
        <p:nvSpPr>
          <p:cNvPr id="15" name="Text 13"/>
          <p:cNvSpPr/>
          <p:nvPr/>
        </p:nvSpPr>
        <p:spPr>
          <a:xfrm>
            <a:off x="6400800" y="4270248"/>
            <a:ext cx="4754880" cy="11887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Intense competition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Fluctuation in raw material prices</a:t>
            </a: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A211C"/>
                </a:solidFill>
              </a:rPr>
              <a:t>• Reduced consumption during economic crises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Operations and team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58368" y="941832"/>
            <a:ext cx="8046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5394960" cy="3566160"/>
          </a:xfrm>
          <a:prstGeom prst="roundRect">
            <a:avLst>
              <a:gd name="adj" fmla="val 1441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58447" y="1325880"/>
            <a:ext cx="5212080" cy="3566160"/>
          </a:xfrm>
          <a:prstGeom prst="roundRect">
            <a:avLst>
              <a:gd name="adj" fmla="val 1441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62763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4B2E1E"/>
                </a:solidFill>
              </a:rPr>
              <a:t>Operations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914400" y="1965960"/>
            <a:ext cx="4572000" cy="24231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680" dirty="0">
                <a:solidFill>
                  <a:srgbClr val="2A211C"/>
                </a:solidFill>
              </a:rPr>
              <a:t>• Drinks prepared daily with fresh beans</a:t>
            </a:r>
            <a:endParaRPr lang="en-US" sz="1680" dirty="0"/>
          </a:p>
          <a:p>
            <a:pPr marL="0" indent="0">
              <a:buNone/>
            </a:pPr>
            <a:endParaRPr lang="en-US" sz="1680" dirty="0"/>
          </a:p>
          <a:p>
            <a:pPr marL="0" indent="0">
              <a:buNone/>
            </a:pPr>
            <a:r>
              <a:rPr lang="en-US" sz="1680" dirty="0">
                <a:solidFill>
                  <a:srgbClr val="2A211C"/>
                </a:solidFill>
              </a:rPr>
              <a:t>• Pastry products made in-house or by local suppliers</a:t>
            </a:r>
            <a:endParaRPr lang="en-US" sz="1680" dirty="0"/>
          </a:p>
          <a:p>
            <a:pPr marL="0" indent="0">
              <a:buNone/>
            </a:pPr>
            <a:endParaRPr lang="en-US" sz="1680" dirty="0"/>
          </a:p>
          <a:p>
            <a:pPr marL="0" indent="0">
              <a:buNone/>
            </a:pPr>
            <a:r>
              <a:rPr lang="en-US" sz="1680" dirty="0">
                <a:solidFill>
                  <a:srgbClr val="2A211C"/>
                </a:solidFill>
              </a:rPr>
              <a:t>• Daily quality control</a:t>
            </a:r>
            <a:endParaRPr lang="en-US" sz="1680" dirty="0"/>
          </a:p>
          <a:p>
            <a:pPr marL="0" indent="0">
              <a:buNone/>
            </a:pPr>
            <a:endParaRPr lang="en-US" sz="1680" dirty="0"/>
          </a:p>
          <a:p>
            <a:pPr marL="0" indent="0">
              <a:buNone/>
            </a:pPr>
            <a:r>
              <a:rPr lang="en-US" sz="1680" dirty="0">
                <a:solidFill>
                  <a:srgbClr val="2A211C"/>
                </a:solidFill>
              </a:rPr>
              <a:t>• Weekly stock and expiration management</a:t>
            </a:r>
            <a:endParaRPr lang="en-US" sz="1680" dirty="0"/>
          </a:p>
        </p:txBody>
      </p:sp>
      <p:sp>
        <p:nvSpPr>
          <p:cNvPr id="8" name="Text 6"/>
          <p:cNvSpPr/>
          <p:nvPr/>
        </p:nvSpPr>
        <p:spPr>
          <a:xfrm>
            <a:off x="6537960" y="162763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4B2E1E"/>
                </a:solidFill>
              </a:rPr>
              <a:t>Initial team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537960" y="1965960"/>
            <a:ext cx="4480560" cy="24231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660" dirty="0">
                <a:solidFill>
                  <a:srgbClr val="2A211C"/>
                </a:solidFill>
              </a:rPr>
              <a:t>• CEO/Owner: strategy and management</a:t>
            </a:r>
            <a:endParaRPr lang="en-US" sz="1660" dirty="0"/>
          </a:p>
          <a:p>
            <a:pPr marL="0" indent="0">
              <a:buNone/>
            </a:pPr>
            <a:endParaRPr lang="en-US" sz="1660" dirty="0"/>
          </a:p>
          <a:p>
            <a:pPr marL="0" indent="0">
              <a:buNone/>
            </a:pPr>
            <a:r>
              <a:rPr lang="en-US" sz="1660" dirty="0">
                <a:solidFill>
                  <a:srgbClr val="2A211C"/>
                </a:solidFill>
              </a:rPr>
              <a:t>• Head Barista: coffee quality</a:t>
            </a:r>
            <a:endParaRPr lang="en-US" sz="1660" dirty="0"/>
          </a:p>
          <a:p>
            <a:pPr marL="0" indent="0">
              <a:buNone/>
            </a:pPr>
            <a:endParaRPr lang="en-US" sz="1660" dirty="0"/>
          </a:p>
          <a:p>
            <a:pPr marL="0" indent="0">
              <a:buNone/>
            </a:pPr>
            <a:r>
              <a:rPr lang="en-US" sz="1660" dirty="0">
                <a:solidFill>
                  <a:srgbClr val="2A211C"/>
                </a:solidFill>
              </a:rPr>
              <a:t>• Operations Manager: operations and team</a:t>
            </a:r>
            <a:endParaRPr lang="en-US" sz="1660" dirty="0"/>
          </a:p>
          <a:p>
            <a:pPr marL="0" indent="0">
              <a:buNone/>
            </a:pPr>
            <a:endParaRPr lang="en-US" sz="1660" dirty="0"/>
          </a:p>
          <a:p>
            <a:pPr marL="0" indent="0">
              <a:buNone/>
            </a:pPr>
            <a:r>
              <a:rPr lang="en-US" sz="1660" dirty="0">
                <a:solidFill>
                  <a:srgbClr val="2A211C"/>
                </a:solidFill>
              </a:rPr>
              <a:t>• 4 baristas + 1 finance/marketing support</a:t>
            </a:r>
            <a:endParaRPr lang="en-US" sz="1660" dirty="0"/>
          </a:p>
        </p:txBody>
      </p:sp>
      <p:sp>
        <p:nvSpPr>
          <p:cNvPr id="10" name="Text 8"/>
          <p:cNvSpPr/>
          <p:nvPr/>
        </p:nvSpPr>
        <p:spPr>
          <a:xfrm>
            <a:off x="914400" y="4892040"/>
            <a:ext cx="10058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58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Financial plan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685800" y="1325879"/>
            <a:ext cx="3657600" cy="3186485"/>
          </a:xfrm>
          <a:prstGeom prst="roundRect">
            <a:avLst>
              <a:gd name="adj" fmla="val 2000"/>
            </a:avLst>
          </a:prstGeom>
          <a:solidFill>
            <a:srgbClr val="EDE0D0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0" y="1325880"/>
            <a:ext cx="6949440" cy="3186484"/>
          </a:xfrm>
          <a:prstGeom prst="roundRect">
            <a:avLst>
              <a:gd name="adj" fmla="val 1441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51560" y="1828800"/>
            <a:ext cx="2743200" cy="338328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4B2E1E"/>
                </a:solidFill>
              </a:rPr>
              <a:t>Loan </a:t>
            </a:r>
            <a:r>
              <a:rPr lang="en-US" sz="1850" dirty="0">
                <a:solidFill>
                  <a:srgbClr val="2A211C"/>
                </a:solidFill>
              </a:rPr>
              <a:t>£50,000</a:t>
            </a:r>
            <a:endParaRPr lang="en-US" sz="1850" dirty="0"/>
          </a:p>
          <a:p>
            <a:pPr marL="0" indent="0">
              <a:buNone/>
            </a:pPr>
            <a:endParaRPr lang="en-US" sz="1850" dirty="0"/>
          </a:p>
          <a:p>
            <a:pPr marL="0" indent="0">
              <a:buNone/>
            </a:pPr>
            <a:r>
              <a:rPr lang="en-US" sz="1850" b="1" dirty="0">
                <a:solidFill>
                  <a:srgbClr val="4B2E1E"/>
                </a:solidFill>
              </a:rPr>
              <a:t>Own investment </a:t>
            </a:r>
            <a:r>
              <a:rPr lang="en-US" sz="1850" dirty="0">
                <a:solidFill>
                  <a:srgbClr val="2A211C"/>
                </a:solidFill>
              </a:rPr>
              <a:t>£35,000</a:t>
            </a:r>
            <a:endParaRPr lang="en-US" sz="1850" dirty="0"/>
          </a:p>
          <a:p>
            <a:pPr marL="0" indent="0">
              <a:buNone/>
            </a:pPr>
            <a:endParaRPr lang="en-US" sz="1850" dirty="0"/>
          </a:p>
          <a:p>
            <a:pPr marL="0" indent="0">
              <a:buNone/>
            </a:pPr>
            <a:r>
              <a:rPr lang="en-US" sz="1850" b="1" dirty="0">
                <a:solidFill>
                  <a:srgbClr val="4B2E1E"/>
                </a:solidFill>
              </a:rPr>
              <a:t>Payback </a:t>
            </a:r>
            <a:r>
              <a:rPr lang="en-US" sz="1850" dirty="0">
                <a:solidFill>
                  <a:srgbClr val="2A211C"/>
                </a:solidFill>
              </a:rPr>
              <a:t>24 months</a:t>
            </a:r>
            <a:endParaRPr lang="en-US" sz="1850" dirty="0"/>
          </a:p>
          <a:p>
            <a:pPr marL="0" indent="0">
              <a:buNone/>
            </a:pPr>
            <a:endParaRPr lang="en-US" sz="1850" dirty="0"/>
          </a:p>
          <a:p>
            <a:pPr marL="0" indent="0">
              <a:buNone/>
            </a:pPr>
            <a:r>
              <a:rPr lang="en-US" sz="1850" b="1" dirty="0">
                <a:solidFill>
                  <a:srgbClr val="4B2E1E"/>
                </a:solidFill>
              </a:rPr>
              <a:t>Year 1 </a:t>
            </a:r>
            <a:r>
              <a:rPr lang="en-US" sz="1850" dirty="0">
                <a:solidFill>
                  <a:srgbClr val="2A211C"/>
                </a:solidFill>
              </a:rPr>
              <a:t>Positive cash flow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4892040" y="1664208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4B2E1E"/>
                </a:solidFill>
              </a:rPr>
              <a:t>Financial summary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4892040" y="2011680"/>
            <a:ext cx="6217920" cy="361188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t">
            <a:normAutofit/>
          </a:bodyPr>
          <a:lstStyle/>
          <a:p>
            <a:pPr marL="0" indent="0">
              <a:buNone/>
            </a:pPr>
            <a:r>
              <a:rPr lang="en-US" sz="1620" dirty="0">
                <a:solidFill>
                  <a:srgbClr val="2A211C"/>
                </a:solidFill>
              </a:rPr>
              <a:t>• Forecast of positive cash flow at the end of the first year</a:t>
            </a:r>
            <a:endParaRPr lang="en-US" sz="1620" dirty="0"/>
          </a:p>
          <a:p>
            <a:pPr marL="0" indent="0">
              <a:buNone/>
            </a:pPr>
            <a:endParaRPr lang="en-US" sz="1620" dirty="0"/>
          </a:p>
          <a:p>
            <a:pPr marL="0" indent="0">
              <a:buNone/>
            </a:pPr>
            <a:r>
              <a:rPr lang="en-US" sz="1620" dirty="0">
                <a:solidFill>
                  <a:srgbClr val="2A211C"/>
                </a:solidFill>
              </a:rPr>
              <a:t>• Attention to break-even already in the first year</a:t>
            </a:r>
            <a:endParaRPr lang="en-US" sz="1620" dirty="0"/>
          </a:p>
          <a:p>
            <a:pPr marL="0" indent="0">
              <a:buNone/>
            </a:pPr>
            <a:endParaRPr lang="en-US" sz="1620" dirty="0"/>
          </a:p>
          <a:p>
            <a:pPr marL="0" indent="0">
              <a:buNone/>
            </a:pPr>
            <a:r>
              <a:rPr lang="en-US" sz="1620" dirty="0">
                <a:solidFill>
                  <a:srgbClr val="2A211C"/>
                </a:solidFill>
              </a:rPr>
              <a:t>• Original document shows a difference between initial investment (£80k) and funding sources (£85k): point to review</a:t>
            </a:r>
            <a:endParaRPr lang="en-US" sz="1620" dirty="0"/>
          </a:p>
          <a:p>
            <a:pPr marL="0" indent="0">
              <a:buNone/>
            </a:pPr>
            <a:endParaRPr lang="en-US" sz="1620" dirty="0"/>
          </a:p>
          <a:p>
            <a:pPr marL="0" indent="0">
              <a:buNone/>
            </a:pPr>
            <a:r>
              <a:rPr lang="en-US" sz="1620" dirty="0">
                <a:solidFill>
                  <a:srgbClr val="2A211C"/>
                </a:solidFill>
              </a:rPr>
              <a:t>Conclusion: the business appears financially viable, but investment values should be aligned for greater consistency.</a:t>
            </a:r>
            <a:endParaRPr lang="en-US" sz="16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4B2E1E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Conclusion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868680" y="1417320"/>
            <a:ext cx="10424160" cy="4709160"/>
          </a:xfrm>
          <a:prstGeom prst="roundRect">
            <a:avLst>
              <a:gd name="adj" fmla="val 1553"/>
            </a:avLst>
          </a:prstGeom>
          <a:solidFill>
            <a:srgbClr val="FFFDFC"/>
          </a:solidFill>
          <a:ln w="12700">
            <a:solidFill>
              <a:srgbClr val="E8D8C3"/>
            </a:solidFill>
            <a:prstDash val="solid"/>
          </a:ln>
          <a:effectLst>
            <a:outerShdw blurRad="12700" dist="635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234440" y="2011680"/>
            <a:ext cx="9601200" cy="2286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900" dirty="0">
                <a:solidFill>
                  <a:srgbClr val="2A211C"/>
                </a:solidFill>
              </a:rPr>
              <a:t>Urban Aroma Coffee is a well-planned business with strong potential, offering high-quality products, good customer experience, and sustainable practices. It has clear objectives, a defined target market, and realistic financial expectations, including break-even within 12 months. Despite competition and costs, the business shows good opportunities for growth and long-term success.</a:t>
            </a:r>
          </a:p>
          <a:p>
            <a:pPr marL="0" indent="0" algn="l">
              <a:buNone/>
            </a:pPr>
            <a:endParaRPr lang="en-US" sz="1900" dirty="0">
              <a:solidFill>
                <a:srgbClr val="2A211C"/>
              </a:solidFill>
            </a:endParaRPr>
          </a:p>
          <a:p>
            <a:pPr marL="0" indent="0" algn="l">
              <a:buNone/>
            </a:pPr>
            <a:r>
              <a:rPr lang="en-US" sz="1900" dirty="0">
                <a:solidFill>
                  <a:srgbClr val="2A211C"/>
                </a:solidFill>
              </a:rPr>
              <a:t>Thank You</a:t>
            </a:r>
            <a:endParaRPr lang="en-US" sz="1900" dirty="0"/>
          </a:p>
        </p:txBody>
      </p:sp>
      <p:pic>
        <p:nvPicPr>
          <p:cNvPr id="5" name="Image 0" descr="/mnt/data/urban_fix/coffee_logo_transpare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3973" y="4251960"/>
            <a:ext cx="1288815" cy="114300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1E7F25-CFED-A67B-9ED2-306146FC032D}"/>
              </a:ext>
            </a:extLst>
          </p:cNvPr>
          <p:cNvSpPr txBox="1"/>
          <p:nvPr/>
        </p:nvSpPr>
        <p:spPr>
          <a:xfrm>
            <a:off x="904461" y="626165"/>
            <a:ext cx="31208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4B2E1E"/>
                </a:solidFill>
                <a:latin typeface="Aptos Display" pitchFamily="34" charset="0"/>
              </a:rPr>
              <a:t>Reference List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B628A6-6DFF-157E-6415-8836DDCA4DE6}"/>
              </a:ext>
            </a:extLst>
          </p:cNvPr>
          <p:cNvSpPr txBox="1"/>
          <p:nvPr/>
        </p:nvSpPr>
        <p:spPr>
          <a:xfrm>
            <a:off x="1182757" y="1171812"/>
            <a:ext cx="1083365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Statistica. (2025) Average price for a cup of coffee in </a:t>
            </a:r>
            <a:r>
              <a:rPr lang="en-GB" dirty="0" err="1"/>
              <a:t>theUK</a:t>
            </a:r>
            <a:r>
              <a:rPr lang="en-GB" dirty="0"/>
              <a:t> in 2025, by region. Statistica.com. Available at: </a:t>
            </a:r>
            <a:r>
              <a:rPr lang="en-GB" dirty="0">
                <a:hlinkClick r:id="rId2"/>
              </a:rPr>
              <a:t>https://www.statista.com/statistics/coffee-prices-uk</a:t>
            </a:r>
            <a:r>
              <a:rPr lang="en-GB" dirty="0"/>
              <a:t> (Accessed: 29 March 2026).Small Business Price Index. (2025) Typical operating costs for a coffee shop UK. </a:t>
            </a:r>
            <a:r>
              <a:rPr lang="en-GB" dirty="0" err="1"/>
              <a:t>SmallBusinessPriceIndex.co.uk.Available</a:t>
            </a:r>
            <a:r>
              <a:rPr lang="en-GB" dirty="0"/>
              <a:t> at: </a:t>
            </a:r>
            <a:r>
              <a:rPr lang="en-GB" dirty="0">
                <a:hlinkClick r:id="rId3"/>
              </a:rPr>
              <a:t>https://smallbusinesspriceindex.co.uk/costs/coffee-shop</a:t>
            </a:r>
            <a:r>
              <a:rPr lang="en-GB" dirty="0"/>
              <a:t> (Accessed: 29 March 2026).Office for National Statistics. (2025) Commercial </a:t>
            </a:r>
            <a:r>
              <a:rPr lang="en-GB" dirty="0" err="1"/>
              <a:t>rentalprice</a:t>
            </a:r>
            <a:r>
              <a:rPr lang="en-GB" dirty="0"/>
              <a:t> index, London. ONS.gov.uk. Available at: </a:t>
            </a:r>
            <a:r>
              <a:rPr lang="en-GB" dirty="0">
                <a:hlinkClick r:id="rId4"/>
              </a:rPr>
              <a:t>https://www.ons.gov.uk/businessindustryandtrade/propertyincome/datasets/commercialrentalpriceindex</a:t>
            </a:r>
            <a:r>
              <a:rPr lang="en-GB" dirty="0"/>
              <a:t>  (Accessed: 29March 2026).Glassdoor. (2025) Average barista salary in London.Glassdoor.co.uk. Available at: </a:t>
            </a:r>
            <a:r>
              <a:rPr lang="en-GB" dirty="0">
                <a:hlinkClick r:id="rId5"/>
              </a:rPr>
              <a:t>https://www.glassdoor.co.uk/Salaries/barista-salary-London</a:t>
            </a:r>
            <a:r>
              <a:rPr lang="en-GB" dirty="0"/>
              <a:t> (Accessed: 29 March 2026).</a:t>
            </a:r>
          </a:p>
        </p:txBody>
      </p:sp>
    </p:spTree>
    <p:extLst>
      <p:ext uri="{BB962C8B-B14F-4D97-AF65-F5344CB8AC3E}">
        <p14:creationId xmlns:p14="http://schemas.microsoft.com/office/powerpoint/2010/main" val="1832507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682</Words>
  <Application>Microsoft Office PowerPoint</Application>
  <PresentationFormat>Widescreen</PresentationFormat>
  <Paragraphs>151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Urban Aroma Coffee Business Plan</dc:title>
  <dc:subject>Urban Aroma Coffee Business Plan</dc:subject>
  <dc:creator>OpenAI</dc:creator>
  <cp:lastModifiedBy>Fatima Galbiade Fernandes (2435941)</cp:lastModifiedBy>
  <cp:revision>3</cp:revision>
  <dcterms:created xsi:type="dcterms:W3CDTF">2026-04-21T06:45:59Z</dcterms:created>
  <dcterms:modified xsi:type="dcterms:W3CDTF">2026-04-21T07:47:07Z</dcterms:modified>
</cp:coreProperties>
</file>