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84703" autoAdjust="0"/>
  </p:normalViewPr>
  <p:slideViewPr>
    <p:cSldViewPr snapToGrid="0">
      <p:cViewPr varScale="1">
        <p:scale>
          <a:sx n="76" d="100"/>
          <a:sy n="76" d="100"/>
        </p:scale>
        <p:origin x="9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7030CC-1593-439F-85CC-4120F73578A2}" type="datetimeFigureOut">
              <a:rPr lang="en-IN" smtClean="0"/>
              <a:t>08-07-2022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EA892F-2486-4822-9E78-80AF0CDBC40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28207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63483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1721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6536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8633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6452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99785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EA892F-2486-4822-9E78-80AF0CDBC40B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41517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s://technofaq.org/posts/2020/12/trends-in-education-technology-with-a-significant-impact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ophotostock.deviantart.com/art/Digital-World-Technology-and-Business-424999983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yxtruth.com/2019/12/20/starting-out-in-information-technology/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echnofaq.org/posts/2018/07/5-amazing-advanced-gaming-technology-you-should-know-about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hr-technology/heres-how-you-can-blend-technology-into-hr-2787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cherlund.blogspot.com/2018/06/technology-is-key-for-boosting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hyperlink" Target="https://www.ceeol.com/search/article-detail?id=102928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ducause.edu/research-and-publications/books/educating-net-generation/convenience-communications-and-control-how-students-use-technology" TargetMode="External"/><Relationship Id="rId5" Type="http://schemas.openxmlformats.org/officeDocument/2006/relationships/hyperlink" Target="https://researchleap.com/globotics-driven-digital-transformation-a-bright-future-for-internships-digital-marketing-and-e-commerce-education/" TargetMode="Externa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outreach.org/articles/digital-transformation-higher-education-post-covid-19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AB4E61B-7796-C40B-9E92-DF4E198CCC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778" r="12972" b="-1"/>
          <a:stretch/>
        </p:blipFill>
        <p:spPr>
          <a:xfrm>
            <a:off x="-340" y="4926"/>
            <a:ext cx="8450317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73" y="-1993"/>
            <a:ext cx="6635874" cy="1839757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 students use technology to collaborate at UWTSD?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72" y="3962400"/>
            <a:ext cx="5327028" cy="2890674"/>
          </a:xfrm>
        </p:spPr>
        <p:txBody>
          <a:bodyPr anchor="ctr">
            <a:normAutofit/>
          </a:bodyPr>
          <a:lstStyle/>
          <a:p>
            <a:pPr algn="l"/>
            <a:r>
              <a:rPr lang="en-US" sz="16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of the Students:</a:t>
            </a:r>
          </a:p>
          <a:p>
            <a:pPr algn="l"/>
            <a:r>
              <a:rPr lang="en-US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Ivaylo</a:t>
            </a: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Georgiev</a:t>
            </a:r>
            <a:endParaRPr lang="en-US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2128090 </a:t>
            </a:r>
          </a:p>
          <a:p>
            <a:pPr algn="l"/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Aneliya Kirkova-Georgieva</a:t>
            </a:r>
          </a:p>
          <a:p>
            <a:pPr algn="l"/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Number:2125657</a:t>
            </a:r>
          </a:p>
          <a:p>
            <a:pPr algn="l"/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BMSW 4003_BIRM</a:t>
            </a:r>
          </a:p>
          <a:p>
            <a:pPr algn="l"/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</a:t>
            </a: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pPr algn="l"/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</a:t>
            </a:r>
            <a:r>
              <a:rPr lang="en-US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Abdi Rahman</a:t>
            </a:r>
          </a:p>
          <a:p>
            <a:pPr algn="l"/>
            <a:endParaRPr lang="en-US" sz="11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Free Images : creative, technology, web, internet, office, gadget ...">
            <a:extLst>
              <a:ext uri="{FF2B5EF4-FFF2-40B4-BE49-F238E27FC236}">
                <a16:creationId xmlns:a16="http://schemas.microsoft.com/office/drawing/2014/main" id="{51A2879C-9843-ECCB-C198-F057E25288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717" r="17246" b="-2"/>
          <a:stretch/>
        </p:blipFill>
        <p:spPr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A picture containing invertebrate, coelenterate, hydrozoan&#10;&#10;Description automatically generated">
            <a:extLst>
              <a:ext uri="{FF2B5EF4-FFF2-40B4-BE49-F238E27FC236}">
                <a16:creationId xmlns:a16="http://schemas.microsoft.com/office/drawing/2014/main" id="{39745DAA-87A3-89DD-B758-D07310F3FA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26399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F3321CF-DBAC-0FAB-4AAF-23BEBE816462}"/>
              </a:ext>
            </a:extLst>
          </p:cNvPr>
          <p:cNvSpPr txBox="1"/>
          <p:nvPr/>
        </p:nvSpPr>
        <p:spPr>
          <a:xfrm>
            <a:off x="196850" y="171719"/>
            <a:ext cx="11798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b="1" dirty="0">
                <a:solidFill>
                  <a:schemeClr val="bg1"/>
                </a:solidFill>
              </a:rPr>
              <a:t>Table of Content</a:t>
            </a:r>
          </a:p>
        </p:txBody>
      </p:sp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E3759044-229C-FB00-30DA-F629A017E7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313842"/>
              </p:ext>
            </p:extLst>
          </p:nvPr>
        </p:nvGraphicFramePr>
        <p:xfrm>
          <a:off x="196850" y="2053798"/>
          <a:ext cx="12188952" cy="328666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993582">
                  <a:extLst>
                    <a:ext uri="{9D8B030D-6E8A-4147-A177-3AD203B41FA5}">
                      <a16:colId xmlns:a16="http://schemas.microsoft.com/office/drawing/2014/main" val="513297620"/>
                    </a:ext>
                  </a:extLst>
                </a:gridCol>
                <a:gridCol w="2195370">
                  <a:extLst>
                    <a:ext uri="{9D8B030D-6E8A-4147-A177-3AD203B41FA5}">
                      <a16:colId xmlns:a16="http://schemas.microsoft.com/office/drawing/2014/main" val="1855760983"/>
                    </a:ext>
                  </a:extLst>
                </a:gridCol>
              </a:tblGrid>
              <a:tr h="434184">
                <a:tc>
                  <a:txBody>
                    <a:bodyPr/>
                    <a:lstStyle/>
                    <a:p>
                      <a:pPr algn="just"/>
                      <a:r>
                        <a:rPr lang="en-IN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6905528"/>
                  </a:ext>
                </a:extLst>
              </a:tr>
              <a:tr h="675417">
                <a:tc>
                  <a:txBody>
                    <a:bodyPr/>
                    <a:lstStyle/>
                    <a:p>
                      <a:pPr algn="just"/>
                      <a:r>
                        <a:rPr lang="en-IN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Which digital tool is most used by students at UWTSD to collaborate together?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81319306"/>
                  </a:ext>
                </a:extLst>
              </a:tr>
              <a:tr h="526842">
                <a:tc>
                  <a:txBody>
                    <a:bodyPr/>
                    <a:lstStyle/>
                    <a:p>
                      <a:pPr algn="just"/>
                      <a:r>
                        <a:rPr lang="en-IN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Ethical consideration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>
                          <a:solidFill>
                            <a:schemeClr val="bg1"/>
                          </a:solidFill>
                        </a:rPr>
                        <a:t>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9227058"/>
                  </a:ext>
                </a:extLst>
              </a:tr>
              <a:tr h="565261">
                <a:tc>
                  <a:txBody>
                    <a:bodyPr/>
                    <a:lstStyle/>
                    <a:p>
                      <a:pPr algn="just"/>
                      <a:r>
                        <a:rPr lang="en-IN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Proposed method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>
                          <a:solidFill>
                            <a:schemeClr val="bg1"/>
                          </a:solidFill>
                        </a:rPr>
                        <a:t>6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45153139"/>
                  </a:ext>
                </a:extLst>
              </a:tr>
              <a:tr h="434184">
                <a:tc>
                  <a:txBody>
                    <a:bodyPr/>
                    <a:lstStyle/>
                    <a:p>
                      <a:pPr algn="just"/>
                      <a:r>
                        <a:rPr lang="en-IN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Hypothesis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>
                          <a:solidFill>
                            <a:schemeClr val="bg1"/>
                          </a:solidFill>
                        </a:rPr>
                        <a:t>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31452"/>
                  </a:ext>
                </a:extLst>
              </a:tr>
              <a:tr h="434184">
                <a:tc>
                  <a:txBody>
                    <a:bodyPr/>
                    <a:lstStyle/>
                    <a:p>
                      <a:pPr algn="just"/>
                      <a:r>
                        <a:rPr lang="en-IN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b="1" dirty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8717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2866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chnology 2020 Free Stock Photo - Public Domain Pictures">
            <a:extLst>
              <a:ext uri="{FF2B5EF4-FFF2-40B4-BE49-F238E27FC236}">
                <a16:creationId xmlns:a16="http://schemas.microsoft.com/office/drawing/2014/main" id="{86961AC4-BC1A-377D-0FD3-CE23952036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98" t="2547" b="6545"/>
          <a:stretch/>
        </p:blipFill>
        <p:spPr>
          <a:xfrm>
            <a:off x="-1" y="10"/>
            <a:ext cx="866849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89209-37E2-3056-A61F-583B3835D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0" y="966052"/>
            <a:ext cx="6929469" cy="1124712"/>
          </a:xfrm>
        </p:spPr>
        <p:txBody>
          <a:bodyPr anchor="ctr"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1745505-2BD0-1995-AFA4-DD4DBD91D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9700" y="2454551"/>
            <a:ext cx="8242301" cy="3654149"/>
          </a:xfrm>
        </p:spPr>
        <p:txBody>
          <a:bodyPr anchor="ctr">
            <a:no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Today, students have high level technical expertise, and the technology are main part of their live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Students prefer  teamwork, experiential activities, and technology is well known.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Internet access and use technology-communication and sharing information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order to research ‘How the students use technology to collaborate?’, we will study the following question:</a:t>
            </a:r>
          </a:p>
          <a:p>
            <a:pPr algn="just"/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Which digital tool is most used by students at UWTSD to collaborate together? ( Research question)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1CCB8F1-8E7E-DFB5-9B42-3AE3BC990957}"/>
              </a:ext>
            </a:extLst>
          </p:cNvPr>
          <p:cNvSpPr/>
          <p:nvPr/>
        </p:nvSpPr>
        <p:spPr>
          <a:xfrm>
            <a:off x="8668491" y="130628"/>
            <a:ext cx="3523510" cy="83349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Ivaylo Georgiev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2128090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488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chnology 2020 Free Stock Photo - Public Domain Pictures">
            <a:extLst>
              <a:ext uri="{FF2B5EF4-FFF2-40B4-BE49-F238E27FC236}">
                <a16:creationId xmlns:a16="http://schemas.microsoft.com/office/drawing/2014/main" id="{86961AC4-BC1A-377D-0FD3-CE23952036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39" r="17784" b="-1"/>
          <a:stretch/>
        </p:blipFill>
        <p:spPr>
          <a:xfrm>
            <a:off x="6185051" y="10"/>
            <a:ext cx="5997632" cy="6857990"/>
          </a:xfrm>
          <a:custGeom>
            <a:avLst/>
            <a:gdLst/>
            <a:ahLst/>
            <a:cxnLst/>
            <a:rect l="l" t="t" r="r" b="b"/>
            <a:pathLst>
              <a:path w="5997632" h="6858000">
                <a:moveTo>
                  <a:pt x="0" y="0"/>
                </a:moveTo>
                <a:lnTo>
                  <a:pt x="5997632" y="0"/>
                </a:lnTo>
                <a:lnTo>
                  <a:pt x="5997632" y="6858000"/>
                </a:lnTo>
                <a:lnTo>
                  <a:pt x="3178693" y="6858000"/>
                </a:lnTo>
                <a:close/>
              </a:path>
            </a:pathLst>
          </a:custGeom>
        </p:spPr>
      </p:pic>
      <p:pic>
        <p:nvPicPr>
          <p:cNvPr id="3" name="Picture 4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EA43998D-3D72-6C70-7C0C-92EB904942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5689" b="-1"/>
          <a:stretch/>
        </p:blipFill>
        <p:spPr>
          <a:xfrm>
            <a:off x="9317" y="0"/>
            <a:ext cx="9141744" cy="6857990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7FEB674-D811-4FFE-A878-29D0C0ED1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3847"/>
            <a:ext cx="6434783" cy="3310306"/>
          </a:xfrm>
          <a:custGeom>
            <a:avLst/>
            <a:gdLst>
              <a:gd name="connsiteX0" fmla="*/ 0 w 6434783"/>
              <a:gd name="connsiteY0" fmla="*/ 0 h 3310306"/>
              <a:gd name="connsiteX1" fmla="*/ 3829872 w 6434783"/>
              <a:gd name="connsiteY1" fmla="*/ 0 h 3310306"/>
              <a:gd name="connsiteX2" fmla="*/ 4896100 w 6434783"/>
              <a:gd name="connsiteY2" fmla="*/ 0 h 3310306"/>
              <a:gd name="connsiteX3" fmla="*/ 4901677 w 6434783"/>
              <a:gd name="connsiteY3" fmla="*/ 0 h 3310306"/>
              <a:gd name="connsiteX4" fmla="*/ 6434783 w 6434783"/>
              <a:gd name="connsiteY4" fmla="*/ 3310306 h 3310306"/>
              <a:gd name="connsiteX5" fmla="*/ 0 w 6434783"/>
              <a:gd name="connsiteY5" fmla="*/ 3310306 h 33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34783" h="3310306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6434783" y="3310306"/>
                </a:lnTo>
                <a:lnTo>
                  <a:pt x="0" y="33103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89209-37E2-3056-A61F-583B3835D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6" y="0"/>
            <a:ext cx="7928183" cy="2120900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Which digital tool is most used by students at UWTSD to collaborate together?</a:t>
            </a:r>
            <a:b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/>
              <a:t> 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3C1187DD-14C3-7861-8E2E-F070CE81D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6" y="2120901"/>
            <a:ext cx="5489784" cy="3124200"/>
          </a:xfrm>
        </p:spPr>
        <p:txBody>
          <a:bodyPr anchor="ctr"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MS Teams- meetings, calls, all students have access; sharing, communicating and collaborating  within team or project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WhatsApp or Facebook –most students and teachers use Facebook for educational purpose, using groups, sharing ideas and information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OneDrive- easy sharing documents with your colleagues in the cloud, keep them safe and use them any time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BBCEF-1712-0CAF-3D22-A7DF3DFC499F}"/>
              </a:ext>
            </a:extLst>
          </p:cNvPr>
          <p:cNvSpPr txBox="1"/>
          <p:nvPr/>
        </p:nvSpPr>
        <p:spPr>
          <a:xfrm>
            <a:off x="435429" y="5497286"/>
            <a:ext cx="3336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Ivaylo Georgiev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2128090</a:t>
            </a:r>
          </a:p>
        </p:txBody>
      </p:sp>
    </p:spTree>
    <p:extLst>
      <p:ext uri="{BB962C8B-B14F-4D97-AF65-F5344CB8AC3E}">
        <p14:creationId xmlns:p14="http://schemas.microsoft.com/office/powerpoint/2010/main" val="2111719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E9D7E93F-F06A-B3DB-9D14-1C6457F4DA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091" t="10520" b="12871"/>
          <a:stretch/>
        </p:blipFill>
        <p:spPr>
          <a:xfrm>
            <a:off x="0" y="-38090"/>
            <a:ext cx="124586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49206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89209-37E2-3056-A61F-583B3835D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2063" y="336762"/>
            <a:ext cx="4598337" cy="1352338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consideration: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B5007933-9EE1-B7A7-C608-8D5E8EC1A6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2063" y="1549400"/>
            <a:ext cx="4332307" cy="4432299"/>
          </a:xfrm>
        </p:spPr>
        <p:txBody>
          <a:bodyPr anchor="ctr">
            <a:normAutofit/>
          </a:bodyPr>
          <a:lstStyle/>
          <a:p>
            <a:pPr algn="just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survey is conducted to answer a specific question(validity) and not be used for commercial purposes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Informed consent from the participants- voluntarily enter and fully informed about their participation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Respect for others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Confidentiality and anonymity</a:t>
            </a:r>
            <a:r>
              <a:rPr lang="bg-BG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will be preserved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research depends</a:t>
            </a:r>
            <a:r>
              <a:rPr lang="bg-BG" sz="1600" dirty="0">
                <a:latin typeface="Arial" panose="020B0604020202020204" pitchFamily="34" charset="0"/>
                <a:cs typeface="Arial" panose="020B0604020202020204" pitchFamily="34" charset="0"/>
              </a:rPr>
              <a:t> о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 the collaboration between the researchers and participants</a:t>
            </a:r>
          </a:p>
          <a:p>
            <a:pPr algn="just"/>
            <a:endParaRPr lang="en-US" sz="1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17CABB-60C1-B529-2BCB-2939858358EC}"/>
              </a:ext>
            </a:extLst>
          </p:cNvPr>
          <p:cNvSpPr txBox="1"/>
          <p:nvPr/>
        </p:nvSpPr>
        <p:spPr>
          <a:xfrm>
            <a:off x="50800" y="174171"/>
            <a:ext cx="4085771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Aneliya Georgieva</a:t>
            </a:r>
          </a:p>
          <a:p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2128090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38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2DCEC848-3DC1-809E-3C44-A6A3A522A0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77" r="1811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89209-37E2-3056-A61F-583B3835D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300" y="0"/>
            <a:ext cx="6740651" cy="1388039"/>
          </a:xfrm>
        </p:spPr>
        <p:txBody>
          <a:bodyPr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    Proposed method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7C1D4D34-CEB3-B70D-3742-1F9449C48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0700" y="1612900"/>
            <a:ext cx="5321301" cy="4287616"/>
          </a:xfrm>
        </p:spPr>
        <p:txBody>
          <a:bodyPr anchor="ctr">
            <a:normAutofit/>
          </a:bodyPr>
          <a:lstStyle/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 will ask: UWTSD’s students(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WHO?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Which digital tool is most commonly used for collaboration at UWTSD?(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Create questionnaire by MS Forms( include closed questions, rang order questions and Likert scale questions) and share it by MS Teams (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just"/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B9272B-4E8E-01C5-3F7B-B456E2005FEC}"/>
              </a:ext>
            </a:extLst>
          </p:cNvPr>
          <p:cNvSpPr txBox="1"/>
          <p:nvPr/>
        </p:nvSpPr>
        <p:spPr>
          <a:xfrm>
            <a:off x="8356600" y="5759945"/>
            <a:ext cx="3595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Aneliya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Georgieva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number:2125657</a:t>
            </a:r>
          </a:p>
        </p:txBody>
      </p:sp>
    </p:spTree>
    <p:extLst>
      <p:ext uri="{BB962C8B-B14F-4D97-AF65-F5344CB8AC3E}">
        <p14:creationId xmlns:p14="http://schemas.microsoft.com/office/powerpoint/2010/main" val="206488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989209-37E2-3056-A61F-583B3835D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5316" y="584791"/>
            <a:ext cx="4076684" cy="1010093"/>
          </a:xfrm>
        </p:spPr>
        <p:txBody>
          <a:bodyPr anchor="ctr">
            <a:normAutofit/>
          </a:bodyPr>
          <a:lstStyle/>
          <a:p>
            <a:pPr algn="ctr"/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D0D6F15A-6CD4-B5FA-3DF4-A7D8883D19D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0378" r="25615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F9E42BF0-E8D2-675A-01B9-618043565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2901" y="1811697"/>
            <a:ext cx="4229100" cy="2734904"/>
          </a:xfrm>
        </p:spPr>
        <p:txBody>
          <a:bodyPr anchor="ctr">
            <a:normAutofit/>
          </a:bodyPr>
          <a:lstStyle/>
          <a:p>
            <a:pPr algn="just"/>
            <a:endParaRPr lang="en-US" sz="2000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study is to test the hypothesis that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there is most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used digital tool by UWTSD students for collaboration</a:t>
            </a:r>
            <a:r>
              <a:rPr lang="en-GB" sz="2000" dirty="0"/>
              <a:t>.</a:t>
            </a:r>
            <a:endParaRPr lang="en-US" sz="20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BB4BD3-700B-D2A7-E2BF-5382C32F0BB5}"/>
              </a:ext>
            </a:extLst>
          </p:cNvPr>
          <p:cNvSpPr txBox="1"/>
          <p:nvPr/>
        </p:nvSpPr>
        <p:spPr>
          <a:xfrm>
            <a:off x="8343900" y="5787614"/>
            <a:ext cx="36086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Aneliya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Georgieva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number:2125657</a:t>
            </a:r>
          </a:p>
        </p:txBody>
      </p:sp>
    </p:spTree>
    <p:extLst>
      <p:ext uri="{BB962C8B-B14F-4D97-AF65-F5344CB8AC3E}">
        <p14:creationId xmlns:p14="http://schemas.microsoft.com/office/powerpoint/2010/main" val="1914692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microscope&#10;&#10;Description automatically generated">
            <a:extLst>
              <a:ext uri="{FF2B5EF4-FFF2-40B4-BE49-F238E27FC236}">
                <a16:creationId xmlns:a16="http://schemas.microsoft.com/office/drawing/2014/main" id="{24458FB4-5618-7E81-6C73-7ADAD5D509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4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055" r="11056" b="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2C3D07-CCB2-A81C-79A6-85394BBD5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10363"/>
            <a:ext cx="12192000" cy="993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2FB6689-1368-032B-EE44-545EADAE0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860" y="1843288"/>
            <a:ext cx="11462114" cy="4504349"/>
          </a:xfrm>
        </p:spPr>
        <p:txBody>
          <a:bodyPr anchor="ctr">
            <a:normAutofit/>
          </a:bodyPr>
          <a:lstStyle/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GB" sz="1400" b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Kvavik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B. (2005). Convenience, communications, and control: How students use technology. </a:t>
            </a:r>
            <a:r>
              <a:rPr lang="en-GB" sz="14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Educating the net generation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1(2005), 7-1.( Online). Available at: 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https://www.educause.edu/research-and-publications/books/educating-net-generation/convenience-communications-and-control-how-students-use-technology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8 July 2022)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endParaRPr lang="en-GB" sz="14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r>
              <a:rPr lang="en-GB" sz="1400" b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Catelly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 M. (2021). USING MICROSOFT TEAMS TO DEVELOP ENGINEERING STUDENTS’TELECONFERENCING SKILLS–A CLIL APPROACH. </a:t>
            </a:r>
            <a:r>
              <a:rPr lang="en-GB" sz="14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Conference proceedings of» eLearning and Software for Education «(</a:t>
            </a:r>
            <a:r>
              <a:rPr lang="en-GB" sz="14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eLSE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(Vol. 17, No. 01, pp. 118-129). Carol I National Defence University Publishing House. Available at: 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https://www.ceeol.com/search/article-detail?id=1029280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. (Accessed: 8 July 2022)</a:t>
            </a:r>
          </a:p>
          <a:p>
            <a:pPr algn="just">
              <a:lnSpc>
                <a:spcPct val="120000"/>
              </a:lnSpc>
              <a:spcAft>
                <a:spcPts val="600"/>
              </a:spcAft>
            </a:pPr>
            <a:endParaRPr lang="en-GB" sz="18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7942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85AD17A7-2713-7AE1-9A1F-4410A35F81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223" r="2186" b="-1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98BC92C-5CB6-9DFF-A234-0E537D35F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501606"/>
            <a:ext cx="3941499" cy="415436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11500" b="1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691638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l">
          <a:defRPr dirty="0" smtClean="0">
            <a:solidFill>
              <a:schemeClr val="tx1"/>
            </a:solidFill>
          </a:defRPr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1586</TotalTime>
  <Words>560</Words>
  <Application>Microsoft Office PowerPoint</Application>
  <PresentationFormat>Widescreen</PresentationFormat>
  <Paragraphs>69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How the students use technology to collaborate at UWTSD?</vt:lpstr>
      <vt:lpstr>PowerPoint Presentation</vt:lpstr>
      <vt:lpstr>Introduction</vt:lpstr>
      <vt:lpstr>Which digital tool is most used by students at UWTSD to collaborate together?  </vt:lpstr>
      <vt:lpstr>Ethical consideration:</vt:lpstr>
      <vt:lpstr>           Proposed method</vt:lpstr>
      <vt:lpstr>Hypothesis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cp:lastModifiedBy>Aneliya Kirkova-Georgieva (2125657)</cp:lastModifiedBy>
  <cp:revision>83</cp:revision>
  <dcterms:created xsi:type="dcterms:W3CDTF">2022-07-03T07:17:09Z</dcterms:created>
  <dcterms:modified xsi:type="dcterms:W3CDTF">2022-07-09T09:39:56Z</dcterms:modified>
</cp:coreProperties>
</file>