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8" r:id="rId3"/>
    <p:sldId id="257" r:id="rId4"/>
    <p:sldId id="259" r:id="rId5"/>
    <p:sldId id="265" r:id="rId6"/>
    <p:sldId id="260" r:id="rId7"/>
    <p:sldId id="261" r:id="rId8"/>
    <p:sldId id="262" r:id="rId9"/>
    <p:sldId id="263" r:id="rId10"/>
    <p:sldId id="26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BA9FEB6-A516-414E-A019-C01AF516826D}" type="datetimeFigureOut">
              <a:rPr lang="en-US" smtClean="0"/>
              <a:t>3/1/2023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9D58CBF-EFBE-40F2-8B0F-7FDED67C410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Hotel operations include activities which are crucial for maintaining a hotel run and delivering an excellent experience for the guest. Lack of engagement of the employees in their roles or during interactions can form a declining “customer satisfaction” and “decreases the power of profitability”. The report aims to state the importance of employee engagement within the hotel industry. The report will define engagement and a theoretical model for engagement in the hotel industry. It will also provide best practices of examples for engaging the employees and expand on these measures. Furthermore, the report will also exemplify data and statistics for supporting the findings.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99D58CBF-EFBE-40F2-8B0F-7FDED67C4104}"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Engagement is known to be the degree</a:t>
            </a:r>
            <a:r>
              <a:rPr lang="en-US" sz="1200" b="1" i="0" u="none" strike="noStrike" kern="1200" dirty="0">
                <a:solidFill>
                  <a:schemeClr val="tx1"/>
                </a:solidFill>
                <a:latin typeface="+mn-lt"/>
                <a:ea typeface="+mn-ea"/>
                <a:cs typeface="+mn-cs"/>
              </a:rPr>
              <a:t> </a:t>
            </a:r>
            <a:r>
              <a:rPr lang="en-US" sz="1200" b="0" i="0" u="none" strike="noStrike" kern="1200" dirty="0">
                <a:solidFill>
                  <a:schemeClr val="tx1"/>
                </a:solidFill>
                <a:latin typeface="+mn-lt"/>
                <a:ea typeface="+mn-ea"/>
                <a:cs typeface="+mn-cs"/>
              </a:rPr>
              <a:t>to which the employees can invest their “cognitive”, “emotional”, and “</a:t>
            </a:r>
            <a:r>
              <a:rPr lang="en-US" sz="1200" b="0" i="0" u="none" strike="noStrike" kern="1200" dirty="0" err="1">
                <a:solidFill>
                  <a:schemeClr val="tx1"/>
                </a:solidFill>
                <a:latin typeface="+mn-lt"/>
                <a:ea typeface="+mn-ea"/>
                <a:cs typeface="+mn-cs"/>
              </a:rPr>
              <a:t>behavioural</a:t>
            </a:r>
            <a:r>
              <a:rPr lang="en-US" sz="1200" b="0" i="0" u="none" strike="noStrike" kern="1200" dirty="0">
                <a:solidFill>
                  <a:schemeClr val="tx1"/>
                </a:solidFill>
                <a:latin typeface="+mn-lt"/>
                <a:ea typeface="+mn-ea"/>
                <a:cs typeface="+mn-cs"/>
              </a:rPr>
              <a:t> energies” towards positive </a:t>
            </a:r>
            <a:r>
              <a:rPr lang="en-US" sz="1200" b="0" i="0" u="none" strike="noStrike" kern="1200" dirty="0" err="1">
                <a:solidFill>
                  <a:schemeClr val="tx1"/>
                </a:solidFill>
                <a:latin typeface="+mn-lt"/>
                <a:ea typeface="+mn-ea"/>
                <a:cs typeface="+mn-cs"/>
              </a:rPr>
              <a:t>organisational</a:t>
            </a:r>
            <a:r>
              <a:rPr lang="en-US" sz="1200" b="0" i="0" u="none" strike="noStrike" kern="1200" dirty="0">
                <a:solidFill>
                  <a:schemeClr val="tx1"/>
                </a:solidFill>
                <a:latin typeface="+mn-lt"/>
                <a:ea typeface="+mn-ea"/>
                <a:cs typeface="+mn-cs"/>
              </a:rPr>
              <a:t> outcomes. It is known to be the level of “enthusiasm and dedication” an individual shows in their job. The “legal definition” of engagement is a pact for “binding”, “pledging and coming together” which stays between individuals (</a:t>
            </a:r>
            <a:r>
              <a:rPr lang="en-US" sz="1200" b="0" i="0" u="none" strike="noStrike" kern="1200" dirty="0" err="1">
                <a:solidFill>
                  <a:schemeClr val="tx1"/>
                </a:solidFill>
                <a:latin typeface="+mn-lt"/>
                <a:ea typeface="+mn-ea"/>
                <a:cs typeface="+mn-cs"/>
              </a:rPr>
              <a:t>Brodie</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a:t>
            </a:r>
            <a:r>
              <a:rPr lang="en-US" sz="1200" b="0" i="0" u="none" strike="noStrike" kern="1200" dirty="0">
                <a:solidFill>
                  <a:schemeClr val="tx1"/>
                </a:solidFill>
                <a:latin typeface="+mn-lt"/>
                <a:ea typeface="+mn-ea"/>
                <a:cs typeface="+mn-cs"/>
              </a:rPr>
              <a:t> 2019). Considerably, it is known to be the interaction between the employees, “Vocational rehabilitation” (VR) and other workforce development which varies in measurable improvement in desirable outcomes for both parties. </a:t>
            </a:r>
            <a:endParaRPr lang="en-US" b="0" dirty="0"/>
          </a:p>
          <a:p>
            <a:pPr rtl="0"/>
            <a:r>
              <a:rPr lang="en-US" sz="1200" b="0" i="0" u="none" strike="noStrike" kern="1200" dirty="0">
                <a:solidFill>
                  <a:schemeClr val="tx1"/>
                </a:solidFill>
                <a:latin typeface="+mn-lt"/>
                <a:ea typeface="+mn-ea"/>
                <a:cs typeface="+mn-cs"/>
              </a:rPr>
              <a:t>Engaging business and industry is a critical component of training and placing job seekers with disabilities. Business engagement can vary from different purely advisory interactions for their long-term strategic partnerships. Approaching employers with high-impact strategic partners is to seek beyond the immediate needs of a program and look for methods to make local employers and industries competitive. Business engagement bridges the gap between the demand of employers and their skilled working ability (</a:t>
            </a:r>
            <a:r>
              <a:rPr lang="en-US" sz="1200" b="0" i="0" u="none" strike="noStrike" kern="1200" dirty="0" err="1">
                <a:solidFill>
                  <a:schemeClr val="tx1"/>
                </a:solidFill>
                <a:latin typeface="+mn-lt"/>
                <a:ea typeface="+mn-ea"/>
                <a:cs typeface="+mn-cs"/>
              </a:rPr>
              <a:t>Reuschke</a:t>
            </a:r>
            <a:r>
              <a:rPr lang="en-US" sz="1200" b="0" i="0" u="none" strike="noStrike" kern="1200" dirty="0">
                <a:solidFill>
                  <a:schemeClr val="tx1"/>
                </a:solidFill>
                <a:latin typeface="+mn-lt"/>
                <a:ea typeface="+mn-ea"/>
                <a:cs typeface="+mn-cs"/>
              </a:rPr>
              <a:t> and Mason, 2022). This also makes the supply of workers with the required skills for the </a:t>
            </a:r>
            <a:r>
              <a:rPr lang="en-US" sz="1200" b="0" i="0" u="none" strike="noStrike" kern="1200" dirty="0" err="1">
                <a:solidFill>
                  <a:schemeClr val="tx1"/>
                </a:solidFill>
                <a:latin typeface="+mn-lt"/>
                <a:ea typeface="+mn-ea"/>
                <a:cs typeface="+mn-cs"/>
              </a:rPr>
              <a:t>labour</a:t>
            </a:r>
            <a:r>
              <a:rPr lang="en-US" sz="1200" b="0" i="0" u="none" strike="noStrike" kern="1200" dirty="0">
                <a:solidFill>
                  <a:schemeClr val="tx1"/>
                </a:solidFill>
                <a:latin typeface="+mn-lt"/>
                <a:ea typeface="+mn-ea"/>
                <a:cs typeface="+mn-cs"/>
              </a:rPr>
              <a:t> market. Employee engagement is the strength of the mental and emotional connection the employees feel towards their tasks, their teams and their </a:t>
            </a:r>
            <a:r>
              <a:rPr lang="en-US" sz="1200" b="0" i="0" u="none" strike="noStrike" kern="1200" dirty="0" err="1">
                <a:solidFill>
                  <a:schemeClr val="tx1"/>
                </a:solidFill>
                <a:latin typeface="+mn-lt"/>
                <a:ea typeface="+mn-ea"/>
                <a:cs typeface="+mn-cs"/>
              </a:rPr>
              <a:t>organisations</a:t>
            </a:r>
            <a:r>
              <a:rPr lang="en-US" sz="1200" b="0" i="0" u="none" strike="noStrike" kern="1200" dirty="0">
                <a:solidFill>
                  <a:schemeClr val="tx1"/>
                </a:solidFill>
                <a:latin typeface="+mn-lt"/>
                <a:ea typeface="+mn-ea"/>
                <a:cs typeface="+mn-cs"/>
              </a:rPr>
              <a:t>. Focusing on the perceptions of their workforce, the employees can be </a:t>
            </a:r>
            <a:r>
              <a:rPr lang="en-US" sz="1200" b="0" i="0" u="none" strike="noStrike" kern="1200" dirty="0" err="1">
                <a:solidFill>
                  <a:schemeClr val="tx1"/>
                </a:solidFill>
                <a:latin typeface="+mn-lt"/>
                <a:ea typeface="+mn-ea"/>
                <a:cs typeface="+mn-cs"/>
              </a:rPr>
              <a:t>categorised</a:t>
            </a:r>
            <a:r>
              <a:rPr lang="en-US" sz="1200" b="0" i="0" u="none" strike="noStrike" kern="1200" dirty="0">
                <a:solidFill>
                  <a:schemeClr val="tx1"/>
                </a:solidFill>
                <a:latin typeface="+mn-lt"/>
                <a:ea typeface="+mn-ea"/>
                <a:cs typeface="+mn-cs"/>
              </a:rPr>
              <a:t> into specific groups.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99D58CBF-EFBE-40F2-8B0F-7FDED67C4104}"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rtl="0"/>
            <a:r>
              <a:rPr lang="en-US" sz="1200" b="0" i="0" u="none" strike="noStrike" kern="1200" dirty="0">
                <a:solidFill>
                  <a:schemeClr val="tx1"/>
                </a:solidFill>
                <a:latin typeface="+mn-lt"/>
                <a:ea typeface="+mn-ea"/>
                <a:cs typeface="+mn-cs"/>
              </a:rPr>
              <a:t>Engagement can vary in highly engaged employees and can hold a </a:t>
            </a:r>
            <a:r>
              <a:rPr lang="en-US" sz="1200" b="0" i="0" u="none" strike="noStrike" kern="1200" dirty="0" err="1">
                <a:solidFill>
                  <a:schemeClr val="tx1"/>
                </a:solidFill>
                <a:latin typeface="+mn-lt"/>
                <a:ea typeface="+mn-ea"/>
                <a:cs typeface="+mn-cs"/>
              </a:rPr>
              <a:t>favourable</a:t>
            </a:r>
            <a:r>
              <a:rPr lang="en-US" sz="1200" b="0" i="0" u="none" strike="noStrike" kern="1200" dirty="0">
                <a:solidFill>
                  <a:schemeClr val="tx1"/>
                </a:solidFill>
                <a:latin typeface="+mn-lt"/>
                <a:ea typeface="+mn-ea"/>
                <a:cs typeface="+mn-cs"/>
              </a:rPr>
              <a:t> opinion of their place of work. Employees who have positive attributes about their job and feel connected with their teams can put extra effort into the success of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In this prospect, the brand advocates speak highly of the employees and encourage them to achieve their best. The moderately engaged employees oversee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in moderate light and like to see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having opportunities for improvement (</a:t>
            </a:r>
            <a:r>
              <a:rPr lang="en-US" sz="1200" b="0" i="0" u="none" strike="noStrike" kern="1200" dirty="0" err="1">
                <a:solidFill>
                  <a:schemeClr val="tx1"/>
                </a:solidFill>
                <a:latin typeface="+mn-lt"/>
                <a:ea typeface="+mn-ea"/>
                <a:cs typeface="+mn-cs"/>
              </a:rPr>
              <a:t>Brodie</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a:t>
            </a:r>
            <a:r>
              <a:rPr lang="en-US" sz="1200" b="0" i="0" u="none" strike="noStrike" kern="1200" dirty="0">
                <a:solidFill>
                  <a:schemeClr val="tx1"/>
                </a:solidFill>
                <a:latin typeface="+mn-lt"/>
                <a:ea typeface="+mn-ea"/>
                <a:cs typeface="+mn-cs"/>
              </a:rPr>
              <a:t> 2019). These moderately engaged employees are likely to ask for fewer responsibilities and can underperform in their activities. Another type of engaged employee has barely engaged employees which feel different from their employment place. Activities in these employees mostly lack motivation for their position and will only perform their activities at a minimum level. This category of employee engagement tends to be a high turnover risk for hotel companies and other </a:t>
            </a:r>
            <a:r>
              <a:rPr lang="en-US" sz="1200" b="0" i="0" u="none" strike="noStrike" kern="1200" dirty="0" err="1">
                <a:solidFill>
                  <a:schemeClr val="tx1"/>
                </a:solidFill>
                <a:latin typeface="+mn-lt"/>
                <a:ea typeface="+mn-ea"/>
                <a:cs typeface="+mn-cs"/>
              </a:rPr>
              <a:t>organisations</a:t>
            </a:r>
            <a:r>
              <a:rPr lang="en-US" sz="1200" b="0" i="0" u="none" strike="noStrike" kern="1200" dirty="0">
                <a:solidFill>
                  <a:schemeClr val="tx1"/>
                </a:solidFill>
                <a:latin typeface="+mn-lt"/>
                <a:ea typeface="+mn-ea"/>
                <a:cs typeface="+mn-cs"/>
              </a:rPr>
              <a:t>. Another type of employee engagement is the “disengaged employees” who have a negative opinion of their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and lack the commitment to their responsibilities and position in the workplace. These employees are mostly discouraged about their future goals, purpose and objectives which affects the productivity of the other employees.</a:t>
            </a:r>
            <a:endParaRPr lang="en-US" b="0" dirty="0"/>
          </a:p>
          <a:p>
            <a:pPr rtl="0"/>
            <a:r>
              <a:rPr lang="en-US" sz="1200" b="0" i="0" u="none" strike="noStrike" kern="1200" dirty="0">
                <a:solidFill>
                  <a:schemeClr val="tx1"/>
                </a:solidFill>
                <a:latin typeface="+mn-lt"/>
                <a:ea typeface="+mn-ea"/>
                <a:cs typeface="+mn-cs"/>
              </a:rPr>
              <a:t>It is estimated that </a:t>
            </a:r>
            <a:r>
              <a:rPr lang="en-US" sz="1200" b="0" i="0" u="none" strike="noStrike" kern="1200" dirty="0" err="1">
                <a:solidFill>
                  <a:schemeClr val="tx1"/>
                </a:solidFill>
                <a:latin typeface="+mn-lt"/>
                <a:ea typeface="+mn-ea"/>
                <a:cs typeface="+mn-cs"/>
              </a:rPr>
              <a:t>organisations</a:t>
            </a:r>
            <a:r>
              <a:rPr lang="en-US" sz="1200" b="0" i="0" u="none" strike="noStrike" kern="1200" dirty="0">
                <a:solidFill>
                  <a:schemeClr val="tx1"/>
                </a:solidFill>
                <a:latin typeface="+mn-lt"/>
                <a:ea typeface="+mn-ea"/>
                <a:cs typeface="+mn-cs"/>
              </a:rPr>
              <a:t> with a great level of success believe that employees can provide greater engagement. According to the report Gallup, about 515 employees feel disengaged in the workplace and about 13% feel actively engaged in the working environment of </a:t>
            </a:r>
            <a:r>
              <a:rPr lang="en-US" sz="1200" b="0" i="0" u="none" strike="noStrike" kern="1200" dirty="0" err="1">
                <a:solidFill>
                  <a:schemeClr val="tx1"/>
                </a:solidFill>
                <a:latin typeface="+mn-lt"/>
                <a:ea typeface="+mn-ea"/>
                <a:cs typeface="+mn-cs"/>
              </a:rPr>
              <a:t>organisations</a:t>
            </a:r>
            <a:r>
              <a:rPr lang="en-US" sz="1200" b="0" i="0" u="none" strike="noStrike" kern="1200" dirty="0">
                <a:solidFill>
                  <a:schemeClr val="tx1"/>
                </a:solidFill>
                <a:latin typeface="+mn-lt"/>
                <a:ea typeface="+mn-ea"/>
                <a:cs typeface="+mn-cs"/>
              </a:rPr>
              <a:t>. The high engagement profitability in the hotel industry is estimated to be 21% where 85% of employees feel most motivated when internal communication within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is effective (Sun and </a:t>
            </a:r>
            <a:r>
              <a:rPr lang="en-US" sz="1200" b="0" i="0" u="none" strike="noStrike" kern="1200" dirty="0" err="1">
                <a:solidFill>
                  <a:schemeClr val="tx1"/>
                </a:solidFill>
                <a:latin typeface="+mn-lt"/>
                <a:ea typeface="+mn-ea"/>
                <a:cs typeface="+mn-cs"/>
              </a:rPr>
              <a:t>Bunchapattanasakda</a:t>
            </a:r>
            <a:r>
              <a:rPr lang="en-US" sz="1200" b="0" i="0" u="none" strike="noStrike" kern="1200" dirty="0">
                <a:solidFill>
                  <a:schemeClr val="tx1"/>
                </a:solidFill>
                <a:latin typeface="+mn-lt"/>
                <a:ea typeface="+mn-ea"/>
                <a:cs typeface="+mn-cs"/>
              </a:rPr>
              <a:t>, 2019). About 16% of employees use technology for monitoring employee engagement.</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99D58CBF-EFBE-40F2-8B0F-7FDED67C4104}"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rtl="0"/>
            <a:r>
              <a:rPr lang="en-US" sz="1200" b="0" i="0" u="none" strike="noStrike" kern="1200" dirty="0">
                <a:solidFill>
                  <a:schemeClr val="tx1"/>
                </a:solidFill>
                <a:latin typeface="+mn-lt"/>
                <a:ea typeface="+mn-ea"/>
                <a:cs typeface="+mn-cs"/>
              </a:rPr>
              <a:t>The employee engagement model is a theoretical framework which outlines how an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can help its employees and ensure that they are happy, satisfied and feel valued in the workplace. There are various employee engagement models, among them, the Zinger Model is a model which builds engagement from the bottom and focuses on the key needs of the employees. The Zinger Model comprises ten essential theoretical actions which the managers of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can imply for engaging employees in the workplace (Wang </a:t>
            </a:r>
            <a:r>
              <a:rPr lang="en-US" sz="1200" b="0" i="1" u="none" strike="noStrike" kern="1200" dirty="0">
                <a:solidFill>
                  <a:schemeClr val="tx1"/>
                </a:solidFill>
                <a:latin typeface="+mn-lt"/>
                <a:ea typeface="+mn-ea"/>
                <a:cs typeface="+mn-cs"/>
              </a:rPr>
              <a:t>et al.,</a:t>
            </a:r>
            <a:r>
              <a:rPr lang="en-US" sz="1200" b="0" i="0" u="none" strike="noStrike" kern="1200" dirty="0">
                <a:solidFill>
                  <a:schemeClr val="tx1"/>
                </a:solidFill>
                <a:latin typeface="+mn-lt"/>
                <a:ea typeface="+mn-ea"/>
                <a:cs typeface="+mn-cs"/>
              </a:rPr>
              <a:t> 2023). It </a:t>
            </a:r>
            <a:r>
              <a:rPr lang="en-US" sz="1200" b="0" i="0" u="none" strike="noStrike" kern="1200" dirty="0" err="1">
                <a:solidFill>
                  <a:schemeClr val="tx1"/>
                </a:solidFill>
                <a:latin typeface="+mn-lt"/>
                <a:ea typeface="+mn-ea"/>
                <a:cs typeface="+mn-cs"/>
              </a:rPr>
              <a:t>emphasises</a:t>
            </a:r>
            <a:r>
              <a:rPr lang="en-US" sz="1200" b="0" i="0" u="none" strike="noStrike" kern="1200" dirty="0">
                <a:solidFill>
                  <a:schemeClr val="tx1"/>
                </a:solidFill>
                <a:latin typeface="+mn-lt"/>
                <a:ea typeface="+mn-ea"/>
                <a:cs typeface="+mn-cs"/>
              </a:rPr>
              <a:t> the importance of employee engagement within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and its importance. This model can be classified as: </a:t>
            </a:r>
            <a:endParaRPr lang="en-US" b="0" dirty="0"/>
          </a:p>
          <a:p>
            <a:pPr rtl="0"/>
            <a:r>
              <a:rPr lang="en-US" sz="1200" b="1" i="1" u="none" strike="noStrike" kern="1200" dirty="0">
                <a:solidFill>
                  <a:schemeClr val="tx1"/>
                </a:solidFill>
                <a:latin typeface="+mn-lt"/>
                <a:ea typeface="+mn-ea"/>
                <a:cs typeface="+mn-cs"/>
              </a:rPr>
              <a:t>“Bottom row: necessities” -</a:t>
            </a:r>
            <a:r>
              <a:rPr lang="en-US" sz="1200" b="0" i="0" u="none" strike="noStrike" kern="1200" dirty="0">
                <a:solidFill>
                  <a:schemeClr val="tx1"/>
                </a:solidFill>
                <a:latin typeface="+mn-lt"/>
                <a:ea typeface="+mn-ea"/>
                <a:cs typeface="+mn-cs"/>
              </a:rPr>
              <a:t> This bottom row of the Zinger Pyramid focuses on the essentials of the individuals they require for doing the work. The main actions of this stage are to develop and increase the well-being, strengths and leverage of the employees. Some of the employee engagement characteristics which this stage can show are: </a:t>
            </a:r>
            <a:endParaRPr lang="en-US" b="0" dirty="0"/>
          </a:p>
          <a:p>
            <a:pPr rtl="0" fontAlgn="base"/>
            <a:r>
              <a:rPr lang="en-US" sz="1200" b="1" i="1" u="none" strike="noStrike" kern="1200" dirty="0">
                <a:solidFill>
                  <a:schemeClr val="tx1"/>
                </a:solidFill>
                <a:latin typeface="+mn-lt"/>
                <a:ea typeface="+mn-ea"/>
                <a:cs typeface="+mn-cs"/>
              </a:rPr>
              <a:t>“Enhance well-being” -</a:t>
            </a:r>
            <a:r>
              <a:rPr lang="en-US" sz="1200" b="0" i="0" u="none" strike="noStrike" kern="1200" dirty="0">
                <a:solidFill>
                  <a:schemeClr val="tx1"/>
                </a:solidFill>
                <a:latin typeface="+mn-lt"/>
                <a:ea typeface="+mn-ea"/>
                <a:cs typeface="+mn-cs"/>
              </a:rPr>
              <a:t> This can be a necessity for the employees as most employees sacrifice their well-being and physical self for the sake of the job. Developing a culture around psychological safety and providing sick leave when required can improve employee engagement and help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set their way for success (</a:t>
            </a:r>
            <a:r>
              <a:rPr lang="en-US" sz="1200" b="0" i="0" u="none" strike="noStrike" kern="1200" dirty="0" err="1">
                <a:solidFill>
                  <a:schemeClr val="tx1"/>
                </a:solidFill>
                <a:latin typeface="+mn-lt"/>
                <a:ea typeface="+mn-ea"/>
                <a:cs typeface="+mn-cs"/>
              </a:rPr>
              <a:t>Heesen</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a:t>
            </a:r>
            <a:r>
              <a:rPr lang="en-US" sz="1200" b="0" i="0" u="none" strike="noStrike" kern="1200" dirty="0">
                <a:solidFill>
                  <a:schemeClr val="tx1"/>
                </a:solidFill>
                <a:latin typeface="+mn-lt"/>
                <a:ea typeface="+mn-ea"/>
                <a:cs typeface="+mn-cs"/>
              </a:rPr>
              <a:t> 2019). </a:t>
            </a:r>
          </a:p>
          <a:p>
            <a:pPr rtl="0" fontAlgn="base"/>
            <a:r>
              <a:rPr lang="en-US" sz="1200" b="1" i="1" u="none" strike="noStrike" kern="1200" dirty="0">
                <a:solidFill>
                  <a:schemeClr val="tx1"/>
                </a:solidFill>
                <a:latin typeface="+mn-lt"/>
                <a:ea typeface="+mn-ea"/>
                <a:cs typeface="+mn-cs"/>
              </a:rPr>
              <a:t>“Enliven energy” -</a:t>
            </a:r>
            <a:r>
              <a:rPr lang="en-US" sz="1200" b="0" i="0" u="none" strike="noStrike" kern="1200" dirty="0">
                <a:solidFill>
                  <a:schemeClr val="tx1"/>
                </a:solidFill>
                <a:latin typeface="+mn-lt"/>
                <a:ea typeface="+mn-ea"/>
                <a:cs typeface="+mn-cs"/>
              </a:rPr>
              <a:t> In this segment, the goal is to establish an environment for the employees which will bring energy to their tasks and help them to gain energy from the work. This is mostly tied up with the managers and can be done by regularly checking with the monitoring energy levels of the employees and seeking for patterns which will identify their barriers. </a:t>
            </a:r>
          </a:p>
          <a:p>
            <a:pPr rtl="0"/>
            <a:r>
              <a:rPr lang="en-US" sz="1200" b="1" i="1" u="none" strike="noStrike" kern="1200" dirty="0">
                <a:solidFill>
                  <a:schemeClr val="tx1"/>
                </a:solidFill>
                <a:latin typeface="+mn-lt"/>
                <a:ea typeface="+mn-ea"/>
                <a:cs typeface="+mn-cs"/>
              </a:rPr>
              <a:t>“Second row: uniting the </a:t>
            </a:r>
            <a:r>
              <a:rPr lang="en-US" sz="1200" b="1" i="1" u="none" strike="noStrike" kern="1200" dirty="0" err="1">
                <a:solidFill>
                  <a:schemeClr val="tx1"/>
                </a:solidFill>
                <a:latin typeface="+mn-lt"/>
                <a:ea typeface="+mn-ea"/>
                <a:cs typeface="+mn-cs"/>
              </a:rPr>
              <a:t>organisation</a:t>
            </a:r>
            <a:r>
              <a:rPr lang="en-US" sz="1200" b="1" i="1" u="none" strike="noStrike" kern="1200" dirty="0">
                <a:solidFill>
                  <a:schemeClr val="tx1"/>
                </a:solidFill>
                <a:latin typeface="+mn-lt"/>
                <a:ea typeface="+mn-ea"/>
                <a:cs typeface="+mn-cs"/>
              </a:rPr>
              <a:t>” - </a:t>
            </a:r>
            <a:r>
              <a:rPr lang="en-US" sz="1200" b="0" i="0" u="none" strike="noStrike" kern="1200" dirty="0">
                <a:solidFill>
                  <a:schemeClr val="tx1"/>
                </a:solidFill>
                <a:latin typeface="+mn-lt"/>
                <a:ea typeface="+mn-ea"/>
                <a:cs typeface="+mn-cs"/>
              </a:rPr>
              <a:t>This stage in the second row helps in building upon the essentials to connect the individuals with the larger </a:t>
            </a:r>
            <a:r>
              <a:rPr lang="en-US" sz="1200" b="0" i="0" u="none" strike="noStrike" kern="1200" dirty="0" err="1">
                <a:solidFill>
                  <a:schemeClr val="tx1"/>
                </a:solidFill>
                <a:latin typeface="+mn-lt"/>
                <a:ea typeface="+mn-ea"/>
                <a:cs typeface="+mn-cs"/>
              </a:rPr>
              <a:t>organisations</a:t>
            </a:r>
            <a:r>
              <a:rPr lang="en-US" sz="1200" b="0" i="0" u="none" strike="noStrike" kern="1200" dirty="0">
                <a:solidFill>
                  <a:schemeClr val="tx1"/>
                </a:solidFill>
                <a:latin typeface="+mn-lt"/>
                <a:ea typeface="+mn-ea"/>
                <a:cs typeface="+mn-cs"/>
              </a:rPr>
              <a:t>. The main actions in this action stage pyramid are to form relationships, foster recognition and master the moments for future stages. Some of the criteria that this stage follows are:</a:t>
            </a:r>
            <a:endParaRPr lang="en-US" b="0" dirty="0"/>
          </a:p>
          <a:p>
            <a:pPr rtl="0" fontAlgn="base"/>
            <a:r>
              <a:rPr lang="en-US" sz="1200" b="1" i="1" u="none" strike="noStrike" kern="1200" dirty="0">
                <a:solidFill>
                  <a:schemeClr val="tx1"/>
                </a:solidFill>
                <a:latin typeface="+mn-lt"/>
                <a:ea typeface="+mn-ea"/>
                <a:cs typeface="+mn-cs"/>
              </a:rPr>
              <a:t>“Build relationships” - </a:t>
            </a:r>
            <a:r>
              <a:rPr lang="en-US" sz="1200" b="0" i="0" u="none" strike="noStrike" kern="1200" dirty="0">
                <a:solidFill>
                  <a:schemeClr val="tx1"/>
                </a:solidFill>
                <a:latin typeface="+mn-lt"/>
                <a:ea typeface="+mn-ea"/>
                <a:cs typeface="+mn-cs"/>
              </a:rPr>
              <a:t>Good teamwork is essential for achieving outcomes. However, generic team building isn't sufficient for engagement. The Leaders of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are required to form and encourage opportunities for the employees to form connections at work through face-to-face confrontations and exercises of virtual team building (</a:t>
            </a:r>
            <a:r>
              <a:rPr lang="en-US" sz="1200" b="0" i="0" u="none" strike="noStrike" kern="1200" dirty="0" err="1">
                <a:solidFill>
                  <a:schemeClr val="tx1"/>
                </a:solidFill>
                <a:latin typeface="+mn-lt"/>
                <a:ea typeface="+mn-ea"/>
                <a:cs typeface="+mn-cs"/>
              </a:rPr>
              <a:t>Hussainy</a:t>
            </a:r>
            <a:r>
              <a:rPr lang="en-US" sz="1200" b="0" i="0" u="none" strike="noStrike" kern="1200" dirty="0">
                <a:solidFill>
                  <a:schemeClr val="tx1"/>
                </a:solidFill>
                <a:latin typeface="+mn-lt"/>
                <a:ea typeface="+mn-ea"/>
                <a:cs typeface="+mn-cs"/>
              </a:rPr>
              <a:t>, 2020).  </a:t>
            </a:r>
          </a:p>
          <a:p>
            <a:pPr rtl="0" fontAlgn="base"/>
            <a:r>
              <a:rPr lang="en-US" sz="1200" b="1" i="1" u="none" strike="noStrike" kern="1200" dirty="0">
                <a:solidFill>
                  <a:schemeClr val="tx1"/>
                </a:solidFill>
                <a:latin typeface="+mn-lt"/>
                <a:ea typeface="+mn-ea"/>
                <a:cs typeface="+mn-cs"/>
              </a:rPr>
              <a:t>“Foster recognition” -</a:t>
            </a:r>
            <a:r>
              <a:rPr lang="en-US" sz="1200" b="0" i="0" u="none" strike="noStrike" kern="1200" dirty="0">
                <a:solidFill>
                  <a:schemeClr val="tx1"/>
                </a:solidFill>
                <a:latin typeface="+mn-lt"/>
                <a:ea typeface="+mn-ea"/>
                <a:cs typeface="+mn-cs"/>
              </a:rPr>
              <a:t> This tactic creates a culture where both the employees and the managers contribute positive employee recognition ideas for keeping employee engagement high. </a:t>
            </a:r>
          </a:p>
          <a:p>
            <a:pPr rtl="0"/>
            <a:r>
              <a:rPr lang="en-US" sz="1200" b="1" i="1" u="none" strike="noStrike" kern="1200" dirty="0">
                <a:solidFill>
                  <a:schemeClr val="tx1"/>
                </a:solidFill>
                <a:latin typeface="+mn-lt"/>
                <a:ea typeface="+mn-ea"/>
                <a:cs typeface="+mn-cs"/>
              </a:rPr>
              <a:t>“Third row: boosting performance” -</a:t>
            </a:r>
            <a:r>
              <a:rPr lang="en-US" sz="1200" b="1" i="0" u="none" strike="noStrike" kern="1200" dirty="0">
                <a:solidFill>
                  <a:schemeClr val="tx1"/>
                </a:solidFill>
                <a:latin typeface="+mn-lt"/>
                <a:ea typeface="+mn-ea"/>
                <a:cs typeface="+mn-cs"/>
              </a:rPr>
              <a:t> </a:t>
            </a:r>
            <a:r>
              <a:rPr lang="en-US" sz="1200" b="0" i="0" u="none" strike="noStrike" kern="1200" dirty="0">
                <a:solidFill>
                  <a:schemeClr val="tx1"/>
                </a:solidFill>
                <a:latin typeface="+mn-lt"/>
                <a:ea typeface="+mn-ea"/>
                <a:cs typeface="+mn-cs"/>
              </a:rPr>
              <a:t>This row in the pyramid turns the building blocks of the individuals and takes consideration of communal engagement into practice. The model of this stage focuses on tracking progress and </a:t>
            </a:r>
            <a:r>
              <a:rPr lang="en-US" sz="1200" b="0" i="0" u="none" strike="noStrike" kern="1200" dirty="0" err="1">
                <a:solidFill>
                  <a:schemeClr val="tx1"/>
                </a:solidFill>
                <a:latin typeface="+mn-lt"/>
                <a:ea typeface="+mn-ea"/>
                <a:cs typeface="+mn-cs"/>
              </a:rPr>
              <a:t>maximising</a:t>
            </a:r>
            <a:r>
              <a:rPr lang="en-US" sz="1200" b="0" i="0" u="none" strike="noStrike" kern="1200" dirty="0">
                <a:solidFill>
                  <a:schemeClr val="tx1"/>
                </a:solidFill>
                <a:latin typeface="+mn-lt"/>
                <a:ea typeface="+mn-ea"/>
                <a:cs typeface="+mn-cs"/>
              </a:rPr>
              <a:t> performance. Some of the components of this stage are: </a:t>
            </a:r>
            <a:endParaRPr lang="en-US" b="0" dirty="0"/>
          </a:p>
          <a:p>
            <a:pPr rtl="0" fontAlgn="base"/>
            <a:r>
              <a:rPr lang="en-US" sz="1200" b="1" i="1" u="none" strike="noStrike" kern="1200" dirty="0">
                <a:solidFill>
                  <a:schemeClr val="tx1"/>
                </a:solidFill>
                <a:latin typeface="+mn-lt"/>
                <a:ea typeface="+mn-ea"/>
                <a:cs typeface="+mn-cs"/>
              </a:rPr>
              <a:t>“</a:t>
            </a:r>
            <a:r>
              <a:rPr lang="en-US" sz="1200" b="1" i="1" u="none" strike="noStrike" kern="1200" dirty="0" err="1">
                <a:solidFill>
                  <a:schemeClr val="tx1"/>
                </a:solidFill>
                <a:latin typeface="+mn-lt"/>
                <a:ea typeface="+mn-ea"/>
                <a:cs typeface="+mn-cs"/>
              </a:rPr>
              <a:t>Maximising</a:t>
            </a:r>
            <a:r>
              <a:rPr lang="en-US" sz="1200" b="1" i="1" u="none" strike="noStrike" kern="1200" dirty="0">
                <a:solidFill>
                  <a:schemeClr val="tx1"/>
                </a:solidFill>
                <a:latin typeface="+mn-lt"/>
                <a:ea typeface="+mn-ea"/>
                <a:cs typeface="+mn-cs"/>
              </a:rPr>
              <a:t> performance” - </a:t>
            </a:r>
            <a:r>
              <a:rPr lang="en-US" sz="1200" b="0" i="0" u="none" strike="noStrike" kern="1200" dirty="0">
                <a:solidFill>
                  <a:schemeClr val="tx1"/>
                </a:solidFill>
                <a:latin typeface="+mn-lt"/>
                <a:ea typeface="+mn-ea"/>
                <a:cs typeface="+mn-cs"/>
              </a:rPr>
              <a:t>Most employees feel frustrated when they face any barriers in their path which stop their ability to do their work. In some instances, this process in the form of tools can create barriers for the employees. The management is the main reason why the employees get poor performance targets (Dhaka, 2021). Keeping the employees engaged in their work and providing them with a clear and sustained goal will help them </a:t>
            </a:r>
            <a:r>
              <a:rPr lang="en-US" sz="1200" b="0" i="0" u="none" strike="noStrike" kern="1200" dirty="0" err="1">
                <a:solidFill>
                  <a:schemeClr val="tx1"/>
                </a:solidFill>
                <a:latin typeface="+mn-lt"/>
                <a:ea typeface="+mn-ea"/>
                <a:cs typeface="+mn-cs"/>
              </a:rPr>
              <a:t>maximise</a:t>
            </a:r>
            <a:r>
              <a:rPr lang="en-US" sz="1200" b="0" i="0" u="none" strike="noStrike" kern="1200" dirty="0">
                <a:solidFill>
                  <a:schemeClr val="tx1"/>
                </a:solidFill>
                <a:latin typeface="+mn-lt"/>
                <a:ea typeface="+mn-ea"/>
                <a:cs typeface="+mn-cs"/>
              </a:rPr>
              <a:t> their performance. </a:t>
            </a:r>
          </a:p>
          <a:p>
            <a:pPr rtl="0" fontAlgn="base"/>
            <a:r>
              <a:rPr lang="en-US" sz="1200" b="1" i="1" u="none" strike="noStrike" kern="1200" dirty="0">
                <a:solidFill>
                  <a:schemeClr val="tx1"/>
                </a:solidFill>
                <a:latin typeface="+mn-lt"/>
                <a:ea typeface="+mn-ea"/>
                <a:cs typeface="+mn-cs"/>
              </a:rPr>
              <a:t>“Mark Progress” -</a:t>
            </a:r>
            <a:r>
              <a:rPr lang="en-US" sz="1200" b="0" i="0" u="none" strike="noStrike" kern="1200" dirty="0">
                <a:solidFill>
                  <a:schemeClr val="tx1"/>
                </a:solidFill>
                <a:latin typeface="+mn-lt"/>
                <a:ea typeface="+mn-ea"/>
                <a:cs typeface="+mn-cs"/>
              </a:rPr>
              <a:t> To mark the progress of the employees between their promotions and achieved goals. The leaders of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should create a system for tracking and communicating with the employees about their progress. </a:t>
            </a:r>
          </a:p>
          <a:p>
            <a:r>
              <a:rPr lang="en-US" sz="1200" b="1" i="1" u="none" strike="noStrike" kern="1200" dirty="0">
                <a:solidFill>
                  <a:schemeClr val="tx1"/>
                </a:solidFill>
                <a:latin typeface="+mn-lt"/>
                <a:ea typeface="+mn-ea"/>
                <a:cs typeface="+mn-cs"/>
              </a:rPr>
              <a:t>“Top of the pyramid: achieving the results” - </a:t>
            </a:r>
            <a:r>
              <a:rPr lang="en-US" sz="1200" b="0" i="0" u="none" strike="noStrike" kern="1200" dirty="0">
                <a:solidFill>
                  <a:schemeClr val="tx1"/>
                </a:solidFill>
                <a:latin typeface="+mn-lt"/>
                <a:ea typeface="+mn-ea"/>
                <a:cs typeface="+mn-cs"/>
              </a:rPr>
              <a:t>The end goal of the engagement is considerably the ones who contribute to the enhanced profitability. </a:t>
            </a:r>
            <a:r>
              <a:rPr lang="en-US" sz="1200" b="0" i="0" u="none" strike="noStrike" kern="1200" dirty="0" err="1">
                <a:solidFill>
                  <a:schemeClr val="tx1"/>
                </a:solidFill>
                <a:latin typeface="+mn-lt"/>
                <a:ea typeface="+mn-ea"/>
                <a:cs typeface="+mn-cs"/>
              </a:rPr>
              <a:t>Organisational</a:t>
            </a:r>
            <a:r>
              <a:rPr lang="en-US" sz="1200" b="0" i="0" u="none" strike="noStrike" kern="1200" dirty="0">
                <a:solidFill>
                  <a:schemeClr val="tx1"/>
                </a:solidFill>
                <a:latin typeface="+mn-lt"/>
                <a:ea typeface="+mn-ea"/>
                <a:cs typeface="+mn-cs"/>
              </a:rPr>
              <a:t> leaders should ensure that they achieve the strategic engagement objectives while starting the journey. Tracking metrics like KPI for team improvement can help in tracking the outcomes of the engagement of the employees.</a:t>
            </a:r>
            <a:endParaRPr lang="en-US" dirty="0"/>
          </a:p>
        </p:txBody>
      </p:sp>
      <p:sp>
        <p:nvSpPr>
          <p:cNvPr id="4" name="Slide Number Placeholder 3"/>
          <p:cNvSpPr>
            <a:spLocks noGrp="1"/>
          </p:cNvSpPr>
          <p:nvPr>
            <p:ph type="sldNum" sz="quarter" idx="10"/>
          </p:nvPr>
        </p:nvSpPr>
        <p:spPr/>
        <p:txBody>
          <a:bodyPr/>
          <a:lstStyle/>
          <a:p>
            <a:fld id="{99D58CBF-EFBE-40F2-8B0F-7FDED67C4104}"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Employee engagement is important in all industries, but especially in the hospital industry. The hospital industry is mostly customer-driven and the employees in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are the sole brand ambassadors (Book </a:t>
            </a:r>
            <a:r>
              <a:rPr lang="en-US" sz="1200" b="0" i="1" u="none" strike="noStrike" kern="1200" dirty="0">
                <a:solidFill>
                  <a:schemeClr val="tx1"/>
                </a:solidFill>
                <a:latin typeface="+mn-lt"/>
                <a:ea typeface="+mn-ea"/>
                <a:cs typeface="+mn-cs"/>
              </a:rPr>
              <a:t>et al.,</a:t>
            </a:r>
            <a:r>
              <a:rPr lang="en-US" sz="1200" b="0" i="0" u="none" strike="noStrike" kern="1200" dirty="0">
                <a:solidFill>
                  <a:schemeClr val="tx1"/>
                </a:solidFill>
                <a:latin typeface="+mn-lt"/>
                <a:ea typeface="+mn-ea"/>
                <a:cs typeface="+mn-cs"/>
              </a:rPr>
              <a:t> 2019). Hiring, training and retaining great talent is essential for service </a:t>
            </a:r>
            <a:r>
              <a:rPr lang="en-US" sz="1200" b="0" i="0" u="none" strike="noStrike" kern="1200" dirty="0" err="1">
                <a:solidFill>
                  <a:schemeClr val="tx1"/>
                </a:solidFill>
                <a:latin typeface="+mn-lt"/>
                <a:ea typeface="+mn-ea"/>
                <a:cs typeface="+mn-cs"/>
              </a:rPr>
              <a:t>organisations</a:t>
            </a:r>
            <a:r>
              <a:rPr lang="en-US" sz="1200" b="0" i="0" u="none" strike="noStrike" kern="1200" dirty="0">
                <a:solidFill>
                  <a:schemeClr val="tx1"/>
                </a:solidFill>
                <a:latin typeface="+mn-lt"/>
                <a:ea typeface="+mn-ea"/>
                <a:cs typeface="+mn-cs"/>
              </a:rPr>
              <a:t>. It requires time to attain a high level of knowledge and performance. For example, having good employee engagement within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will help the hotel to encourage more guests and explore new menu items which will drive their profitable revenue. For example, to make their operations the hotel more advanced and increase their employee engagement in hospitality, some of the examples they can take into consideration are as follows: </a:t>
            </a:r>
            <a:endParaRPr lang="en-US" b="0" dirty="0"/>
          </a:p>
          <a:p>
            <a:pPr rtl="0"/>
            <a:r>
              <a:rPr lang="en-US" sz="1200" b="0" i="0" u="none" strike="noStrike" kern="1200" dirty="0">
                <a:solidFill>
                  <a:schemeClr val="tx1"/>
                </a:solidFill>
                <a:latin typeface="+mn-lt"/>
                <a:ea typeface="+mn-ea"/>
                <a:cs typeface="+mn-cs"/>
              </a:rPr>
              <a:t>Make the working environment more fun for the employees as it will help them to work effectively. It is estimated that about 79% of the employees are happy and content with their role in the hotel industry.  </a:t>
            </a:r>
            <a:endParaRPr lang="en-US" b="0" dirty="0"/>
          </a:p>
          <a:p>
            <a:pPr rtl="0"/>
            <a:r>
              <a:rPr lang="en-US" sz="1200" b="0" i="0" u="none" strike="noStrike" kern="1200" dirty="0">
                <a:solidFill>
                  <a:schemeClr val="tx1"/>
                </a:solidFill>
                <a:latin typeface="+mn-lt"/>
                <a:ea typeface="+mn-ea"/>
                <a:cs typeface="+mn-cs"/>
              </a:rPr>
              <a:t>Provide them with rewards points and incentives based on their work. About 73.8% of </a:t>
            </a:r>
            <a:r>
              <a:rPr lang="en-US" sz="1200" b="0" i="0" u="none" strike="noStrike" kern="1200" dirty="0" err="1">
                <a:solidFill>
                  <a:schemeClr val="tx1"/>
                </a:solidFill>
                <a:latin typeface="+mn-lt"/>
                <a:ea typeface="+mn-ea"/>
                <a:cs typeface="+mn-cs"/>
              </a:rPr>
              <a:t>organisations</a:t>
            </a:r>
            <a:r>
              <a:rPr lang="en-US" sz="1200" b="0" i="0" u="none" strike="noStrike" kern="1200" dirty="0">
                <a:solidFill>
                  <a:schemeClr val="tx1"/>
                </a:solidFill>
                <a:latin typeface="+mn-lt"/>
                <a:ea typeface="+mn-ea"/>
                <a:cs typeface="+mn-cs"/>
              </a:rPr>
              <a:t> within the hospitality sector have been facing 6% of staff leaving every month. This makes the hotel industry an action for the working landscape and provides them rewards for maintaining their stay in the hotel and working effectively.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99D58CBF-EFBE-40F2-8B0F-7FDED67C4104}"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above report has focused on operating hotel facilities in the light of attaining the importance of employee engagement. It has contained a description of the definition of engagement and particularly provided statistical data related to engagement for the employees and its importance. Furthermore, the report has taken an engagement theoretical model by using the “Zinger Model’ for building engagement and focusing on the requirements of the employees. In conclusion, the report has taken examples of best practices for engaging employees from the hotel industry and expanded on the essentials within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99D58CBF-EFBE-40F2-8B0F-7FDED67C4104}"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lvl="0"/>
            <a:r>
              <a:rPr lang="en-US" dirty="0">
                <a:latin typeface="Arial" pitchFamily="34" charset="0"/>
                <a:cs typeface="Arial" pitchFamily="34" charset="0"/>
              </a:rPr>
              <a:t>Book, L., Gatling, A. and Kim, J., 2019. The effects of leadership satisfaction on employee engagement, loyalty, and retention in the hospitality industry. </a:t>
            </a:r>
            <a:r>
              <a:rPr lang="en-US" i="1" dirty="0">
                <a:latin typeface="Arial" pitchFamily="34" charset="0"/>
                <a:cs typeface="Arial" pitchFamily="34" charset="0"/>
              </a:rPr>
              <a:t>Journal of Human Resources in Hospitality &amp; Tourism</a:t>
            </a:r>
            <a:r>
              <a:rPr lang="en-US" dirty="0">
                <a:latin typeface="Arial" pitchFamily="34" charset="0"/>
                <a:cs typeface="Arial" pitchFamily="34" charset="0"/>
              </a:rPr>
              <a:t>, </a:t>
            </a:r>
            <a:r>
              <a:rPr lang="en-US" i="1" dirty="0">
                <a:latin typeface="Arial" pitchFamily="34" charset="0"/>
                <a:cs typeface="Arial" pitchFamily="34" charset="0"/>
              </a:rPr>
              <a:t>18</a:t>
            </a:r>
            <a:r>
              <a:rPr lang="en-US" dirty="0">
                <a:latin typeface="Arial" pitchFamily="34" charset="0"/>
                <a:cs typeface="Arial" pitchFamily="34" charset="0"/>
              </a:rPr>
              <a:t>(3), pp.368-393.</a:t>
            </a:r>
          </a:p>
          <a:p>
            <a:pPr lvl="0"/>
            <a:r>
              <a:rPr lang="en-US" dirty="0" err="1">
                <a:latin typeface="Arial" pitchFamily="34" charset="0"/>
                <a:cs typeface="Arial" pitchFamily="34" charset="0"/>
              </a:rPr>
              <a:t>Brodie</a:t>
            </a:r>
            <a:r>
              <a:rPr lang="en-US" dirty="0">
                <a:latin typeface="Arial" pitchFamily="34" charset="0"/>
                <a:cs typeface="Arial" pitchFamily="34" charset="0"/>
              </a:rPr>
              <a:t>, R.J., </a:t>
            </a:r>
            <a:r>
              <a:rPr lang="en-US" dirty="0" err="1">
                <a:latin typeface="Arial" pitchFamily="34" charset="0"/>
                <a:cs typeface="Arial" pitchFamily="34" charset="0"/>
              </a:rPr>
              <a:t>Fehrer</a:t>
            </a:r>
            <a:r>
              <a:rPr lang="en-US" dirty="0">
                <a:latin typeface="Arial" pitchFamily="34" charset="0"/>
                <a:cs typeface="Arial" pitchFamily="34" charset="0"/>
              </a:rPr>
              <a:t>, J.A., </a:t>
            </a:r>
            <a:r>
              <a:rPr lang="en-US" dirty="0" err="1">
                <a:latin typeface="Arial" pitchFamily="34" charset="0"/>
                <a:cs typeface="Arial" pitchFamily="34" charset="0"/>
              </a:rPr>
              <a:t>Jaakkola</a:t>
            </a:r>
            <a:r>
              <a:rPr lang="en-US" dirty="0">
                <a:latin typeface="Arial" pitchFamily="34" charset="0"/>
                <a:cs typeface="Arial" pitchFamily="34" charset="0"/>
              </a:rPr>
              <a:t>, E. and Conduit, J., 2019. Actor engagement in networks: Defining the conceptual domain. </a:t>
            </a:r>
            <a:r>
              <a:rPr lang="en-US" i="1" dirty="0">
                <a:latin typeface="Arial" pitchFamily="34" charset="0"/>
                <a:cs typeface="Arial" pitchFamily="34" charset="0"/>
              </a:rPr>
              <a:t>Journal of Service Research</a:t>
            </a:r>
            <a:r>
              <a:rPr lang="en-US" dirty="0">
                <a:latin typeface="Arial" pitchFamily="34" charset="0"/>
                <a:cs typeface="Arial" pitchFamily="34" charset="0"/>
              </a:rPr>
              <a:t>, </a:t>
            </a:r>
            <a:r>
              <a:rPr lang="en-US" i="1" dirty="0">
                <a:latin typeface="Arial" pitchFamily="34" charset="0"/>
                <a:cs typeface="Arial" pitchFamily="34" charset="0"/>
              </a:rPr>
              <a:t>22</a:t>
            </a:r>
            <a:r>
              <a:rPr lang="en-US" dirty="0">
                <a:latin typeface="Arial" pitchFamily="34" charset="0"/>
                <a:cs typeface="Arial" pitchFamily="34" charset="0"/>
              </a:rPr>
              <a:t>(2), pp.173-188.</a:t>
            </a:r>
          </a:p>
          <a:p>
            <a:pPr lvl="0"/>
            <a:r>
              <a:rPr lang="en-US" dirty="0">
                <a:latin typeface="Arial" pitchFamily="34" charset="0"/>
                <a:cs typeface="Arial" pitchFamily="34" charset="0"/>
              </a:rPr>
              <a:t>Chen, C.Y., 2019. Does work engagement mediate the influence of job resourcefulness on job crafting? An examination of frontline hotel employees. </a:t>
            </a:r>
            <a:r>
              <a:rPr lang="en-US" i="1" dirty="0">
                <a:latin typeface="Arial" pitchFamily="34" charset="0"/>
                <a:cs typeface="Arial" pitchFamily="34" charset="0"/>
              </a:rPr>
              <a:t>International Journal of Contemporary Hospitality Management</a:t>
            </a:r>
            <a:r>
              <a:rPr lang="en-US" dirty="0">
                <a:latin typeface="Arial" pitchFamily="34" charset="0"/>
                <a:cs typeface="Arial" pitchFamily="34" charset="0"/>
              </a:rPr>
              <a:t>.</a:t>
            </a:r>
          </a:p>
          <a:p>
            <a:pPr lvl="0"/>
            <a:r>
              <a:rPr lang="en-US" dirty="0">
                <a:latin typeface="Arial" pitchFamily="34" charset="0"/>
                <a:cs typeface="Arial" pitchFamily="34" charset="0"/>
              </a:rPr>
              <a:t>Dhaka, P., 2021. </a:t>
            </a:r>
            <a:r>
              <a:rPr lang="en-US" i="1" dirty="0">
                <a:latin typeface="Arial" pitchFamily="34" charset="0"/>
                <a:cs typeface="Arial" pitchFamily="34" charset="0"/>
              </a:rPr>
              <a:t>The impact of changing workplace conditions and employee engagement on employee productivity in the context of Hero </a:t>
            </a:r>
            <a:r>
              <a:rPr lang="en-US" i="1" dirty="0" err="1">
                <a:latin typeface="Arial" pitchFamily="34" charset="0"/>
                <a:cs typeface="Arial" pitchFamily="34" charset="0"/>
              </a:rPr>
              <a:t>MotoCorp</a:t>
            </a:r>
            <a:r>
              <a:rPr lang="en-US" i="1" dirty="0">
                <a:latin typeface="Arial" pitchFamily="34" charset="0"/>
                <a:cs typeface="Arial" pitchFamily="34" charset="0"/>
              </a:rPr>
              <a:t> India</a:t>
            </a:r>
            <a:r>
              <a:rPr lang="en-US" dirty="0">
                <a:latin typeface="Arial" pitchFamily="34" charset="0"/>
                <a:cs typeface="Arial" pitchFamily="34" charset="0"/>
              </a:rPr>
              <a:t> (Doctoral dissertation, University of the West of Scotland).</a:t>
            </a:r>
          </a:p>
          <a:p>
            <a:pPr lvl="0"/>
            <a:r>
              <a:rPr lang="en-US" dirty="0" err="1">
                <a:latin typeface="Arial" pitchFamily="34" charset="0"/>
                <a:cs typeface="Arial" pitchFamily="34" charset="0"/>
              </a:rPr>
              <a:t>Heesen</a:t>
            </a:r>
            <a:r>
              <a:rPr lang="en-US" dirty="0">
                <a:latin typeface="Arial" pitchFamily="34" charset="0"/>
                <a:cs typeface="Arial" pitchFamily="34" charset="0"/>
              </a:rPr>
              <a:t>, M., </a:t>
            </a:r>
            <a:r>
              <a:rPr lang="en-US" dirty="0" err="1">
                <a:latin typeface="Arial" pitchFamily="34" charset="0"/>
                <a:cs typeface="Arial" pitchFamily="34" charset="0"/>
              </a:rPr>
              <a:t>Carvalho</a:t>
            </a:r>
            <a:r>
              <a:rPr lang="en-US" dirty="0">
                <a:latin typeface="Arial" pitchFamily="34" charset="0"/>
                <a:cs typeface="Arial" pitchFamily="34" charset="0"/>
              </a:rPr>
              <a:t>, B., </a:t>
            </a:r>
            <a:r>
              <a:rPr lang="en-US" dirty="0" err="1">
                <a:latin typeface="Arial" pitchFamily="34" charset="0"/>
                <a:cs typeface="Arial" pitchFamily="34" charset="0"/>
              </a:rPr>
              <a:t>Carvalho</a:t>
            </a:r>
            <a:r>
              <a:rPr lang="en-US" dirty="0">
                <a:latin typeface="Arial" pitchFamily="34" charset="0"/>
                <a:cs typeface="Arial" pitchFamily="34" charset="0"/>
              </a:rPr>
              <a:t>, J.C.A., </a:t>
            </a:r>
            <a:r>
              <a:rPr lang="en-US" dirty="0" err="1">
                <a:latin typeface="Arial" pitchFamily="34" charset="0"/>
                <a:cs typeface="Arial" pitchFamily="34" charset="0"/>
              </a:rPr>
              <a:t>Duvekot</a:t>
            </a:r>
            <a:r>
              <a:rPr lang="en-US" dirty="0">
                <a:latin typeface="Arial" pitchFamily="34" charset="0"/>
                <a:cs typeface="Arial" pitchFamily="34" charset="0"/>
              </a:rPr>
              <a:t>, J.J., Dyer, R.A., Lucas, D.N., McDonnell, N., </a:t>
            </a:r>
            <a:r>
              <a:rPr lang="en-US" dirty="0" err="1">
                <a:latin typeface="Arial" pitchFamily="34" charset="0"/>
                <a:cs typeface="Arial" pitchFamily="34" charset="0"/>
              </a:rPr>
              <a:t>Orbach</a:t>
            </a:r>
            <a:r>
              <a:rPr lang="en-US" dirty="0">
                <a:latin typeface="Arial" pitchFamily="34" charset="0"/>
                <a:cs typeface="Arial" pitchFamily="34" charset="0"/>
              </a:rPr>
              <a:t>‐Zinger, S. and </a:t>
            </a:r>
            <a:r>
              <a:rPr lang="en-US" dirty="0" err="1">
                <a:latin typeface="Arial" pitchFamily="34" charset="0"/>
                <a:cs typeface="Arial" pitchFamily="34" charset="0"/>
              </a:rPr>
              <a:t>Kinsella</a:t>
            </a:r>
            <a:r>
              <a:rPr lang="en-US" dirty="0">
                <a:latin typeface="Arial" pitchFamily="34" charset="0"/>
                <a:cs typeface="Arial" pitchFamily="34" charset="0"/>
              </a:rPr>
              <a:t>, S.M., 2019. International consensus statement on the use of </a:t>
            </a:r>
            <a:r>
              <a:rPr lang="en-US" dirty="0" err="1">
                <a:latin typeface="Arial" pitchFamily="34" charset="0"/>
                <a:cs typeface="Arial" pitchFamily="34" charset="0"/>
              </a:rPr>
              <a:t>uterotonic</a:t>
            </a:r>
            <a:r>
              <a:rPr lang="en-US" dirty="0">
                <a:latin typeface="Arial" pitchFamily="34" charset="0"/>
                <a:cs typeface="Arial" pitchFamily="34" charset="0"/>
              </a:rPr>
              <a:t> agents during caesarean section. </a:t>
            </a:r>
            <a:r>
              <a:rPr lang="en-US" i="1" dirty="0" err="1">
                <a:latin typeface="Arial" pitchFamily="34" charset="0"/>
                <a:cs typeface="Arial" pitchFamily="34" charset="0"/>
              </a:rPr>
              <a:t>Anaesthesia</a:t>
            </a:r>
            <a:r>
              <a:rPr lang="en-US" dirty="0">
                <a:latin typeface="Arial" pitchFamily="34" charset="0"/>
                <a:cs typeface="Arial" pitchFamily="34" charset="0"/>
              </a:rPr>
              <a:t>, </a:t>
            </a:r>
            <a:r>
              <a:rPr lang="en-US" i="1" dirty="0">
                <a:latin typeface="Arial" pitchFamily="34" charset="0"/>
                <a:cs typeface="Arial" pitchFamily="34" charset="0"/>
              </a:rPr>
              <a:t>74</a:t>
            </a:r>
            <a:r>
              <a:rPr lang="en-US" dirty="0">
                <a:latin typeface="Arial" pitchFamily="34" charset="0"/>
                <a:cs typeface="Arial" pitchFamily="34" charset="0"/>
              </a:rPr>
              <a:t>(10), pp.1305-1319.</a:t>
            </a:r>
          </a:p>
          <a:p>
            <a:pPr lvl="0"/>
            <a:r>
              <a:rPr lang="en-US" dirty="0" err="1">
                <a:latin typeface="Arial" pitchFamily="34" charset="0"/>
                <a:cs typeface="Arial" pitchFamily="34" charset="0"/>
              </a:rPr>
              <a:t>Hussainy</a:t>
            </a:r>
            <a:r>
              <a:rPr lang="en-US" dirty="0">
                <a:latin typeface="Arial" pitchFamily="34" charset="0"/>
                <a:cs typeface="Arial" pitchFamily="34" charset="0"/>
              </a:rPr>
              <a:t>, S.S., 2020. Review on motivational theories &amp; models: Its application for employees’ retention in organizations. </a:t>
            </a:r>
            <a:r>
              <a:rPr lang="en-US" i="1" dirty="0">
                <a:latin typeface="Arial" pitchFamily="34" charset="0"/>
                <a:cs typeface="Arial" pitchFamily="34" charset="0"/>
              </a:rPr>
              <a:t>International Journal of Business and Applied Social Science</a:t>
            </a:r>
            <a:r>
              <a:rPr lang="en-US" dirty="0">
                <a:latin typeface="Arial" pitchFamily="34" charset="0"/>
                <a:cs typeface="Arial" pitchFamily="34" charset="0"/>
              </a:rPr>
              <a:t>, </a:t>
            </a:r>
            <a:r>
              <a:rPr lang="en-US" i="1" dirty="0">
                <a:latin typeface="Arial" pitchFamily="34" charset="0"/>
                <a:cs typeface="Arial" pitchFamily="34" charset="0"/>
              </a:rPr>
              <a:t>6</a:t>
            </a:r>
            <a:r>
              <a:rPr lang="en-US" dirty="0">
                <a:latin typeface="Arial" pitchFamily="34" charset="0"/>
                <a:cs typeface="Arial" pitchFamily="34" charset="0"/>
              </a:rPr>
              <a:t>(1), pp.40-46.</a:t>
            </a:r>
          </a:p>
          <a:p>
            <a:pPr lvl="0"/>
            <a:r>
              <a:rPr lang="en-US" dirty="0" err="1">
                <a:latin typeface="Arial" pitchFamily="34" charset="0"/>
                <a:cs typeface="Arial" pitchFamily="34" charset="0"/>
              </a:rPr>
              <a:t>Reuschke</a:t>
            </a:r>
            <a:r>
              <a:rPr lang="en-US" dirty="0">
                <a:latin typeface="Arial" pitchFamily="34" charset="0"/>
                <a:cs typeface="Arial" pitchFamily="34" charset="0"/>
              </a:rPr>
              <a:t>, D. and Mason, C., 2022. The engagement of home-based businesses in the digital economy. </a:t>
            </a:r>
            <a:r>
              <a:rPr lang="en-US" i="1" dirty="0">
                <a:latin typeface="Arial" pitchFamily="34" charset="0"/>
                <a:cs typeface="Arial" pitchFamily="34" charset="0"/>
              </a:rPr>
              <a:t>Futures</a:t>
            </a:r>
            <a:r>
              <a:rPr lang="en-US" dirty="0">
                <a:latin typeface="Arial" pitchFamily="34" charset="0"/>
                <a:cs typeface="Arial" pitchFamily="34" charset="0"/>
              </a:rPr>
              <a:t>, </a:t>
            </a:r>
            <a:r>
              <a:rPr lang="en-US" i="1" dirty="0">
                <a:latin typeface="Arial" pitchFamily="34" charset="0"/>
                <a:cs typeface="Arial" pitchFamily="34" charset="0"/>
              </a:rPr>
              <a:t>135</a:t>
            </a:r>
            <a:r>
              <a:rPr lang="en-US" dirty="0">
                <a:latin typeface="Arial" pitchFamily="34" charset="0"/>
                <a:cs typeface="Arial" pitchFamily="34" charset="0"/>
              </a:rPr>
              <a:t>, p.102542.</a:t>
            </a:r>
          </a:p>
          <a:p>
            <a:pPr lvl="0"/>
            <a:r>
              <a:rPr lang="en-US" dirty="0">
                <a:latin typeface="Arial" pitchFamily="34" charset="0"/>
                <a:cs typeface="Arial" pitchFamily="34" charset="0"/>
              </a:rPr>
              <a:t>Sun, L. and </a:t>
            </a:r>
            <a:r>
              <a:rPr lang="en-US" dirty="0" err="1">
                <a:latin typeface="Arial" pitchFamily="34" charset="0"/>
                <a:cs typeface="Arial" pitchFamily="34" charset="0"/>
              </a:rPr>
              <a:t>Bunchapattanasakda</a:t>
            </a:r>
            <a:r>
              <a:rPr lang="en-US" dirty="0">
                <a:latin typeface="Arial" pitchFamily="34" charset="0"/>
                <a:cs typeface="Arial" pitchFamily="34" charset="0"/>
              </a:rPr>
              <a:t>, C., 2019. Employee engagement: A literature review. </a:t>
            </a:r>
            <a:r>
              <a:rPr lang="en-US" i="1" dirty="0">
                <a:latin typeface="Arial" pitchFamily="34" charset="0"/>
                <a:cs typeface="Arial" pitchFamily="34" charset="0"/>
              </a:rPr>
              <a:t>International Journal of Human Resource Studies</a:t>
            </a:r>
            <a:r>
              <a:rPr lang="en-US" dirty="0">
                <a:latin typeface="Arial" pitchFamily="34" charset="0"/>
                <a:cs typeface="Arial" pitchFamily="34" charset="0"/>
              </a:rPr>
              <a:t>, </a:t>
            </a:r>
            <a:r>
              <a:rPr lang="en-US" i="1" dirty="0">
                <a:latin typeface="Arial" pitchFamily="34" charset="0"/>
                <a:cs typeface="Arial" pitchFamily="34" charset="0"/>
              </a:rPr>
              <a:t>9</a:t>
            </a:r>
            <a:r>
              <a:rPr lang="en-US" dirty="0">
                <a:latin typeface="Arial" pitchFamily="34" charset="0"/>
                <a:cs typeface="Arial" pitchFamily="34" charset="0"/>
              </a:rPr>
              <a:t>(1), pp.63-80.</a:t>
            </a:r>
          </a:p>
          <a:p>
            <a:pPr lvl="0"/>
            <a:r>
              <a:rPr lang="en-US" dirty="0" err="1">
                <a:latin typeface="Arial" pitchFamily="34" charset="0"/>
                <a:cs typeface="Arial" pitchFamily="34" charset="0"/>
              </a:rPr>
              <a:t>Teo</a:t>
            </a:r>
            <a:r>
              <a:rPr lang="en-US" dirty="0">
                <a:latin typeface="Arial" pitchFamily="34" charset="0"/>
                <a:cs typeface="Arial" pitchFamily="34" charset="0"/>
              </a:rPr>
              <a:t>, S.T., Bentley, T. and Nguyen, D., 2020. Psychosocial work environment, work engagement, and employee commitment: A moderated, mediation model. </a:t>
            </a:r>
            <a:r>
              <a:rPr lang="en-US" i="1" dirty="0">
                <a:latin typeface="Arial" pitchFamily="34" charset="0"/>
                <a:cs typeface="Arial" pitchFamily="34" charset="0"/>
              </a:rPr>
              <a:t>International Journal of Hospitality Management</a:t>
            </a:r>
            <a:r>
              <a:rPr lang="en-US" dirty="0">
                <a:latin typeface="Arial" pitchFamily="34" charset="0"/>
                <a:cs typeface="Arial" pitchFamily="34" charset="0"/>
              </a:rPr>
              <a:t>, </a:t>
            </a:r>
            <a:r>
              <a:rPr lang="en-US" i="1" dirty="0">
                <a:latin typeface="Arial" pitchFamily="34" charset="0"/>
                <a:cs typeface="Arial" pitchFamily="34" charset="0"/>
              </a:rPr>
              <a:t>88</a:t>
            </a:r>
            <a:r>
              <a:rPr lang="en-US" dirty="0">
                <a:latin typeface="Arial" pitchFamily="34" charset="0"/>
                <a:cs typeface="Arial" pitchFamily="34" charset="0"/>
              </a:rPr>
              <a:t>, p.102415.</a:t>
            </a:r>
          </a:p>
          <a:p>
            <a:pPr lvl="0"/>
            <a:r>
              <a:rPr lang="en-US" dirty="0">
                <a:latin typeface="Arial" pitchFamily="34" charset="0"/>
                <a:cs typeface="Arial" pitchFamily="34" charset="0"/>
              </a:rPr>
              <a:t>Wang, K., Wang, L. and </a:t>
            </a:r>
            <a:r>
              <a:rPr lang="en-US" dirty="0" err="1">
                <a:latin typeface="Arial" pitchFamily="34" charset="0"/>
                <a:cs typeface="Arial" pitchFamily="34" charset="0"/>
              </a:rPr>
              <a:t>Gao</a:t>
            </a:r>
            <a:r>
              <a:rPr lang="en-US" dirty="0">
                <a:latin typeface="Arial" pitchFamily="34" charset="0"/>
                <a:cs typeface="Arial" pitchFamily="34" charset="0"/>
              </a:rPr>
              <a:t>, R., 2023. An extended mechanism model of gaseous ejectors. </a:t>
            </a:r>
            <a:r>
              <a:rPr lang="en-US" i="1" dirty="0">
                <a:latin typeface="Arial" pitchFamily="34" charset="0"/>
                <a:cs typeface="Arial" pitchFamily="34" charset="0"/>
              </a:rPr>
              <a:t>Energy</a:t>
            </a:r>
            <a:r>
              <a:rPr lang="en-US" dirty="0">
                <a:latin typeface="Arial" pitchFamily="34" charset="0"/>
                <a:cs typeface="Arial" pitchFamily="34" charset="0"/>
              </a:rPr>
              <a:t>, </a:t>
            </a:r>
            <a:r>
              <a:rPr lang="en-US" i="1" dirty="0">
                <a:latin typeface="Arial" pitchFamily="34" charset="0"/>
                <a:cs typeface="Arial" pitchFamily="34" charset="0"/>
              </a:rPr>
              <a:t>264</a:t>
            </a:r>
            <a:r>
              <a:rPr lang="en-US" dirty="0">
                <a:latin typeface="Arial" pitchFamily="34" charset="0"/>
                <a:cs typeface="Arial" pitchFamily="34" charset="0"/>
              </a:rPr>
              <a:t>, p.126094.</a:t>
            </a:r>
          </a:p>
          <a:p>
            <a:endParaRPr lang="en-US" dirty="0"/>
          </a:p>
        </p:txBody>
      </p:sp>
      <p:sp>
        <p:nvSpPr>
          <p:cNvPr id="4" name="Slide Number Placeholder 3"/>
          <p:cNvSpPr>
            <a:spLocks noGrp="1"/>
          </p:cNvSpPr>
          <p:nvPr>
            <p:ph type="sldNum" sz="quarter" idx="10"/>
          </p:nvPr>
        </p:nvSpPr>
        <p:spPr/>
        <p:txBody>
          <a:bodyPr/>
          <a:lstStyle/>
          <a:p>
            <a:fld id="{99D58CBF-EFBE-40F2-8B0F-7FDED67C4104}"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42605ADF-84DA-4FEB-9E89-ECC49764B4BF}" type="datetimeFigureOut">
              <a:rPr lang="en-US" smtClean="0"/>
              <a:t>3/1/2023</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ADD94D92-861D-4E5C-B755-D10DFEB605E3}"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2605ADF-84DA-4FEB-9E89-ECC49764B4BF}" type="datetimeFigureOut">
              <a:rPr lang="en-US" smtClean="0"/>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D94D92-861D-4E5C-B755-D10DFEB605E3}"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2605ADF-84DA-4FEB-9E89-ECC49764B4BF}" type="datetimeFigureOut">
              <a:rPr lang="en-US" smtClean="0"/>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D94D92-861D-4E5C-B755-D10DFEB605E3}"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2605ADF-84DA-4FEB-9E89-ECC49764B4BF}" type="datetimeFigureOut">
              <a:rPr lang="en-US" smtClean="0"/>
              <a:t>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D94D92-861D-4E5C-B755-D10DFEB605E3}"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2605ADF-84DA-4FEB-9E89-ECC49764B4BF}" type="datetimeFigureOut">
              <a:rPr lang="en-US" smtClean="0"/>
              <a:t>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DD94D92-861D-4E5C-B755-D10DFEB605E3}"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42605ADF-84DA-4FEB-9E89-ECC49764B4BF}" type="datetimeFigureOut">
              <a:rPr lang="en-US" smtClean="0"/>
              <a:t>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DD94D92-861D-4E5C-B755-D10DFEB605E3}"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605ADF-84DA-4FEB-9E89-ECC49764B4BF}" type="datetimeFigureOut">
              <a:rPr lang="en-US" smtClean="0"/>
              <a:t>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DD94D92-861D-4E5C-B755-D10DFEB605E3}"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2605ADF-84DA-4FEB-9E89-ECC49764B4BF}" type="datetimeFigureOut">
              <a:rPr lang="en-US" smtClean="0"/>
              <a:t>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D94D92-861D-4E5C-B755-D10DFEB605E3}"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2605ADF-84DA-4FEB-9E89-ECC49764B4BF}" type="datetimeFigureOut">
              <a:rPr lang="en-US" smtClean="0"/>
              <a:t>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ADD94D92-861D-4E5C-B755-D10DFEB605E3}"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2605ADF-84DA-4FEB-9E89-ECC49764B4BF}" type="datetimeFigureOut">
              <a:rPr lang="en-US" smtClean="0"/>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D94D92-861D-4E5C-B755-D10DFEB605E3}"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2605ADF-84DA-4FEB-9E89-ECC49764B4BF}" type="datetimeFigureOut">
              <a:rPr lang="en-US" smtClean="0"/>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D94D92-861D-4E5C-B755-D10DFEB605E3}"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42605ADF-84DA-4FEB-9E89-ECC49764B4BF}" type="datetimeFigureOut">
              <a:rPr lang="en-US" smtClean="0"/>
              <a:t>3/1/2023</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ADD94D92-861D-4E5C-B755-D10DFEB605E3}"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0"/>
            <a:ext cx="8080248" cy="1066800"/>
          </a:xfrm>
        </p:spPr>
        <p:txBody>
          <a:bodyPr>
            <a:normAutofit/>
          </a:bodyPr>
          <a:lstStyle/>
          <a:p>
            <a:r>
              <a:rPr lang="en-US" dirty="0">
                <a:latin typeface="Arial" pitchFamily="34" charset="0"/>
                <a:cs typeface="Arial" pitchFamily="34" charset="0"/>
              </a:rPr>
              <a:t>Employee Engagement</a:t>
            </a:r>
          </a:p>
        </p:txBody>
      </p:sp>
      <p:sp>
        <p:nvSpPr>
          <p:cNvPr id="3" name="Subtitle 2">
            <a:extLst>
              <a:ext uri="{FF2B5EF4-FFF2-40B4-BE49-F238E27FC236}">
                <a16:creationId xmlns:a16="http://schemas.microsoft.com/office/drawing/2014/main" id="{71640C9D-8A08-E498-69E3-3721D24735E6}"/>
              </a:ext>
            </a:extLst>
          </p:cNvPr>
          <p:cNvSpPr>
            <a:spLocks noGrp="1"/>
          </p:cNvSpPr>
          <p:nvPr>
            <p:ph type="subTitle" idx="1"/>
          </p:nvPr>
        </p:nvSpPr>
        <p:spPr>
          <a:xfrm>
            <a:off x="149352" y="990600"/>
            <a:ext cx="4498848" cy="5867400"/>
          </a:xfrm>
        </p:spPr>
        <p:txBody>
          <a:bodyPr/>
          <a:lstStyle/>
          <a:p>
            <a:pPr>
              <a:lnSpc>
                <a:spcPct val="150000"/>
              </a:lnSpc>
              <a:tabLst>
                <a:tab pos="597535" algn="l"/>
              </a:tabLst>
            </a:pPr>
            <a:r>
              <a:rPr lang="en-IN" sz="1800" dirty="0">
                <a:effectLst/>
                <a:latin typeface="Arial" panose="020B060402020202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pPr algn="ctr">
              <a:lnSpc>
                <a:spcPct val="150000"/>
              </a:lnSpc>
              <a:tabLst>
                <a:tab pos="597535" algn="l"/>
              </a:tabLst>
            </a:pPr>
            <a:r>
              <a:rPr lang="en-IN" sz="1800" b="1" dirty="0">
                <a:effectLst/>
                <a:latin typeface="Arial" panose="020B0604020202020204" pitchFamily="34" charset="0"/>
                <a:ea typeface="Times New Roman" panose="02020603050405020304" pitchFamily="18" charset="0"/>
              </a:rPr>
              <a:t>Student name:  Daniel Ranga</a:t>
            </a:r>
            <a:endParaRPr lang="en-GB" sz="1800" dirty="0">
              <a:effectLst/>
              <a:latin typeface="Arial" panose="020B0604020202020204" pitchFamily="34" charset="0"/>
              <a:ea typeface="Arial" panose="020B0604020202020204" pitchFamily="34" charset="0"/>
            </a:endParaRPr>
          </a:p>
          <a:p>
            <a:pPr>
              <a:lnSpc>
                <a:spcPct val="150000"/>
              </a:lnSpc>
              <a:tabLst>
                <a:tab pos="597535" algn="l"/>
              </a:tabLst>
            </a:pPr>
            <a:r>
              <a:rPr lang="en-IN" sz="1800" b="1" dirty="0">
                <a:effectLst/>
                <a:latin typeface="Arial" panose="020B0604020202020204" pitchFamily="34"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a:p>
            <a:pPr>
              <a:lnSpc>
                <a:spcPct val="150000"/>
              </a:lnSpc>
              <a:tabLst>
                <a:tab pos="597535" algn="l"/>
              </a:tabLst>
            </a:pPr>
            <a:r>
              <a:rPr lang="en-IN" sz="1800" b="1" dirty="0">
                <a:effectLst/>
                <a:latin typeface="Arial" panose="020B0604020202020204" pitchFamily="34"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a:p>
            <a:pPr algn="ctr">
              <a:lnSpc>
                <a:spcPct val="150000"/>
              </a:lnSpc>
              <a:tabLst>
                <a:tab pos="597535" algn="l"/>
              </a:tabLst>
            </a:pPr>
            <a:r>
              <a:rPr lang="en-IN" sz="1800" b="1" dirty="0">
                <a:effectLst/>
                <a:latin typeface="Arial" panose="020B0604020202020204" pitchFamily="34" charset="0"/>
                <a:ea typeface="Times New Roman" panose="02020603050405020304" pitchFamily="18" charset="0"/>
              </a:rPr>
              <a:t>Student number:2118951</a:t>
            </a:r>
            <a:endParaRPr lang="en-GB" sz="1800" dirty="0">
              <a:effectLst/>
              <a:latin typeface="Arial" panose="020B0604020202020204" pitchFamily="34" charset="0"/>
              <a:ea typeface="Arial" panose="020B0604020202020204" pitchFamily="34" charset="0"/>
            </a:endParaRPr>
          </a:p>
          <a:p>
            <a:pPr algn="ctr">
              <a:lnSpc>
                <a:spcPct val="150000"/>
              </a:lnSpc>
              <a:tabLst>
                <a:tab pos="597535" algn="l"/>
              </a:tabLst>
            </a:pPr>
            <a:r>
              <a:rPr lang="en-IN" sz="1800" b="1" dirty="0">
                <a:effectLst/>
                <a:latin typeface="Arial" panose="020B0604020202020204" pitchFamily="34"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a:p>
            <a:pPr algn="ctr">
              <a:lnSpc>
                <a:spcPct val="150000"/>
              </a:lnSpc>
              <a:tabLst>
                <a:tab pos="597535" algn="l"/>
              </a:tabLst>
            </a:pPr>
            <a:r>
              <a:rPr lang="en-IN" sz="1800" b="1" dirty="0">
                <a:effectLst/>
                <a:latin typeface="Arial" panose="020B0604020202020204" pitchFamily="34"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a:p>
            <a:pPr algn="ctr">
              <a:lnSpc>
                <a:spcPct val="150000"/>
              </a:lnSpc>
              <a:tabLst>
                <a:tab pos="597535" algn="l"/>
              </a:tabLst>
            </a:pPr>
            <a:r>
              <a:rPr lang="en-IN" sz="1800" b="1" dirty="0">
                <a:effectLst/>
                <a:latin typeface="Arial" panose="020B0604020202020204" pitchFamily="34" charset="0"/>
                <a:ea typeface="Times New Roman" panose="02020603050405020304" pitchFamily="18" charset="0"/>
              </a:rPr>
              <a:t>Module title:</a:t>
            </a:r>
            <a:r>
              <a:rPr lang="en-IN" sz="1800" b="1" dirty="0">
                <a:solidFill>
                  <a:srgbClr val="000000"/>
                </a:solidFill>
                <a:effectLst/>
                <a:latin typeface="Arial" panose="020B0604020202020204" pitchFamily="34" charset="0"/>
                <a:ea typeface="Arial" panose="020B0604020202020204" pitchFamily="34" charset="0"/>
              </a:rPr>
              <a:t> </a:t>
            </a:r>
            <a:r>
              <a:rPr lang="en-IN" sz="1800" b="1" dirty="0">
                <a:effectLst/>
                <a:latin typeface="Arial" panose="020B0604020202020204" pitchFamily="34" charset="0"/>
                <a:ea typeface="Arial" panose="020B0604020202020204" pitchFamily="34" charset="0"/>
              </a:rPr>
              <a:t>Operating Hotel Facilities</a:t>
            </a:r>
            <a:endParaRPr lang="en-GB" sz="1800" dirty="0">
              <a:effectLst/>
              <a:latin typeface="Arial" panose="020B0604020202020204" pitchFamily="34" charset="0"/>
              <a:ea typeface="Arial" panose="020B0604020202020204" pitchFamily="34" charset="0"/>
            </a:endParaRPr>
          </a:p>
          <a:p>
            <a:pPr algn="ctr">
              <a:lnSpc>
                <a:spcPct val="150000"/>
              </a:lnSpc>
              <a:tabLst>
                <a:tab pos="597535" algn="l"/>
              </a:tabLst>
            </a:pPr>
            <a:r>
              <a:rPr lang="en-IN" sz="1800" b="1" dirty="0">
                <a:effectLst/>
                <a:latin typeface="Arial" panose="020B0604020202020204" pitchFamily="34"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a:p>
            <a:pPr algn="ctr">
              <a:lnSpc>
                <a:spcPct val="150000"/>
              </a:lnSpc>
            </a:pPr>
            <a:r>
              <a:rPr lang="en-IN" sz="1800" b="1" dirty="0">
                <a:effectLst/>
                <a:latin typeface="Arial" panose="020B0604020202020204" pitchFamily="34"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a:p>
            <a:pPr algn="ctr">
              <a:lnSpc>
                <a:spcPct val="150000"/>
              </a:lnSpc>
              <a:tabLst>
                <a:tab pos="597535" algn="l"/>
              </a:tabLst>
            </a:pPr>
            <a:r>
              <a:rPr lang="en-IN" sz="1800" b="1" dirty="0">
                <a:effectLst/>
                <a:latin typeface="Arial" panose="020B0604020202020204" pitchFamily="34" charset="0"/>
                <a:ea typeface="Times New Roman" panose="02020603050405020304" pitchFamily="18" charset="0"/>
              </a:rPr>
              <a:t>Module code: BMIH4006</a:t>
            </a:r>
            <a:endParaRPr lang="en-GB" sz="1800" dirty="0">
              <a:effectLst/>
              <a:latin typeface="Arial" panose="020B0604020202020204" pitchFamily="34" charset="0"/>
              <a:ea typeface="Arial" panose="020B0604020202020204" pitchFamily="34" charset="0"/>
            </a:endParaRPr>
          </a:p>
          <a:p>
            <a:endParaRPr lang="en-GB" dirty="0"/>
          </a:p>
        </p:txBody>
      </p:sp>
      <p:pic>
        <p:nvPicPr>
          <p:cNvPr id="1026" name="Picture 2"/>
          <p:cNvPicPr>
            <a:picLocks noChangeAspect="1" noChangeArrowheads="1"/>
          </p:cNvPicPr>
          <p:nvPr/>
        </p:nvPicPr>
        <p:blipFill>
          <a:blip r:embed="rId2"/>
          <a:srcRect/>
          <a:stretch>
            <a:fillRect/>
          </a:stretch>
        </p:blipFill>
        <p:spPr bwMode="auto">
          <a:xfrm>
            <a:off x="4773561" y="3886200"/>
            <a:ext cx="4343400" cy="2971800"/>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 </a:t>
            </a:r>
          </a:p>
        </p:txBody>
      </p:sp>
      <p:sp>
        <p:nvSpPr>
          <p:cNvPr id="3" name="Content Placeholder 2"/>
          <p:cNvSpPr>
            <a:spLocks noGrp="1"/>
          </p:cNvSpPr>
          <p:nvPr>
            <p:ph idx="1"/>
          </p:nvPr>
        </p:nvSpPr>
        <p:spPr/>
        <p:txBody>
          <a:bodyPr>
            <a:normAutofit/>
          </a:bodyPr>
          <a:lstStyle/>
          <a:p>
            <a:r>
              <a:rPr lang="en-US" sz="2000" u="sng" dirty="0">
                <a:latin typeface="Arial" pitchFamily="34" charset="0"/>
                <a:cs typeface="Arial" pitchFamily="34" charset="0"/>
                <a:hlinkClick r:id="" action="ppaction://noaction"/>
              </a:rPr>
              <a:t>Introduction</a:t>
            </a:r>
            <a:r>
              <a:rPr lang="en-US" sz="2000" dirty="0">
                <a:latin typeface="Arial" pitchFamily="34" charset="0"/>
                <a:cs typeface="Arial" pitchFamily="34" charset="0"/>
                <a:hlinkClick r:id="" action="ppaction://noaction"/>
              </a:rPr>
              <a:t>	3</a:t>
            </a:r>
            <a:endParaRPr lang="en-US" sz="2000" dirty="0">
              <a:latin typeface="Arial" pitchFamily="34" charset="0"/>
              <a:cs typeface="Arial" pitchFamily="34" charset="0"/>
            </a:endParaRPr>
          </a:p>
          <a:p>
            <a:r>
              <a:rPr lang="en-US" sz="2000" u="sng" dirty="0">
                <a:latin typeface="Arial" pitchFamily="34" charset="0"/>
                <a:cs typeface="Arial" pitchFamily="34" charset="0"/>
                <a:hlinkClick r:id="" action="ppaction://noaction"/>
              </a:rPr>
              <a:t>“Definition of engagement”</a:t>
            </a:r>
            <a:r>
              <a:rPr lang="en-US" sz="2000" dirty="0">
                <a:latin typeface="Arial" pitchFamily="34" charset="0"/>
                <a:cs typeface="Arial" pitchFamily="34" charset="0"/>
                <a:hlinkClick r:id="" action="ppaction://noaction"/>
              </a:rPr>
              <a:t>	3</a:t>
            </a:r>
            <a:endParaRPr lang="en-US" sz="2000" dirty="0">
              <a:latin typeface="Arial" pitchFamily="34" charset="0"/>
              <a:cs typeface="Arial" pitchFamily="34" charset="0"/>
            </a:endParaRPr>
          </a:p>
          <a:p>
            <a:r>
              <a:rPr lang="en-US" sz="2000" u="sng" dirty="0">
                <a:latin typeface="Arial" pitchFamily="34" charset="0"/>
                <a:cs typeface="Arial" pitchFamily="34" charset="0"/>
                <a:hlinkClick r:id="" action="ppaction://noaction"/>
              </a:rPr>
              <a:t>“Engagement theoretical model”</a:t>
            </a:r>
            <a:r>
              <a:rPr lang="en-US" sz="2000" dirty="0">
                <a:latin typeface="Arial" pitchFamily="34" charset="0"/>
                <a:cs typeface="Arial" pitchFamily="34" charset="0"/>
                <a:hlinkClick r:id="" action="ppaction://noaction"/>
              </a:rPr>
              <a:t>	4</a:t>
            </a:r>
            <a:endParaRPr lang="en-US" sz="2000" dirty="0">
              <a:latin typeface="Arial" pitchFamily="34" charset="0"/>
              <a:cs typeface="Arial" pitchFamily="34" charset="0"/>
            </a:endParaRPr>
          </a:p>
          <a:p>
            <a:r>
              <a:rPr lang="en-US" sz="2000" u="sng" dirty="0">
                <a:latin typeface="Arial" pitchFamily="34" charset="0"/>
                <a:cs typeface="Arial" pitchFamily="34" charset="0"/>
                <a:hlinkClick r:id="" action="ppaction://noaction"/>
              </a:rPr>
              <a:t>“Examples of best practice to engage employees from the hotel industry and expand on these”.</a:t>
            </a:r>
            <a:r>
              <a:rPr lang="en-US" sz="2000" dirty="0">
                <a:latin typeface="Arial" pitchFamily="34" charset="0"/>
                <a:cs typeface="Arial" pitchFamily="34" charset="0"/>
                <a:hlinkClick r:id="" action="ppaction://noaction"/>
              </a:rPr>
              <a:t>	5</a:t>
            </a:r>
            <a:endParaRPr lang="en-US" sz="2000" dirty="0">
              <a:latin typeface="Arial" pitchFamily="34" charset="0"/>
              <a:cs typeface="Arial" pitchFamily="34" charset="0"/>
            </a:endParaRPr>
          </a:p>
          <a:p>
            <a:r>
              <a:rPr lang="en-US" sz="2000" u="sng" dirty="0">
                <a:latin typeface="Arial" pitchFamily="34" charset="0"/>
                <a:cs typeface="Arial" pitchFamily="34" charset="0"/>
                <a:hlinkClick r:id="" action="ppaction://noaction"/>
              </a:rPr>
              <a:t>Conclusion</a:t>
            </a:r>
            <a:r>
              <a:rPr lang="en-US" sz="2000" dirty="0">
                <a:latin typeface="Arial" pitchFamily="34" charset="0"/>
                <a:cs typeface="Arial" pitchFamily="34" charset="0"/>
                <a:hlinkClick r:id="" action="ppaction://noaction"/>
              </a:rPr>
              <a:t>	7</a:t>
            </a:r>
            <a:endParaRPr lang="en-US" sz="2000" dirty="0">
              <a:latin typeface="Arial" pitchFamily="34" charset="0"/>
              <a:cs typeface="Arial" pitchFamily="34" charset="0"/>
            </a:endParaRPr>
          </a:p>
          <a:p>
            <a:r>
              <a:rPr lang="en-US" sz="2000" u="sng" dirty="0">
                <a:latin typeface="Arial" pitchFamily="34" charset="0"/>
                <a:cs typeface="Arial" pitchFamily="34" charset="0"/>
                <a:hlinkClick r:id="" action="ppaction://noaction"/>
              </a:rPr>
              <a:t>References</a:t>
            </a:r>
            <a:r>
              <a:rPr lang="en-US" sz="2000" dirty="0">
                <a:latin typeface="Arial" pitchFamily="34" charset="0"/>
                <a:cs typeface="Arial" pitchFamily="34" charset="0"/>
                <a:hlinkClick r:id="" action="ppaction://noaction"/>
              </a:rPr>
              <a:t>	8</a:t>
            </a:r>
            <a:endParaRPr lang="en-US" sz="2000" dirty="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Arial" pitchFamily="34" charset="0"/>
                <a:cs typeface="Arial" pitchFamily="34" charset="0"/>
              </a:rPr>
              <a:t>Introduction </a:t>
            </a:r>
          </a:p>
        </p:txBody>
      </p:sp>
      <p:sp>
        <p:nvSpPr>
          <p:cNvPr id="3" name="Content Placeholder 2"/>
          <p:cNvSpPr>
            <a:spLocks noGrp="1"/>
          </p:cNvSpPr>
          <p:nvPr>
            <p:ph idx="1"/>
          </p:nvPr>
        </p:nvSpPr>
        <p:spPr>
          <a:xfrm>
            <a:off x="381000" y="2438400"/>
            <a:ext cx="4114800" cy="3962400"/>
          </a:xfrm>
        </p:spPr>
        <p:txBody>
          <a:bodyPr>
            <a:normAutofit fontScale="70000" lnSpcReduction="20000"/>
          </a:bodyPr>
          <a:lstStyle/>
          <a:p>
            <a:r>
              <a:rPr lang="en-US" dirty="0"/>
              <a:t>Hotel operations include activities which are crucial for maintaining a hotel run and delivering an excellent experience for the guest. </a:t>
            </a:r>
          </a:p>
          <a:p>
            <a:r>
              <a:rPr lang="en-US" dirty="0"/>
              <a:t>The report aims to state the importance of employee engagement within the hotel industry.</a:t>
            </a:r>
          </a:p>
          <a:p>
            <a:r>
              <a:rPr lang="en-US" dirty="0"/>
              <a:t>The report will define engagement and a theoretical model for engagement in the hotel industry.</a:t>
            </a:r>
          </a:p>
          <a:p>
            <a:r>
              <a:rPr lang="en-US" dirty="0"/>
              <a:t> It will also provide best practices of examples for engaging the employees and expand on these measures.</a:t>
            </a:r>
          </a:p>
        </p:txBody>
      </p:sp>
      <p:pic>
        <p:nvPicPr>
          <p:cNvPr id="2050" name="Picture 2"/>
          <p:cNvPicPr>
            <a:picLocks noChangeAspect="1" noChangeArrowheads="1"/>
          </p:cNvPicPr>
          <p:nvPr/>
        </p:nvPicPr>
        <p:blipFill>
          <a:blip r:embed="rId3"/>
          <a:srcRect/>
          <a:stretch>
            <a:fillRect/>
          </a:stretch>
        </p:blipFill>
        <p:spPr bwMode="auto">
          <a:xfrm>
            <a:off x="4572000" y="2362200"/>
            <a:ext cx="4181475" cy="30480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Arial" pitchFamily="34" charset="0"/>
                <a:cs typeface="Arial" pitchFamily="34" charset="0"/>
              </a:rPr>
              <a:t>Definition of engagement</a:t>
            </a:r>
            <a:endParaRPr lang="en-US" sz="2800" dirty="0">
              <a:latin typeface="Arial" pitchFamily="34" charset="0"/>
              <a:cs typeface="Arial" pitchFamily="34" charset="0"/>
            </a:endParaRPr>
          </a:p>
        </p:txBody>
      </p:sp>
      <p:sp>
        <p:nvSpPr>
          <p:cNvPr id="3" name="Content Placeholder 2"/>
          <p:cNvSpPr>
            <a:spLocks noGrp="1"/>
          </p:cNvSpPr>
          <p:nvPr>
            <p:ph idx="1"/>
          </p:nvPr>
        </p:nvSpPr>
        <p:spPr>
          <a:xfrm>
            <a:off x="457200" y="2438400"/>
            <a:ext cx="4648200" cy="4191000"/>
          </a:xfrm>
        </p:spPr>
        <p:txBody>
          <a:bodyPr>
            <a:normAutofit fontScale="85000" lnSpcReduction="20000"/>
          </a:bodyPr>
          <a:lstStyle/>
          <a:p>
            <a:r>
              <a:rPr lang="en-US" dirty="0"/>
              <a:t>Engagement is known to be the degree</a:t>
            </a:r>
            <a:r>
              <a:rPr lang="en-US" b="1" dirty="0"/>
              <a:t> </a:t>
            </a:r>
            <a:r>
              <a:rPr lang="en-US" dirty="0"/>
              <a:t>to which the employees can invest their “cognitive”, “emotional”, and “</a:t>
            </a:r>
            <a:r>
              <a:rPr lang="en-US" dirty="0" err="1"/>
              <a:t>behavioural</a:t>
            </a:r>
            <a:r>
              <a:rPr lang="en-US" dirty="0"/>
              <a:t> energies” towards positive </a:t>
            </a:r>
            <a:r>
              <a:rPr lang="en-US" dirty="0" err="1"/>
              <a:t>organisational</a:t>
            </a:r>
            <a:r>
              <a:rPr lang="en-US" dirty="0"/>
              <a:t> outcomes. </a:t>
            </a:r>
          </a:p>
          <a:p>
            <a:r>
              <a:rPr lang="en-US" dirty="0"/>
              <a:t>It is known to be the level of “enthusiasm and dedication” an individual shows in their job.</a:t>
            </a:r>
          </a:p>
          <a:p>
            <a:r>
              <a:rPr lang="en-US" dirty="0"/>
              <a:t>The “legal definition” of engagement is a pact for “binding”, “pledging and coming together” which stays between individuals (</a:t>
            </a:r>
            <a:r>
              <a:rPr lang="en-US" dirty="0" err="1"/>
              <a:t>Brodie</a:t>
            </a:r>
            <a:r>
              <a:rPr lang="en-US" dirty="0"/>
              <a:t> </a:t>
            </a:r>
            <a:r>
              <a:rPr lang="en-US" i="1" dirty="0"/>
              <a:t>et al.,</a:t>
            </a:r>
            <a:r>
              <a:rPr lang="en-US" dirty="0"/>
              <a:t> 2019).</a:t>
            </a:r>
          </a:p>
        </p:txBody>
      </p:sp>
      <p:pic>
        <p:nvPicPr>
          <p:cNvPr id="3074" name="Picture 2"/>
          <p:cNvPicPr>
            <a:picLocks noChangeAspect="1" noChangeArrowheads="1"/>
          </p:cNvPicPr>
          <p:nvPr/>
        </p:nvPicPr>
        <p:blipFill>
          <a:blip r:embed="rId3"/>
          <a:srcRect/>
          <a:stretch>
            <a:fillRect/>
          </a:stretch>
        </p:blipFill>
        <p:spPr bwMode="auto">
          <a:xfrm>
            <a:off x="5334000" y="2286000"/>
            <a:ext cx="3562350" cy="287655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Arial" pitchFamily="34" charset="0"/>
                <a:cs typeface="Arial" pitchFamily="34" charset="0"/>
              </a:rPr>
              <a:t>Definition of engagement (Con 2)</a:t>
            </a:r>
            <a:endParaRPr lang="en-US" sz="2800" dirty="0">
              <a:latin typeface="Arial" pitchFamily="34" charset="0"/>
              <a:cs typeface="Arial" pitchFamily="34" charset="0"/>
            </a:endParaRPr>
          </a:p>
        </p:txBody>
      </p:sp>
      <p:sp>
        <p:nvSpPr>
          <p:cNvPr id="3" name="Content Placeholder 2"/>
          <p:cNvSpPr>
            <a:spLocks noGrp="1"/>
          </p:cNvSpPr>
          <p:nvPr>
            <p:ph idx="1"/>
          </p:nvPr>
        </p:nvSpPr>
        <p:spPr>
          <a:xfrm>
            <a:off x="457200" y="1905000"/>
            <a:ext cx="4038600" cy="4221163"/>
          </a:xfrm>
        </p:spPr>
        <p:txBody>
          <a:bodyPr>
            <a:normAutofit fontScale="62500" lnSpcReduction="20000"/>
          </a:bodyPr>
          <a:lstStyle/>
          <a:p>
            <a:r>
              <a:rPr lang="en-US" dirty="0"/>
              <a:t>The moderately engaged employees oversee the </a:t>
            </a:r>
            <a:r>
              <a:rPr lang="en-US" dirty="0" err="1"/>
              <a:t>organisation</a:t>
            </a:r>
            <a:r>
              <a:rPr lang="en-US" dirty="0"/>
              <a:t> in moderate light and like to see the </a:t>
            </a:r>
            <a:r>
              <a:rPr lang="en-US" dirty="0" err="1"/>
              <a:t>organisation</a:t>
            </a:r>
            <a:r>
              <a:rPr lang="en-US" dirty="0"/>
              <a:t> having opportunities for improvement (</a:t>
            </a:r>
            <a:r>
              <a:rPr lang="en-US" dirty="0" err="1"/>
              <a:t>Brodie</a:t>
            </a:r>
            <a:r>
              <a:rPr lang="en-US" dirty="0"/>
              <a:t> </a:t>
            </a:r>
            <a:r>
              <a:rPr lang="en-US" i="1" dirty="0"/>
              <a:t>et al.,</a:t>
            </a:r>
            <a:r>
              <a:rPr lang="en-US" dirty="0"/>
              <a:t> 2019).</a:t>
            </a:r>
          </a:p>
          <a:p>
            <a:r>
              <a:rPr lang="en-US" dirty="0"/>
              <a:t>Barely engaged employees which feel different from their employment place. </a:t>
            </a:r>
          </a:p>
          <a:p>
            <a:r>
              <a:rPr lang="en-US" dirty="0"/>
              <a:t>“Disengaged employees”  have a negative opinion of their </a:t>
            </a:r>
            <a:r>
              <a:rPr lang="en-US" dirty="0" err="1"/>
              <a:t>organisation</a:t>
            </a:r>
            <a:r>
              <a:rPr lang="en-US" dirty="0"/>
              <a:t> and lack the commitment to their responsibilities and position in the workplace. </a:t>
            </a:r>
          </a:p>
          <a:p>
            <a:r>
              <a:rPr lang="en-US" dirty="0"/>
              <a:t>According to the report Gallup, about 515 employees feel disengaged in the workplace and about 13% feel actively engaged in the working environment of </a:t>
            </a:r>
            <a:r>
              <a:rPr lang="en-US" dirty="0" err="1"/>
              <a:t>organisations</a:t>
            </a:r>
            <a:r>
              <a:rPr lang="en-US" dirty="0"/>
              <a:t>.</a:t>
            </a:r>
          </a:p>
          <a:p>
            <a:endParaRPr lang="en-US" dirty="0"/>
          </a:p>
        </p:txBody>
      </p:sp>
      <p:pic>
        <p:nvPicPr>
          <p:cNvPr id="4098" name="Picture 2"/>
          <p:cNvPicPr>
            <a:picLocks noChangeAspect="1" noChangeArrowheads="1"/>
          </p:cNvPicPr>
          <p:nvPr/>
        </p:nvPicPr>
        <p:blipFill>
          <a:blip r:embed="rId3"/>
          <a:srcRect/>
          <a:stretch>
            <a:fillRect/>
          </a:stretch>
        </p:blipFill>
        <p:spPr bwMode="auto">
          <a:xfrm>
            <a:off x="4724400" y="2514600"/>
            <a:ext cx="3829050" cy="28194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Arial" pitchFamily="34" charset="0"/>
                <a:cs typeface="Arial" pitchFamily="34" charset="0"/>
              </a:rPr>
              <a:t>Engagement theoretical model</a:t>
            </a:r>
            <a:endParaRPr lang="en-US" sz="2800" dirty="0">
              <a:latin typeface="Arial" pitchFamily="34" charset="0"/>
              <a:cs typeface="Arial" pitchFamily="34" charset="0"/>
            </a:endParaRPr>
          </a:p>
        </p:txBody>
      </p:sp>
      <p:sp>
        <p:nvSpPr>
          <p:cNvPr id="3" name="Content Placeholder 2"/>
          <p:cNvSpPr>
            <a:spLocks noGrp="1"/>
          </p:cNvSpPr>
          <p:nvPr>
            <p:ph idx="1"/>
          </p:nvPr>
        </p:nvSpPr>
        <p:spPr>
          <a:xfrm>
            <a:off x="457200" y="2362200"/>
            <a:ext cx="5410200" cy="4114800"/>
          </a:xfrm>
        </p:spPr>
        <p:txBody>
          <a:bodyPr>
            <a:normAutofit fontScale="62500" lnSpcReduction="20000"/>
          </a:bodyPr>
          <a:lstStyle/>
          <a:p>
            <a:r>
              <a:rPr lang="en-US" dirty="0"/>
              <a:t>The Zinger Model comprises ten essential theoretical actions which the managers of the </a:t>
            </a:r>
            <a:r>
              <a:rPr lang="en-US" dirty="0" err="1"/>
              <a:t>organisation</a:t>
            </a:r>
            <a:r>
              <a:rPr lang="en-US" dirty="0"/>
              <a:t> can imply for engaging employees in the workplace (Wang </a:t>
            </a:r>
            <a:r>
              <a:rPr lang="en-US" i="1" dirty="0"/>
              <a:t>et al.,</a:t>
            </a:r>
            <a:r>
              <a:rPr lang="en-US" dirty="0"/>
              <a:t> 2023).</a:t>
            </a:r>
          </a:p>
          <a:p>
            <a:r>
              <a:rPr lang="en-US" i="1" dirty="0"/>
              <a:t>Bottom row: necessities </a:t>
            </a:r>
            <a:r>
              <a:rPr lang="en-US" dirty="0"/>
              <a:t>is the bottom row of the Zinger Pyramid focuses on the essentials of the individuals they require for doing the work.</a:t>
            </a:r>
          </a:p>
          <a:p>
            <a:r>
              <a:rPr lang="en-US" i="1" dirty="0"/>
              <a:t>Second row: uniting the </a:t>
            </a:r>
            <a:r>
              <a:rPr lang="en-US" i="1" dirty="0" err="1"/>
              <a:t>organisation</a:t>
            </a:r>
            <a:r>
              <a:rPr lang="en-US" i="1" dirty="0"/>
              <a:t> - </a:t>
            </a:r>
            <a:r>
              <a:rPr lang="en-US" dirty="0"/>
              <a:t>This stage in the second row helps in building upon the essentials to connect the individuals with the larger </a:t>
            </a:r>
            <a:r>
              <a:rPr lang="en-US" dirty="0" err="1"/>
              <a:t>organisations</a:t>
            </a:r>
            <a:r>
              <a:rPr lang="en-US" dirty="0"/>
              <a:t>.</a:t>
            </a:r>
          </a:p>
          <a:p>
            <a:r>
              <a:rPr lang="en-US" i="1" dirty="0"/>
              <a:t>Third row: boosting performance </a:t>
            </a:r>
            <a:r>
              <a:rPr lang="en-US" dirty="0"/>
              <a:t>is the row in the pyramid turns the building blocks of the individuals and takes consideration of communal engagement into practice.</a:t>
            </a:r>
          </a:p>
          <a:p>
            <a:r>
              <a:rPr lang="en-US" dirty="0"/>
              <a:t>The end goal of the engagement is considerably the ones who contribute to the enhanced profitability. </a:t>
            </a:r>
          </a:p>
          <a:p>
            <a:endParaRPr lang="en-US" dirty="0"/>
          </a:p>
          <a:p>
            <a:endParaRPr lang="en-US" dirty="0"/>
          </a:p>
          <a:p>
            <a:endParaRPr lang="en-US" dirty="0"/>
          </a:p>
        </p:txBody>
      </p:sp>
      <p:pic>
        <p:nvPicPr>
          <p:cNvPr id="5122" name="Picture 2"/>
          <p:cNvPicPr>
            <a:picLocks noChangeAspect="1" noChangeArrowheads="1"/>
          </p:cNvPicPr>
          <p:nvPr/>
        </p:nvPicPr>
        <p:blipFill>
          <a:blip r:embed="rId3"/>
          <a:srcRect/>
          <a:stretch>
            <a:fillRect/>
          </a:stretch>
        </p:blipFill>
        <p:spPr bwMode="auto">
          <a:xfrm>
            <a:off x="5305425" y="1981200"/>
            <a:ext cx="3838575" cy="28956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latin typeface="Arial Unicode MS" pitchFamily="34" charset="-128"/>
                <a:ea typeface="Arial Unicode MS" pitchFamily="34" charset="-128"/>
                <a:cs typeface="Arial Unicode MS" pitchFamily="34" charset="-128"/>
              </a:rPr>
              <a:t>Examples of best practice to engage employees from the hotel industry and expand on these</a:t>
            </a:r>
            <a:endParaRPr lang="en-US" sz="2400" dirty="0">
              <a:latin typeface="Arial Unicode MS" pitchFamily="34" charset="-128"/>
              <a:ea typeface="Arial Unicode MS" pitchFamily="34" charset="-128"/>
              <a:cs typeface="Arial Unicode MS" pitchFamily="34" charset="-128"/>
            </a:endParaRPr>
          </a:p>
        </p:txBody>
      </p:sp>
      <p:sp>
        <p:nvSpPr>
          <p:cNvPr id="3" name="Content Placeholder 2"/>
          <p:cNvSpPr>
            <a:spLocks noGrp="1"/>
          </p:cNvSpPr>
          <p:nvPr>
            <p:ph idx="1"/>
          </p:nvPr>
        </p:nvSpPr>
        <p:spPr>
          <a:xfrm>
            <a:off x="457200" y="2438400"/>
            <a:ext cx="5181600" cy="3687763"/>
          </a:xfrm>
        </p:spPr>
        <p:txBody>
          <a:bodyPr>
            <a:normAutofit fontScale="70000" lnSpcReduction="20000"/>
          </a:bodyPr>
          <a:lstStyle/>
          <a:p>
            <a:r>
              <a:rPr lang="en-US" dirty="0"/>
              <a:t>The hospital industry is mostly customer-driven and the employees in the </a:t>
            </a:r>
            <a:r>
              <a:rPr lang="en-US" dirty="0" err="1"/>
              <a:t>organisation</a:t>
            </a:r>
            <a:r>
              <a:rPr lang="en-US" dirty="0"/>
              <a:t> are the sole brand ambassadors (Book </a:t>
            </a:r>
            <a:r>
              <a:rPr lang="en-US" i="1" dirty="0"/>
              <a:t>et al.,</a:t>
            </a:r>
            <a:r>
              <a:rPr lang="en-US" dirty="0"/>
              <a:t> 2019).</a:t>
            </a:r>
          </a:p>
          <a:p>
            <a:r>
              <a:rPr lang="en-US" dirty="0"/>
              <a:t>Make the working environment more fun for the employees as it will help them to work effectively. It is estimated that about 79% of the employees are happy and content with their role in the hotel industry.  </a:t>
            </a:r>
          </a:p>
          <a:p>
            <a:r>
              <a:rPr lang="en-US" dirty="0"/>
              <a:t>Provide them with rewards points and incentives based on their work. About 73.8% of </a:t>
            </a:r>
            <a:r>
              <a:rPr lang="en-US" dirty="0" err="1"/>
              <a:t>organisations</a:t>
            </a:r>
            <a:r>
              <a:rPr lang="en-US" dirty="0"/>
              <a:t> within the hospitality sector have been facing 6% of staff leaving every month.</a:t>
            </a:r>
          </a:p>
        </p:txBody>
      </p:sp>
      <p:pic>
        <p:nvPicPr>
          <p:cNvPr id="6146" name="Picture 2"/>
          <p:cNvPicPr>
            <a:picLocks noChangeAspect="1" noChangeArrowheads="1"/>
          </p:cNvPicPr>
          <p:nvPr/>
        </p:nvPicPr>
        <p:blipFill>
          <a:blip r:embed="rId3"/>
          <a:srcRect/>
          <a:stretch>
            <a:fillRect/>
          </a:stretch>
        </p:blipFill>
        <p:spPr bwMode="auto">
          <a:xfrm>
            <a:off x="5867400" y="1981200"/>
            <a:ext cx="2971800" cy="3590925"/>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endParaRPr lang="en-US" dirty="0"/>
          </a:p>
        </p:txBody>
      </p:sp>
      <p:sp>
        <p:nvSpPr>
          <p:cNvPr id="3" name="Content Placeholder 2"/>
          <p:cNvSpPr>
            <a:spLocks noGrp="1"/>
          </p:cNvSpPr>
          <p:nvPr>
            <p:ph idx="1"/>
          </p:nvPr>
        </p:nvSpPr>
        <p:spPr>
          <a:xfrm>
            <a:off x="457200" y="2057400"/>
            <a:ext cx="4343400" cy="4068763"/>
          </a:xfrm>
        </p:spPr>
        <p:txBody>
          <a:bodyPr>
            <a:normAutofit fontScale="62500" lnSpcReduction="20000"/>
          </a:bodyPr>
          <a:lstStyle/>
          <a:p>
            <a:r>
              <a:rPr lang="en-US" dirty="0"/>
              <a:t>The above report has focused on operating hotel facilities in the light of attaining the importance of employee engagement.</a:t>
            </a:r>
          </a:p>
          <a:p>
            <a:r>
              <a:rPr lang="en-US" dirty="0"/>
              <a:t> It has contained a description of the definition of engagement and particularly provided statistical data related to engagement for the employees and its importance. </a:t>
            </a:r>
          </a:p>
          <a:p>
            <a:r>
              <a:rPr lang="en-US" dirty="0"/>
              <a:t> Furthermore, the report has taken an engagement theoretical model by using the “Zinger Model’ for building engagement and focusing on the requirements of the employees.</a:t>
            </a:r>
          </a:p>
          <a:p>
            <a:r>
              <a:rPr lang="en-US" dirty="0"/>
              <a:t> The report has taken examples of best practices for engaging employees from the hotel industry and expanded on the essentials within the </a:t>
            </a:r>
            <a:r>
              <a:rPr lang="en-US" dirty="0" err="1"/>
              <a:t>organisation</a:t>
            </a:r>
            <a:r>
              <a:rPr lang="en-US" dirty="0"/>
              <a:t>. </a:t>
            </a:r>
            <a:br>
              <a:rPr lang="en-US" b="0" dirty="0"/>
            </a:br>
            <a:endParaRPr lang="en-US" dirty="0"/>
          </a:p>
        </p:txBody>
      </p:sp>
      <p:pic>
        <p:nvPicPr>
          <p:cNvPr id="7170" name="Picture 2"/>
          <p:cNvPicPr>
            <a:picLocks noChangeAspect="1" noChangeArrowheads="1"/>
          </p:cNvPicPr>
          <p:nvPr/>
        </p:nvPicPr>
        <p:blipFill>
          <a:blip r:embed="rId3"/>
          <a:srcRect/>
          <a:stretch>
            <a:fillRect/>
          </a:stretch>
        </p:blipFill>
        <p:spPr bwMode="auto">
          <a:xfrm>
            <a:off x="4695825" y="1905000"/>
            <a:ext cx="4448175" cy="29337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Arial" pitchFamily="34" charset="0"/>
                <a:cs typeface="Arial" pitchFamily="34" charset="0"/>
              </a:rPr>
              <a:t>References</a:t>
            </a:r>
            <a:r>
              <a:rPr lang="en-US" sz="3200" b="1" dirty="0"/>
              <a:t> </a:t>
            </a:r>
          </a:p>
        </p:txBody>
      </p:sp>
      <p:sp>
        <p:nvSpPr>
          <p:cNvPr id="3" name="Content Placeholder 2"/>
          <p:cNvSpPr>
            <a:spLocks noGrp="1"/>
          </p:cNvSpPr>
          <p:nvPr>
            <p:ph idx="1"/>
          </p:nvPr>
        </p:nvSpPr>
        <p:spPr/>
        <p:txBody>
          <a:bodyPr>
            <a:normAutofit fontScale="47500" lnSpcReduction="20000"/>
          </a:bodyPr>
          <a:lstStyle/>
          <a:p>
            <a:pPr lvl="0"/>
            <a:r>
              <a:rPr lang="en-US" dirty="0">
                <a:latin typeface="Arial" pitchFamily="34" charset="0"/>
                <a:cs typeface="Arial" pitchFamily="34" charset="0"/>
              </a:rPr>
              <a:t>Book, L., Gatling, A. and Kim, J., 2019. The effects of leadership satisfaction on employee engagement, loyalty, and retention in the hospitality industry. </a:t>
            </a:r>
            <a:r>
              <a:rPr lang="en-US" i="1" dirty="0">
                <a:latin typeface="Arial" pitchFamily="34" charset="0"/>
                <a:cs typeface="Arial" pitchFamily="34" charset="0"/>
              </a:rPr>
              <a:t>Journal of Human Resources in Hospitality &amp; Tourism</a:t>
            </a:r>
            <a:r>
              <a:rPr lang="en-US" dirty="0">
                <a:latin typeface="Arial" pitchFamily="34" charset="0"/>
                <a:cs typeface="Arial" pitchFamily="34" charset="0"/>
              </a:rPr>
              <a:t>, </a:t>
            </a:r>
            <a:r>
              <a:rPr lang="en-US" i="1" dirty="0">
                <a:latin typeface="Arial" pitchFamily="34" charset="0"/>
                <a:cs typeface="Arial" pitchFamily="34" charset="0"/>
              </a:rPr>
              <a:t>18</a:t>
            </a:r>
            <a:r>
              <a:rPr lang="en-US" dirty="0">
                <a:latin typeface="Arial" pitchFamily="34" charset="0"/>
                <a:cs typeface="Arial" pitchFamily="34" charset="0"/>
              </a:rPr>
              <a:t>(3), pp.368-393.</a:t>
            </a:r>
          </a:p>
          <a:p>
            <a:pPr lvl="0"/>
            <a:r>
              <a:rPr lang="en-US" dirty="0" err="1">
                <a:latin typeface="Arial" pitchFamily="34" charset="0"/>
                <a:cs typeface="Arial" pitchFamily="34" charset="0"/>
              </a:rPr>
              <a:t>Brodie</a:t>
            </a:r>
            <a:r>
              <a:rPr lang="en-US" dirty="0">
                <a:latin typeface="Arial" pitchFamily="34" charset="0"/>
                <a:cs typeface="Arial" pitchFamily="34" charset="0"/>
              </a:rPr>
              <a:t>, R.J., </a:t>
            </a:r>
            <a:r>
              <a:rPr lang="en-US" dirty="0" err="1">
                <a:latin typeface="Arial" pitchFamily="34" charset="0"/>
                <a:cs typeface="Arial" pitchFamily="34" charset="0"/>
              </a:rPr>
              <a:t>Fehrer</a:t>
            </a:r>
            <a:r>
              <a:rPr lang="en-US" dirty="0">
                <a:latin typeface="Arial" pitchFamily="34" charset="0"/>
                <a:cs typeface="Arial" pitchFamily="34" charset="0"/>
              </a:rPr>
              <a:t>, J.A., </a:t>
            </a:r>
            <a:r>
              <a:rPr lang="en-US" dirty="0" err="1">
                <a:latin typeface="Arial" pitchFamily="34" charset="0"/>
                <a:cs typeface="Arial" pitchFamily="34" charset="0"/>
              </a:rPr>
              <a:t>Jaakkola</a:t>
            </a:r>
            <a:r>
              <a:rPr lang="en-US" dirty="0">
                <a:latin typeface="Arial" pitchFamily="34" charset="0"/>
                <a:cs typeface="Arial" pitchFamily="34" charset="0"/>
              </a:rPr>
              <a:t>, E. and Conduit, J., 2019. Actor engagement in networks: Defining the conceptual domain. </a:t>
            </a:r>
            <a:r>
              <a:rPr lang="en-US" i="1" dirty="0">
                <a:latin typeface="Arial" pitchFamily="34" charset="0"/>
                <a:cs typeface="Arial" pitchFamily="34" charset="0"/>
              </a:rPr>
              <a:t>Journal of Service Research</a:t>
            </a:r>
            <a:r>
              <a:rPr lang="en-US" dirty="0">
                <a:latin typeface="Arial" pitchFamily="34" charset="0"/>
                <a:cs typeface="Arial" pitchFamily="34" charset="0"/>
              </a:rPr>
              <a:t>, </a:t>
            </a:r>
            <a:r>
              <a:rPr lang="en-US" i="1" dirty="0">
                <a:latin typeface="Arial" pitchFamily="34" charset="0"/>
                <a:cs typeface="Arial" pitchFamily="34" charset="0"/>
              </a:rPr>
              <a:t>22</a:t>
            </a:r>
            <a:r>
              <a:rPr lang="en-US" dirty="0">
                <a:latin typeface="Arial" pitchFamily="34" charset="0"/>
                <a:cs typeface="Arial" pitchFamily="34" charset="0"/>
              </a:rPr>
              <a:t>(2), pp.173-188.</a:t>
            </a:r>
          </a:p>
          <a:p>
            <a:pPr lvl="0"/>
            <a:r>
              <a:rPr lang="en-US" dirty="0">
                <a:latin typeface="Arial" pitchFamily="34" charset="0"/>
                <a:cs typeface="Arial" pitchFamily="34" charset="0"/>
              </a:rPr>
              <a:t>Chen, C.Y., 2019. Does work engagement mediate the influence of job resourcefulness on job crafting? An examination of frontline hotel employees. </a:t>
            </a:r>
            <a:r>
              <a:rPr lang="en-US" i="1" dirty="0">
                <a:latin typeface="Arial" pitchFamily="34" charset="0"/>
                <a:cs typeface="Arial" pitchFamily="34" charset="0"/>
              </a:rPr>
              <a:t>International Journal of Contemporary Hospitality Management</a:t>
            </a:r>
            <a:r>
              <a:rPr lang="en-US" dirty="0">
                <a:latin typeface="Arial" pitchFamily="34" charset="0"/>
                <a:cs typeface="Arial" pitchFamily="34" charset="0"/>
              </a:rPr>
              <a:t>.</a:t>
            </a:r>
          </a:p>
          <a:p>
            <a:pPr lvl="0"/>
            <a:r>
              <a:rPr lang="en-US" dirty="0">
                <a:latin typeface="Arial" pitchFamily="34" charset="0"/>
                <a:cs typeface="Arial" pitchFamily="34" charset="0"/>
              </a:rPr>
              <a:t>Dhaka, P., 2021. </a:t>
            </a:r>
            <a:r>
              <a:rPr lang="en-US" i="1" dirty="0">
                <a:latin typeface="Arial" pitchFamily="34" charset="0"/>
                <a:cs typeface="Arial" pitchFamily="34" charset="0"/>
              </a:rPr>
              <a:t>The impact of changing workplace conditions and employee engagement on employee productivity in the context of Hero </a:t>
            </a:r>
            <a:r>
              <a:rPr lang="en-US" i="1" dirty="0" err="1">
                <a:latin typeface="Arial" pitchFamily="34" charset="0"/>
                <a:cs typeface="Arial" pitchFamily="34" charset="0"/>
              </a:rPr>
              <a:t>MotoCorp</a:t>
            </a:r>
            <a:r>
              <a:rPr lang="en-US" i="1" dirty="0">
                <a:latin typeface="Arial" pitchFamily="34" charset="0"/>
                <a:cs typeface="Arial" pitchFamily="34" charset="0"/>
              </a:rPr>
              <a:t> India</a:t>
            </a:r>
            <a:r>
              <a:rPr lang="en-US" dirty="0">
                <a:latin typeface="Arial" pitchFamily="34" charset="0"/>
                <a:cs typeface="Arial" pitchFamily="34" charset="0"/>
              </a:rPr>
              <a:t> (Doctoral dissertation, University of the West of Scotland).</a:t>
            </a:r>
          </a:p>
          <a:p>
            <a:pPr lvl="0"/>
            <a:r>
              <a:rPr lang="en-US" dirty="0" err="1">
                <a:latin typeface="Arial" pitchFamily="34" charset="0"/>
                <a:cs typeface="Arial" pitchFamily="34" charset="0"/>
              </a:rPr>
              <a:t>Heesen</a:t>
            </a:r>
            <a:r>
              <a:rPr lang="en-US" dirty="0">
                <a:latin typeface="Arial" pitchFamily="34" charset="0"/>
                <a:cs typeface="Arial" pitchFamily="34" charset="0"/>
              </a:rPr>
              <a:t>, M., </a:t>
            </a:r>
            <a:r>
              <a:rPr lang="en-US" dirty="0" err="1">
                <a:latin typeface="Arial" pitchFamily="34" charset="0"/>
                <a:cs typeface="Arial" pitchFamily="34" charset="0"/>
              </a:rPr>
              <a:t>Carvalho</a:t>
            </a:r>
            <a:r>
              <a:rPr lang="en-US" dirty="0">
                <a:latin typeface="Arial" pitchFamily="34" charset="0"/>
                <a:cs typeface="Arial" pitchFamily="34" charset="0"/>
              </a:rPr>
              <a:t>, B., </a:t>
            </a:r>
            <a:r>
              <a:rPr lang="en-US" dirty="0" err="1">
                <a:latin typeface="Arial" pitchFamily="34" charset="0"/>
                <a:cs typeface="Arial" pitchFamily="34" charset="0"/>
              </a:rPr>
              <a:t>Carvalho</a:t>
            </a:r>
            <a:r>
              <a:rPr lang="en-US" dirty="0">
                <a:latin typeface="Arial" pitchFamily="34" charset="0"/>
                <a:cs typeface="Arial" pitchFamily="34" charset="0"/>
              </a:rPr>
              <a:t>, J.C.A., </a:t>
            </a:r>
            <a:r>
              <a:rPr lang="en-US" dirty="0" err="1">
                <a:latin typeface="Arial" pitchFamily="34" charset="0"/>
                <a:cs typeface="Arial" pitchFamily="34" charset="0"/>
              </a:rPr>
              <a:t>Duvekot</a:t>
            </a:r>
            <a:r>
              <a:rPr lang="en-US" dirty="0">
                <a:latin typeface="Arial" pitchFamily="34" charset="0"/>
                <a:cs typeface="Arial" pitchFamily="34" charset="0"/>
              </a:rPr>
              <a:t>, J.J., Dyer, R.A., Lucas, D.N., McDonnell, N., </a:t>
            </a:r>
            <a:r>
              <a:rPr lang="en-US" dirty="0" err="1">
                <a:latin typeface="Arial" pitchFamily="34" charset="0"/>
                <a:cs typeface="Arial" pitchFamily="34" charset="0"/>
              </a:rPr>
              <a:t>Orbach</a:t>
            </a:r>
            <a:r>
              <a:rPr lang="en-US" dirty="0">
                <a:latin typeface="Arial" pitchFamily="34" charset="0"/>
                <a:cs typeface="Arial" pitchFamily="34" charset="0"/>
              </a:rPr>
              <a:t>‐Zinger, S. and </a:t>
            </a:r>
            <a:r>
              <a:rPr lang="en-US" dirty="0" err="1">
                <a:latin typeface="Arial" pitchFamily="34" charset="0"/>
                <a:cs typeface="Arial" pitchFamily="34" charset="0"/>
              </a:rPr>
              <a:t>Kinsella</a:t>
            </a:r>
            <a:r>
              <a:rPr lang="en-US" dirty="0">
                <a:latin typeface="Arial" pitchFamily="34" charset="0"/>
                <a:cs typeface="Arial" pitchFamily="34" charset="0"/>
              </a:rPr>
              <a:t>, S.M., 2019. International consensus statement on the use of </a:t>
            </a:r>
            <a:r>
              <a:rPr lang="en-US" dirty="0" err="1">
                <a:latin typeface="Arial" pitchFamily="34" charset="0"/>
                <a:cs typeface="Arial" pitchFamily="34" charset="0"/>
              </a:rPr>
              <a:t>uterotonic</a:t>
            </a:r>
            <a:r>
              <a:rPr lang="en-US" dirty="0">
                <a:latin typeface="Arial" pitchFamily="34" charset="0"/>
                <a:cs typeface="Arial" pitchFamily="34" charset="0"/>
              </a:rPr>
              <a:t> agents during caesarean section. </a:t>
            </a:r>
            <a:r>
              <a:rPr lang="en-US" i="1" dirty="0" err="1">
                <a:latin typeface="Arial" pitchFamily="34" charset="0"/>
                <a:cs typeface="Arial" pitchFamily="34" charset="0"/>
              </a:rPr>
              <a:t>Anaesthesia</a:t>
            </a:r>
            <a:r>
              <a:rPr lang="en-US" dirty="0">
                <a:latin typeface="Arial" pitchFamily="34" charset="0"/>
                <a:cs typeface="Arial" pitchFamily="34" charset="0"/>
              </a:rPr>
              <a:t>, </a:t>
            </a:r>
            <a:r>
              <a:rPr lang="en-US" i="1" dirty="0">
                <a:latin typeface="Arial" pitchFamily="34" charset="0"/>
                <a:cs typeface="Arial" pitchFamily="34" charset="0"/>
              </a:rPr>
              <a:t>74</a:t>
            </a:r>
            <a:r>
              <a:rPr lang="en-US" dirty="0">
                <a:latin typeface="Arial" pitchFamily="34" charset="0"/>
                <a:cs typeface="Arial" pitchFamily="34" charset="0"/>
              </a:rPr>
              <a:t>(10), pp.1305-1319.</a:t>
            </a:r>
          </a:p>
          <a:p>
            <a:pPr lvl="0"/>
            <a:r>
              <a:rPr lang="en-US" dirty="0" err="1">
                <a:latin typeface="Arial" pitchFamily="34" charset="0"/>
                <a:cs typeface="Arial" pitchFamily="34" charset="0"/>
              </a:rPr>
              <a:t>Hussainy</a:t>
            </a:r>
            <a:r>
              <a:rPr lang="en-US" dirty="0">
                <a:latin typeface="Arial" pitchFamily="34" charset="0"/>
                <a:cs typeface="Arial" pitchFamily="34" charset="0"/>
              </a:rPr>
              <a:t>, S.S., 2020. Review on motivational theories &amp; models: Its application for employees’ retention in organizations. </a:t>
            </a:r>
            <a:r>
              <a:rPr lang="en-US" i="1" dirty="0">
                <a:latin typeface="Arial" pitchFamily="34" charset="0"/>
                <a:cs typeface="Arial" pitchFamily="34" charset="0"/>
              </a:rPr>
              <a:t>International Journal of Business and Applied Social Science</a:t>
            </a:r>
            <a:r>
              <a:rPr lang="en-US" dirty="0">
                <a:latin typeface="Arial" pitchFamily="34" charset="0"/>
                <a:cs typeface="Arial" pitchFamily="34" charset="0"/>
              </a:rPr>
              <a:t>, </a:t>
            </a:r>
            <a:r>
              <a:rPr lang="en-US" i="1" dirty="0">
                <a:latin typeface="Arial" pitchFamily="34" charset="0"/>
                <a:cs typeface="Arial" pitchFamily="34" charset="0"/>
              </a:rPr>
              <a:t>6</a:t>
            </a:r>
            <a:r>
              <a:rPr lang="en-US" dirty="0">
                <a:latin typeface="Arial" pitchFamily="34" charset="0"/>
                <a:cs typeface="Arial" pitchFamily="34" charset="0"/>
              </a:rPr>
              <a:t>(1), pp.40-46.</a:t>
            </a:r>
          </a:p>
          <a:p>
            <a:pPr lvl="0"/>
            <a:r>
              <a:rPr lang="en-US" dirty="0" err="1">
                <a:latin typeface="Arial" pitchFamily="34" charset="0"/>
                <a:cs typeface="Arial" pitchFamily="34" charset="0"/>
              </a:rPr>
              <a:t>Reuschke</a:t>
            </a:r>
            <a:r>
              <a:rPr lang="en-US" dirty="0">
                <a:latin typeface="Arial" pitchFamily="34" charset="0"/>
                <a:cs typeface="Arial" pitchFamily="34" charset="0"/>
              </a:rPr>
              <a:t>, D. and Mason, C., 2022. The engagement of home-based businesses in the digital economy. </a:t>
            </a:r>
            <a:r>
              <a:rPr lang="en-US" i="1" dirty="0">
                <a:latin typeface="Arial" pitchFamily="34" charset="0"/>
                <a:cs typeface="Arial" pitchFamily="34" charset="0"/>
              </a:rPr>
              <a:t>Futures</a:t>
            </a:r>
            <a:r>
              <a:rPr lang="en-US" dirty="0">
                <a:latin typeface="Arial" pitchFamily="34" charset="0"/>
                <a:cs typeface="Arial" pitchFamily="34" charset="0"/>
              </a:rPr>
              <a:t>, </a:t>
            </a:r>
            <a:r>
              <a:rPr lang="en-US" i="1" dirty="0">
                <a:latin typeface="Arial" pitchFamily="34" charset="0"/>
                <a:cs typeface="Arial" pitchFamily="34" charset="0"/>
              </a:rPr>
              <a:t>135</a:t>
            </a:r>
            <a:r>
              <a:rPr lang="en-US" dirty="0">
                <a:latin typeface="Arial" pitchFamily="34" charset="0"/>
                <a:cs typeface="Arial" pitchFamily="34" charset="0"/>
              </a:rPr>
              <a:t>, p.102542.</a:t>
            </a:r>
          </a:p>
          <a:p>
            <a:pPr lvl="0"/>
            <a:r>
              <a:rPr lang="en-US" dirty="0">
                <a:latin typeface="Arial" pitchFamily="34" charset="0"/>
                <a:cs typeface="Arial" pitchFamily="34" charset="0"/>
              </a:rPr>
              <a:t>Sun, L. and </a:t>
            </a:r>
            <a:r>
              <a:rPr lang="en-US" dirty="0" err="1">
                <a:latin typeface="Arial" pitchFamily="34" charset="0"/>
                <a:cs typeface="Arial" pitchFamily="34" charset="0"/>
              </a:rPr>
              <a:t>Bunchapattanasakda</a:t>
            </a:r>
            <a:r>
              <a:rPr lang="en-US" dirty="0">
                <a:latin typeface="Arial" pitchFamily="34" charset="0"/>
                <a:cs typeface="Arial" pitchFamily="34" charset="0"/>
              </a:rPr>
              <a:t>, C., 2019. Employee engagement: A literature review. </a:t>
            </a:r>
            <a:r>
              <a:rPr lang="en-US" i="1" dirty="0">
                <a:latin typeface="Arial" pitchFamily="34" charset="0"/>
                <a:cs typeface="Arial" pitchFamily="34" charset="0"/>
              </a:rPr>
              <a:t>International Journal of Human Resource Studies</a:t>
            </a:r>
            <a:r>
              <a:rPr lang="en-US" dirty="0">
                <a:latin typeface="Arial" pitchFamily="34" charset="0"/>
                <a:cs typeface="Arial" pitchFamily="34" charset="0"/>
              </a:rPr>
              <a:t>, </a:t>
            </a:r>
            <a:r>
              <a:rPr lang="en-US" i="1" dirty="0">
                <a:latin typeface="Arial" pitchFamily="34" charset="0"/>
                <a:cs typeface="Arial" pitchFamily="34" charset="0"/>
              </a:rPr>
              <a:t>9</a:t>
            </a:r>
            <a:r>
              <a:rPr lang="en-US" dirty="0">
                <a:latin typeface="Arial" pitchFamily="34" charset="0"/>
                <a:cs typeface="Arial" pitchFamily="34" charset="0"/>
              </a:rPr>
              <a:t>(1), pp.63-80.</a:t>
            </a:r>
          </a:p>
          <a:p>
            <a:pPr lvl="0"/>
            <a:r>
              <a:rPr lang="en-US" dirty="0" err="1">
                <a:latin typeface="Arial" pitchFamily="34" charset="0"/>
                <a:cs typeface="Arial" pitchFamily="34" charset="0"/>
              </a:rPr>
              <a:t>Teo</a:t>
            </a:r>
            <a:r>
              <a:rPr lang="en-US" dirty="0">
                <a:latin typeface="Arial" pitchFamily="34" charset="0"/>
                <a:cs typeface="Arial" pitchFamily="34" charset="0"/>
              </a:rPr>
              <a:t>, S.T., Bentley, T. and Nguyen, D., 2020. Psychosocial work environment, work engagement, and employee commitment: A moderated, mediation model. </a:t>
            </a:r>
            <a:r>
              <a:rPr lang="en-US" i="1" dirty="0">
                <a:latin typeface="Arial" pitchFamily="34" charset="0"/>
                <a:cs typeface="Arial" pitchFamily="34" charset="0"/>
              </a:rPr>
              <a:t>International Journal of Hospitality Management</a:t>
            </a:r>
            <a:r>
              <a:rPr lang="en-US" dirty="0">
                <a:latin typeface="Arial" pitchFamily="34" charset="0"/>
                <a:cs typeface="Arial" pitchFamily="34" charset="0"/>
              </a:rPr>
              <a:t>, </a:t>
            </a:r>
            <a:r>
              <a:rPr lang="en-US" i="1" dirty="0">
                <a:latin typeface="Arial" pitchFamily="34" charset="0"/>
                <a:cs typeface="Arial" pitchFamily="34" charset="0"/>
              </a:rPr>
              <a:t>88</a:t>
            </a:r>
            <a:r>
              <a:rPr lang="en-US" dirty="0">
                <a:latin typeface="Arial" pitchFamily="34" charset="0"/>
                <a:cs typeface="Arial" pitchFamily="34" charset="0"/>
              </a:rPr>
              <a:t>, p.102415.</a:t>
            </a:r>
          </a:p>
          <a:p>
            <a:pPr lvl="0"/>
            <a:r>
              <a:rPr lang="en-US" dirty="0">
                <a:latin typeface="Arial" pitchFamily="34" charset="0"/>
                <a:cs typeface="Arial" pitchFamily="34" charset="0"/>
              </a:rPr>
              <a:t>Wang, K., Wang, L. and </a:t>
            </a:r>
            <a:r>
              <a:rPr lang="en-US" dirty="0" err="1">
                <a:latin typeface="Arial" pitchFamily="34" charset="0"/>
                <a:cs typeface="Arial" pitchFamily="34" charset="0"/>
              </a:rPr>
              <a:t>Gao</a:t>
            </a:r>
            <a:r>
              <a:rPr lang="en-US" dirty="0">
                <a:latin typeface="Arial" pitchFamily="34" charset="0"/>
                <a:cs typeface="Arial" pitchFamily="34" charset="0"/>
              </a:rPr>
              <a:t>, R., 2023. An extended mechanism model of gaseous ejectors. </a:t>
            </a:r>
            <a:r>
              <a:rPr lang="en-US" i="1" dirty="0">
                <a:latin typeface="Arial" pitchFamily="34" charset="0"/>
                <a:cs typeface="Arial" pitchFamily="34" charset="0"/>
              </a:rPr>
              <a:t>Energy</a:t>
            </a:r>
            <a:r>
              <a:rPr lang="en-US" dirty="0">
                <a:latin typeface="Arial" pitchFamily="34" charset="0"/>
                <a:cs typeface="Arial" pitchFamily="34" charset="0"/>
              </a:rPr>
              <a:t>, </a:t>
            </a:r>
            <a:r>
              <a:rPr lang="en-US" i="1" dirty="0">
                <a:latin typeface="Arial" pitchFamily="34" charset="0"/>
                <a:cs typeface="Arial" pitchFamily="34" charset="0"/>
              </a:rPr>
              <a:t>264</a:t>
            </a:r>
            <a:r>
              <a:rPr lang="en-US" dirty="0">
                <a:latin typeface="Arial" pitchFamily="34" charset="0"/>
                <a:cs typeface="Arial" pitchFamily="34" charset="0"/>
              </a:rPr>
              <a:t>, p.126094.</a:t>
            </a:r>
          </a:p>
          <a:p>
            <a:endParaRPr lang="en-US" dirty="0">
              <a:latin typeface="Arial" pitchFamily="34" charset="0"/>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solidFill>
                  <a:schemeClr val="tx1"/>
                </a:solidFill>
                <a:latin typeface="Arial" pitchFamily="34" charset="0"/>
                <a:cs typeface="Arial" pitchFamily="34" charset="0"/>
              </a:rPr>
              <a:t>Thank You Page </a:t>
            </a:r>
          </a:p>
        </p:txBody>
      </p:sp>
      <p:pic>
        <p:nvPicPr>
          <p:cNvPr id="8194" name="Picture 2"/>
          <p:cNvPicPr>
            <a:picLocks noGrp="1" noChangeAspect="1" noChangeArrowheads="1"/>
          </p:cNvPicPr>
          <p:nvPr>
            <p:ph idx="1"/>
          </p:nvPr>
        </p:nvPicPr>
        <p:blipFill>
          <a:blip r:embed="rId2"/>
          <a:srcRect/>
          <a:stretch>
            <a:fillRect/>
          </a:stretch>
        </p:blipFill>
        <p:spPr bwMode="auto">
          <a:xfrm>
            <a:off x="1371600" y="2514600"/>
            <a:ext cx="6324600" cy="3200400"/>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40</TotalTime>
  <Words>3215</Words>
  <Application>Microsoft Office PowerPoint</Application>
  <PresentationFormat>On-screen Show (4:3)</PresentationFormat>
  <Paragraphs>102</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Unicode MS</vt:lpstr>
      <vt:lpstr>Calibri</vt:lpstr>
      <vt:lpstr>Constantia</vt:lpstr>
      <vt:lpstr>Wingdings 2</vt:lpstr>
      <vt:lpstr>Flow</vt:lpstr>
      <vt:lpstr>Employee Engagement</vt:lpstr>
      <vt:lpstr>Table of Contents </vt:lpstr>
      <vt:lpstr>Introduction </vt:lpstr>
      <vt:lpstr>Definition of engagement</vt:lpstr>
      <vt:lpstr>Definition of engagement (Con 2)</vt:lpstr>
      <vt:lpstr>Engagement theoretical model</vt:lpstr>
      <vt:lpstr>Examples of best practice to engage employees from the hotel industry and expand on these</vt:lpstr>
      <vt:lpstr>Conclusion</vt:lpstr>
      <vt:lpstr>References </vt:lpstr>
      <vt:lpstr>Thank You Page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RT PC 21</dc:creator>
  <cp:lastModifiedBy>Ranga Daniel</cp:lastModifiedBy>
  <cp:revision>5</cp:revision>
  <dcterms:created xsi:type="dcterms:W3CDTF">2023-03-01T09:58:15Z</dcterms:created>
  <dcterms:modified xsi:type="dcterms:W3CDTF">2023-03-01T20:30:04Z</dcterms:modified>
</cp:coreProperties>
</file>