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2" r:id="rId2"/>
    <p:sldId id="283" r:id="rId3"/>
    <p:sldId id="285" r:id="rId4"/>
    <p:sldId id="284" r:id="rId5"/>
    <p:sldId id="281" r:id="rId6"/>
    <p:sldId id="257" r:id="rId7"/>
    <p:sldId id="256" r:id="rId8"/>
    <p:sldId id="260" r:id="rId9"/>
    <p:sldId id="263" r:id="rId10"/>
    <p:sldId id="275" r:id="rId11"/>
    <p:sldId id="276" r:id="rId12"/>
    <p:sldId id="277" r:id="rId13"/>
    <p:sldId id="278" r:id="rId14"/>
    <p:sldId id="279" r:id="rId15"/>
    <p:sldId id="280" r:id="rId16"/>
    <p:sldId id="264" r:id="rId17"/>
    <p:sldId id="266" r:id="rId18"/>
    <p:sldId id="286" r:id="rId19"/>
    <p:sldId id="287" r:id="rId20"/>
    <p:sldId id="267" r:id="rId21"/>
    <p:sldId id="288" r:id="rId22"/>
    <p:sldId id="289" r:id="rId23"/>
    <p:sldId id="290" r:id="rId24"/>
    <p:sldId id="269" r:id="rId25"/>
    <p:sldId id="270" r:id="rId26"/>
    <p:sldId id="271" r:id="rId27"/>
    <p:sldId id="272" r:id="rId28"/>
    <p:sldId id="273" r:id="rId29"/>
    <p:sldId id="291" r:id="rId30"/>
    <p:sldId id="29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68" autoAdjust="0"/>
    <p:restoredTop sz="94660"/>
  </p:normalViewPr>
  <p:slideViewPr>
    <p:cSldViewPr snapToGrid="0">
      <p:cViewPr varScale="1">
        <p:scale>
          <a:sx n="76" d="100"/>
          <a:sy n="76" d="100"/>
        </p:scale>
        <p:origin x="8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6BC666-BE98-4527-B02F-C0742707116F}" type="doc">
      <dgm:prSet loTypeId="urn:microsoft.com/office/officeart/2005/8/layout/hierarchy1" loCatId="hierarchy" qsTypeId="urn:microsoft.com/office/officeart/2005/8/quickstyle/simple1#1" qsCatId="simple" csTypeId="urn:microsoft.com/office/officeart/2005/8/colors/colorful2#1" csCatId="colorful"/>
      <dgm:spPr/>
      <dgm:t>
        <a:bodyPr/>
        <a:lstStyle/>
        <a:p>
          <a:endParaRPr lang="en-US"/>
        </a:p>
      </dgm:t>
    </dgm:pt>
    <dgm:pt modelId="{CB7FA329-647C-4792-B082-8C709F610889}">
      <dgm:prSet/>
      <dgm:spPr/>
      <dgm:t>
        <a:bodyPr/>
        <a:lstStyle/>
        <a:p>
          <a:r>
            <a:rPr lang="en-GB"/>
            <a:t>Maintaining a stable system requires the body to continuously monitor its internal conditions. Though certain physiological systems operate within frequently larger ranges, certain body parameters are tightly controlled homeostatically. For example, body temperature and blood pressure are controlled within a very narrow range.</a:t>
          </a:r>
          <a:endParaRPr lang="en-US"/>
        </a:p>
      </dgm:t>
    </dgm:pt>
    <dgm:pt modelId="{82578DB8-7D96-405A-834C-9CED16149E08}" type="parTrans" cxnId="{8E6354F7-C0CC-4FE6-A479-124303B68071}">
      <dgm:prSet/>
      <dgm:spPr/>
      <dgm:t>
        <a:bodyPr/>
        <a:lstStyle/>
        <a:p>
          <a:endParaRPr lang="en-US"/>
        </a:p>
      </dgm:t>
    </dgm:pt>
    <dgm:pt modelId="{32377035-5E9C-48C9-86FA-FD901A3A9AC7}" type="sibTrans" cxnId="{8E6354F7-C0CC-4FE6-A479-124303B68071}">
      <dgm:prSet/>
      <dgm:spPr/>
      <dgm:t>
        <a:bodyPr/>
        <a:lstStyle/>
        <a:p>
          <a:endParaRPr lang="en-US"/>
        </a:p>
      </dgm:t>
    </dgm:pt>
    <dgm:pt modelId="{F8DD85BB-74F7-42C5-9C30-47FDBD583878}">
      <dgm:prSet/>
      <dgm:spPr/>
      <dgm:t>
        <a:bodyPr/>
        <a:lstStyle/>
        <a:p>
          <a:r>
            <a:rPr lang="en-GB"/>
            <a:t>So homeostasis is simply the body keeping itself balanced. </a:t>
          </a:r>
          <a:endParaRPr lang="en-US"/>
        </a:p>
      </dgm:t>
    </dgm:pt>
    <dgm:pt modelId="{CB8F2EF3-BB79-4E3C-90D5-50AC5F7FD1C9}" type="parTrans" cxnId="{E8D7B1E4-4A81-4EA1-A831-0A95F05A9B85}">
      <dgm:prSet/>
      <dgm:spPr/>
      <dgm:t>
        <a:bodyPr/>
        <a:lstStyle/>
        <a:p>
          <a:endParaRPr lang="en-US"/>
        </a:p>
      </dgm:t>
    </dgm:pt>
    <dgm:pt modelId="{A85374D3-88D8-43FF-8BF1-A31D90F6EBDC}" type="sibTrans" cxnId="{E8D7B1E4-4A81-4EA1-A831-0A95F05A9B85}">
      <dgm:prSet/>
      <dgm:spPr/>
      <dgm:t>
        <a:bodyPr/>
        <a:lstStyle/>
        <a:p>
          <a:endParaRPr lang="en-US"/>
        </a:p>
      </dgm:t>
    </dgm:pt>
    <dgm:pt modelId="{5AC2C01A-3531-4723-B834-9E7C72A02313}" type="pres">
      <dgm:prSet presAssocID="{A96BC666-BE98-4527-B02F-C0742707116F}" presName="hierChild1" presStyleCnt="0">
        <dgm:presLayoutVars>
          <dgm:chPref val="1"/>
          <dgm:dir/>
          <dgm:animOne val="branch"/>
          <dgm:animLvl val="lvl"/>
          <dgm:resizeHandles/>
        </dgm:presLayoutVars>
      </dgm:prSet>
      <dgm:spPr/>
    </dgm:pt>
    <dgm:pt modelId="{4B479C7E-487F-4CFA-BF64-ABEA5D7FD53D}" type="pres">
      <dgm:prSet presAssocID="{CB7FA329-647C-4792-B082-8C709F610889}" presName="hierRoot1" presStyleCnt="0"/>
      <dgm:spPr/>
    </dgm:pt>
    <dgm:pt modelId="{8D448874-C547-42F9-8BCB-30D0CD54AF08}" type="pres">
      <dgm:prSet presAssocID="{CB7FA329-647C-4792-B082-8C709F610889}" presName="composite" presStyleCnt="0"/>
      <dgm:spPr/>
    </dgm:pt>
    <dgm:pt modelId="{8794B676-C3A7-4C83-B3DE-9C79B18BFEE2}" type="pres">
      <dgm:prSet presAssocID="{CB7FA329-647C-4792-B082-8C709F610889}" presName="background" presStyleLbl="node0" presStyleIdx="0" presStyleCnt="2"/>
      <dgm:spPr/>
    </dgm:pt>
    <dgm:pt modelId="{E91F128D-37E7-4C27-BA8E-4C7CB90FD766}" type="pres">
      <dgm:prSet presAssocID="{CB7FA329-647C-4792-B082-8C709F610889}" presName="text" presStyleLbl="fgAcc0" presStyleIdx="0" presStyleCnt="2">
        <dgm:presLayoutVars>
          <dgm:chPref val="3"/>
        </dgm:presLayoutVars>
      </dgm:prSet>
      <dgm:spPr/>
    </dgm:pt>
    <dgm:pt modelId="{75EF8DAF-CCA8-436E-BB2D-7DF4F0C5791C}" type="pres">
      <dgm:prSet presAssocID="{CB7FA329-647C-4792-B082-8C709F610889}" presName="hierChild2" presStyleCnt="0"/>
      <dgm:spPr/>
    </dgm:pt>
    <dgm:pt modelId="{682657FF-8063-47C0-9999-1908216B0790}" type="pres">
      <dgm:prSet presAssocID="{F8DD85BB-74F7-42C5-9C30-47FDBD583878}" presName="hierRoot1" presStyleCnt="0"/>
      <dgm:spPr/>
    </dgm:pt>
    <dgm:pt modelId="{9F7B79AB-011B-4A30-A214-D45A5368AB59}" type="pres">
      <dgm:prSet presAssocID="{F8DD85BB-74F7-42C5-9C30-47FDBD583878}" presName="composite" presStyleCnt="0"/>
      <dgm:spPr/>
    </dgm:pt>
    <dgm:pt modelId="{00668209-1644-4B8A-AE6C-F85A899FF56B}" type="pres">
      <dgm:prSet presAssocID="{F8DD85BB-74F7-42C5-9C30-47FDBD583878}" presName="background" presStyleLbl="node0" presStyleIdx="1" presStyleCnt="2"/>
      <dgm:spPr/>
    </dgm:pt>
    <dgm:pt modelId="{F294D76D-91FA-408D-A162-541A25B9BEC2}" type="pres">
      <dgm:prSet presAssocID="{F8DD85BB-74F7-42C5-9C30-47FDBD583878}" presName="text" presStyleLbl="fgAcc0" presStyleIdx="1" presStyleCnt="2">
        <dgm:presLayoutVars>
          <dgm:chPref val="3"/>
        </dgm:presLayoutVars>
      </dgm:prSet>
      <dgm:spPr/>
    </dgm:pt>
    <dgm:pt modelId="{9F8C1F1A-23B0-4F17-A5B1-751A8AE3AEA3}" type="pres">
      <dgm:prSet presAssocID="{F8DD85BB-74F7-42C5-9C30-47FDBD583878}" presName="hierChild2" presStyleCnt="0"/>
      <dgm:spPr/>
    </dgm:pt>
  </dgm:ptLst>
  <dgm:cxnLst>
    <dgm:cxn modelId="{FE3D061E-EC39-4FBF-ABC7-23F29EE21BDC}" type="presOf" srcId="{A96BC666-BE98-4527-B02F-C0742707116F}" destId="{5AC2C01A-3531-4723-B834-9E7C72A02313}" srcOrd="0" destOrd="0" presId="urn:microsoft.com/office/officeart/2005/8/layout/hierarchy1"/>
    <dgm:cxn modelId="{08197C40-161A-44AC-94E4-655D33E0817E}" type="presOf" srcId="{CB7FA329-647C-4792-B082-8C709F610889}" destId="{E91F128D-37E7-4C27-BA8E-4C7CB90FD766}" srcOrd="0" destOrd="0" presId="urn:microsoft.com/office/officeart/2005/8/layout/hierarchy1"/>
    <dgm:cxn modelId="{7F9FF59F-26BA-4B89-AF0E-B26ED6177E3D}" type="presOf" srcId="{F8DD85BB-74F7-42C5-9C30-47FDBD583878}" destId="{F294D76D-91FA-408D-A162-541A25B9BEC2}" srcOrd="0" destOrd="0" presId="urn:microsoft.com/office/officeart/2005/8/layout/hierarchy1"/>
    <dgm:cxn modelId="{E8D7B1E4-4A81-4EA1-A831-0A95F05A9B85}" srcId="{A96BC666-BE98-4527-B02F-C0742707116F}" destId="{F8DD85BB-74F7-42C5-9C30-47FDBD583878}" srcOrd="1" destOrd="0" parTransId="{CB8F2EF3-BB79-4E3C-90D5-50AC5F7FD1C9}" sibTransId="{A85374D3-88D8-43FF-8BF1-A31D90F6EBDC}"/>
    <dgm:cxn modelId="{8E6354F7-C0CC-4FE6-A479-124303B68071}" srcId="{A96BC666-BE98-4527-B02F-C0742707116F}" destId="{CB7FA329-647C-4792-B082-8C709F610889}" srcOrd="0" destOrd="0" parTransId="{82578DB8-7D96-405A-834C-9CED16149E08}" sibTransId="{32377035-5E9C-48C9-86FA-FD901A3A9AC7}"/>
    <dgm:cxn modelId="{1DE795DA-6C87-47BE-AAD7-A6BF128373D1}" type="presParOf" srcId="{5AC2C01A-3531-4723-B834-9E7C72A02313}" destId="{4B479C7E-487F-4CFA-BF64-ABEA5D7FD53D}" srcOrd="0" destOrd="0" presId="urn:microsoft.com/office/officeart/2005/8/layout/hierarchy1"/>
    <dgm:cxn modelId="{675136ED-4254-4F37-A22B-6723964D5A55}" type="presParOf" srcId="{4B479C7E-487F-4CFA-BF64-ABEA5D7FD53D}" destId="{8D448874-C547-42F9-8BCB-30D0CD54AF08}" srcOrd="0" destOrd="0" presId="urn:microsoft.com/office/officeart/2005/8/layout/hierarchy1"/>
    <dgm:cxn modelId="{E7A298C5-D2D3-4797-A4F0-9F857B52E432}" type="presParOf" srcId="{8D448874-C547-42F9-8BCB-30D0CD54AF08}" destId="{8794B676-C3A7-4C83-B3DE-9C79B18BFEE2}" srcOrd="0" destOrd="0" presId="urn:microsoft.com/office/officeart/2005/8/layout/hierarchy1"/>
    <dgm:cxn modelId="{960FAEE3-182C-411E-89F0-A9B8498825A4}" type="presParOf" srcId="{8D448874-C547-42F9-8BCB-30D0CD54AF08}" destId="{E91F128D-37E7-4C27-BA8E-4C7CB90FD766}" srcOrd="1" destOrd="0" presId="urn:microsoft.com/office/officeart/2005/8/layout/hierarchy1"/>
    <dgm:cxn modelId="{8D067EB0-2E1F-490A-8366-3D11886CEF24}" type="presParOf" srcId="{4B479C7E-487F-4CFA-BF64-ABEA5D7FD53D}" destId="{75EF8DAF-CCA8-436E-BB2D-7DF4F0C5791C}" srcOrd="1" destOrd="0" presId="urn:microsoft.com/office/officeart/2005/8/layout/hierarchy1"/>
    <dgm:cxn modelId="{DD23F2B5-E8A2-45B6-87E5-FCFCF3E0E186}" type="presParOf" srcId="{5AC2C01A-3531-4723-B834-9E7C72A02313}" destId="{682657FF-8063-47C0-9999-1908216B0790}" srcOrd="1" destOrd="0" presId="urn:microsoft.com/office/officeart/2005/8/layout/hierarchy1"/>
    <dgm:cxn modelId="{328C2850-38B8-49F6-A671-53828D9CB989}" type="presParOf" srcId="{682657FF-8063-47C0-9999-1908216B0790}" destId="{9F7B79AB-011B-4A30-A214-D45A5368AB59}" srcOrd="0" destOrd="0" presId="urn:microsoft.com/office/officeart/2005/8/layout/hierarchy1"/>
    <dgm:cxn modelId="{841F6241-C86C-4E70-9B8C-64D56394B912}" type="presParOf" srcId="{9F7B79AB-011B-4A30-A214-D45A5368AB59}" destId="{00668209-1644-4B8A-AE6C-F85A899FF56B}" srcOrd="0" destOrd="0" presId="urn:microsoft.com/office/officeart/2005/8/layout/hierarchy1"/>
    <dgm:cxn modelId="{08081827-89FF-4DE6-936A-FC0E8B86B488}" type="presParOf" srcId="{9F7B79AB-011B-4A30-A214-D45A5368AB59}" destId="{F294D76D-91FA-408D-A162-541A25B9BEC2}" srcOrd="1" destOrd="0" presId="urn:microsoft.com/office/officeart/2005/8/layout/hierarchy1"/>
    <dgm:cxn modelId="{6DCD1EF2-D5E0-46E4-A88F-37D8248C2190}" type="presParOf" srcId="{682657FF-8063-47C0-9999-1908216B0790}" destId="{9F8C1F1A-23B0-4F17-A5B1-751A8AE3AEA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227A45-EA00-4730-8B78-9F032989DA8B}" type="doc">
      <dgm:prSet loTypeId="urn:microsoft.com/office/officeart/2005/8/layout/hierarchy1" loCatId="hierarchy" qsTypeId="urn:microsoft.com/office/officeart/2005/8/quickstyle/simple1#161" qsCatId="simple" csTypeId="urn:microsoft.com/office/officeart/2005/8/colors/colorful2#25" csCatId="colorful"/>
      <dgm:spPr/>
      <dgm:t>
        <a:bodyPr/>
        <a:lstStyle/>
        <a:p>
          <a:endParaRPr lang="en-US"/>
        </a:p>
      </dgm:t>
    </dgm:pt>
    <dgm:pt modelId="{5EE9777D-ABE9-4A25-B958-7686F8FA13AE}">
      <dgm:prSet/>
      <dgm:spPr/>
      <dgm:t>
        <a:bodyPr/>
        <a:lstStyle/>
        <a:p>
          <a:r>
            <a:rPr lang="en-GB"/>
            <a:t>Pulse may rise and blood pressure may fall, particularly when standing.</a:t>
          </a:r>
          <a:endParaRPr lang="en-US"/>
        </a:p>
      </dgm:t>
    </dgm:pt>
    <dgm:pt modelId="{FC28B8E0-2B72-4C69-B908-04BCB4AF03AF}" type="parTrans" cxnId="{CCBCF20B-DF6F-466A-AEDD-1A02698F6B70}">
      <dgm:prSet/>
      <dgm:spPr/>
      <dgm:t>
        <a:bodyPr/>
        <a:lstStyle/>
        <a:p>
          <a:endParaRPr lang="en-US"/>
        </a:p>
      </dgm:t>
    </dgm:pt>
    <dgm:pt modelId="{BCAC4EC2-0792-4347-9D7C-8BD0F574D6A3}" type="sibTrans" cxnId="{CCBCF20B-DF6F-466A-AEDD-1A02698F6B70}">
      <dgm:prSet/>
      <dgm:spPr/>
      <dgm:t>
        <a:bodyPr/>
        <a:lstStyle/>
        <a:p>
          <a:endParaRPr lang="en-US"/>
        </a:p>
      </dgm:t>
    </dgm:pt>
    <dgm:pt modelId="{F33259C3-3E95-45A2-82E7-25C01A2A8D0F}">
      <dgm:prSet/>
      <dgm:spPr/>
      <dgm:t>
        <a:bodyPr/>
        <a:lstStyle/>
        <a:p>
          <a:r>
            <a:rPr lang="en-GB" b="1"/>
            <a:t>Clinical message:</a:t>
          </a:r>
          <a:r>
            <a:rPr lang="en-GB"/>
            <a:t> The observations should be interpreted together with symptoms, fluid intake, urine output and the patient’s usual baseline.</a:t>
          </a:r>
          <a:endParaRPr lang="en-US"/>
        </a:p>
      </dgm:t>
    </dgm:pt>
    <dgm:pt modelId="{4BDEE87D-CC3F-47AC-98A4-C7AFB2FAE6B9}" type="parTrans" cxnId="{A5A8A34D-4A67-4CEB-8038-5B736AB19FBF}">
      <dgm:prSet/>
      <dgm:spPr/>
      <dgm:t>
        <a:bodyPr/>
        <a:lstStyle/>
        <a:p>
          <a:endParaRPr lang="en-US"/>
        </a:p>
      </dgm:t>
    </dgm:pt>
    <dgm:pt modelId="{15365D4D-6858-4DAA-A174-BB1A27908B90}" type="sibTrans" cxnId="{A5A8A34D-4A67-4CEB-8038-5B736AB19FBF}">
      <dgm:prSet/>
      <dgm:spPr/>
      <dgm:t>
        <a:bodyPr/>
        <a:lstStyle/>
        <a:p>
          <a:endParaRPr lang="en-US"/>
        </a:p>
      </dgm:t>
    </dgm:pt>
    <dgm:pt modelId="{DC25B203-8E61-450C-B5B9-1F8CF85B7FC1}" type="pres">
      <dgm:prSet presAssocID="{28227A45-EA00-4730-8B78-9F032989DA8B}" presName="hierChild1" presStyleCnt="0">
        <dgm:presLayoutVars>
          <dgm:chPref val="1"/>
          <dgm:dir/>
          <dgm:animOne val="branch"/>
          <dgm:animLvl val="lvl"/>
          <dgm:resizeHandles/>
        </dgm:presLayoutVars>
      </dgm:prSet>
      <dgm:spPr/>
    </dgm:pt>
    <dgm:pt modelId="{FAF93F4A-29D5-4B0F-96FE-47EE31802C6B}" type="pres">
      <dgm:prSet presAssocID="{5EE9777D-ABE9-4A25-B958-7686F8FA13AE}" presName="hierRoot1" presStyleCnt="0"/>
      <dgm:spPr/>
    </dgm:pt>
    <dgm:pt modelId="{8796BB4D-B4B1-4C9E-9A6B-66DAD7D73D86}" type="pres">
      <dgm:prSet presAssocID="{5EE9777D-ABE9-4A25-B958-7686F8FA13AE}" presName="composite" presStyleCnt="0"/>
      <dgm:spPr/>
    </dgm:pt>
    <dgm:pt modelId="{01F22449-EB3F-4DE5-A866-7277C6CBBF18}" type="pres">
      <dgm:prSet presAssocID="{5EE9777D-ABE9-4A25-B958-7686F8FA13AE}" presName="background" presStyleLbl="node0" presStyleIdx="0" presStyleCnt="2"/>
      <dgm:spPr/>
    </dgm:pt>
    <dgm:pt modelId="{245ABE1A-EA86-4174-92C9-03569AA42677}" type="pres">
      <dgm:prSet presAssocID="{5EE9777D-ABE9-4A25-B958-7686F8FA13AE}" presName="text" presStyleLbl="fgAcc0" presStyleIdx="0" presStyleCnt="2">
        <dgm:presLayoutVars>
          <dgm:chPref val="3"/>
        </dgm:presLayoutVars>
      </dgm:prSet>
      <dgm:spPr/>
    </dgm:pt>
    <dgm:pt modelId="{F6C620EE-FC32-45EA-9EC7-8EF96455F8D7}" type="pres">
      <dgm:prSet presAssocID="{5EE9777D-ABE9-4A25-B958-7686F8FA13AE}" presName="hierChild2" presStyleCnt="0"/>
      <dgm:spPr/>
    </dgm:pt>
    <dgm:pt modelId="{4010012A-7BBF-462F-838E-AE0AC13D946A}" type="pres">
      <dgm:prSet presAssocID="{F33259C3-3E95-45A2-82E7-25C01A2A8D0F}" presName="hierRoot1" presStyleCnt="0"/>
      <dgm:spPr/>
    </dgm:pt>
    <dgm:pt modelId="{DE4DFE88-32B2-4C7C-9C84-ADF93896CEEC}" type="pres">
      <dgm:prSet presAssocID="{F33259C3-3E95-45A2-82E7-25C01A2A8D0F}" presName="composite" presStyleCnt="0"/>
      <dgm:spPr/>
    </dgm:pt>
    <dgm:pt modelId="{A6164205-F17A-4A98-8A80-9AAA39E1E628}" type="pres">
      <dgm:prSet presAssocID="{F33259C3-3E95-45A2-82E7-25C01A2A8D0F}" presName="background" presStyleLbl="node0" presStyleIdx="1" presStyleCnt="2"/>
      <dgm:spPr/>
    </dgm:pt>
    <dgm:pt modelId="{23DF393E-7F5C-44AB-BD8D-E710EA8BF29A}" type="pres">
      <dgm:prSet presAssocID="{F33259C3-3E95-45A2-82E7-25C01A2A8D0F}" presName="text" presStyleLbl="fgAcc0" presStyleIdx="1" presStyleCnt="2">
        <dgm:presLayoutVars>
          <dgm:chPref val="3"/>
        </dgm:presLayoutVars>
      </dgm:prSet>
      <dgm:spPr/>
    </dgm:pt>
    <dgm:pt modelId="{BB2319A7-0C53-4E35-B7B9-47DC59BC8820}" type="pres">
      <dgm:prSet presAssocID="{F33259C3-3E95-45A2-82E7-25C01A2A8D0F}" presName="hierChild2" presStyleCnt="0"/>
      <dgm:spPr/>
    </dgm:pt>
  </dgm:ptLst>
  <dgm:cxnLst>
    <dgm:cxn modelId="{CCBCF20B-DF6F-466A-AEDD-1A02698F6B70}" srcId="{28227A45-EA00-4730-8B78-9F032989DA8B}" destId="{5EE9777D-ABE9-4A25-B958-7686F8FA13AE}" srcOrd="0" destOrd="0" parTransId="{FC28B8E0-2B72-4C69-B908-04BCB4AF03AF}" sibTransId="{BCAC4EC2-0792-4347-9D7C-8BD0F574D6A3}"/>
    <dgm:cxn modelId="{646DF916-10D6-4B82-83C1-DC9820C255D2}" type="presOf" srcId="{28227A45-EA00-4730-8B78-9F032989DA8B}" destId="{DC25B203-8E61-450C-B5B9-1F8CF85B7FC1}" srcOrd="0" destOrd="0" presId="urn:microsoft.com/office/officeart/2005/8/layout/hierarchy1"/>
    <dgm:cxn modelId="{A5A8A34D-4A67-4CEB-8038-5B736AB19FBF}" srcId="{28227A45-EA00-4730-8B78-9F032989DA8B}" destId="{F33259C3-3E95-45A2-82E7-25C01A2A8D0F}" srcOrd="1" destOrd="0" parTransId="{4BDEE87D-CC3F-47AC-98A4-C7AFB2FAE6B9}" sibTransId="{15365D4D-6858-4DAA-A174-BB1A27908B90}"/>
    <dgm:cxn modelId="{00A167EC-DD69-4CEE-8E9E-BA886B46499E}" type="presOf" srcId="{5EE9777D-ABE9-4A25-B958-7686F8FA13AE}" destId="{245ABE1A-EA86-4174-92C9-03569AA42677}" srcOrd="0" destOrd="0" presId="urn:microsoft.com/office/officeart/2005/8/layout/hierarchy1"/>
    <dgm:cxn modelId="{B27A37FE-DA67-44FF-835C-5F219A40755F}" type="presOf" srcId="{F33259C3-3E95-45A2-82E7-25C01A2A8D0F}" destId="{23DF393E-7F5C-44AB-BD8D-E710EA8BF29A}" srcOrd="0" destOrd="0" presId="urn:microsoft.com/office/officeart/2005/8/layout/hierarchy1"/>
    <dgm:cxn modelId="{3D2E02F4-FA74-412A-B21E-208019AF3D7D}" type="presParOf" srcId="{DC25B203-8E61-450C-B5B9-1F8CF85B7FC1}" destId="{FAF93F4A-29D5-4B0F-96FE-47EE31802C6B}" srcOrd="0" destOrd="0" presId="urn:microsoft.com/office/officeart/2005/8/layout/hierarchy1"/>
    <dgm:cxn modelId="{354667FC-C05E-4309-AC7A-F725625470D2}" type="presParOf" srcId="{FAF93F4A-29D5-4B0F-96FE-47EE31802C6B}" destId="{8796BB4D-B4B1-4C9E-9A6B-66DAD7D73D86}" srcOrd="0" destOrd="0" presId="urn:microsoft.com/office/officeart/2005/8/layout/hierarchy1"/>
    <dgm:cxn modelId="{2506367A-3D60-415E-8015-4B9ABE4302F1}" type="presParOf" srcId="{8796BB4D-B4B1-4C9E-9A6B-66DAD7D73D86}" destId="{01F22449-EB3F-4DE5-A866-7277C6CBBF18}" srcOrd="0" destOrd="0" presId="urn:microsoft.com/office/officeart/2005/8/layout/hierarchy1"/>
    <dgm:cxn modelId="{D9772CE8-0E18-432C-8956-F0D29452B0A8}" type="presParOf" srcId="{8796BB4D-B4B1-4C9E-9A6B-66DAD7D73D86}" destId="{245ABE1A-EA86-4174-92C9-03569AA42677}" srcOrd="1" destOrd="0" presId="urn:microsoft.com/office/officeart/2005/8/layout/hierarchy1"/>
    <dgm:cxn modelId="{05492D45-2387-43D1-8577-34784E4336A0}" type="presParOf" srcId="{FAF93F4A-29D5-4B0F-96FE-47EE31802C6B}" destId="{F6C620EE-FC32-45EA-9EC7-8EF96455F8D7}" srcOrd="1" destOrd="0" presId="urn:microsoft.com/office/officeart/2005/8/layout/hierarchy1"/>
    <dgm:cxn modelId="{B1B146C2-96C9-4F96-9BC6-A25D1C226599}" type="presParOf" srcId="{DC25B203-8E61-450C-B5B9-1F8CF85B7FC1}" destId="{4010012A-7BBF-462F-838E-AE0AC13D946A}" srcOrd="1" destOrd="0" presId="urn:microsoft.com/office/officeart/2005/8/layout/hierarchy1"/>
    <dgm:cxn modelId="{0557A7B8-E8E2-4F9B-8924-B430768AC5D0}" type="presParOf" srcId="{4010012A-7BBF-462F-838E-AE0AC13D946A}" destId="{DE4DFE88-32B2-4C7C-9C84-ADF93896CEEC}" srcOrd="0" destOrd="0" presId="urn:microsoft.com/office/officeart/2005/8/layout/hierarchy1"/>
    <dgm:cxn modelId="{B3605B72-7E2B-4C4D-A133-0498659DAD9D}" type="presParOf" srcId="{DE4DFE88-32B2-4C7C-9C84-ADF93896CEEC}" destId="{A6164205-F17A-4A98-8A80-9AAA39E1E628}" srcOrd="0" destOrd="0" presId="urn:microsoft.com/office/officeart/2005/8/layout/hierarchy1"/>
    <dgm:cxn modelId="{321C12A3-06CA-409C-A5B7-A5363F311284}" type="presParOf" srcId="{DE4DFE88-32B2-4C7C-9C84-ADF93896CEEC}" destId="{23DF393E-7F5C-44AB-BD8D-E710EA8BF29A}" srcOrd="1" destOrd="0" presId="urn:microsoft.com/office/officeart/2005/8/layout/hierarchy1"/>
    <dgm:cxn modelId="{CE199590-0C7F-42B5-98C5-777B7F2ADEE3}" type="presParOf" srcId="{4010012A-7BBF-462F-838E-AE0AC13D946A}" destId="{BB2319A7-0C53-4E35-B7B9-47DC59BC882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4B676-C3A7-4C83-B3DE-9C79B18BFEE2}">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1F128D-37E7-4C27-BA8E-4C7CB90FD766}">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Maintaining a stable system requires the body to continuously monitor its internal conditions. Though certain physiological systems operate within frequently larger ranges, certain body parameters are tightly controlled homeostatically. For example, body temperature and blood pressure are controlled within a very narrow range.</a:t>
          </a:r>
          <a:endParaRPr lang="en-US" sz="2100" kern="1200"/>
        </a:p>
      </dsp:txBody>
      <dsp:txXfrm>
        <a:off x="608661" y="692298"/>
        <a:ext cx="4508047" cy="2799040"/>
      </dsp:txXfrm>
    </dsp:sp>
    <dsp:sp modelId="{00668209-1644-4B8A-AE6C-F85A899FF56B}">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94D76D-91FA-408D-A162-541A25B9BEC2}">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So homeostasis is simply the body keeping itself balanced. </a:t>
          </a:r>
          <a:endParaRPr lang="en-US" sz="2100" kern="1200"/>
        </a:p>
      </dsp:txBody>
      <dsp:txXfrm>
        <a:off x="6331365" y="692298"/>
        <a:ext cx="4508047" cy="2799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22449-EB3F-4DE5-A866-7277C6CBBF18}">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5ABE1A-EA86-4174-92C9-03569AA42677}">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Pulse may rise and blood pressure may fall, particularly when standing.</a:t>
          </a:r>
          <a:endParaRPr lang="en-US" sz="2800" kern="1200"/>
        </a:p>
      </dsp:txBody>
      <dsp:txXfrm>
        <a:off x="696297" y="538547"/>
        <a:ext cx="4171627" cy="2590157"/>
      </dsp:txXfrm>
    </dsp:sp>
    <dsp:sp modelId="{A6164205-F17A-4A98-8A80-9AAA39E1E628}">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DF393E-7F5C-44AB-BD8D-E710EA8BF29A}">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Clinical message:</a:t>
          </a:r>
          <a:r>
            <a:rPr lang="en-GB" sz="2800" kern="1200"/>
            <a:t> The observations should be interpreted together with symptoms, fluid intake, urine output and the patient’s usual baseline.</a:t>
          </a:r>
          <a:endParaRPr lang="en-US" sz="28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6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9945F-7D6F-8C76-59C3-21A4CA34547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431D67-2505-9C50-7FFB-206852403F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A9A60F3-84F2-2E4E-9BF8-D032CC16298C}"/>
              </a:ext>
            </a:extLst>
          </p:cNvPr>
          <p:cNvSpPr>
            <a:spLocks noGrp="1"/>
          </p:cNvSpPr>
          <p:nvPr>
            <p:ph type="dt" sz="half" idx="10"/>
          </p:nvPr>
        </p:nvSpPr>
        <p:spPr/>
        <p:txBody>
          <a:bodyPr/>
          <a:lstStyle/>
          <a:p>
            <a:fld id="{ACDCCCBE-18FD-4EC7-9032-F05BDA3F7094}" type="datetimeFigureOut">
              <a:rPr lang="en-GB" smtClean="0"/>
              <a:t>16/09/2026</a:t>
            </a:fld>
            <a:endParaRPr lang="en-GB"/>
          </a:p>
        </p:txBody>
      </p:sp>
      <p:sp>
        <p:nvSpPr>
          <p:cNvPr id="5" name="Footer Placeholder 4">
            <a:extLst>
              <a:ext uri="{FF2B5EF4-FFF2-40B4-BE49-F238E27FC236}">
                <a16:creationId xmlns:a16="http://schemas.microsoft.com/office/drawing/2014/main" id="{87894344-0815-5DF9-F383-CCF6B7ECC7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C7BCF6-C86B-EC5A-4281-CD73E1DE4A74}"/>
              </a:ext>
            </a:extLst>
          </p:cNvPr>
          <p:cNvSpPr>
            <a:spLocks noGrp="1"/>
          </p:cNvSpPr>
          <p:nvPr>
            <p:ph type="sldNum" sz="quarter" idx="12"/>
          </p:nvPr>
        </p:nvSpPr>
        <p:spPr/>
        <p:txBody>
          <a:bodyPr/>
          <a:lstStyle/>
          <a:p>
            <a:fld id="{F2733933-75BB-4EF1-955A-A27006E42B15}" type="slidenum">
              <a:rPr lang="en-GB" smtClean="0"/>
              <a:t>‹#›</a:t>
            </a:fld>
            <a:endParaRPr lang="en-GB"/>
          </a:p>
        </p:txBody>
      </p:sp>
    </p:spTree>
    <p:extLst>
      <p:ext uri="{BB962C8B-B14F-4D97-AF65-F5344CB8AC3E}">
        <p14:creationId xmlns:p14="http://schemas.microsoft.com/office/powerpoint/2010/main" val="10843532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91758-3AA5-F838-7F52-D570C5DBF2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C0E131-776C-0F98-B6BF-4D68C2977C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3FBBF8-7B04-8A6A-EBBB-64C1E19CE531}"/>
              </a:ext>
            </a:extLst>
          </p:cNvPr>
          <p:cNvSpPr>
            <a:spLocks noGrp="1"/>
          </p:cNvSpPr>
          <p:nvPr>
            <p:ph type="dt" sz="half" idx="10"/>
          </p:nvPr>
        </p:nvSpPr>
        <p:spPr/>
        <p:txBody>
          <a:bodyPr/>
          <a:lstStyle/>
          <a:p>
            <a:fld id="{ACDCCCBE-18FD-4EC7-9032-F05BDA3F7094}" type="datetimeFigureOut">
              <a:rPr lang="en-GB" smtClean="0"/>
              <a:t>16/09/2026</a:t>
            </a:fld>
            <a:endParaRPr lang="en-GB"/>
          </a:p>
        </p:txBody>
      </p:sp>
      <p:sp>
        <p:nvSpPr>
          <p:cNvPr id="5" name="Footer Placeholder 4">
            <a:extLst>
              <a:ext uri="{FF2B5EF4-FFF2-40B4-BE49-F238E27FC236}">
                <a16:creationId xmlns:a16="http://schemas.microsoft.com/office/drawing/2014/main" id="{49E5AC37-F6C4-B61E-D550-E72C17F9D3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7D10B1-C18F-0490-B49D-30CD0B1E53F9}"/>
              </a:ext>
            </a:extLst>
          </p:cNvPr>
          <p:cNvSpPr>
            <a:spLocks noGrp="1"/>
          </p:cNvSpPr>
          <p:nvPr>
            <p:ph type="sldNum" sz="quarter" idx="12"/>
          </p:nvPr>
        </p:nvSpPr>
        <p:spPr/>
        <p:txBody>
          <a:bodyPr/>
          <a:lstStyle/>
          <a:p>
            <a:fld id="{F2733933-75BB-4EF1-955A-A27006E42B15}" type="slidenum">
              <a:rPr lang="en-GB" smtClean="0"/>
              <a:t>‹#›</a:t>
            </a:fld>
            <a:endParaRPr lang="en-GB"/>
          </a:p>
        </p:txBody>
      </p:sp>
    </p:spTree>
    <p:extLst>
      <p:ext uri="{BB962C8B-B14F-4D97-AF65-F5344CB8AC3E}">
        <p14:creationId xmlns:p14="http://schemas.microsoft.com/office/powerpoint/2010/main" val="161139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8E3CE-CBF8-2290-1DFB-3CF4CD965F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4163594-C001-9F0A-C51A-95CE3AC501E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2A4D24-6936-E3F4-5297-DD3BEAA48756}"/>
              </a:ext>
            </a:extLst>
          </p:cNvPr>
          <p:cNvSpPr>
            <a:spLocks noGrp="1"/>
          </p:cNvSpPr>
          <p:nvPr>
            <p:ph type="dt" sz="half" idx="10"/>
          </p:nvPr>
        </p:nvSpPr>
        <p:spPr/>
        <p:txBody>
          <a:bodyPr/>
          <a:lstStyle/>
          <a:p>
            <a:fld id="{ACDCCCBE-18FD-4EC7-9032-F05BDA3F7094}" type="datetimeFigureOut">
              <a:rPr lang="en-GB" smtClean="0"/>
              <a:t>16/09/2026</a:t>
            </a:fld>
            <a:endParaRPr lang="en-GB"/>
          </a:p>
        </p:txBody>
      </p:sp>
      <p:sp>
        <p:nvSpPr>
          <p:cNvPr id="5" name="Footer Placeholder 4">
            <a:extLst>
              <a:ext uri="{FF2B5EF4-FFF2-40B4-BE49-F238E27FC236}">
                <a16:creationId xmlns:a16="http://schemas.microsoft.com/office/drawing/2014/main" id="{DC84ABA5-6D62-C51B-093B-6EEFA137BA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FF0F37-8D93-8F5D-EF85-A05AF27730B7}"/>
              </a:ext>
            </a:extLst>
          </p:cNvPr>
          <p:cNvSpPr>
            <a:spLocks noGrp="1"/>
          </p:cNvSpPr>
          <p:nvPr>
            <p:ph type="sldNum" sz="quarter" idx="12"/>
          </p:nvPr>
        </p:nvSpPr>
        <p:spPr/>
        <p:txBody>
          <a:bodyPr/>
          <a:lstStyle/>
          <a:p>
            <a:fld id="{F2733933-75BB-4EF1-955A-A27006E42B15}" type="slidenum">
              <a:rPr lang="en-GB" smtClean="0"/>
              <a:t>‹#›</a:t>
            </a:fld>
            <a:endParaRPr lang="en-GB"/>
          </a:p>
        </p:txBody>
      </p:sp>
    </p:spTree>
    <p:extLst>
      <p:ext uri="{BB962C8B-B14F-4D97-AF65-F5344CB8AC3E}">
        <p14:creationId xmlns:p14="http://schemas.microsoft.com/office/powerpoint/2010/main" val="3705895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288DE-6CEB-CCF4-D1CD-8799DEB989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4101CE-319C-BCB9-AE90-F59AA5D089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4E707F-13E0-BBE3-2E3B-419653469B7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4784F07-1B2F-55D0-7076-0536B9D0485E}"/>
              </a:ext>
            </a:extLst>
          </p:cNvPr>
          <p:cNvSpPr>
            <a:spLocks noGrp="1"/>
          </p:cNvSpPr>
          <p:nvPr>
            <p:ph type="dt" sz="half" idx="10"/>
          </p:nvPr>
        </p:nvSpPr>
        <p:spPr/>
        <p:txBody>
          <a:bodyPr/>
          <a:lstStyle/>
          <a:p>
            <a:fld id="{ACDCCCBE-18FD-4EC7-9032-F05BDA3F7094}" type="datetimeFigureOut">
              <a:rPr lang="en-GB" smtClean="0"/>
              <a:t>16/09/2026</a:t>
            </a:fld>
            <a:endParaRPr lang="en-GB"/>
          </a:p>
        </p:txBody>
      </p:sp>
      <p:sp>
        <p:nvSpPr>
          <p:cNvPr id="6" name="Footer Placeholder 5">
            <a:extLst>
              <a:ext uri="{FF2B5EF4-FFF2-40B4-BE49-F238E27FC236}">
                <a16:creationId xmlns:a16="http://schemas.microsoft.com/office/drawing/2014/main" id="{D4594BB7-CC10-F570-F9E4-10345C3654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C6D930-1B49-B003-5693-471910F5C03D}"/>
              </a:ext>
            </a:extLst>
          </p:cNvPr>
          <p:cNvSpPr>
            <a:spLocks noGrp="1"/>
          </p:cNvSpPr>
          <p:nvPr>
            <p:ph type="sldNum" sz="quarter" idx="12"/>
          </p:nvPr>
        </p:nvSpPr>
        <p:spPr/>
        <p:txBody>
          <a:bodyPr/>
          <a:lstStyle/>
          <a:p>
            <a:fld id="{F2733933-75BB-4EF1-955A-A27006E42B15}" type="slidenum">
              <a:rPr lang="en-GB" smtClean="0"/>
              <a:t>‹#›</a:t>
            </a:fld>
            <a:endParaRPr lang="en-GB"/>
          </a:p>
        </p:txBody>
      </p:sp>
    </p:spTree>
    <p:extLst>
      <p:ext uri="{BB962C8B-B14F-4D97-AF65-F5344CB8AC3E}">
        <p14:creationId xmlns:p14="http://schemas.microsoft.com/office/powerpoint/2010/main" val="3856969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87D3C-ACC7-8B45-FC20-8B6D35D15DF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2FD28C-57B3-62B5-07B4-3C9E90B5DB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9BBDA96-7F58-7A4E-17D3-54D5D9CAE4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0022B6-0423-A931-3084-99EE92B83E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7C7CC3-EF12-DD6D-B479-16E10D82FC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DA3121B-BBD8-9C54-440E-227BD46D356D}"/>
              </a:ext>
            </a:extLst>
          </p:cNvPr>
          <p:cNvSpPr>
            <a:spLocks noGrp="1"/>
          </p:cNvSpPr>
          <p:nvPr>
            <p:ph type="dt" sz="half" idx="10"/>
          </p:nvPr>
        </p:nvSpPr>
        <p:spPr/>
        <p:txBody>
          <a:bodyPr/>
          <a:lstStyle/>
          <a:p>
            <a:fld id="{ACDCCCBE-18FD-4EC7-9032-F05BDA3F7094}" type="datetimeFigureOut">
              <a:rPr lang="en-GB" smtClean="0"/>
              <a:t>16/09/2026</a:t>
            </a:fld>
            <a:endParaRPr lang="en-GB"/>
          </a:p>
        </p:txBody>
      </p:sp>
      <p:sp>
        <p:nvSpPr>
          <p:cNvPr id="8" name="Footer Placeholder 7">
            <a:extLst>
              <a:ext uri="{FF2B5EF4-FFF2-40B4-BE49-F238E27FC236}">
                <a16:creationId xmlns:a16="http://schemas.microsoft.com/office/drawing/2014/main" id="{D8C77E62-6606-C0ED-3ADB-DDFC69CFCA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7B5D96-BAD0-1297-0CF6-35285A0442B5}"/>
              </a:ext>
            </a:extLst>
          </p:cNvPr>
          <p:cNvSpPr>
            <a:spLocks noGrp="1"/>
          </p:cNvSpPr>
          <p:nvPr>
            <p:ph type="sldNum" sz="quarter" idx="12"/>
          </p:nvPr>
        </p:nvSpPr>
        <p:spPr/>
        <p:txBody>
          <a:bodyPr/>
          <a:lstStyle/>
          <a:p>
            <a:fld id="{F2733933-75BB-4EF1-955A-A27006E42B15}" type="slidenum">
              <a:rPr lang="en-GB" smtClean="0"/>
              <a:t>‹#›</a:t>
            </a:fld>
            <a:endParaRPr lang="en-GB"/>
          </a:p>
        </p:txBody>
      </p:sp>
    </p:spTree>
    <p:extLst>
      <p:ext uri="{BB962C8B-B14F-4D97-AF65-F5344CB8AC3E}">
        <p14:creationId xmlns:p14="http://schemas.microsoft.com/office/powerpoint/2010/main" val="185847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45E69-2FF8-102C-1475-A2492FE5AB8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D81697-3696-E92A-DECF-AC8E912DCAC5}"/>
              </a:ext>
            </a:extLst>
          </p:cNvPr>
          <p:cNvSpPr>
            <a:spLocks noGrp="1"/>
          </p:cNvSpPr>
          <p:nvPr>
            <p:ph type="dt" sz="half" idx="10"/>
          </p:nvPr>
        </p:nvSpPr>
        <p:spPr/>
        <p:txBody>
          <a:bodyPr/>
          <a:lstStyle/>
          <a:p>
            <a:fld id="{ACDCCCBE-18FD-4EC7-9032-F05BDA3F7094}" type="datetimeFigureOut">
              <a:rPr lang="en-GB" smtClean="0"/>
              <a:t>16/09/2026</a:t>
            </a:fld>
            <a:endParaRPr lang="en-GB"/>
          </a:p>
        </p:txBody>
      </p:sp>
      <p:sp>
        <p:nvSpPr>
          <p:cNvPr id="4" name="Footer Placeholder 3">
            <a:extLst>
              <a:ext uri="{FF2B5EF4-FFF2-40B4-BE49-F238E27FC236}">
                <a16:creationId xmlns:a16="http://schemas.microsoft.com/office/drawing/2014/main" id="{6121B4BC-799E-CC20-35CC-9329086694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41F4E5D-81F9-DC58-39AD-E5CCEF3C75D7}"/>
              </a:ext>
            </a:extLst>
          </p:cNvPr>
          <p:cNvSpPr>
            <a:spLocks noGrp="1"/>
          </p:cNvSpPr>
          <p:nvPr>
            <p:ph type="sldNum" sz="quarter" idx="12"/>
          </p:nvPr>
        </p:nvSpPr>
        <p:spPr/>
        <p:txBody>
          <a:bodyPr/>
          <a:lstStyle/>
          <a:p>
            <a:fld id="{F2733933-75BB-4EF1-955A-A27006E42B15}" type="slidenum">
              <a:rPr lang="en-GB" smtClean="0"/>
              <a:t>‹#›</a:t>
            </a:fld>
            <a:endParaRPr lang="en-GB"/>
          </a:p>
        </p:txBody>
      </p:sp>
    </p:spTree>
    <p:extLst>
      <p:ext uri="{BB962C8B-B14F-4D97-AF65-F5344CB8AC3E}">
        <p14:creationId xmlns:p14="http://schemas.microsoft.com/office/powerpoint/2010/main" val="32447778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205D8D-DE64-8ADA-979A-0E95EA46594B}"/>
              </a:ext>
            </a:extLst>
          </p:cNvPr>
          <p:cNvSpPr>
            <a:spLocks noGrp="1"/>
          </p:cNvSpPr>
          <p:nvPr>
            <p:ph type="dt" sz="half" idx="10"/>
          </p:nvPr>
        </p:nvSpPr>
        <p:spPr/>
        <p:txBody>
          <a:bodyPr/>
          <a:lstStyle/>
          <a:p>
            <a:fld id="{ACDCCCBE-18FD-4EC7-9032-F05BDA3F7094}" type="datetimeFigureOut">
              <a:rPr lang="en-GB" smtClean="0"/>
              <a:t>16/09/2026</a:t>
            </a:fld>
            <a:endParaRPr lang="en-GB"/>
          </a:p>
        </p:txBody>
      </p:sp>
      <p:sp>
        <p:nvSpPr>
          <p:cNvPr id="3" name="Footer Placeholder 2">
            <a:extLst>
              <a:ext uri="{FF2B5EF4-FFF2-40B4-BE49-F238E27FC236}">
                <a16:creationId xmlns:a16="http://schemas.microsoft.com/office/drawing/2014/main" id="{C90B1FE6-F52C-574C-98B2-B3F4A9D7886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B89BDD-984C-01C5-3BBB-522D635757D4}"/>
              </a:ext>
            </a:extLst>
          </p:cNvPr>
          <p:cNvSpPr>
            <a:spLocks noGrp="1"/>
          </p:cNvSpPr>
          <p:nvPr>
            <p:ph type="sldNum" sz="quarter" idx="12"/>
          </p:nvPr>
        </p:nvSpPr>
        <p:spPr/>
        <p:txBody>
          <a:bodyPr/>
          <a:lstStyle/>
          <a:p>
            <a:fld id="{F2733933-75BB-4EF1-955A-A27006E42B15}" type="slidenum">
              <a:rPr lang="en-GB" smtClean="0"/>
              <a:t>‹#›</a:t>
            </a:fld>
            <a:endParaRPr lang="en-GB"/>
          </a:p>
        </p:txBody>
      </p:sp>
    </p:spTree>
    <p:extLst>
      <p:ext uri="{BB962C8B-B14F-4D97-AF65-F5344CB8AC3E}">
        <p14:creationId xmlns:p14="http://schemas.microsoft.com/office/powerpoint/2010/main" val="1156152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5EB8-F8CF-495C-A745-996A103D31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81A50CC-38CF-FA94-6E6C-FDB277F349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761AC29-A3DC-2E9E-B892-E0EA372789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D5E545-FF1C-EE59-C6A3-5104DBE7084A}"/>
              </a:ext>
            </a:extLst>
          </p:cNvPr>
          <p:cNvSpPr>
            <a:spLocks noGrp="1"/>
          </p:cNvSpPr>
          <p:nvPr>
            <p:ph type="dt" sz="half" idx="10"/>
          </p:nvPr>
        </p:nvSpPr>
        <p:spPr/>
        <p:txBody>
          <a:bodyPr/>
          <a:lstStyle/>
          <a:p>
            <a:fld id="{ACDCCCBE-18FD-4EC7-9032-F05BDA3F7094}" type="datetimeFigureOut">
              <a:rPr lang="en-GB" smtClean="0"/>
              <a:t>16/09/2026</a:t>
            </a:fld>
            <a:endParaRPr lang="en-GB"/>
          </a:p>
        </p:txBody>
      </p:sp>
      <p:sp>
        <p:nvSpPr>
          <p:cNvPr id="6" name="Footer Placeholder 5">
            <a:extLst>
              <a:ext uri="{FF2B5EF4-FFF2-40B4-BE49-F238E27FC236}">
                <a16:creationId xmlns:a16="http://schemas.microsoft.com/office/drawing/2014/main" id="{5BED8AC8-0865-03AA-97C3-693D5822C5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10287B-6759-B357-1BCD-69CBD9989C4E}"/>
              </a:ext>
            </a:extLst>
          </p:cNvPr>
          <p:cNvSpPr>
            <a:spLocks noGrp="1"/>
          </p:cNvSpPr>
          <p:nvPr>
            <p:ph type="sldNum" sz="quarter" idx="12"/>
          </p:nvPr>
        </p:nvSpPr>
        <p:spPr/>
        <p:txBody>
          <a:bodyPr/>
          <a:lstStyle/>
          <a:p>
            <a:fld id="{F2733933-75BB-4EF1-955A-A27006E42B15}" type="slidenum">
              <a:rPr lang="en-GB" smtClean="0"/>
              <a:t>‹#›</a:t>
            </a:fld>
            <a:endParaRPr lang="en-GB"/>
          </a:p>
        </p:txBody>
      </p:sp>
    </p:spTree>
    <p:extLst>
      <p:ext uri="{BB962C8B-B14F-4D97-AF65-F5344CB8AC3E}">
        <p14:creationId xmlns:p14="http://schemas.microsoft.com/office/powerpoint/2010/main" val="1102763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30A04-3BE7-8EEC-E09F-839559BEC9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3A4C48-CB1A-3C59-2E40-8BF577BD2B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5377D4-D379-BE35-3D25-745F8200AC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A70791-39AC-C7F8-01AE-908EA6C34985}"/>
              </a:ext>
            </a:extLst>
          </p:cNvPr>
          <p:cNvSpPr>
            <a:spLocks noGrp="1"/>
          </p:cNvSpPr>
          <p:nvPr>
            <p:ph type="dt" sz="half" idx="10"/>
          </p:nvPr>
        </p:nvSpPr>
        <p:spPr/>
        <p:txBody>
          <a:bodyPr/>
          <a:lstStyle/>
          <a:p>
            <a:fld id="{ACDCCCBE-18FD-4EC7-9032-F05BDA3F7094}" type="datetimeFigureOut">
              <a:rPr lang="en-GB" smtClean="0"/>
              <a:t>16/09/2026</a:t>
            </a:fld>
            <a:endParaRPr lang="en-GB"/>
          </a:p>
        </p:txBody>
      </p:sp>
      <p:sp>
        <p:nvSpPr>
          <p:cNvPr id="6" name="Footer Placeholder 5">
            <a:extLst>
              <a:ext uri="{FF2B5EF4-FFF2-40B4-BE49-F238E27FC236}">
                <a16:creationId xmlns:a16="http://schemas.microsoft.com/office/drawing/2014/main" id="{20973892-56A0-B714-76E4-BD69A7632F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38D94E-F101-2957-94C2-93675F3998CF}"/>
              </a:ext>
            </a:extLst>
          </p:cNvPr>
          <p:cNvSpPr>
            <a:spLocks noGrp="1"/>
          </p:cNvSpPr>
          <p:nvPr>
            <p:ph type="sldNum" sz="quarter" idx="12"/>
          </p:nvPr>
        </p:nvSpPr>
        <p:spPr/>
        <p:txBody>
          <a:bodyPr/>
          <a:lstStyle/>
          <a:p>
            <a:fld id="{F2733933-75BB-4EF1-955A-A27006E42B15}" type="slidenum">
              <a:rPr lang="en-GB" smtClean="0"/>
              <a:t>‹#›</a:t>
            </a:fld>
            <a:endParaRPr lang="en-GB"/>
          </a:p>
        </p:txBody>
      </p:sp>
    </p:spTree>
    <p:extLst>
      <p:ext uri="{BB962C8B-B14F-4D97-AF65-F5344CB8AC3E}">
        <p14:creationId xmlns:p14="http://schemas.microsoft.com/office/powerpoint/2010/main" val="1784228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81CAD-2208-1976-7CDC-C1DCB400C3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9A4790-66E0-BB48-854A-56D71E15820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0CE046-F98F-7CB0-5CA9-9D786701A0B0}"/>
              </a:ext>
            </a:extLst>
          </p:cNvPr>
          <p:cNvSpPr>
            <a:spLocks noGrp="1"/>
          </p:cNvSpPr>
          <p:nvPr>
            <p:ph type="dt" sz="half" idx="10"/>
          </p:nvPr>
        </p:nvSpPr>
        <p:spPr/>
        <p:txBody>
          <a:bodyPr/>
          <a:lstStyle/>
          <a:p>
            <a:fld id="{ACDCCCBE-18FD-4EC7-9032-F05BDA3F7094}" type="datetimeFigureOut">
              <a:rPr lang="en-GB" smtClean="0"/>
              <a:t>16/09/2026</a:t>
            </a:fld>
            <a:endParaRPr lang="en-GB"/>
          </a:p>
        </p:txBody>
      </p:sp>
      <p:sp>
        <p:nvSpPr>
          <p:cNvPr id="5" name="Footer Placeholder 4">
            <a:extLst>
              <a:ext uri="{FF2B5EF4-FFF2-40B4-BE49-F238E27FC236}">
                <a16:creationId xmlns:a16="http://schemas.microsoft.com/office/drawing/2014/main" id="{361302E0-864D-C772-4985-B9907A6757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E475C3-96B0-E772-B23B-FF00C3158BDC}"/>
              </a:ext>
            </a:extLst>
          </p:cNvPr>
          <p:cNvSpPr>
            <a:spLocks noGrp="1"/>
          </p:cNvSpPr>
          <p:nvPr>
            <p:ph type="sldNum" sz="quarter" idx="12"/>
          </p:nvPr>
        </p:nvSpPr>
        <p:spPr/>
        <p:txBody>
          <a:bodyPr/>
          <a:lstStyle/>
          <a:p>
            <a:fld id="{F2733933-75BB-4EF1-955A-A27006E42B15}" type="slidenum">
              <a:rPr lang="en-GB" smtClean="0"/>
              <a:t>‹#›</a:t>
            </a:fld>
            <a:endParaRPr lang="en-GB"/>
          </a:p>
        </p:txBody>
      </p:sp>
    </p:spTree>
    <p:extLst>
      <p:ext uri="{BB962C8B-B14F-4D97-AF65-F5344CB8AC3E}">
        <p14:creationId xmlns:p14="http://schemas.microsoft.com/office/powerpoint/2010/main" val="3530649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345C95-D7A8-3AA3-6220-48E5BB2D41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DBEE8E-014B-7664-DE34-48AD41E74A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4416CE-1122-EACB-5224-DEDF30718A66}"/>
              </a:ext>
            </a:extLst>
          </p:cNvPr>
          <p:cNvSpPr>
            <a:spLocks noGrp="1"/>
          </p:cNvSpPr>
          <p:nvPr>
            <p:ph type="dt" sz="half" idx="10"/>
          </p:nvPr>
        </p:nvSpPr>
        <p:spPr/>
        <p:txBody>
          <a:bodyPr/>
          <a:lstStyle/>
          <a:p>
            <a:fld id="{ACDCCCBE-18FD-4EC7-9032-F05BDA3F7094}" type="datetimeFigureOut">
              <a:rPr lang="en-GB" smtClean="0"/>
              <a:t>16/09/2026</a:t>
            </a:fld>
            <a:endParaRPr lang="en-GB"/>
          </a:p>
        </p:txBody>
      </p:sp>
      <p:sp>
        <p:nvSpPr>
          <p:cNvPr id="5" name="Footer Placeholder 4">
            <a:extLst>
              <a:ext uri="{FF2B5EF4-FFF2-40B4-BE49-F238E27FC236}">
                <a16:creationId xmlns:a16="http://schemas.microsoft.com/office/drawing/2014/main" id="{72ACBC29-4695-56EC-6CFD-5E58C45A13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90091C-FE54-9B0C-091A-6C0C24798752}"/>
              </a:ext>
            </a:extLst>
          </p:cNvPr>
          <p:cNvSpPr>
            <a:spLocks noGrp="1"/>
          </p:cNvSpPr>
          <p:nvPr>
            <p:ph type="sldNum" sz="quarter" idx="12"/>
          </p:nvPr>
        </p:nvSpPr>
        <p:spPr/>
        <p:txBody>
          <a:bodyPr/>
          <a:lstStyle/>
          <a:p>
            <a:fld id="{F2733933-75BB-4EF1-955A-A27006E42B15}" type="slidenum">
              <a:rPr lang="en-GB" smtClean="0"/>
              <a:t>‹#›</a:t>
            </a:fld>
            <a:endParaRPr lang="en-GB"/>
          </a:p>
        </p:txBody>
      </p:sp>
    </p:spTree>
    <p:extLst>
      <p:ext uri="{BB962C8B-B14F-4D97-AF65-F5344CB8AC3E}">
        <p14:creationId xmlns:p14="http://schemas.microsoft.com/office/powerpoint/2010/main" val="1356192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56EED9-E2A6-55E7-32F3-6B1B06BED1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B2D154-2FFB-828D-2BF8-4995EA1DAA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131BB0-8761-CF83-E713-B58FA8F1D5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CDCCCBE-18FD-4EC7-9032-F05BDA3F7094}" type="datetimeFigureOut">
              <a:rPr lang="en-GB" smtClean="0"/>
              <a:t>16/09/2026</a:t>
            </a:fld>
            <a:endParaRPr lang="en-GB"/>
          </a:p>
        </p:txBody>
      </p:sp>
      <p:sp>
        <p:nvSpPr>
          <p:cNvPr id="5" name="Footer Placeholder 4">
            <a:extLst>
              <a:ext uri="{FF2B5EF4-FFF2-40B4-BE49-F238E27FC236}">
                <a16:creationId xmlns:a16="http://schemas.microsoft.com/office/drawing/2014/main" id="{7FDD19A1-030F-6ECA-C8C7-84593740D1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A720ED6-4739-EF6D-B43C-B830BF15B6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2733933-75BB-4EF1-955A-A27006E42B15}" type="slidenum">
              <a:rPr lang="en-GB" smtClean="0"/>
              <a:t>‹#›</a:t>
            </a:fld>
            <a:endParaRPr lang="en-GB"/>
          </a:p>
        </p:txBody>
      </p:sp>
    </p:spTree>
    <p:extLst>
      <p:ext uri="{BB962C8B-B14F-4D97-AF65-F5344CB8AC3E}">
        <p14:creationId xmlns:p14="http://schemas.microsoft.com/office/powerpoint/2010/main" val="28489819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2" Type="http://schemas.openxmlformats.org/officeDocument/2006/relationships/hyperlink" Target="https://open.oregonstate.education/anatomy2e/chapter/homeostasi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open.oregonstate.education/anatomy2e/chapter/homeostasis/#term_32_1863"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400CF2-B428-E85C-C37A-198B89DE1016}"/>
              </a:ext>
            </a:extLst>
          </p:cNvPr>
          <p:cNvSpPr>
            <a:spLocks noGrp="1"/>
          </p:cNvSpPr>
          <p:nvPr>
            <p:ph type="title"/>
          </p:nvPr>
        </p:nvSpPr>
        <p:spPr>
          <a:xfrm>
            <a:off x="686834" y="1153572"/>
            <a:ext cx="3200400" cy="4461163"/>
          </a:xfrm>
        </p:spPr>
        <p:txBody>
          <a:bodyPr>
            <a:normAutofit/>
          </a:bodyPr>
          <a:lstStyle/>
          <a:p>
            <a:r>
              <a:rPr lang="en-GB">
                <a:solidFill>
                  <a:srgbClr val="FFFFFF"/>
                </a:solidFill>
              </a:rPr>
              <a:t>Today’s learning objectives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04C36E8-0F9D-CF13-1C85-2705FF8787B3}"/>
              </a:ext>
            </a:extLst>
          </p:cNvPr>
          <p:cNvSpPr>
            <a:spLocks noGrp="1"/>
          </p:cNvSpPr>
          <p:nvPr>
            <p:ph idx="1"/>
          </p:nvPr>
        </p:nvSpPr>
        <p:spPr>
          <a:xfrm>
            <a:off x="4447308" y="591344"/>
            <a:ext cx="6906491" cy="5585619"/>
          </a:xfrm>
        </p:spPr>
        <p:txBody>
          <a:bodyPr anchor="ctr">
            <a:normAutofit/>
          </a:bodyPr>
          <a:lstStyle/>
          <a:p>
            <a:r>
              <a:rPr lang="en-GB" sz="2200" dirty="0"/>
              <a:t>By the end of the session, you should be able to:</a:t>
            </a:r>
          </a:p>
          <a:p>
            <a:pPr lvl="0"/>
            <a:r>
              <a:rPr lang="en-GB" sz="2200" dirty="0"/>
              <a:t>Describe what blood pressure, pulse, respiratory rate, SpO₂, temperature and level of consciousness measure. </a:t>
            </a:r>
          </a:p>
          <a:p>
            <a:pPr lvl="0"/>
            <a:r>
              <a:rPr lang="en-GB" sz="2200" dirty="0"/>
              <a:t>Identify the primary body system associated with each observation. </a:t>
            </a:r>
          </a:p>
          <a:p>
            <a:pPr lvl="0"/>
            <a:r>
              <a:rPr lang="en-GB" sz="2200" dirty="0"/>
              <a:t>Explain how other body systems can influence an observation. </a:t>
            </a:r>
          </a:p>
          <a:p>
            <a:pPr lvl="0"/>
            <a:r>
              <a:rPr lang="en-GB" sz="2200" dirty="0"/>
              <a:t>Define homeostasis, set point and negative feedback. </a:t>
            </a:r>
          </a:p>
          <a:p>
            <a:pPr lvl="0"/>
            <a:r>
              <a:rPr lang="en-GB" sz="2200" dirty="0"/>
              <a:t>Describe how the body regulates temperature, blood pressure, glucose and water balance. </a:t>
            </a:r>
          </a:p>
          <a:p>
            <a:pPr lvl="0"/>
            <a:r>
              <a:rPr lang="en-GB" sz="2200" dirty="0"/>
              <a:t>Use physiology and patient context to interpret an abnormal observation. </a:t>
            </a:r>
          </a:p>
          <a:p>
            <a:pPr lvl="0"/>
            <a:r>
              <a:rPr lang="en-GB" sz="2200" dirty="0"/>
              <a:t>Explain why an observation should not be interpreted in isolation.</a:t>
            </a:r>
          </a:p>
          <a:p>
            <a:endParaRPr lang="en-GB" sz="2200" dirty="0"/>
          </a:p>
        </p:txBody>
      </p:sp>
    </p:spTree>
    <p:extLst>
      <p:ext uri="{BB962C8B-B14F-4D97-AF65-F5344CB8AC3E}">
        <p14:creationId xmlns:p14="http://schemas.microsoft.com/office/powerpoint/2010/main" val="10084939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CEDA6B-8A53-6776-DFC0-A4B6F8A351EC}"/>
              </a:ext>
            </a:extLst>
          </p:cNvPr>
          <p:cNvSpPr>
            <a:spLocks noGrp="1"/>
          </p:cNvSpPr>
          <p:nvPr>
            <p:ph type="title"/>
          </p:nvPr>
        </p:nvSpPr>
        <p:spPr>
          <a:xfrm>
            <a:off x="686834" y="1153572"/>
            <a:ext cx="3200400" cy="4461163"/>
          </a:xfrm>
        </p:spPr>
        <p:txBody>
          <a:bodyPr>
            <a:normAutofit/>
          </a:bodyPr>
          <a:lstStyle/>
          <a:p>
            <a:r>
              <a:rPr lang="en-US">
                <a:solidFill>
                  <a:srgbClr val="FFFFFF"/>
                </a:solidFill>
              </a:rPr>
              <a:t>Assessment connection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4CA7768-F136-5F6D-9E7D-B5615E53673C}"/>
              </a:ext>
            </a:extLst>
          </p:cNvPr>
          <p:cNvSpPr>
            <a:spLocks noGrp="1"/>
          </p:cNvSpPr>
          <p:nvPr>
            <p:ph idx="1"/>
          </p:nvPr>
        </p:nvSpPr>
        <p:spPr>
          <a:xfrm>
            <a:off x="4447308" y="591344"/>
            <a:ext cx="6906491" cy="5585619"/>
          </a:xfrm>
        </p:spPr>
        <p:txBody>
          <a:bodyPr anchor="ctr">
            <a:normAutofit/>
          </a:bodyPr>
          <a:lstStyle/>
          <a:p>
            <a:r>
              <a:rPr lang="en-GB" dirty="0"/>
              <a:t>You will need to explain the physiology behind your chosen measurement and evaluate possible reasons for an unexpected result.</a:t>
            </a:r>
          </a:p>
        </p:txBody>
      </p:sp>
    </p:spTree>
    <p:extLst>
      <p:ext uri="{BB962C8B-B14F-4D97-AF65-F5344CB8AC3E}">
        <p14:creationId xmlns:p14="http://schemas.microsoft.com/office/powerpoint/2010/main" val="20349209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0D0AB-8F33-4C34-C008-C28DB6BCFFBD}"/>
              </a:ext>
            </a:extLst>
          </p:cNvPr>
          <p:cNvSpPr>
            <a:spLocks noGrp="1"/>
          </p:cNvSpPr>
          <p:nvPr>
            <p:ph type="title"/>
          </p:nvPr>
        </p:nvSpPr>
        <p:spPr>
          <a:xfrm>
            <a:off x="1171074" y="1396686"/>
            <a:ext cx="3240506" cy="4064628"/>
          </a:xfrm>
        </p:spPr>
        <p:txBody>
          <a:bodyPr>
            <a:normAutofit/>
          </a:bodyPr>
          <a:lstStyle/>
          <a:p>
            <a:r>
              <a:rPr lang="en-GB">
                <a:solidFill>
                  <a:srgbClr val="FFFFFF"/>
                </a:solidFill>
              </a:rPr>
              <a:t>Week 1 recap</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5399BBB-F5CE-F5C6-A042-E05794780479}"/>
              </a:ext>
            </a:extLst>
          </p:cNvPr>
          <p:cNvSpPr>
            <a:spLocks noGrp="1"/>
          </p:cNvSpPr>
          <p:nvPr>
            <p:ph idx="1"/>
          </p:nvPr>
        </p:nvSpPr>
        <p:spPr>
          <a:xfrm>
            <a:off x="5370153" y="1526033"/>
            <a:ext cx="5536397" cy="3935281"/>
          </a:xfrm>
        </p:spPr>
        <p:txBody>
          <a:bodyPr>
            <a:normAutofit/>
          </a:bodyPr>
          <a:lstStyle/>
          <a:p>
            <a:r>
              <a:rPr lang="en-GB" sz="2200" dirty="0"/>
              <a:t> Complete these sentences in the chat:</a:t>
            </a:r>
          </a:p>
          <a:p>
            <a:pPr lvl="0"/>
            <a:r>
              <a:rPr lang="en-GB" sz="2200" dirty="0"/>
              <a:t>Before accepting a result, I should check… </a:t>
            </a:r>
          </a:p>
          <a:p>
            <a:pPr lvl="0"/>
            <a:r>
              <a:rPr lang="en-GB" sz="2200" dirty="0"/>
              <a:t>A patient factor that could alter a measurement is… </a:t>
            </a:r>
          </a:p>
          <a:p>
            <a:pPr lvl="0"/>
            <a:r>
              <a:rPr lang="en-GB" sz="2200" dirty="0"/>
              <a:t>An environmental factor that could affect a result is… </a:t>
            </a:r>
          </a:p>
          <a:p>
            <a:pPr lvl="0"/>
            <a:r>
              <a:rPr lang="en-GB" sz="2200" dirty="0"/>
              <a:t>Baseline information is useful because… </a:t>
            </a:r>
          </a:p>
          <a:p>
            <a:pPr lvl="0"/>
            <a:r>
              <a:rPr lang="en-GB" sz="2200" dirty="0"/>
              <a:t>One result should not be interpreted alone because… </a:t>
            </a:r>
          </a:p>
          <a:p>
            <a:r>
              <a:rPr lang="en-GB" sz="2200" dirty="0"/>
              <a:t>Allow approximately 10 minutes </a:t>
            </a:r>
          </a:p>
          <a:p>
            <a:endParaRPr lang="en-GB" sz="2200" dirty="0"/>
          </a:p>
        </p:txBody>
      </p:sp>
    </p:spTree>
    <p:extLst>
      <p:ext uri="{BB962C8B-B14F-4D97-AF65-F5344CB8AC3E}">
        <p14:creationId xmlns:p14="http://schemas.microsoft.com/office/powerpoint/2010/main" val="301215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9ACA77-898C-BB1D-1D75-45D873C8060C}"/>
              </a:ext>
            </a:extLst>
          </p:cNvPr>
          <p:cNvSpPr>
            <a:spLocks noGrp="1"/>
          </p:cNvSpPr>
          <p:nvPr>
            <p:ph type="title"/>
          </p:nvPr>
        </p:nvSpPr>
        <p:spPr>
          <a:xfrm>
            <a:off x="1171074" y="1396686"/>
            <a:ext cx="3240506" cy="4064628"/>
          </a:xfrm>
        </p:spPr>
        <p:txBody>
          <a:bodyPr>
            <a:normAutofit/>
          </a:bodyPr>
          <a:lstStyle/>
          <a:p>
            <a:r>
              <a:rPr lang="en-GB">
                <a:solidFill>
                  <a:srgbClr val="FFFFFF"/>
                </a:solidFill>
              </a:rPr>
              <a:t>Vital signs, body systems and homeostasis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B229F03-2F6B-0DA5-8422-238DA9612F05}"/>
              </a:ext>
            </a:extLst>
          </p:cNvPr>
          <p:cNvSpPr>
            <a:spLocks noGrp="1"/>
          </p:cNvSpPr>
          <p:nvPr>
            <p:ph idx="1"/>
          </p:nvPr>
        </p:nvSpPr>
        <p:spPr>
          <a:xfrm>
            <a:off x="5370153" y="1526033"/>
            <a:ext cx="5536397" cy="3935281"/>
          </a:xfrm>
        </p:spPr>
        <p:txBody>
          <a:bodyPr>
            <a:normAutofit/>
          </a:bodyPr>
          <a:lstStyle/>
          <a:p>
            <a:r>
              <a:rPr lang="en-GB" b="1" dirty="0"/>
              <a:t>Key question:</a:t>
            </a:r>
            <a:r>
              <a:rPr lang="en-GB" dirty="0"/>
              <a:t> What is the body telling us?</a:t>
            </a:r>
          </a:p>
        </p:txBody>
      </p:sp>
    </p:spTree>
    <p:extLst>
      <p:ext uri="{BB962C8B-B14F-4D97-AF65-F5344CB8AC3E}">
        <p14:creationId xmlns:p14="http://schemas.microsoft.com/office/powerpoint/2010/main" val="1235947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143C6A-ED1C-C477-F65B-D04FBCD59DD4}"/>
              </a:ext>
            </a:extLst>
          </p:cNvPr>
          <p:cNvPicPr>
            <a:picLocks noChangeAspect="1"/>
          </p:cNvPicPr>
          <p:nvPr/>
        </p:nvPicPr>
        <p:blipFill>
          <a:blip r:embed="rId2"/>
          <a:stretch>
            <a:fillRect/>
          </a:stretch>
        </p:blipFill>
        <p:spPr>
          <a:xfrm>
            <a:off x="3239" y="0"/>
            <a:ext cx="12185522" cy="6858000"/>
          </a:xfrm>
          <a:prstGeom prst="rect">
            <a:avLst/>
          </a:prstGeom>
        </p:spPr>
      </p:pic>
    </p:spTree>
    <p:extLst>
      <p:ext uri="{BB962C8B-B14F-4D97-AF65-F5344CB8AC3E}">
        <p14:creationId xmlns:p14="http://schemas.microsoft.com/office/powerpoint/2010/main" val="951995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FB6270-141B-B22D-7F22-0613D577E1FF}"/>
              </a:ext>
            </a:extLst>
          </p:cNvPr>
          <p:cNvSpPr>
            <a:spLocks noGrp="1"/>
          </p:cNvSpPr>
          <p:nvPr>
            <p:ph type="title"/>
          </p:nvPr>
        </p:nvSpPr>
        <p:spPr>
          <a:xfrm>
            <a:off x="686834" y="1153572"/>
            <a:ext cx="3200400" cy="4461163"/>
          </a:xfrm>
        </p:spPr>
        <p:txBody>
          <a:bodyPr>
            <a:normAutofit/>
          </a:bodyPr>
          <a:lstStyle/>
          <a:p>
            <a:r>
              <a:rPr lang="en-US">
                <a:solidFill>
                  <a:srgbClr val="FFFFFF"/>
                </a:solidFill>
              </a:rPr>
              <a:t>What is the body telling us?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44C3AA-5802-5E5F-BCFE-D00C9B957186}"/>
              </a:ext>
            </a:extLst>
          </p:cNvPr>
          <p:cNvSpPr>
            <a:spLocks noGrp="1"/>
          </p:cNvSpPr>
          <p:nvPr>
            <p:ph idx="1"/>
          </p:nvPr>
        </p:nvSpPr>
        <p:spPr>
          <a:xfrm>
            <a:off x="4447308" y="591344"/>
            <a:ext cx="6906491" cy="5585619"/>
          </a:xfrm>
        </p:spPr>
        <p:txBody>
          <a:bodyPr anchor="ctr">
            <a:normAutofit/>
          </a:bodyPr>
          <a:lstStyle/>
          <a:p>
            <a:r>
              <a:rPr lang="en-GB" dirty="0"/>
              <a:t>Each observation gives us a window into the body, but it rarely tells us about only one system. We are going to identify the main system involved and then consider which other systems could influence the result.</a:t>
            </a:r>
          </a:p>
        </p:txBody>
      </p:sp>
    </p:spTree>
    <p:extLst>
      <p:ext uri="{BB962C8B-B14F-4D97-AF65-F5344CB8AC3E}">
        <p14:creationId xmlns:p14="http://schemas.microsoft.com/office/powerpoint/2010/main" val="2375237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F49C2A4-908D-A3B4-A1E7-175F31A0B373}"/>
              </a:ext>
            </a:extLst>
          </p:cNvPr>
          <p:cNvPicPr>
            <a:picLocks noChangeAspect="1"/>
          </p:cNvPicPr>
          <p:nvPr/>
        </p:nvPicPr>
        <p:blipFill>
          <a:blip r:embed="rId2"/>
          <a:stretch>
            <a:fillRect/>
          </a:stretch>
        </p:blipFill>
        <p:spPr>
          <a:xfrm>
            <a:off x="3239" y="0"/>
            <a:ext cx="12185522" cy="6858000"/>
          </a:xfrm>
          <a:prstGeom prst="rect">
            <a:avLst/>
          </a:prstGeom>
        </p:spPr>
      </p:pic>
    </p:spTree>
    <p:extLst>
      <p:ext uri="{BB962C8B-B14F-4D97-AF65-F5344CB8AC3E}">
        <p14:creationId xmlns:p14="http://schemas.microsoft.com/office/powerpoint/2010/main" val="77351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6FC073-8C12-B8CC-749B-BCA1291B62C0}"/>
              </a:ext>
            </a:extLst>
          </p:cNvPr>
          <p:cNvPicPr>
            <a:picLocks noChangeAspect="1"/>
          </p:cNvPicPr>
          <p:nvPr/>
        </p:nvPicPr>
        <p:blipFill>
          <a:blip r:embed="rId2"/>
          <a:stretch>
            <a:fillRect/>
          </a:stretch>
        </p:blipFill>
        <p:spPr>
          <a:xfrm>
            <a:off x="3239" y="0"/>
            <a:ext cx="12185522" cy="6858000"/>
          </a:xfrm>
          <a:prstGeom prst="rect">
            <a:avLst/>
          </a:prstGeom>
        </p:spPr>
      </p:pic>
    </p:spTree>
    <p:extLst>
      <p:ext uri="{BB962C8B-B14F-4D97-AF65-F5344CB8AC3E}">
        <p14:creationId xmlns:p14="http://schemas.microsoft.com/office/powerpoint/2010/main" val="16664314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3AB4418-9545-A7CB-16F6-248C608F231B}"/>
              </a:ext>
            </a:extLst>
          </p:cNvPr>
          <p:cNvPicPr>
            <a:picLocks noChangeAspect="1"/>
          </p:cNvPicPr>
          <p:nvPr/>
        </p:nvPicPr>
        <p:blipFill>
          <a:blip r:embed="rId2"/>
          <a:stretch>
            <a:fillRect/>
          </a:stretch>
        </p:blipFill>
        <p:spPr>
          <a:xfrm>
            <a:off x="380104" y="108155"/>
            <a:ext cx="12185522" cy="6858000"/>
          </a:xfrm>
          <a:prstGeom prst="rect">
            <a:avLst/>
          </a:prstGeom>
        </p:spPr>
      </p:pic>
    </p:spTree>
    <p:extLst>
      <p:ext uri="{BB962C8B-B14F-4D97-AF65-F5344CB8AC3E}">
        <p14:creationId xmlns:p14="http://schemas.microsoft.com/office/powerpoint/2010/main" val="20146549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B92F1B-9F98-6295-DE77-A95725951735}"/>
              </a:ext>
            </a:extLst>
          </p:cNvPr>
          <p:cNvPicPr>
            <a:picLocks noChangeAspect="1"/>
          </p:cNvPicPr>
          <p:nvPr/>
        </p:nvPicPr>
        <p:blipFill>
          <a:blip r:embed="rId2"/>
          <a:stretch>
            <a:fillRect/>
          </a:stretch>
        </p:blipFill>
        <p:spPr>
          <a:xfrm>
            <a:off x="3239" y="0"/>
            <a:ext cx="12185522" cy="6858000"/>
          </a:xfrm>
          <a:prstGeom prst="rect">
            <a:avLst/>
          </a:prstGeom>
        </p:spPr>
      </p:pic>
    </p:spTree>
    <p:extLst>
      <p:ext uri="{BB962C8B-B14F-4D97-AF65-F5344CB8AC3E}">
        <p14:creationId xmlns:p14="http://schemas.microsoft.com/office/powerpoint/2010/main" val="3963522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04C5F63-BA50-3342-7479-7C9950D50D01}"/>
              </a:ext>
            </a:extLst>
          </p:cNvPr>
          <p:cNvPicPr>
            <a:picLocks noChangeAspect="1"/>
          </p:cNvPicPr>
          <p:nvPr/>
        </p:nvPicPr>
        <p:blipFill>
          <a:blip r:embed="rId2"/>
          <a:stretch>
            <a:fillRect/>
          </a:stretch>
        </p:blipFill>
        <p:spPr>
          <a:xfrm>
            <a:off x="3239" y="0"/>
            <a:ext cx="12185522" cy="6858000"/>
          </a:xfrm>
          <a:prstGeom prst="rect">
            <a:avLst/>
          </a:prstGeom>
        </p:spPr>
      </p:pic>
    </p:spTree>
    <p:extLst>
      <p:ext uri="{BB962C8B-B14F-4D97-AF65-F5344CB8AC3E}">
        <p14:creationId xmlns:p14="http://schemas.microsoft.com/office/powerpoint/2010/main" val="487596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731517-AC69-FABE-DC56-F081ED4EB1ED}"/>
              </a:ext>
            </a:extLst>
          </p:cNvPr>
          <p:cNvPicPr>
            <a:picLocks noChangeAspect="1"/>
          </p:cNvPicPr>
          <p:nvPr/>
        </p:nvPicPr>
        <p:blipFill>
          <a:blip r:embed="rId2"/>
          <a:stretch>
            <a:fillRect/>
          </a:stretch>
        </p:blipFill>
        <p:spPr>
          <a:xfrm>
            <a:off x="3239" y="0"/>
            <a:ext cx="12185522" cy="6858000"/>
          </a:xfrm>
          <a:prstGeom prst="rect">
            <a:avLst/>
          </a:prstGeom>
        </p:spPr>
      </p:pic>
    </p:spTree>
    <p:extLst>
      <p:ext uri="{BB962C8B-B14F-4D97-AF65-F5344CB8AC3E}">
        <p14:creationId xmlns:p14="http://schemas.microsoft.com/office/powerpoint/2010/main" val="4100577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4B964F-7B0A-B48A-F70D-B25BE2D73E06}"/>
              </a:ext>
            </a:extLst>
          </p:cNvPr>
          <p:cNvPicPr>
            <a:picLocks noChangeAspect="1"/>
          </p:cNvPicPr>
          <p:nvPr/>
        </p:nvPicPr>
        <p:blipFill>
          <a:blip r:embed="rId2"/>
          <a:stretch>
            <a:fillRect/>
          </a:stretch>
        </p:blipFill>
        <p:spPr>
          <a:xfrm>
            <a:off x="3239" y="0"/>
            <a:ext cx="12185522" cy="6858000"/>
          </a:xfrm>
          <a:prstGeom prst="rect">
            <a:avLst/>
          </a:prstGeom>
        </p:spPr>
      </p:pic>
    </p:spTree>
    <p:extLst>
      <p:ext uri="{BB962C8B-B14F-4D97-AF65-F5344CB8AC3E}">
        <p14:creationId xmlns:p14="http://schemas.microsoft.com/office/powerpoint/2010/main" val="15629930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05D17FB-32A0-34FB-C84F-B8DB7B1B12C3}"/>
              </a:ext>
            </a:extLst>
          </p:cNvPr>
          <p:cNvPicPr>
            <a:picLocks noChangeAspect="1"/>
          </p:cNvPicPr>
          <p:nvPr/>
        </p:nvPicPr>
        <p:blipFill>
          <a:blip r:embed="rId2"/>
          <a:stretch>
            <a:fillRect/>
          </a:stretch>
        </p:blipFill>
        <p:spPr>
          <a:xfrm>
            <a:off x="3239" y="0"/>
            <a:ext cx="12185522" cy="6858000"/>
          </a:xfrm>
          <a:prstGeom prst="rect">
            <a:avLst/>
          </a:prstGeom>
        </p:spPr>
      </p:pic>
    </p:spTree>
    <p:extLst>
      <p:ext uri="{BB962C8B-B14F-4D97-AF65-F5344CB8AC3E}">
        <p14:creationId xmlns:p14="http://schemas.microsoft.com/office/powerpoint/2010/main" val="8746503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7EB32A-A68D-6494-7893-58E442E6DD73}"/>
              </a:ext>
            </a:extLst>
          </p:cNvPr>
          <p:cNvPicPr>
            <a:picLocks noChangeAspect="1"/>
          </p:cNvPicPr>
          <p:nvPr/>
        </p:nvPicPr>
        <p:blipFill>
          <a:blip r:embed="rId2"/>
          <a:stretch>
            <a:fillRect/>
          </a:stretch>
        </p:blipFill>
        <p:spPr>
          <a:xfrm>
            <a:off x="3239" y="0"/>
            <a:ext cx="12185522" cy="6858000"/>
          </a:xfrm>
          <a:prstGeom prst="rect">
            <a:avLst/>
          </a:prstGeom>
        </p:spPr>
      </p:pic>
    </p:spTree>
    <p:extLst>
      <p:ext uri="{BB962C8B-B14F-4D97-AF65-F5344CB8AC3E}">
        <p14:creationId xmlns:p14="http://schemas.microsoft.com/office/powerpoint/2010/main" val="23084278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E8F894-AAF7-A658-2544-FF5C6EAEA52B}"/>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Homeostasis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A909DA84-440B-3B06-89E4-A332D7A75B98}"/>
              </a:ext>
            </a:extLst>
          </p:cNvPr>
          <p:cNvGraphicFramePr>
            <a:graphicFrameLocks noGrp="1"/>
          </p:cNvGraphicFramePr>
          <p:nvPr>
            <p:ph idx="1"/>
            <p:extLst>
              <p:ext uri="{D42A27DB-BD31-4B8C-83A1-F6EECF244321}">
                <p14:modId xmlns:p14="http://schemas.microsoft.com/office/powerpoint/2010/main" val="175877792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7244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128C78-3709-1AD5-AF60-406472BB4A32}"/>
            </a:ext>
          </a:extLst>
        </p:cNvPr>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B8695-3AC1-C546-456A-B15160BBCB6E}"/>
              </a:ext>
            </a:extLst>
          </p:cNvPr>
          <p:cNvSpPr>
            <a:spLocks noGrp="1"/>
          </p:cNvSpPr>
          <p:nvPr>
            <p:ph type="title"/>
          </p:nvPr>
        </p:nvSpPr>
        <p:spPr>
          <a:xfrm>
            <a:off x="686834" y="1153572"/>
            <a:ext cx="3200400" cy="4461163"/>
          </a:xfrm>
        </p:spPr>
        <p:txBody>
          <a:bodyPr>
            <a:normAutofit/>
          </a:bodyPr>
          <a:lstStyle/>
          <a:p>
            <a:r>
              <a:rPr lang="en-US">
                <a:solidFill>
                  <a:srgbClr val="FFFFFF"/>
                </a:solidFill>
              </a:rPr>
              <a:t>A set point </a:t>
            </a:r>
            <a:endParaRPr lang="en-GB">
              <a:solidFill>
                <a:srgbClr val="FFFFFF"/>
              </a:solidFill>
            </a:endParaRPr>
          </a:p>
        </p:txBody>
      </p:sp>
      <p:sp>
        <p:nvSpPr>
          <p:cNvPr id="44" name="Arc 4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FB45907-8660-B914-2351-F7330A633488}"/>
              </a:ext>
            </a:extLst>
          </p:cNvPr>
          <p:cNvSpPr>
            <a:spLocks noGrp="1"/>
          </p:cNvSpPr>
          <p:nvPr>
            <p:ph idx="1"/>
          </p:nvPr>
        </p:nvSpPr>
        <p:spPr>
          <a:xfrm>
            <a:off x="4447308" y="591344"/>
            <a:ext cx="6906491" cy="5585619"/>
          </a:xfrm>
        </p:spPr>
        <p:txBody>
          <a:bodyPr anchor="ctr">
            <a:normAutofit/>
          </a:bodyPr>
          <a:lstStyle/>
          <a:p>
            <a:r>
              <a:rPr lang="en-GB"/>
              <a:t>A </a:t>
            </a:r>
            <a:r>
              <a:rPr lang="en-GB" b="1">
                <a:hlinkClick r:id="rId2"/>
              </a:rPr>
              <a:t>set point</a:t>
            </a:r>
            <a:r>
              <a:rPr lang="en-GB"/>
              <a:t> is the level the body tries to maintain. For example, normal body temperature is around 37°C, although it naturally varies slightly. Receptors detect when a value moves away from its set point and send a message to the brain. The brain then tells organs or muscles how to respond. When this response brings the value back towards its set point, it is called </a:t>
            </a:r>
            <a:r>
              <a:rPr lang="en-GB" b="1"/>
              <a:t>negative feedback</a:t>
            </a:r>
            <a:r>
              <a:rPr lang="en-GB"/>
              <a:t>.</a:t>
            </a:r>
          </a:p>
        </p:txBody>
      </p:sp>
    </p:spTree>
    <p:extLst>
      <p:ext uri="{BB962C8B-B14F-4D97-AF65-F5344CB8AC3E}">
        <p14:creationId xmlns:p14="http://schemas.microsoft.com/office/powerpoint/2010/main" val="32873196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148CC-9A28-D1A3-06B5-11F2C7A92414}"/>
              </a:ext>
            </a:extLst>
          </p:cNvPr>
          <p:cNvSpPr>
            <a:spLocks noGrp="1"/>
          </p:cNvSpPr>
          <p:nvPr>
            <p:ph type="title"/>
          </p:nvPr>
        </p:nvSpPr>
        <p:spPr>
          <a:xfrm>
            <a:off x="686834" y="1153572"/>
            <a:ext cx="3200400" cy="4461163"/>
          </a:xfrm>
        </p:spPr>
        <p:txBody>
          <a:bodyPr>
            <a:normAutofit/>
          </a:bodyPr>
          <a:lstStyle/>
          <a:p>
            <a:r>
              <a:rPr lang="en-GB">
                <a:solidFill>
                  <a:srgbClr val="FFFFFF"/>
                </a:solidFill>
              </a:rPr>
              <a:t>Vital signs show the body responding to change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1CA85C1-7715-4C4B-6337-034D424A68E9}"/>
              </a:ext>
            </a:extLst>
          </p:cNvPr>
          <p:cNvSpPr>
            <a:spLocks noGrp="1"/>
          </p:cNvSpPr>
          <p:nvPr>
            <p:ph idx="1"/>
          </p:nvPr>
        </p:nvSpPr>
        <p:spPr>
          <a:xfrm>
            <a:off x="4447308" y="591344"/>
            <a:ext cx="6906491" cy="5585619"/>
          </a:xfrm>
        </p:spPr>
        <p:txBody>
          <a:bodyPr anchor="ctr">
            <a:normAutofit/>
          </a:bodyPr>
          <a:lstStyle/>
          <a:p>
            <a:r>
              <a:rPr lang="en-GB" dirty="0"/>
              <a:t>Vital signs provide evidence of what is happening inside the body.</a:t>
            </a:r>
          </a:p>
          <a:p>
            <a:pPr lvl="0"/>
            <a:r>
              <a:rPr lang="en-GB" dirty="0"/>
              <a:t>Receptors detect a change. </a:t>
            </a:r>
          </a:p>
          <a:p>
            <a:pPr lvl="0"/>
            <a:r>
              <a:rPr lang="en-GB" dirty="0"/>
              <a:t>A control centre receives and interprets the information. </a:t>
            </a:r>
          </a:p>
          <a:p>
            <a:pPr lvl="0"/>
            <a:r>
              <a:rPr lang="en-GB" dirty="0"/>
              <a:t>Effectors produce a response. </a:t>
            </a:r>
          </a:p>
          <a:p>
            <a:pPr lvl="0"/>
            <a:r>
              <a:rPr lang="en-GB" dirty="0"/>
              <a:t>The response helps move the body back towards its normal range. </a:t>
            </a:r>
          </a:p>
          <a:p>
            <a:pPr lvl="0"/>
            <a:r>
              <a:rPr lang="en-GB" dirty="0"/>
              <a:t>We observe part of this response through vital signs.</a:t>
            </a:r>
          </a:p>
          <a:p>
            <a:endParaRPr lang="en-GB" dirty="0"/>
          </a:p>
        </p:txBody>
      </p:sp>
    </p:spTree>
    <p:extLst>
      <p:ext uri="{BB962C8B-B14F-4D97-AF65-F5344CB8AC3E}">
        <p14:creationId xmlns:p14="http://schemas.microsoft.com/office/powerpoint/2010/main" val="8744502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73015B-7CBE-F4D3-4DFD-7641F4DBD894}"/>
              </a:ext>
            </a:extLst>
          </p:cNvPr>
          <p:cNvSpPr>
            <a:spLocks noGrp="1"/>
          </p:cNvSpPr>
          <p:nvPr>
            <p:ph type="title"/>
          </p:nvPr>
        </p:nvSpPr>
        <p:spPr>
          <a:xfrm>
            <a:off x="686834" y="1153572"/>
            <a:ext cx="3200400" cy="4461163"/>
          </a:xfrm>
        </p:spPr>
        <p:txBody>
          <a:bodyPr>
            <a:normAutofit/>
          </a:bodyPr>
          <a:lstStyle/>
          <a:p>
            <a:r>
              <a:rPr lang="en-US">
                <a:solidFill>
                  <a:srgbClr val="FFFFFF"/>
                </a:solidFill>
              </a:rPr>
              <a:t>Example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D34A4A6-E7A8-9CEF-94F4-99C346F710FE}"/>
              </a:ext>
            </a:extLst>
          </p:cNvPr>
          <p:cNvSpPr>
            <a:spLocks noGrp="1"/>
          </p:cNvSpPr>
          <p:nvPr>
            <p:ph idx="1"/>
          </p:nvPr>
        </p:nvSpPr>
        <p:spPr>
          <a:xfrm>
            <a:off x="4447308" y="591344"/>
            <a:ext cx="6906491" cy="5585619"/>
          </a:xfrm>
        </p:spPr>
        <p:txBody>
          <a:bodyPr anchor="ctr">
            <a:normAutofit/>
          </a:bodyPr>
          <a:lstStyle/>
          <a:p>
            <a:r>
              <a:rPr lang="en-GB" dirty="0"/>
              <a:t>A patient develops a fever. Temperature rises, pulse may increase and respiratory rate may also increase. The observations are connected.</a:t>
            </a:r>
          </a:p>
        </p:txBody>
      </p:sp>
    </p:spTree>
    <p:extLst>
      <p:ext uri="{BB962C8B-B14F-4D97-AF65-F5344CB8AC3E}">
        <p14:creationId xmlns:p14="http://schemas.microsoft.com/office/powerpoint/2010/main" val="4993973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809E35-8BE7-566A-5AB4-845D5DF3F56D}"/>
              </a:ext>
            </a:extLst>
          </p:cNvPr>
          <p:cNvSpPr>
            <a:spLocks noGrp="1"/>
          </p:cNvSpPr>
          <p:nvPr>
            <p:ph type="title"/>
          </p:nvPr>
        </p:nvSpPr>
        <p:spPr>
          <a:xfrm>
            <a:off x="686834" y="1153572"/>
            <a:ext cx="3200400" cy="4461163"/>
          </a:xfrm>
        </p:spPr>
        <p:txBody>
          <a:bodyPr>
            <a:normAutofit/>
          </a:bodyPr>
          <a:lstStyle/>
          <a:p>
            <a:r>
              <a:rPr lang="en-US">
                <a:solidFill>
                  <a:srgbClr val="FFFFFF"/>
                </a:solidFill>
              </a:rPr>
              <a:t>Negative feedback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1DDEE11-BE27-7DF4-5FDE-1014A04724FF}"/>
              </a:ext>
            </a:extLst>
          </p:cNvPr>
          <p:cNvSpPr>
            <a:spLocks noGrp="1"/>
          </p:cNvSpPr>
          <p:nvPr>
            <p:ph idx="1"/>
          </p:nvPr>
        </p:nvSpPr>
        <p:spPr>
          <a:xfrm>
            <a:off x="4447308" y="591344"/>
            <a:ext cx="6906491" cy="5585619"/>
          </a:xfrm>
        </p:spPr>
        <p:txBody>
          <a:bodyPr anchor="ctr">
            <a:normAutofit/>
          </a:bodyPr>
          <a:lstStyle/>
          <a:p>
            <a:r>
              <a:rPr lang="en-GB" dirty="0"/>
              <a:t>Control </a:t>
            </a:r>
            <a:r>
              <a:rPr lang="en-GB" dirty="0" err="1"/>
              <a:t>centers</a:t>
            </a:r>
            <a:r>
              <a:rPr lang="en-GB" dirty="0"/>
              <a:t> in the brain and other parts of the body monitor and react to deviations from this set point using negative feedback. </a:t>
            </a:r>
            <a:r>
              <a:rPr lang="en-GB" b="1" dirty="0">
                <a:hlinkClick r:id="rId2"/>
              </a:rPr>
              <a:t>Negative feedback</a:t>
            </a:r>
            <a:r>
              <a:rPr lang="en-GB" dirty="0"/>
              <a:t> is a mechanism that reverses a deviation from the set point, and in turn, maintains body parameters within their normal range</a:t>
            </a:r>
          </a:p>
        </p:txBody>
      </p:sp>
    </p:spTree>
    <p:extLst>
      <p:ext uri="{BB962C8B-B14F-4D97-AF65-F5344CB8AC3E}">
        <p14:creationId xmlns:p14="http://schemas.microsoft.com/office/powerpoint/2010/main" val="29779867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ACA17A-9D9F-9218-F723-60F4483DDBE0}"/>
              </a:ext>
            </a:extLst>
          </p:cNvPr>
          <p:cNvSpPr>
            <a:spLocks noGrp="1"/>
          </p:cNvSpPr>
          <p:nvPr>
            <p:ph type="title"/>
          </p:nvPr>
        </p:nvSpPr>
        <p:spPr>
          <a:xfrm>
            <a:off x="686834" y="1153572"/>
            <a:ext cx="3200400" cy="4461163"/>
          </a:xfrm>
        </p:spPr>
        <p:txBody>
          <a:bodyPr>
            <a:normAutofit/>
          </a:bodyPr>
          <a:lstStyle/>
          <a:p>
            <a:r>
              <a:rPr lang="en-GB">
                <a:solidFill>
                  <a:srgbClr val="FFFFFF"/>
                </a:solidFill>
              </a:rPr>
              <a:t>Homeostasis in a patient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5F345E2-F21C-5831-EE83-F7FED0DA5C48}"/>
              </a:ext>
            </a:extLst>
          </p:cNvPr>
          <p:cNvSpPr>
            <a:spLocks noGrp="1"/>
          </p:cNvSpPr>
          <p:nvPr>
            <p:ph idx="1"/>
          </p:nvPr>
        </p:nvSpPr>
        <p:spPr>
          <a:xfrm>
            <a:off x="4447308" y="591344"/>
            <a:ext cx="6906491" cy="5585619"/>
          </a:xfrm>
        </p:spPr>
        <p:txBody>
          <a:bodyPr anchor="ctr">
            <a:normAutofit/>
          </a:bodyPr>
          <a:lstStyle/>
          <a:p>
            <a:r>
              <a:rPr lang="en-GB" dirty="0"/>
              <a:t>A patient has vomiting and diarrhoea.</a:t>
            </a:r>
          </a:p>
          <a:p>
            <a:r>
              <a:rPr lang="en-GB" b="1" dirty="0"/>
              <a:t>Initial change</a:t>
            </a:r>
            <a:endParaRPr lang="en-GB" dirty="0"/>
          </a:p>
          <a:p>
            <a:r>
              <a:rPr lang="en-GB" dirty="0"/>
              <a:t>The patient loses water and electrolytes.</a:t>
            </a:r>
          </a:p>
          <a:p>
            <a:r>
              <a:rPr lang="en-GB" b="1" dirty="0"/>
              <a:t>Body response</a:t>
            </a:r>
            <a:endParaRPr lang="en-GB" dirty="0"/>
          </a:p>
          <a:p>
            <a:pPr lvl="0"/>
            <a:r>
              <a:rPr lang="en-GB" dirty="0"/>
              <a:t>The kidneys retain more water. </a:t>
            </a:r>
          </a:p>
          <a:p>
            <a:pPr lvl="0"/>
            <a:r>
              <a:rPr lang="en-GB" dirty="0"/>
              <a:t>Heart rate may increase. </a:t>
            </a:r>
          </a:p>
          <a:p>
            <a:pPr lvl="0"/>
            <a:r>
              <a:rPr lang="en-GB" dirty="0"/>
              <a:t>Blood vessels constrict to support blood pressure. </a:t>
            </a:r>
          </a:p>
          <a:p>
            <a:pPr lvl="0"/>
            <a:r>
              <a:rPr lang="en-GB" dirty="0"/>
              <a:t>Urine output may decrease. </a:t>
            </a:r>
          </a:p>
          <a:p>
            <a:pPr lvl="0"/>
            <a:r>
              <a:rPr lang="en-GB" dirty="0"/>
              <a:t>The patient may feel thirsty.</a:t>
            </a:r>
          </a:p>
          <a:p>
            <a:endParaRPr lang="en-GB" dirty="0"/>
          </a:p>
        </p:txBody>
      </p:sp>
    </p:spTree>
    <p:extLst>
      <p:ext uri="{BB962C8B-B14F-4D97-AF65-F5344CB8AC3E}">
        <p14:creationId xmlns:p14="http://schemas.microsoft.com/office/powerpoint/2010/main" val="9677523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A462F-D3E0-D93E-A083-958C42BF39D2}"/>
              </a:ext>
            </a:extLst>
          </p:cNvPr>
          <p:cNvSpPr>
            <a:spLocks noGrp="1"/>
          </p:cNvSpPr>
          <p:nvPr>
            <p:ph type="title"/>
          </p:nvPr>
        </p:nvSpPr>
        <p:spPr>
          <a:xfrm>
            <a:off x="686834" y="1153572"/>
            <a:ext cx="3200400" cy="4461163"/>
          </a:xfrm>
        </p:spPr>
        <p:txBody>
          <a:bodyPr>
            <a:normAutofit/>
          </a:bodyPr>
          <a:lstStyle/>
          <a:p>
            <a:r>
              <a:rPr lang="en-US">
                <a:solidFill>
                  <a:srgbClr val="FFFFFF"/>
                </a:solidFill>
              </a:rPr>
              <a:t>Body Response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CA2D7B9-097B-776B-5DF4-420C0194F76F}"/>
              </a:ext>
            </a:extLst>
          </p:cNvPr>
          <p:cNvSpPr>
            <a:spLocks noGrp="1"/>
          </p:cNvSpPr>
          <p:nvPr>
            <p:ph idx="1"/>
          </p:nvPr>
        </p:nvSpPr>
        <p:spPr>
          <a:xfrm>
            <a:off x="4447308" y="591344"/>
            <a:ext cx="6906491" cy="5585619"/>
          </a:xfrm>
        </p:spPr>
        <p:txBody>
          <a:bodyPr anchor="ctr">
            <a:normAutofit/>
          </a:bodyPr>
          <a:lstStyle/>
          <a:p>
            <a:pPr lvl="0"/>
            <a:r>
              <a:rPr lang="en-GB" dirty="0"/>
              <a:t>The kidneys retain more water. </a:t>
            </a:r>
          </a:p>
          <a:p>
            <a:pPr lvl="0"/>
            <a:r>
              <a:rPr lang="en-GB" dirty="0"/>
              <a:t>Heart rate may increase. </a:t>
            </a:r>
          </a:p>
          <a:p>
            <a:pPr lvl="0"/>
            <a:r>
              <a:rPr lang="en-GB" dirty="0"/>
              <a:t>Blood vessels constrict to support blood pressure. </a:t>
            </a:r>
          </a:p>
          <a:p>
            <a:pPr lvl="0"/>
            <a:r>
              <a:rPr lang="en-GB" dirty="0"/>
              <a:t>Urine output may decrease. </a:t>
            </a:r>
          </a:p>
          <a:p>
            <a:pPr lvl="0"/>
            <a:r>
              <a:rPr lang="en-GB" dirty="0"/>
              <a:t>The patient may feel thirsty. </a:t>
            </a:r>
          </a:p>
          <a:p>
            <a:pPr marL="0" indent="0">
              <a:buNone/>
            </a:pPr>
            <a:endParaRPr lang="en-GB" dirty="0"/>
          </a:p>
        </p:txBody>
      </p:sp>
    </p:spTree>
    <p:extLst>
      <p:ext uri="{BB962C8B-B14F-4D97-AF65-F5344CB8AC3E}">
        <p14:creationId xmlns:p14="http://schemas.microsoft.com/office/powerpoint/2010/main" val="2255912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295EAF-09F2-98BD-8293-BA9845F1678F}"/>
              </a:ext>
            </a:extLst>
          </p:cNvPr>
          <p:cNvSpPr>
            <a:spLocks noGrp="1"/>
          </p:cNvSpPr>
          <p:nvPr>
            <p:ph type="title"/>
          </p:nvPr>
        </p:nvSpPr>
        <p:spPr>
          <a:xfrm>
            <a:off x="1043631" y="809898"/>
            <a:ext cx="10173010" cy="1554480"/>
          </a:xfrm>
        </p:spPr>
        <p:txBody>
          <a:bodyPr anchor="ctr">
            <a:normAutofit/>
          </a:bodyPr>
          <a:lstStyle/>
          <a:p>
            <a:r>
              <a:rPr lang="en-US" sz="4800"/>
              <a:t>Observations </a:t>
            </a:r>
            <a:endParaRPr lang="en-GB"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191EF95-AD92-2283-1897-007ACAC5DFBC}"/>
              </a:ext>
            </a:extLst>
          </p:cNvPr>
          <p:cNvGraphicFramePr>
            <a:graphicFrameLocks noGrp="1"/>
          </p:cNvGraphicFramePr>
          <p:nvPr>
            <p:ph idx="1"/>
            <p:extLst>
              <p:ext uri="{D42A27DB-BD31-4B8C-83A1-F6EECF244321}">
                <p14:modId xmlns:p14="http://schemas.microsoft.com/office/powerpoint/2010/main" val="249602276"/>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2639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E5F20-3140-1BE5-EDD5-E572F07D53A5}"/>
              </a:ext>
            </a:extLst>
          </p:cNvPr>
          <p:cNvSpPr>
            <a:spLocks noGrp="1"/>
          </p:cNvSpPr>
          <p:nvPr>
            <p:ph type="title" idx="4294967295"/>
          </p:nvPr>
        </p:nvSpPr>
        <p:spPr>
          <a:xfrm>
            <a:off x="0" y="500063"/>
            <a:ext cx="10515600" cy="1325562"/>
          </a:xfrm>
        </p:spPr>
        <p:txBody>
          <a:bodyPr/>
          <a:lstStyle/>
          <a:p>
            <a:r>
              <a:rPr lang="en-US" dirty="0"/>
              <a:t> </a:t>
            </a:r>
            <a:endParaRPr lang="en-GB" dirty="0"/>
          </a:p>
        </p:txBody>
      </p:sp>
      <p:pic>
        <p:nvPicPr>
          <p:cNvPr id="5" name="Picture 4">
            <a:extLst>
              <a:ext uri="{FF2B5EF4-FFF2-40B4-BE49-F238E27FC236}">
                <a16:creationId xmlns:a16="http://schemas.microsoft.com/office/drawing/2014/main" id="{7C60E70E-4240-ED67-476E-13165EDA6D8B}"/>
              </a:ext>
            </a:extLst>
          </p:cNvPr>
          <p:cNvPicPr>
            <a:picLocks noChangeAspect="1"/>
          </p:cNvPicPr>
          <p:nvPr/>
        </p:nvPicPr>
        <p:blipFill>
          <a:blip r:embed="rId2"/>
          <a:stretch>
            <a:fillRect/>
          </a:stretch>
        </p:blipFill>
        <p:spPr>
          <a:xfrm>
            <a:off x="3239" y="0"/>
            <a:ext cx="12185522" cy="6858000"/>
          </a:xfrm>
          <a:prstGeom prst="rect">
            <a:avLst/>
          </a:prstGeom>
        </p:spPr>
      </p:pic>
    </p:spTree>
    <p:extLst>
      <p:ext uri="{BB962C8B-B14F-4D97-AF65-F5344CB8AC3E}">
        <p14:creationId xmlns:p14="http://schemas.microsoft.com/office/powerpoint/2010/main" val="42719847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4D2D379-0ACB-35E2-FCCA-89714E53CF4D}"/>
              </a:ext>
            </a:extLst>
          </p:cNvPr>
          <p:cNvPicPr>
            <a:picLocks noChangeAspect="1"/>
          </p:cNvPicPr>
          <p:nvPr/>
        </p:nvPicPr>
        <p:blipFill>
          <a:blip r:embed="rId2"/>
          <a:stretch>
            <a:fillRect/>
          </a:stretch>
        </p:blipFill>
        <p:spPr>
          <a:xfrm>
            <a:off x="3239" y="0"/>
            <a:ext cx="12185522" cy="6858000"/>
          </a:xfrm>
          <a:prstGeom prst="rect">
            <a:avLst/>
          </a:prstGeom>
        </p:spPr>
      </p:pic>
    </p:spTree>
    <p:extLst>
      <p:ext uri="{BB962C8B-B14F-4D97-AF65-F5344CB8AC3E}">
        <p14:creationId xmlns:p14="http://schemas.microsoft.com/office/powerpoint/2010/main" val="10227782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33081C7-6B42-36A6-43C3-57CD9CB1F41B}"/>
              </a:ext>
            </a:extLst>
          </p:cNvPr>
          <p:cNvPicPr>
            <a:picLocks noChangeAspect="1"/>
          </p:cNvPicPr>
          <p:nvPr/>
        </p:nvPicPr>
        <p:blipFill>
          <a:blip r:embed="rId2"/>
          <a:stretch>
            <a:fillRect/>
          </a:stretch>
        </p:blipFill>
        <p:spPr>
          <a:xfrm>
            <a:off x="3239" y="0"/>
            <a:ext cx="12185522" cy="6858000"/>
          </a:xfrm>
          <a:prstGeom prst="rect">
            <a:avLst/>
          </a:prstGeom>
        </p:spPr>
      </p:pic>
    </p:spTree>
    <p:extLst>
      <p:ext uri="{BB962C8B-B14F-4D97-AF65-F5344CB8AC3E}">
        <p14:creationId xmlns:p14="http://schemas.microsoft.com/office/powerpoint/2010/main" val="7775241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10D60C7-F36A-7051-86D5-9B8CC9AB454D}"/>
              </a:ext>
            </a:extLst>
          </p:cNvPr>
          <p:cNvPicPr>
            <a:picLocks noChangeAspect="1"/>
          </p:cNvPicPr>
          <p:nvPr/>
        </p:nvPicPr>
        <p:blipFill>
          <a:blip r:embed="rId2"/>
          <a:stretch>
            <a:fillRect/>
          </a:stretch>
        </p:blipFill>
        <p:spPr>
          <a:xfrm>
            <a:off x="3239" y="0"/>
            <a:ext cx="12185522" cy="6858000"/>
          </a:xfrm>
          <a:prstGeom prst="rect">
            <a:avLst/>
          </a:prstGeom>
        </p:spPr>
      </p:pic>
    </p:spTree>
    <p:extLst>
      <p:ext uri="{BB962C8B-B14F-4D97-AF65-F5344CB8AC3E}">
        <p14:creationId xmlns:p14="http://schemas.microsoft.com/office/powerpoint/2010/main" val="32361038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5081C1D-A3D3-35BF-10C0-BED39FBC5200}"/>
              </a:ext>
            </a:extLst>
          </p:cNvPr>
          <p:cNvPicPr>
            <a:picLocks noChangeAspect="1"/>
          </p:cNvPicPr>
          <p:nvPr/>
        </p:nvPicPr>
        <p:blipFill>
          <a:blip r:embed="rId2"/>
          <a:stretch>
            <a:fillRect/>
          </a:stretch>
        </p:blipFill>
        <p:spPr>
          <a:xfrm>
            <a:off x="3239" y="0"/>
            <a:ext cx="12185522" cy="6858000"/>
          </a:xfrm>
          <a:prstGeom prst="rect">
            <a:avLst/>
          </a:prstGeom>
        </p:spPr>
      </p:pic>
    </p:spTree>
    <p:extLst>
      <p:ext uri="{BB962C8B-B14F-4D97-AF65-F5344CB8AC3E}">
        <p14:creationId xmlns:p14="http://schemas.microsoft.com/office/powerpoint/2010/main" val="33129673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D150C3-371C-1489-9E70-37FEFBF1352A}"/>
              </a:ext>
            </a:extLst>
          </p:cNvPr>
          <p:cNvSpPr>
            <a:spLocks noGrp="1"/>
          </p:cNvSpPr>
          <p:nvPr>
            <p:ph type="title"/>
          </p:nvPr>
        </p:nvSpPr>
        <p:spPr>
          <a:xfrm>
            <a:off x="686834" y="1153572"/>
            <a:ext cx="3200400" cy="4461163"/>
          </a:xfrm>
        </p:spPr>
        <p:txBody>
          <a:bodyPr>
            <a:normAutofit/>
          </a:bodyPr>
          <a:lstStyle/>
          <a:p>
            <a:r>
              <a:rPr lang="en-US">
                <a:solidFill>
                  <a:srgbClr val="FFFFFF"/>
                </a:solidFill>
              </a:rPr>
              <a:t>Task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5ADE8A4-8FB5-C20F-DA26-8C75403F3935}"/>
              </a:ext>
            </a:extLst>
          </p:cNvPr>
          <p:cNvSpPr>
            <a:spLocks noGrp="1"/>
          </p:cNvSpPr>
          <p:nvPr>
            <p:ph idx="1"/>
          </p:nvPr>
        </p:nvSpPr>
        <p:spPr>
          <a:xfrm>
            <a:off x="4447308" y="591344"/>
            <a:ext cx="6906491" cy="5585619"/>
          </a:xfrm>
        </p:spPr>
        <p:txBody>
          <a:bodyPr anchor="ctr">
            <a:normAutofit/>
          </a:bodyPr>
          <a:lstStyle/>
          <a:p>
            <a:r>
              <a:rPr lang="en-GB" dirty="0"/>
              <a:t>Choose one observation:</a:t>
            </a:r>
          </a:p>
          <a:p>
            <a:pPr lvl="0"/>
            <a:r>
              <a:rPr lang="en-GB" dirty="0"/>
              <a:t>Blood pressure </a:t>
            </a:r>
          </a:p>
          <a:p>
            <a:pPr lvl="0"/>
            <a:r>
              <a:rPr lang="en-GB" dirty="0"/>
              <a:t>Pulse </a:t>
            </a:r>
          </a:p>
          <a:p>
            <a:pPr lvl="0"/>
            <a:r>
              <a:rPr lang="en-GB" dirty="0"/>
              <a:t>Respiratory rate </a:t>
            </a:r>
          </a:p>
          <a:p>
            <a:pPr lvl="0"/>
            <a:r>
              <a:rPr lang="en-GB" dirty="0"/>
              <a:t>SpO₂ </a:t>
            </a:r>
          </a:p>
          <a:p>
            <a:pPr lvl="0"/>
            <a:r>
              <a:rPr lang="en-GB" dirty="0"/>
              <a:t>Temperature </a:t>
            </a:r>
          </a:p>
          <a:p>
            <a:pPr lvl="0"/>
            <a:r>
              <a:rPr lang="en-GB" dirty="0"/>
              <a:t>Level of consciousness</a:t>
            </a:r>
          </a:p>
          <a:p>
            <a:endParaRPr lang="en-GB" dirty="0"/>
          </a:p>
        </p:txBody>
      </p:sp>
    </p:spTree>
    <p:extLst>
      <p:ext uri="{BB962C8B-B14F-4D97-AF65-F5344CB8AC3E}">
        <p14:creationId xmlns:p14="http://schemas.microsoft.com/office/powerpoint/2010/main" val="33521742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32223C-8FFB-D6A3-BA86-BEDFA969FCE0}"/>
              </a:ext>
            </a:extLst>
          </p:cNvPr>
          <p:cNvSpPr>
            <a:spLocks noGrp="1"/>
          </p:cNvSpPr>
          <p:nvPr>
            <p:ph type="title"/>
          </p:nvPr>
        </p:nvSpPr>
        <p:spPr>
          <a:xfrm>
            <a:off x="686834" y="1153572"/>
            <a:ext cx="3200400" cy="4461163"/>
          </a:xfrm>
        </p:spPr>
        <p:txBody>
          <a:bodyPr>
            <a:normAutofit/>
          </a:bodyPr>
          <a:lstStyle/>
          <a:p>
            <a:r>
              <a:rPr lang="en-GB">
                <a:solidFill>
                  <a:srgbClr val="FFFFFF"/>
                </a:solidFill>
              </a:rPr>
              <a:t>Prepare an explanation covering:</a:t>
            </a:r>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65B7891-DC99-441B-826A-CE0974B648DA}"/>
              </a:ext>
            </a:extLst>
          </p:cNvPr>
          <p:cNvSpPr>
            <a:spLocks noGrp="1"/>
          </p:cNvSpPr>
          <p:nvPr>
            <p:ph idx="1"/>
          </p:nvPr>
        </p:nvSpPr>
        <p:spPr>
          <a:xfrm>
            <a:off x="4447308" y="591344"/>
            <a:ext cx="6906491" cy="5585619"/>
          </a:xfrm>
        </p:spPr>
        <p:txBody>
          <a:bodyPr anchor="ctr">
            <a:normAutofit/>
          </a:bodyPr>
          <a:lstStyle/>
          <a:p>
            <a:pPr lvl="0"/>
            <a:r>
              <a:rPr lang="en-GB" dirty="0"/>
              <a:t>What the observation measures. </a:t>
            </a:r>
          </a:p>
          <a:p>
            <a:pPr lvl="0"/>
            <a:r>
              <a:rPr lang="en-GB" dirty="0"/>
              <a:t>The primary body system. </a:t>
            </a:r>
          </a:p>
          <a:p>
            <a:pPr lvl="0"/>
            <a:r>
              <a:rPr lang="en-GB" dirty="0"/>
              <a:t>Other systems that influence it. </a:t>
            </a:r>
          </a:p>
          <a:p>
            <a:pPr lvl="0"/>
            <a:r>
              <a:rPr lang="en-GB" dirty="0"/>
              <a:t>Its normal physiological regulation. </a:t>
            </a:r>
          </a:p>
          <a:p>
            <a:pPr lvl="0"/>
            <a:r>
              <a:rPr lang="en-GB" dirty="0"/>
              <a:t>A normal reason for change. </a:t>
            </a:r>
          </a:p>
          <a:p>
            <a:pPr lvl="0"/>
            <a:r>
              <a:rPr lang="en-GB" dirty="0"/>
              <a:t>A pathological reason for change. </a:t>
            </a:r>
          </a:p>
          <a:p>
            <a:pPr lvl="0"/>
            <a:r>
              <a:rPr lang="en-GB" dirty="0"/>
              <a:t>A possible measurement error. </a:t>
            </a:r>
          </a:p>
          <a:p>
            <a:pPr lvl="0"/>
            <a:r>
              <a:rPr lang="en-GB" dirty="0"/>
              <a:t>Another observation that would help interpretation.</a:t>
            </a:r>
          </a:p>
          <a:p>
            <a:endParaRPr lang="en-GB" dirty="0"/>
          </a:p>
        </p:txBody>
      </p:sp>
    </p:spTree>
    <p:extLst>
      <p:ext uri="{BB962C8B-B14F-4D97-AF65-F5344CB8AC3E}">
        <p14:creationId xmlns:p14="http://schemas.microsoft.com/office/powerpoint/2010/main" val="14679904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297</TotalTime>
  <Words>713</Words>
  <Application>Microsoft Office PowerPoint</Application>
  <PresentationFormat>Widescreen</PresentationFormat>
  <Paragraphs>76</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Aptos</vt:lpstr>
      <vt:lpstr>Aptos Display</vt:lpstr>
      <vt:lpstr>Arial</vt:lpstr>
      <vt:lpstr>Calibri</vt:lpstr>
      <vt:lpstr>Office Theme</vt:lpstr>
      <vt:lpstr>Today’s learning objectives</vt:lpstr>
      <vt:lpstr>Assessment connection </vt:lpstr>
      <vt:lpstr>Week 1 recap</vt:lpstr>
      <vt:lpstr>Vital signs, body systems and homeostasis</vt:lpstr>
      <vt:lpstr>PowerPoint Presentation</vt:lpstr>
      <vt:lpstr>What is the body telling us?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Homeostasis </vt:lpstr>
      <vt:lpstr>A set point </vt:lpstr>
      <vt:lpstr>Vital signs show the body responding to change</vt:lpstr>
      <vt:lpstr>Example </vt:lpstr>
      <vt:lpstr>Negative feedback </vt:lpstr>
      <vt:lpstr>Homeostasis in a patient</vt:lpstr>
      <vt:lpstr>Body Response </vt:lpstr>
      <vt:lpstr>Observations </vt:lpstr>
      <vt:lpstr> </vt:lpstr>
      <vt:lpstr>PowerPoint Presentation</vt:lpstr>
      <vt:lpstr>PowerPoint Presentation</vt:lpstr>
      <vt:lpstr>PowerPoint Presentation</vt:lpstr>
      <vt:lpstr>PowerPoint Presentation</vt:lpstr>
      <vt:lpstr>Task </vt:lpstr>
      <vt:lpstr>Prepare an explanation covering: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Felicity Peacock</dc:creator>
  <cp:lastModifiedBy>Felicity Peacock</cp:lastModifiedBy>
  <cp:revision>4</cp:revision>
  <dcterms:created xsi:type="dcterms:W3CDTF">2026-09-16T08:26:27Z</dcterms:created>
  <dcterms:modified xsi:type="dcterms:W3CDTF">2026-09-16T14:22:05Z</dcterms:modified>
</cp:coreProperties>
</file>