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7" r:id="rId3"/>
    <p:sldId id="258" r:id="rId4"/>
    <p:sldId id="259" r:id="rId5"/>
    <p:sldId id="260" r:id="rId6"/>
    <p:sldId id="261"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6" d="100"/>
          <a:sy n="86" d="100"/>
        </p:scale>
        <p:origin x="48" y="1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3/2/2021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3/2/2021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3/2/2021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3/2/2021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3/2/2021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3/2/2021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3/2/2021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3/2/2021</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3/2/2021</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3/2/2021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hduhb.nhs.wales/healthcare/services-and-teams/five-ways-to-well-being/"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headspace.com/" TargetMode="External"/><Relationship Id="rId2" Type="http://schemas.openxmlformats.org/officeDocument/2006/relationships/hyperlink" Target="https://www.meiccymru.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ECYW6004 </a:t>
            </a:r>
            <a:br>
              <a:rPr lang="en-GB" dirty="0" smtClean="0"/>
            </a:br>
            <a:r>
              <a:rPr lang="en-GB" sz="2700" dirty="0" smtClean="0"/>
              <a:t>Young people and society 3: </a:t>
            </a:r>
            <a:br>
              <a:rPr lang="en-GB" sz="2700" dirty="0" smtClean="0"/>
            </a:br>
            <a:r>
              <a:rPr lang="en-GB" sz="2700" dirty="0" smtClean="0"/>
              <a:t>Trauma, Exploitation and Toxic Childhood</a:t>
            </a:r>
            <a:endParaRPr lang="en-GB" sz="2700" dirty="0"/>
          </a:p>
        </p:txBody>
      </p:sp>
      <p:sp>
        <p:nvSpPr>
          <p:cNvPr id="3" name="Subtitle 2"/>
          <p:cNvSpPr>
            <a:spLocks noGrp="1"/>
          </p:cNvSpPr>
          <p:nvPr>
            <p:ph type="subTitle" idx="1"/>
          </p:nvPr>
        </p:nvSpPr>
        <p:spPr/>
        <p:txBody>
          <a:bodyPr/>
          <a:lstStyle/>
          <a:p>
            <a:r>
              <a:rPr lang="en-GB" dirty="0" smtClean="0"/>
              <a:t>Lead lecture: 2</a:t>
            </a:r>
            <a:r>
              <a:rPr lang="en-GB" baseline="30000" dirty="0" smtClean="0"/>
              <a:t>nd</a:t>
            </a:r>
            <a:r>
              <a:rPr lang="en-GB" dirty="0" smtClean="0"/>
              <a:t> March 2021</a:t>
            </a:r>
            <a:endParaRPr lang="en-GB" dirty="0"/>
          </a:p>
        </p:txBody>
      </p:sp>
    </p:spTree>
    <p:extLst>
      <p:ext uri="{BB962C8B-B14F-4D97-AF65-F5344CB8AC3E}">
        <p14:creationId xmlns:p14="http://schemas.microsoft.com/office/powerpoint/2010/main" val="654909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Aim of module</a:t>
            </a:r>
            <a:endParaRPr lang="en-GB" dirty="0"/>
          </a:p>
        </p:txBody>
      </p:sp>
      <p:sp>
        <p:nvSpPr>
          <p:cNvPr id="3" name="Content Placeholder 2"/>
          <p:cNvSpPr>
            <a:spLocks noGrp="1"/>
          </p:cNvSpPr>
          <p:nvPr>
            <p:ph idx="1"/>
          </p:nvPr>
        </p:nvSpPr>
        <p:spPr/>
        <p:txBody>
          <a:bodyPr>
            <a:normAutofit/>
          </a:bodyPr>
          <a:lstStyle/>
          <a:p>
            <a:pPr lvl="0" algn="just" hangingPunct="0"/>
            <a:r>
              <a:rPr lang="en-GB" sz="2400" dirty="0"/>
              <a:t>To equip students with the in-depth knowledge and understanding of issues which impact upon the lives of children and young people in contemporary society within the themes of trauma, exploitation and toxic childhood.</a:t>
            </a:r>
          </a:p>
        </p:txBody>
      </p:sp>
    </p:spTree>
    <p:extLst>
      <p:ext uri="{BB962C8B-B14F-4D97-AF65-F5344CB8AC3E}">
        <p14:creationId xmlns:p14="http://schemas.microsoft.com/office/powerpoint/2010/main" val="38718478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Learning outcomes</a:t>
            </a:r>
            <a:endParaRPr lang="en-GB" dirty="0"/>
          </a:p>
        </p:txBody>
      </p:sp>
      <p:sp>
        <p:nvSpPr>
          <p:cNvPr id="3" name="Content Placeholder 2"/>
          <p:cNvSpPr>
            <a:spLocks noGrp="1"/>
          </p:cNvSpPr>
          <p:nvPr>
            <p:ph idx="1"/>
          </p:nvPr>
        </p:nvSpPr>
        <p:spPr>
          <a:xfrm>
            <a:off x="2231136" y="2638044"/>
            <a:ext cx="7729728" cy="4219956"/>
          </a:xfrm>
        </p:spPr>
        <p:txBody>
          <a:bodyPr>
            <a:normAutofit/>
          </a:bodyPr>
          <a:lstStyle/>
          <a:p>
            <a:pPr algn="just" hangingPunct="0"/>
            <a:r>
              <a:rPr lang="en-GB" sz="2400" dirty="0"/>
              <a:t>Upon the successful completion of this module, the student should be able </a:t>
            </a:r>
            <a:r>
              <a:rPr lang="en-GB" sz="2400" dirty="0" smtClean="0"/>
              <a:t>to:</a:t>
            </a:r>
          </a:p>
          <a:p>
            <a:pPr lvl="1" algn="just" hangingPunct="0"/>
            <a:r>
              <a:rPr lang="en-GB" sz="1800" dirty="0"/>
              <a:t>Demonstrate a critical understanding of the social factors which impact upon children and young people in contemporary society, and the consequent impact upon youth work practice and wider services for young people. </a:t>
            </a:r>
          </a:p>
          <a:p>
            <a:pPr lvl="1" algn="just" hangingPunct="0"/>
            <a:r>
              <a:rPr lang="en-GB" sz="1800" dirty="0"/>
              <a:t>Critically consider the ways that youth work and practitioners can best support young people who are facing these challenges.</a:t>
            </a:r>
          </a:p>
          <a:p>
            <a:pPr lvl="1" algn="just" hangingPunct="0"/>
            <a:r>
              <a:rPr lang="en-GB" sz="1800" dirty="0"/>
              <a:t>Organise their knowledge and learning through use of a range of information resources, and present their work appropriately.</a:t>
            </a:r>
          </a:p>
          <a:p>
            <a:endParaRPr lang="en-GB" dirty="0"/>
          </a:p>
        </p:txBody>
      </p:sp>
    </p:spTree>
    <p:extLst>
      <p:ext uri="{BB962C8B-B14F-4D97-AF65-F5344CB8AC3E}">
        <p14:creationId xmlns:p14="http://schemas.microsoft.com/office/powerpoint/2010/main" val="38527019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Indicative content</a:t>
            </a:r>
            <a:endParaRPr lang="en-GB" dirty="0"/>
          </a:p>
        </p:txBody>
      </p:sp>
      <p:sp>
        <p:nvSpPr>
          <p:cNvPr id="3" name="Content Placeholder 2"/>
          <p:cNvSpPr>
            <a:spLocks noGrp="1"/>
          </p:cNvSpPr>
          <p:nvPr>
            <p:ph idx="1"/>
          </p:nvPr>
        </p:nvSpPr>
        <p:spPr>
          <a:xfrm>
            <a:off x="2231136" y="2638044"/>
            <a:ext cx="7729728" cy="4219956"/>
          </a:xfrm>
        </p:spPr>
        <p:txBody>
          <a:bodyPr>
            <a:normAutofit/>
          </a:bodyPr>
          <a:lstStyle/>
          <a:p>
            <a:pPr lvl="0" hangingPunct="0"/>
            <a:r>
              <a:rPr lang="en-GB" dirty="0"/>
              <a:t>An exploration of a range of issues which affect young people in contemporary society, which include Child Sexual Exploitation, homelessness, addiction, poverty, obesity, toxic childhood, and County Lines</a:t>
            </a:r>
            <a:r>
              <a:rPr lang="en-GB" dirty="0" smtClean="0"/>
              <a:t>.</a:t>
            </a:r>
            <a:endParaRPr lang="en-GB" dirty="0"/>
          </a:p>
          <a:p>
            <a:pPr lvl="0" hangingPunct="0"/>
            <a:r>
              <a:rPr lang="en-GB" dirty="0"/>
              <a:t>Understanding how trauma can affect young people’s future life chances</a:t>
            </a:r>
            <a:r>
              <a:rPr lang="en-GB" dirty="0" smtClean="0"/>
              <a:t>.</a:t>
            </a:r>
            <a:endParaRPr lang="en-GB" dirty="0"/>
          </a:p>
          <a:p>
            <a:pPr lvl="0" hangingPunct="0"/>
            <a:r>
              <a:rPr lang="en-GB" dirty="0"/>
              <a:t>Understanding society, the how this shapes and impacts upon both young people and the services that support them</a:t>
            </a:r>
            <a:r>
              <a:rPr lang="en-GB" dirty="0" smtClean="0"/>
              <a:t>.</a:t>
            </a:r>
            <a:endParaRPr lang="en-GB" dirty="0"/>
          </a:p>
          <a:p>
            <a:pPr lvl="0" hangingPunct="0"/>
            <a:r>
              <a:rPr lang="en-GB" dirty="0"/>
              <a:t>An exploration of the range of ways young people can be supported through these challenges including the foundational relationship building as a means of buffering young people and promoting transformational change</a:t>
            </a:r>
            <a:r>
              <a:rPr lang="en-GB" dirty="0" smtClean="0"/>
              <a:t>.</a:t>
            </a:r>
            <a:endParaRPr lang="en-GB" dirty="0"/>
          </a:p>
          <a:p>
            <a:pPr lvl="0" hangingPunct="0"/>
            <a:r>
              <a:rPr lang="en-GB" dirty="0"/>
              <a:t>Self-care – its place within practice.</a:t>
            </a:r>
          </a:p>
          <a:p>
            <a:pPr marL="0" indent="0">
              <a:buNone/>
            </a:pPr>
            <a:endParaRPr lang="en-GB" dirty="0"/>
          </a:p>
        </p:txBody>
      </p:sp>
    </p:spTree>
    <p:extLst>
      <p:ext uri="{BB962C8B-B14F-4D97-AF65-F5344CB8AC3E}">
        <p14:creationId xmlns:p14="http://schemas.microsoft.com/office/powerpoint/2010/main" val="1662903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Assessment </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566587641"/>
              </p:ext>
            </p:extLst>
          </p:nvPr>
        </p:nvGraphicFramePr>
        <p:xfrm>
          <a:off x="2231136" y="3245224"/>
          <a:ext cx="7729728" cy="548640"/>
        </p:xfrm>
        <a:graphic>
          <a:graphicData uri="http://schemas.openxmlformats.org/drawingml/2006/table">
            <a:tbl>
              <a:tblPr firstRow="1" firstCol="1" bandRow="1"/>
              <a:tblGrid>
                <a:gridCol w="3699814">
                  <a:extLst>
                    <a:ext uri="{9D8B030D-6E8A-4147-A177-3AD203B41FA5}">
                      <a16:colId xmlns:a16="http://schemas.microsoft.com/office/drawing/2014/main" val="2060577022"/>
                    </a:ext>
                  </a:extLst>
                </a:gridCol>
                <a:gridCol w="2258411">
                  <a:extLst>
                    <a:ext uri="{9D8B030D-6E8A-4147-A177-3AD203B41FA5}">
                      <a16:colId xmlns:a16="http://schemas.microsoft.com/office/drawing/2014/main" val="4023113968"/>
                    </a:ext>
                  </a:extLst>
                </a:gridCol>
                <a:gridCol w="1771503">
                  <a:extLst>
                    <a:ext uri="{9D8B030D-6E8A-4147-A177-3AD203B41FA5}">
                      <a16:colId xmlns:a16="http://schemas.microsoft.com/office/drawing/2014/main" val="2756164913"/>
                    </a:ext>
                  </a:extLst>
                </a:gridCol>
              </a:tblGrid>
              <a:tr h="0">
                <a:tc>
                  <a:txBody>
                    <a:bodyPr/>
                    <a:lstStyle/>
                    <a:p>
                      <a:pPr algn="ctr" hangingPunct="0">
                        <a:spcAft>
                          <a:spcPts val="0"/>
                        </a:spcAft>
                      </a:pPr>
                      <a:r>
                        <a:rPr lang="en-GB" sz="1800" b="1">
                          <a:effectLst/>
                          <a:latin typeface="Arial" panose="020B0604020202020204" pitchFamily="34" charset="0"/>
                          <a:ea typeface="Times New Roman" panose="02020603050405020304" pitchFamily="18" charset="0"/>
                          <a:cs typeface="Arial" panose="020B0604020202020204" pitchFamily="34" charset="0"/>
                        </a:rPr>
                        <a:t>Mode of assessment</a:t>
                      </a: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spcAft>
                          <a:spcPts val="0"/>
                        </a:spcAft>
                      </a:pPr>
                      <a:r>
                        <a:rPr lang="en-GB" sz="1800" b="1">
                          <a:effectLst/>
                          <a:latin typeface="Arial" panose="020B0604020202020204" pitchFamily="34" charset="0"/>
                          <a:ea typeface="Times New Roman" panose="02020603050405020304" pitchFamily="18" charset="0"/>
                          <a:cs typeface="Arial" panose="020B0604020202020204" pitchFamily="34" charset="0"/>
                        </a:rPr>
                        <a:t>Volume</a:t>
                      </a: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spcAft>
                          <a:spcPts val="0"/>
                        </a:spcAft>
                      </a:pPr>
                      <a:r>
                        <a:rPr lang="en-GB" sz="1800" b="1">
                          <a:effectLst/>
                          <a:latin typeface="Arial" panose="020B0604020202020204" pitchFamily="34" charset="0"/>
                          <a:ea typeface="Times New Roman" panose="02020603050405020304" pitchFamily="18" charset="0"/>
                          <a:cs typeface="Arial" panose="020B0604020202020204" pitchFamily="34" charset="0"/>
                        </a:rPr>
                        <a:t>Weighting</a:t>
                      </a: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0007343"/>
                  </a:ext>
                </a:extLst>
              </a:tr>
              <a:tr h="0">
                <a:tc>
                  <a:txBody>
                    <a:bodyPr/>
                    <a:lstStyle/>
                    <a:p>
                      <a:pPr algn="just" hangingPunct="0">
                        <a:spcAft>
                          <a:spcPts val="0"/>
                        </a:spcAft>
                      </a:pPr>
                      <a:r>
                        <a:rPr lang="en-GB" sz="1800" strike="noStrike" dirty="0" smtClean="0">
                          <a:effectLst/>
                          <a:latin typeface="Arial" panose="020B0604020202020204" pitchFamily="34" charset="0"/>
                          <a:ea typeface="Times New Roman" panose="02020603050405020304" pitchFamily="18" charset="0"/>
                          <a:cs typeface="Arial" panose="020B0604020202020204" pitchFamily="34" charset="0"/>
                        </a:rPr>
                        <a:t>Individual </a:t>
                      </a:r>
                      <a:r>
                        <a:rPr lang="en-GB" sz="1800" strike="noStrike" dirty="0" smtClean="0">
                          <a:effectLst/>
                          <a:latin typeface="Arial" panose="020B0604020202020204" pitchFamily="34" charset="0"/>
                          <a:ea typeface="Times New Roman" panose="02020603050405020304" pitchFamily="18" charset="0"/>
                          <a:cs typeface="Arial" panose="020B0604020202020204" pitchFamily="34" charset="0"/>
                        </a:rPr>
                        <a:t>Presentation</a:t>
                      </a:r>
                      <a:endParaRPr lang="en-GB" sz="1800" strike="noStrike"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spcAft>
                          <a:spcPts val="0"/>
                        </a:spcAft>
                      </a:pPr>
                      <a:r>
                        <a:rPr lang="en-GB" sz="1800" strike="noStrike" dirty="0" smtClean="0">
                          <a:effectLst/>
                          <a:latin typeface="Arial" panose="020B0604020202020204" pitchFamily="34" charset="0"/>
                          <a:ea typeface="Times New Roman" panose="02020603050405020304" pitchFamily="18" charset="0"/>
                          <a:cs typeface="Arial" panose="020B0604020202020204" pitchFamily="34" charset="0"/>
                        </a:rPr>
                        <a:t>20 </a:t>
                      </a:r>
                      <a:r>
                        <a:rPr lang="en-GB" sz="1800" strike="noStrike" dirty="0" smtClean="0">
                          <a:effectLst/>
                          <a:latin typeface="Arial" panose="020B0604020202020204" pitchFamily="34" charset="0"/>
                          <a:ea typeface="Times New Roman" panose="02020603050405020304" pitchFamily="18" charset="0"/>
                          <a:cs typeface="Arial" panose="020B0604020202020204" pitchFamily="34" charset="0"/>
                        </a:rPr>
                        <a:t>minutes</a:t>
                      </a:r>
                      <a:endParaRPr lang="en-GB" sz="1800" strike="noStrike"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hangingPunct="0">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100%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7574755"/>
                  </a:ext>
                </a:extLst>
              </a:tr>
            </a:tbl>
          </a:graphicData>
        </a:graphic>
      </p:graphicFrame>
    </p:spTree>
    <p:extLst>
      <p:ext uri="{BB962C8B-B14F-4D97-AF65-F5344CB8AC3E}">
        <p14:creationId xmlns:p14="http://schemas.microsoft.com/office/powerpoint/2010/main" val="10753267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GB" dirty="0" smtClean="0"/>
              <a:t>Submission date</a:t>
            </a:r>
            <a:endParaRPr lang="en-GB" dirty="0"/>
          </a:p>
        </p:txBody>
      </p:sp>
      <p:sp>
        <p:nvSpPr>
          <p:cNvPr id="3" name="Content Placeholder 2"/>
          <p:cNvSpPr>
            <a:spLocks noGrp="1"/>
          </p:cNvSpPr>
          <p:nvPr>
            <p:ph idx="1"/>
          </p:nvPr>
        </p:nvSpPr>
        <p:spPr>
          <a:xfrm>
            <a:off x="2231136" y="2638044"/>
            <a:ext cx="7729728" cy="4219956"/>
          </a:xfrm>
        </p:spPr>
        <p:txBody>
          <a:bodyPr>
            <a:normAutofit/>
          </a:bodyPr>
          <a:lstStyle/>
          <a:p>
            <a:r>
              <a:rPr lang="en-GB" sz="2800" dirty="0" smtClean="0"/>
              <a:t>Thursday 25</a:t>
            </a:r>
            <a:r>
              <a:rPr lang="en-GB" sz="2800" baseline="30000" dirty="0" smtClean="0"/>
              <a:t>th</a:t>
            </a:r>
            <a:r>
              <a:rPr lang="en-GB" sz="2800" dirty="0" smtClean="0"/>
              <a:t> March 2021</a:t>
            </a:r>
          </a:p>
          <a:p>
            <a:pPr marL="0" indent="0">
              <a:buNone/>
            </a:pPr>
            <a:r>
              <a:rPr lang="en-GB" sz="2800" dirty="0" smtClean="0"/>
              <a:t>(Provisional Grades and Feedback: 14</a:t>
            </a:r>
            <a:r>
              <a:rPr lang="en-GB" sz="2800" baseline="30000" dirty="0" smtClean="0"/>
              <a:t>th</a:t>
            </a:r>
            <a:r>
              <a:rPr lang="en-GB" sz="2800" dirty="0" smtClean="0"/>
              <a:t> May 2021)</a:t>
            </a:r>
            <a:endParaRPr lang="en-GB" sz="2800" dirty="0"/>
          </a:p>
        </p:txBody>
      </p:sp>
    </p:spTree>
    <p:extLst>
      <p:ext uri="{BB962C8B-B14F-4D97-AF65-F5344CB8AC3E}">
        <p14:creationId xmlns:p14="http://schemas.microsoft.com/office/powerpoint/2010/main" val="24507219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Seminar Question</a:t>
            </a:r>
            <a:endParaRPr lang="en-GB" dirty="0"/>
          </a:p>
        </p:txBody>
      </p:sp>
      <p:sp>
        <p:nvSpPr>
          <p:cNvPr id="3" name="Content Placeholder 2"/>
          <p:cNvSpPr>
            <a:spLocks noGrp="1"/>
          </p:cNvSpPr>
          <p:nvPr>
            <p:ph idx="1"/>
          </p:nvPr>
        </p:nvSpPr>
        <p:spPr>
          <a:xfrm>
            <a:off x="2231136" y="2638044"/>
            <a:ext cx="7729728" cy="3518916"/>
          </a:xfrm>
        </p:spPr>
        <p:txBody>
          <a:bodyPr>
            <a:normAutofit/>
          </a:bodyPr>
          <a:lstStyle/>
          <a:p>
            <a:pPr marL="0" indent="0" algn="just">
              <a:buNone/>
            </a:pPr>
            <a:r>
              <a:rPr lang="en-GB" sz="2000" dirty="0"/>
              <a:t>Incorporating issues studied in this module, students are required </a:t>
            </a:r>
            <a:r>
              <a:rPr lang="en-GB" sz="2000"/>
              <a:t>to </a:t>
            </a:r>
            <a:r>
              <a:rPr lang="en-GB" sz="2000" smtClean="0"/>
              <a:t>design </a:t>
            </a:r>
            <a:r>
              <a:rPr lang="en-GB" sz="2000" dirty="0"/>
              <a:t>an advisory leaflet for parents and guardians focusing on an issue faced by young people in contemporary society. Students will be required to ‘present’ their advisory leaflet, ensuring they demonstrate how youth workers and other young people practitioners can best support at risk young people. Your presentation should be supported by wider reading, and linked to the Youth Work National Occupational Standards (CLD Standards Council Scotland, 2019).</a:t>
            </a:r>
          </a:p>
        </p:txBody>
      </p:sp>
    </p:spTree>
    <p:extLst>
      <p:ext uri="{BB962C8B-B14F-4D97-AF65-F5344CB8AC3E}">
        <p14:creationId xmlns:p14="http://schemas.microsoft.com/office/powerpoint/2010/main" val="2017058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Guest lecturers </a:t>
            </a:r>
            <a:endParaRPr lang="en-GB" dirty="0"/>
          </a:p>
        </p:txBody>
      </p:sp>
      <p:sp>
        <p:nvSpPr>
          <p:cNvPr id="3" name="Content Placeholder 2"/>
          <p:cNvSpPr>
            <a:spLocks noGrp="1"/>
          </p:cNvSpPr>
          <p:nvPr>
            <p:ph idx="1"/>
          </p:nvPr>
        </p:nvSpPr>
        <p:spPr/>
        <p:txBody>
          <a:bodyPr>
            <a:normAutofit/>
          </a:bodyPr>
          <a:lstStyle/>
          <a:p>
            <a:r>
              <a:rPr lang="en-GB" sz="2000" dirty="0" smtClean="0"/>
              <a:t>Child Sexual Exploitation/Child Criminal Exploitation (11</a:t>
            </a:r>
            <a:r>
              <a:rPr lang="en-GB" sz="2000" baseline="30000" dirty="0" smtClean="0"/>
              <a:t>th</a:t>
            </a:r>
            <a:r>
              <a:rPr lang="en-GB" sz="2000" dirty="0" smtClean="0"/>
              <a:t> March)</a:t>
            </a:r>
          </a:p>
          <a:p>
            <a:r>
              <a:rPr lang="en-GB" sz="2000" dirty="0"/>
              <a:t>Homelessness (16</a:t>
            </a:r>
            <a:r>
              <a:rPr lang="en-GB" sz="2000" baseline="30000" dirty="0"/>
              <a:t>th</a:t>
            </a:r>
            <a:r>
              <a:rPr lang="en-GB" sz="2000" dirty="0"/>
              <a:t> March)</a:t>
            </a:r>
          </a:p>
          <a:p>
            <a:r>
              <a:rPr lang="en-GB" sz="2000" dirty="0" smtClean="0"/>
              <a:t>Trauma (18</a:t>
            </a:r>
            <a:r>
              <a:rPr lang="en-GB" sz="2000" baseline="30000" dirty="0" smtClean="0"/>
              <a:t>th</a:t>
            </a:r>
            <a:r>
              <a:rPr lang="en-GB" sz="2000" dirty="0" smtClean="0"/>
              <a:t> March)</a:t>
            </a:r>
          </a:p>
        </p:txBody>
      </p:sp>
    </p:spTree>
    <p:extLst>
      <p:ext uri="{BB962C8B-B14F-4D97-AF65-F5344CB8AC3E}">
        <p14:creationId xmlns:p14="http://schemas.microsoft.com/office/powerpoint/2010/main" val="13551685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Expectations…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7170113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Group Task</a:t>
            </a:r>
            <a:endParaRPr lang="en-GB" dirty="0"/>
          </a:p>
        </p:txBody>
      </p:sp>
      <p:sp>
        <p:nvSpPr>
          <p:cNvPr id="3" name="Content Placeholder 2"/>
          <p:cNvSpPr>
            <a:spLocks noGrp="1"/>
          </p:cNvSpPr>
          <p:nvPr>
            <p:ph idx="1"/>
          </p:nvPr>
        </p:nvSpPr>
        <p:spPr/>
        <p:txBody>
          <a:bodyPr>
            <a:normAutofit/>
          </a:bodyPr>
          <a:lstStyle/>
          <a:p>
            <a:r>
              <a:rPr lang="en-GB" sz="2400" dirty="0" smtClean="0"/>
              <a:t>In your groups, discuss and respond to the following:</a:t>
            </a:r>
          </a:p>
          <a:p>
            <a:pPr lvl="1"/>
            <a:r>
              <a:rPr lang="en-GB" sz="2000" dirty="0"/>
              <a:t>What is life like for a young person </a:t>
            </a:r>
            <a:r>
              <a:rPr lang="en-GB" sz="2000" dirty="0" smtClean="0"/>
              <a:t>today?</a:t>
            </a:r>
          </a:p>
          <a:p>
            <a:pPr lvl="1"/>
            <a:r>
              <a:rPr lang="en-GB" sz="2000" dirty="0" smtClean="0"/>
              <a:t>What are the social factors which impact upon young people in contemporary society?</a:t>
            </a:r>
          </a:p>
          <a:p>
            <a:pPr lvl="1"/>
            <a:r>
              <a:rPr lang="en-GB" altLang="en-US" sz="2000" dirty="0" smtClean="0"/>
              <a:t>What </a:t>
            </a:r>
            <a:r>
              <a:rPr lang="en-GB" altLang="en-US" sz="2000" dirty="0"/>
              <a:t>do you think is the most important problem that needs to be tackled for young people?</a:t>
            </a:r>
          </a:p>
          <a:p>
            <a:endParaRPr lang="en-GB" dirty="0"/>
          </a:p>
        </p:txBody>
      </p:sp>
    </p:spTree>
    <p:extLst>
      <p:ext uri="{BB962C8B-B14F-4D97-AF65-F5344CB8AC3E}">
        <p14:creationId xmlns:p14="http://schemas.microsoft.com/office/powerpoint/2010/main" val="18367388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Feedback…</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900491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Break</a:t>
            </a:r>
            <a:endParaRPr lang="en-GB" dirty="0"/>
          </a:p>
        </p:txBody>
      </p:sp>
      <p:pic>
        <p:nvPicPr>
          <p:cNvPr id="4" name="Content Placeholder 3" descr="Free Images : table, coffee, warm, tea, cup, dish, meal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69519" y="2638425"/>
            <a:ext cx="4652962" cy="3101975"/>
          </a:xfrm>
        </p:spPr>
      </p:pic>
    </p:spTree>
    <p:extLst>
      <p:ext uri="{BB962C8B-B14F-4D97-AF65-F5344CB8AC3E}">
        <p14:creationId xmlns:p14="http://schemas.microsoft.com/office/powerpoint/2010/main" val="1486946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Self-Care: </a:t>
            </a:r>
            <a:br>
              <a:rPr lang="en-GB" dirty="0" smtClean="0"/>
            </a:br>
            <a:r>
              <a:rPr lang="en-GB" dirty="0" smtClean="0"/>
              <a:t>its place within practice</a:t>
            </a:r>
            <a:endParaRPr lang="en-GB" dirty="0"/>
          </a:p>
        </p:txBody>
      </p:sp>
      <p:sp>
        <p:nvSpPr>
          <p:cNvPr id="3" name="Content Placeholder 2"/>
          <p:cNvSpPr>
            <a:spLocks noGrp="1"/>
          </p:cNvSpPr>
          <p:nvPr>
            <p:ph idx="1"/>
          </p:nvPr>
        </p:nvSpPr>
        <p:spPr>
          <a:xfrm>
            <a:off x="2231136" y="2638044"/>
            <a:ext cx="7729728" cy="3956720"/>
          </a:xfrm>
        </p:spPr>
        <p:txBody>
          <a:bodyPr/>
          <a:lstStyle/>
          <a:p>
            <a:r>
              <a:rPr lang="en-GB" sz="2000" dirty="0" smtClean="0"/>
              <a:t>Group Task:</a:t>
            </a:r>
          </a:p>
          <a:p>
            <a:pPr lvl="1"/>
            <a:r>
              <a:rPr lang="en-GB" sz="1800" dirty="0" smtClean="0"/>
              <a:t>What is meant by self-care – can you offer a definition?</a:t>
            </a:r>
          </a:p>
          <a:p>
            <a:pPr lvl="1"/>
            <a:r>
              <a:rPr lang="en-GB" sz="1800" dirty="0" smtClean="0"/>
              <a:t>Do you practice self-care?</a:t>
            </a:r>
          </a:p>
          <a:p>
            <a:pPr lvl="1"/>
            <a:r>
              <a:rPr lang="en-GB" sz="1800" dirty="0" smtClean="0"/>
              <a:t>Can you share suggestions for self-care practices?  For example, </a:t>
            </a:r>
          </a:p>
          <a:p>
            <a:pPr lvl="3"/>
            <a:r>
              <a:rPr lang="en-GB" sz="1800" dirty="0"/>
              <a:t>s</a:t>
            </a:r>
            <a:r>
              <a:rPr lang="en-GB" sz="1800" dirty="0" smtClean="0"/>
              <a:t>ome you may have used yourselves?</a:t>
            </a:r>
          </a:p>
          <a:p>
            <a:pPr lvl="3"/>
            <a:r>
              <a:rPr lang="en-GB" sz="1800" dirty="0"/>
              <a:t>s</a:t>
            </a:r>
            <a:r>
              <a:rPr lang="en-GB" sz="1800" dirty="0" smtClean="0"/>
              <a:t>ome you may have used with young people?</a:t>
            </a:r>
          </a:p>
          <a:p>
            <a:pPr lvl="3"/>
            <a:r>
              <a:rPr lang="en-GB" sz="1800" dirty="0"/>
              <a:t>s</a:t>
            </a:r>
            <a:r>
              <a:rPr lang="en-GB" sz="1800" dirty="0" smtClean="0"/>
              <a:t>ome you’ve heard of but not tried?</a:t>
            </a:r>
          </a:p>
          <a:p>
            <a:pPr lvl="1"/>
            <a:r>
              <a:rPr lang="en-GB" sz="1800" dirty="0" smtClean="0"/>
              <a:t>Feedback</a:t>
            </a:r>
          </a:p>
          <a:p>
            <a:endParaRPr lang="en-GB" dirty="0"/>
          </a:p>
        </p:txBody>
      </p:sp>
    </p:spTree>
    <p:extLst>
      <p:ext uri="{BB962C8B-B14F-4D97-AF65-F5344CB8AC3E}">
        <p14:creationId xmlns:p14="http://schemas.microsoft.com/office/powerpoint/2010/main" val="16875039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Self-care</a:t>
            </a:r>
            <a:endParaRPr lang="en-GB" dirty="0"/>
          </a:p>
        </p:txBody>
      </p:sp>
      <p:sp>
        <p:nvSpPr>
          <p:cNvPr id="3" name="Content Placeholder 2"/>
          <p:cNvSpPr>
            <a:spLocks noGrp="1"/>
          </p:cNvSpPr>
          <p:nvPr>
            <p:ph idx="1"/>
          </p:nvPr>
        </p:nvSpPr>
        <p:spPr>
          <a:xfrm>
            <a:off x="2231136" y="2521666"/>
            <a:ext cx="7729728" cy="1806494"/>
          </a:xfrm>
        </p:spPr>
        <p:txBody>
          <a:bodyPr>
            <a:normAutofit fontScale="92500" lnSpcReduction="20000"/>
          </a:bodyPr>
          <a:lstStyle/>
          <a:p>
            <a:r>
              <a:rPr lang="en-GB" dirty="0" smtClean="0"/>
              <a:t>Self-care can be defined as “anything </a:t>
            </a:r>
            <a:r>
              <a:rPr lang="en-GB" dirty="0"/>
              <a:t>that we deliberately do (or refrain from doing) with our own well-being in mind. It means giving ourselves the same grace, compassion, and care that we give to </a:t>
            </a:r>
            <a:r>
              <a:rPr lang="en-GB" dirty="0" smtClean="0"/>
              <a:t>others” (</a:t>
            </a:r>
            <a:r>
              <a:rPr lang="en-GB" dirty="0" err="1" smtClean="0"/>
              <a:t>Suleman</a:t>
            </a:r>
            <a:r>
              <a:rPr lang="en-GB" dirty="0" smtClean="0"/>
              <a:t>, 2019, no page number)</a:t>
            </a:r>
          </a:p>
          <a:p>
            <a:r>
              <a:rPr lang="en-GB" dirty="0" smtClean="0"/>
              <a:t>It can </a:t>
            </a:r>
            <a:r>
              <a:rPr lang="en-GB" dirty="0"/>
              <a:t>mean </a:t>
            </a:r>
            <a:r>
              <a:rPr lang="en-GB" dirty="0" smtClean="0"/>
              <a:t>“anything </a:t>
            </a:r>
            <a:r>
              <a:rPr lang="en-GB" dirty="0"/>
              <a:t>from seeking treatment when you're ill to staying clean, fit and healthy - but it's also nice things we can do for ourselves. Candles, chocolate, bubble baths, a good cup of tea… all the stuff that makes you go ‘ooh</a:t>
            </a:r>
            <a:r>
              <a:rPr lang="en-GB" dirty="0" smtClean="0"/>
              <a:t>’ ”(BBC </a:t>
            </a:r>
            <a:r>
              <a:rPr lang="en-GB" dirty="0" err="1" smtClean="0"/>
              <a:t>Bitesize</a:t>
            </a:r>
            <a:r>
              <a:rPr lang="en-GB" dirty="0" smtClean="0"/>
              <a:t>, 2021, no page number).</a:t>
            </a:r>
          </a:p>
          <a:p>
            <a:pPr marL="0" indent="0">
              <a:buNone/>
            </a:pPr>
            <a:endParaRPr lang="en-GB" dirty="0"/>
          </a:p>
        </p:txBody>
      </p:sp>
      <p:pic>
        <p:nvPicPr>
          <p:cNvPr id="1026" name="Picture 2" descr="https://www.thebalancedblonde.com/wp-content/uploads/2016/10/Empty.jpg"/>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bwMode="auto">
          <a:xfrm>
            <a:off x="9599569" y="4500563"/>
            <a:ext cx="2298700" cy="22987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a:srcRect b="12094"/>
          <a:stretch/>
        </p:blipFill>
        <p:spPr>
          <a:xfrm>
            <a:off x="4100380" y="4502947"/>
            <a:ext cx="2309533" cy="2296219"/>
          </a:xfrm>
          <a:prstGeom prst="rect">
            <a:avLst/>
          </a:prstGeom>
        </p:spPr>
      </p:pic>
      <p:pic>
        <p:nvPicPr>
          <p:cNvPr id="6" name="Picture 5"/>
          <p:cNvPicPr>
            <a:picLocks noChangeAspect="1"/>
          </p:cNvPicPr>
          <p:nvPr/>
        </p:nvPicPr>
        <p:blipFill>
          <a:blip r:embed="rId4"/>
          <a:stretch>
            <a:fillRect/>
          </a:stretch>
        </p:blipFill>
        <p:spPr>
          <a:xfrm>
            <a:off x="6951552" y="4500563"/>
            <a:ext cx="2106378" cy="2298603"/>
          </a:xfrm>
          <a:prstGeom prst="rect">
            <a:avLst/>
          </a:prstGeom>
        </p:spPr>
      </p:pic>
      <p:pic>
        <p:nvPicPr>
          <p:cNvPr id="7" name="Picture 6"/>
          <p:cNvPicPr>
            <a:picLocks noChangeAspect="1"/>
          </p:cNvPicPr>
          <p:nvPr/>
        </p:nvPicPr>
        <p:blipFill>
          <a:blip r:embed="rId5"/>
          <a:stretch>
            <a:fillRect/>
          </a:stretch>
        </p:blipFill>
        <p:spPr>
          <a:xfrm>
            <a:off x="261748" y="4500413"/>
            <a:ext cx="3425294" cy="2298753"/>
          </a:xfrm>
          <a:prstGeom prst="rect">
            <a:avLst/>
          </a:prstGeom>
        </p:spPr>
      </p:pic>
    </p:spTree>
    <p:extLst>
      <p:ext uri="{BB962C8B-B14F-4D97-AF65-F5344CB8AC3E}">
        <p14:creationId xmlns:p14="http://schemas.microsoft.com/office/powerpoint/2010/main" val="39382615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Self-care</a:t>
            </a:r>
            <a:endParaRPr lang="en-GB" dirty="0"/>
          </a:p>
        </p:txBody>
      </p:sp>
      <p:sp>
        <p:nvSpPr>
          <p:cNvPr id="3" name="Content Placeholder 2"/>
          <p:cNvSpPr>
            <a:spLocks noGrp="1"/>
          </p:cNvSpPr>
          <p:nvPr>
            <p:ph idx="1"/>
          </p:nvPr>
        </p:nvSpPr>
        <p:spPr>
          <a:xfrm>
            <a:off x="2231136" y="2521666"/>
            <a:ext cx="7729728" cy="1806494"/>
          </a:xfrm>
        </p:spPr>
        <p:txBody>
          <a:bodyPr>
            <a:normAutofit/>
          </a:bodyPr>
          <a:lstStyle/>
          <a:p>
            <a:r>
              <a:rPr lang="en-GB" dirty="0" smtClean="0"/>
              <a:t>As youth workers, we show a selfless concern for the well-being of young people</a:t>
            </a:r>
          </a:p>
          <a:p>
            <a:r>
              <a:rPr lang="en-GB" dirty="0" smtClean="0"/>
              <a:t>However we also need to ensure that we look after ourselves…</a:t>
            </a:r>
          </a:p>
          <a:p>
            <a:pPr marL="0" indent="0">
              <a:buNone/>
            </a:pPr>
            <a:endParaRPr lang="en-GB" dirty="0"/>
          </a:p>
        </p:txBody>
      </p:sp>
      <p:pic>
        <p:nvPicPr>
          <p:cNvPr id="1026" name="Picture 2" descr="https://www.thebalancedblonde.com/wp-content/uploads/2016/10/Empty.jpg"/>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rcRect/>
          <a:stretch>
            <a:fillRect/>
          </a:stretch>
        </p:blipFill>
        <p:spPr bwMode="auto">
          <a:xfrm>
            <a:off x="9599569" y="4500563"/>
            <a:ext cx="2298700" cy="22987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a:srcRect b="12094"/>
          <a:stretch/>
        </p:blipFill>
        <p:spPr>
          <a:xfrm>
            <a:off x="4100380" y="4502947"/>
            <a:ext cx="2309533" cy="2296219"/>
          </a:xfrm>
          <a:prstGeom prst="rect">
            <a:avLst/>
          </a:prstGeom>
        </p:spPr>
      </p:pic>
      <p:pic>
        <p:nvPicPr>
          <p:cNvPr id="6" name="Picture 5"/>
          <p:cNvPicPr>
            <a:picLocks noChangeAspect="1"/>
          </p:cNvPicPr>
          <p:nvPr/>
        </p:nvPicPr>
        <p:blipFill>
          <a:blip r:embed="rId4"/>
          <a:stretch>
            <a:fillRect/>
          </a:stretch>
        </p:blipFill>
        <p:spPr>
          <a:xfrm>
            <a:off x="6951552" y="4500563"/>
            <a:ext cx="2106378" cy="2298603"/>
          </a:xfrm>
          <a:prstGeom prst="rect">
            <a:avLst/>
          </a:prstGeom>
        </p:spPr>
      </p:pic>
      <p:pic>
        <p:nvPicPr>
          <p:cNvPr id="7" name="Picture 6"/>
          <p:cNvPicPr>
            <a:picLocks noChangeAspect="1"/>
          </p:cNvPicPr>
          <p:nvPr/>
        </p:nvPicPr>
        <p:blipFill>
          <a:blip r:embed="rId5"/>
          <a:stretch>
            <a:fillRect/>
          </a:stretch>
        </p:blipFill>
        <p:spPr>
          <a:xfrm>
            <a:off x="261748" y="4500413"/>
            <a:ext cx="3425294" cy="2298753"/>
          </a:xfrm>
          <a:prstGeom prst="rect">
            <a:avLst/>
          </a:prstGeom>
        </p:spPr>
      </p:pic>
    </p:spTree>
    <p:extLst>
      <p:ext uri="{BB962C8B-B14F-4D97-AF65-F5344CB8AC3E}">
        <p14:creationId xmlns:p14="http://schemas.microsoft.com/office/powerpoint/2010/main" val="12831402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941" y="6488"/>
            <a:ext cx="6851512" cy="6851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3113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627" y="-4053"/>
            <a:ext cx="6970782" cy="6862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6689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i.pinimg.com/originals/ae/be/77/aebe7747871f793200c29019e8eef3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628" y="-3450"/>
            <a:ext cx="6861450" cy="686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153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97428" y="-6624"/>
            <a:ext cx="6864624" cy="6864624"/>
          </a:xfrm>
          <a:prstGeom prst="rect">
            <a:avLst/>
          </a:prstGeom>
        </p:spPr>
      </p:pic>
    </p:spTree>
    <p:extLst>
      <p:ext uri="{BB962C8B-B14F-4D97-AF65-F5344CB8AC3E}">
        <p14:creationId xmlns:p14="http://schemas.microsoft.com/office/powerpoint/2010/main" val="26993671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332" y="0"/>
            <a:ext cx="6871390" cy="6871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4225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8835" y="0"/>
            <a:ext cx="684586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590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Maslow’s Hierarchy of Needs:</a:t>
            </a:r>
            <a:br>
              <a:rPr lang="en-GB" dirty="0" smtClean="0"/>
            </a:br>
            <a:r>
              <a:rPr lang="en-GB" dirty="0" smtClean="0"/>
              <a:t>Can we connect this to Self-Care?</a:t>
            </a:r>
            <a:endParaRPr lang="en-GB" dirty="0"/>
          </a:p>
        </p:txBody>
      </p:sp>
      <p:sp>
        <p:nvSpPr>
          <p:cNvPr id="9" name="Content Placeholder 8"/>
          <p:cNvSpPr>
            <a:spLocks noGrp="1"/>
          </p:cNvSpPr>
          <p:nvPr>
            <p:ph sz="half" idx="2"/>
          </p:nvPr>
        </p:nvSpPr>
        <p:spPr/>
        <p:txBody>
          <a:bodyPr>
            <a:normAutofit fontScale="92500" lnSpcReduction="10000"/>
          </a:bodyPr>
          <a:lstStyle/>
          <a:p>
            <a:pPr marL="0" indent="0">
              <a:buNone/>
            </a:pPr>
            <a:r>
              <a:rPr lang="en-GB" b="1" dirty="0" smtClean="0"/>
              <a:t>Physiological Needs</a:t>
            </a:r>
          </a:p>
          <a:p>
            <a:r>
              <a:rPr lang="en-GB" dirty="0" smtClean="0"/>
              <a:t>Have you eaten today?  Do you eat a balanced diet?  Are your meals nutritionally balanced?  </a:t>
            </a:r>
          </a:p>
          <a:p>
            <a:r>
              <a:rPr lang="en-GB" dirty="0" smtClean="0"/>
              <a:t>Are you drinking enough water? Have you washed today?  </a:t>
            </a:r>
          </a:p>
          <a:p>
            <a:r>
              <a:rPr lang="en-GB" dirty="0" smtClean="0"/>
              <a:t>Are you warm enough?  Are you too warm?  </a:t>
            </a:r>
          </a:p>
          <a:p>
            <a:r>
              <a:rPr lang="en-GB" dirty="0" smtClean="0"/>
              <a:t>How well do you sleep?  How many hours of sleep do you have?  Do you have opportunities to relax during the day?</a:t>
            </a:r>
            <a:endParaRPr lang="en-GB" dirty="0"/>
          </a:p>
        </p:txBody>
      </p:sp>
      <p:pic>
        <p:nvPicPr>
          <p:cNvPr id="7170" name="Picture 2" descr="See the source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32604" y="2638425"/>
            <a:ext cx="4169054" cy="310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8906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Maslow’s Hierarchy of Needs:</a:t>
            </a:r>
            <a:br>
              <a:rPr lang="en-GB" dirty="0" smtClean="0"/>
            </a:br>
            <a:r>
              <a:rPr lang="en-GB" dirty="0" smtClean="0"/>
              <a:t>Can we connect this to Self-Care?</a:t>
            </a:r>
            <a:endParaRPr lang="en-GB" dirty="0"/>
          </a:p>
        </p:txBody>
      </p:sp>
      <p:sp>
        <p:nvSpPr>
          <p:cNvPr id="9" name="Content Placeholder 8"/>
          <p:cNvSpPr>
            <a:spLocks noGrp="1"/>
          </p:cNvSpPr>
          <p:nvPr>
            <p:ph sz="half" idx="2"/>
          </p:nvPr>
        </p:nvSpPr>
        <p:spPr/>
        <p:txBody>
          <a:bodyPr>
            <a:normAutofit/>
          </a:bodyPr>
          <a:lstStyle/>
          <a:p>
            <a:pPr marL="0" indent="0">
              <a:buNone/>
            </a:pPr>
            <a:r>
              <a:rPr lang="en-GB" b="1" dirty="0" smtClean="0"/>
              <a:t>Safety Needs</a:t>
            </a:r>
          </a:p>
          <a:p>
            <a:r>
              <a:rPr lang="en-GB" dirty="0" smtClean="0"/>
              <a:t>Do you feel a sense of security and stability in your life?  If not, what can you do to help you?</a:t>
            </a:r>
          </a:p>
          <a:p>
            <a:r>
              <a:rPr lang="en-GB" dirty="0" smtClean="0"/>
              <a:t>If you don’t feel safe, do you know who you can turn to?  Do you have coping strategies?</a:t>
            </a:r>
            <a:endParaRPr lang="en-GB" dirty="0"/>
          </a:p>
        </p:txBody>
      </p:sp>
      <p:pic>
        <p:nvPicPr>
          <p:cNvPr id="7170" name="Picture 2" descr="See the source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32604" y="2638425"/>
            <a:ext cx="4169054" cy="310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569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Maslow’s Hierarchy of Needs:</a:t>
            </a:r>
            <a:br>
              <a:rPr lang="en-GB" dirty="0" smtClean="0"/>
            </a:br>
            <a:r>
              <a:rPr lang="en-GB" dirty="0" smtClean="0"/>
              <a:t>Can we connect this to Self-Care?</a:t>
            </a:r>
            <a:endParaRPr lang="en-GB" dirty="0"/>
          </a:p>
        </p:txBody>
      </p:sp>
      <p:sp>
        <p:nvSpPr>
          <p:cNvPr id="9" name="Content Placeholder 8"/>
          <p:cNvSpPr>
            <a:spLocks noGrp="1"/>
          </p:cNvSpPr>
          <p:nvPr>
            <p:ph sz="half" idx="2"/>
          </p:nvPr>
        </p:nvSpPr>
        <p:spPr/>
        <p:txBody>
          <a:bodyPr>
            <a:normAutofit/>
          </a:bodyPr>
          <a:lstStyle/>
          <a:p>
            <a:pPr marL="0" indent="0">
              <a:buNone/>
            </a:pPr>
            <a:r>
              <a:rPr lang="en-GB" b="1" dirty="0" smtClean="0"/>
              <a:t>Belongingness and Love Needs</a:t>
            </a:r>
          </a:p>
          <a:p>
            <a:r>
              <a:rPr lang="en-GB" dirty="0" smtClean="0"/>
              <a:t>Have you caught up with friends/loved ones recently?  Are there ways in which you can connect with them?</a:t>
            </a:r>
          </a:p>
          <a:p>
            <a:endParaRPr lang="en-GB" dirty="0"/>
          </a:p>
        </p:txBody>
      </p:sp>
      <p:pic>
        <p:nvPicPr>
          <p:cNvPr id="7170" name="Picture 2" descr="See the source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32604" y="2638425"/>
            <a:ext cx="4169054" cy="310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588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Maslow’s Hierarchy of Needs:</a:t>
            </a:r>
            <a:br>
              <a:rPr lang="en-GB" dirty="0" smtClean="0"/>
            </a:br>
            <a:r>
              <a:rPr lang="en-GB" dirty="0" smtClean="0"/>
              <a:t>Can we connect this to Self-Care?</a:t>
            </a:r>
            <a:endParaRPr lang="en-GB" dirty="0"/>
          </a:p>
        </p:txBody>
      </p:sp>
      <p:sp>
        <p:nvSpPr>
          <p:cNvPr id="9" name="Content Placeholder 8"/>
          <p:cNvSpPr>
            <a:spLocks noGrp="1"/>
          </p:cNvSpPr>
          <p:nvPr>
            <p:ph sz="half" idx="2"/>
          </p:nvPr>
        </p:nvSpPr>
        <p:spPr>
          <a:xfrm>
            <a:off x="6338315" y="2638044"/>
            <a:ext cx="4270247" cy="4122974"/>
          </a:xfrm>
        </p:spPr>
        <p:txBody>
          <a:bodyPr>
            <a:noAutofit/>
          </a:bodyPr>
          <a:lstStyle/>
          <a:p>
            <a:pPr marL="0" indent="0">
              <a:buNone/>
            </a:pPr>
            <a:r>
              <a:rPr lang="en-GB" sz="1550" b="1" dirty="0" smtClean="0"/>
              <a:t>Esteem Needs</a:t>
            </a:r>
          </a:p>
          <a:p>
            <a:pPr algn="just"/>
            <a:r>
              <a:rPr lang="en-GB" sz="1550" dirty="0" smtClean="0"/>
              <a:t>Reflect on your achievements – list them down.  What have you achieved today?  Yesterday?  This week/month/year.  Are you proud of these achievements?  Have you developed new skills?</a:t>
            </a:r>
          </a:p>
          <a:p>
            <a:pPr algn="just"/>
            <a:r>
              <a:rPr lang="en-GB" sz="1550" dirty="0" smtClean="0"/>
              <a:t>Plan ahead for the future and set goals.  Set a number of short-term goals that are easily accomplished so that you can celebrate these.  As Cottrell (2008, p. 86) notes, “set </a:t>
            </a:r>
            <a:r>
              <a:rPr lang="en-GB" sz="1550" dirty="0"/>
              <a:t>yourself small, short-term goals so that you are able to have lots of small successes.  In time these add up to greater </a:t>
            </a:r>
            <a:r>
              <a:rPr lang="en-GB" sz="1550" dirty="0" smtClean="0"/>
              <a:t>achievements”. </a:t>
            </a:r>
          </a:p>
          <a:p>
            <a:pPr algn="just"/>
            <a:r>
              <a:rPr lang="en-GB" sz="1550" dirty="0" smtClean="0"/>
              <a:t>Be proud of your achievements, and be proud of the compliments you receive from others!</a:t>
            </a:r>
            <a:endParaRPr lang="en-GB" sz="1550" dirty="0"/>
          </a:p>
        </p:txBody>
      </p:sp>
      <p:pic>
        <p:nvPicPr>
          <p:cNvPr id="7170" name="Picture 2" descr="See the source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32604" y="2638425"/>
            <a:ext cx="4169054" cy="310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17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Maslow’s Hierarchy of Needs:</a:t>
            </a:r>
            <a:br>
              <a:rPr lang="en-GB" dirty="0" smtClean="0"/>
            </a:br>
            <a:r>
              <a:rPr lang="en-GB" dirty="0" smtClean="0"/>
              <a:t>Can we connect this to Self-Care?</a:t>
            </a:r>
            <a:endParaRPr lang="en-GB" dirty="0"/>
          </a:p>
        </p:txBody>
      </p:sp>
      <p:sp>
        <p:nvSpPr>
          <p:cNvPr id="9" name="Content Placeholder 8"/>
          <p:cNvSpPr>
            <a:spLocks noGrp="1"/>
          </p:cNvSpPr>
          <p:nvPr>
            <p:ph sz="half" idx="2"/>
          </p:nvPr>
        </p:nvSpPr>
        <p:spPr/>
        <p:txBody>
          <a:bodyPr>
            <a:normAutofit/>
          </a:bodyPr>
          <a:lstStyle/>
          <a:p>
            <a:pPr marL="0" indent="0">
              <a:buNone/>
            </a:pPr>
            <a:r>
              <a:rPr lang="en-GB" dirty="0" smtClean="0"/>
              <a:t>From a self-care perspective, ask yourself – which level of the hierarchy will you focus on today…?</a:t>
            </a:r>
          </a:p>
        </p:txBody>
      </p:sp>
      <p:pic>
        <p:nvPicPr>
          <p:cNvPr id="7170" name="Picture 2" descr="See the source imag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32604" y="2638425"/>
            <a:ext cx="4169054" cy="310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105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6" y="344680"/>
            <a:ext cx="7729728" cy="1188720"/>
          </a:xfrm>
        </p:spPr>
        <p:txBody>
          <a:bodyPr/>
          <a:lstStyle/>
          <a:p>
            <a:r>
              <a:rPr lang="en-GB" dirty="0" smtClean="0"/>
              <a:t>5 ways to wellbeing</a:t>
            </a:r>
            <a:endParaRPr lang="en-GB" dirty="0"/>
          </a:p>
        </p:txBody>
      </p:sp>
      <p:sp>
        <p:nvSpPr>
          <p:cNvPr id="3" name="Content Placeholder 2"/>
          <p:cNvSpPr>
            <a:spLocks noGrp="1"/>
          </p:cNvSpPr>
          <p:nvPr>
            <p:ph idx="1"/>
          </p:nvPr>
        </p:nvSpPr>
        <p:spPr>
          <a:xfrm>
            <a:off x="5635812" y="2518515"/>
            <a:ext cx="4803170" cy="3101983"/>
          </a:xfrm>
        </p:spPr>
        <p:txBody>
          <a:bodyPr/>
          <a:lstStyle/>
          <a:p>
            <a:endParaRPr lang="en-GB" dirty="0" smtClean="0"/>
          </a:p>
          <a:p>
            <a:r>
              <a:rPr lang="en-GB" dirty="0">
                <a:hlinkClick r:id="rId2"/>
              </a:rPr>
              <a:t>https://hduhb.nhs.wales/healthcare/services-and-teams/five-ways-to-well-being/</a:t>
            </a:r>
            <a:endParaRPr lang="en-GB" dirty="0"/>
          </a:p>
        </p:txBody>
      </p:sp>
      <p:pic>
        <p:nvPicPr>
          <p:cNvPr id="9218" name="Picture 2" descr="http://www.wales.nhs.uk/sitesplus/documents/862/5w2w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7455" y="1617475"/>
            <a:ext cx="3602860" cy="524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106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Task/directed study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From a self-care perspective, research the support that is available for people.  Knowing the support that’s out there may benefit you currently/in the future.  In addition, it will add to your ‘toolkit’ of knowledge to support your youth work practice.  </a:t>
            </a:r>
            <a:endParaRPr lang="en-GB" dirty="0"/>
          </a:p>
          <a:p>
            <a:r>
              <a:rPr lang="en-GB" dirty="0" smtClean="0"/>
              <a:t>Engaging in this task will mean you have already made a start on your preparation for your assessment!</a:t>
            </a:r>
          </a:p>
          <a:p>
            <a:r>
              <a:rPr lang="en-GB" dirty="0" smtClean="0"/>
              <a:t>Here are some initial ideas to get you started:</a:t>
            </a:r>
          </a:p>
          <a:p>
            <a:pPr lvl="1"/>
            <a:r>
              <a:rPr lang="en-GB" dirty="0" err="1" smtClean="0"/>
              <a:t>Meic</a:t>
            </a:r>
            <a:r>
              <a:rPr lang="en-GB" dirty="0" smtClean="0"/>
              <a:t> Cymru - </a:t>
            </a:r>
            <a:r>
              <a:rPr lang="en-GB" dirty="0"/>
              <a:t>Information, advice and advocacy helpline for children and young </a:t>
            </a:r>
            <a:r>
              <a:rPr lang="en-GB" dirty="0" smtClean="0"/>
              <a:t>people; </a:t>
            </a:r>
            <a:r>
              <a:rPr lang="en-GB" dirty="0">
                <a:hlinkClick r:id="rId2"/>
              </a:rPr>
              <a:t>https://www.meiccymru.org</a:t>
            </a:r>
            <a:r>
              <a:rPr lang="en-GB" dirty="0" smtClean="0">
                <a:hlinkClick r:id="rId2"/>
              </a:rPr>
              <a:t>/</a:t>
            </a:r>
            <a:endParaRPr lang="en-GB" dirty="0" smtClean="0"/>
          </a:p>
          <a:p>
            <a:pPr lvl="1"/>
            <a:r>
              <a:rPr lang="en-GB" dirty="0" smtClean="0"/>
              <a:t>Headspace - </a:t>
            </a:r>
            <a:r>
              <a:rPr lang="en-GB" dirty="0"/>
              <a:t>A meditation app that acts as a personal guide to health and </a:t>
            </a:r>
            <a:r>
              <a:rPr lang="en-GB" dirty="0" smtClean="0"/>
              <a:t>happiness - </a:t>
            </a:r>
            <a:r>
              <a:rPr lang="en-GB" dirty="0" smtClean="0">
                <a:hlinkClick r:id="rId3"/>
              </a:rPr>
              <a:t>https</a:t>
            </a:r>
            <a:r>
              <a:rPr lang="en-GB" dirty="0">
                <a:hlinkClick r:id="rId3"/>
              </a:rPr>
              <a:t>://www.headspace.com/</a:t>
            </a:r>
            <a:endParaRPr lang="en-GB" dirty="0"/>
          </a:p>
        </p:txBody>
      </p:sp>
    </p:spTree>
    <p:extLst>
      <p:ext uri="{BB962C8B-B14F-4D97-AF65-F5344CB8AC3E}">
        <p14:creationId xmlns:p14="http://schemas.microsoft.com/office/powerpoint/2010/main" val="156284943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1765</TotalTime>
  <Words>1128</Words>
  <Application>Microsoft Office PowerPoint</Application>
  <PresentationFormat>Widescreen</PresentationFormat>
  <Paragraphs>83</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Gill Sans MT</vt:lpstr>
      <vt:lpstr>Times New Roman</vt:lpstr>
      <vt:lpstr>Parcel</vt:lpstr>
      <vt:lpstr>ECYW6004  Young people and society 3:  Trauma, Exploitation and Toxic Childhood</vt:lpstr>
      <vt:lpstr>Aim of module</vt:lpstr>
      <vt:lpstr>Learning outcomes</vt:lpstr>
      <vt:lpstr>Indicative content</vt:lpstr>
      <vt:lpstr>Assessment </vt:lpstr>
      <vt:lpstr>Submission date</vt:lpstr>
      <vt:lpstr>Seminar Question</vt:lpstr>
      <vt:lpstr>Guest lecturers </vt:lpstr>
      <vt:lpstr>Expectations…</vt:lpstr>
      <vt:lpstr>Group Task</vt:lpstr>
      <vt:lpstr>Feedback…</vt:lpstr>
      <vt:lpstr>Break</vt:lpstr>
      <vt:lpstr>Self-Care:  its place within practice</vt:lpstr>
      <vt:lpstr>Self-care</vt:lpstr>
      <vt:lpstr>Self-care</vt:lpstr>
      <vt:lpstr>PowerPoint Presentation</vt:lpstr>
      <vt:lpstr>PowerPoint Presentation</vt:lpstr>
      <vt:lpstr>PowerPoint Presentation</vt:lpstr>
      <vt:lpstr>PowerPoint Presentation</vt:lpstr>
      <vt:lpstr>PowerPoint Presentation</vt:lpstr>
      <vt:lpstr>PowerPoint Presentation</vt:lpstr>
      <vt:lpstr>Maslow’s Hierarchy of Needs: Can we connect this to Self-Care?</vt:lpstr>
      <vt:lpstr>Maslow’s Hierarchy of Needs: Can we connect this to Self-Care?</vt:lpstr>
      <vt:lpstr>Maslow’s Hierarchy of Needs: Can we connect this to Self-Care?</vt:lpstr>
      <vt:lpstr>Maslow’s Hierarchy of Needs: Can we connect this to Self-Care?</vt:lpstr>
      <vt:lpstr>Maslow’s Hierarchy of Needs: Can we connect this to Self-Care?</vt:lpstr>
      <vt:lpstr>5 ways to wellbeing</vt:lpstr>
      <vt:lpstr>Group Task/directed study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ECYW6001 - dissertation</dc:title>
  <dc:creator>Angharad Lewis</dc:creator>
  <cp:lastModifiedBy>Angharad Lewis</cp:lastModifiedBy>
  <cp:revision>10</cp:revision>
  <dcterms:created xsi:type="dcterms:W3CDTF">2020-10-22T14:06:10Z</dcterms:created>
  <dcterms:modified xsi:type="dcterms:W3CDTF">2021-03-03T11:38:56Z</dcterms:modified>
</cp:coreProperties>
</file>