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slides/slide9.xml" ContentType="application/vnd.openxmlformats-officedocument.presentationml.slide+xml"/>
  <Override PartName="/ppt/slides/slide41.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Override PartName="/ppt/slides/slide38.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Default Extension="jpeg" ContentType="image/jpeg"/>
  <Override PartName="/ppt/slides/slide1.xml" ContentType="application/vnd.openxmlformats-officedocument.presentationml.slide+xml"/>
  <Override PartName="/ppt/slides/slide26.xml" ContentType="application/vnd.openxmlformats-officedocument.presentationml.slide+xml"/>
  <Override PartName="/ppt/slides/slide34.xml" ContentType="application/vnd.openxmlformats-officedocument.presentationml.slide+xml"/>
  <Override PartName="/docProps/app.xml" ContentType="application/vnd.openxmlformats-officedocument.extended-properties+xml"/>
  <Override PartName="/ppt/slideLayouts/slideLayout1.xml" ContentType="application/vnd.openxmlformats-officedocument.presentationml.slideLayout+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42.xml" ContentType="application/vnd.openxmlformats-officedocument.presentationml.slide+xml"/>
  <Override PartName="/ppt/slides/slide15.xml" ContentType="application/vnd.openxmlformats-officedocument.presentationml.slide+xml"/>
  <Override PartName="/ppt/slideLayouts/slideLayout12.xml" ContentType="application/vnd.openxmlformats-officedocument.presentationml.slideLayout+xml"/>
  <Override PartName="/ppt/slides/slide6.xml" ContentType="application/vnd.openxmlformats-officedocument.presentationml.slide+xml"/>
  <Override PartName="/ppt/slides/slide39.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35.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slides/slide43.xml" ContentType="application/vnd.openxmlformats-officedocument.presentationml.slide+xml"/>
  <Override PartName="/ppt/slides/slide16.xml" ContentType="application/vnd.openxmlformats-officedocument.presentationml.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s/slide36.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s/slide44.xml" ContentType="application/vnd.openxmlformats-officedocument.presentationml.slide+xml"/>
  <Override PartName="/ppt/slides/slide17.xml" ContentType="application/vnd.openxmlformats-officedocument.presentationml.slide+xml"/>
  <Override PartName="/ppt/slideLayouts/slideLayout14.xml" ContentType="application/vnd.openxmlformats-officedocument.presentationml.slideLayout+xml"/>
  <Override PartName="/ppt/slides/slide8.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37.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0" r:id="rId1"/>
  </p:sldMasterIdLst>
  <p:sldIdLst>
    <p:sldId id="256" r:id="rId2"/>
    <p:sldId id="257" r:id="rId3"/>
    <p:sldId id="258" r:id="rId4"/>
    <p:sldId id="262"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9" r:id="rId33"/>
    <p:sldId id="290" r:id="rId34"/>
    <p:sldId id="296" r:id="rId35"/>
    <p:sldId id="295" r:id="rId36"/>
    <p:sldId id="291" r:id="rId37"/>
    <p:sldId id="288" r:id="rId38"/>
    <p:sldId id="292" r:id="rId39"/>
    <p:sldId id="299" r:id="rId40"/>
    <p:sldId id="300" r:id="rId41"/>
    <p:sldId id="301" r:id="rId42"/>
    <p:sldId id="287" r:id="rId43"/>
    <p:sldId id="294" r:id="rId44"/>
    <p:sldId id="293" r:id="rId45"/>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46" Type="http://schemas.openxmlformats.org/officeDocument/2006/relationships/printerSettings" Target="printerSettings/printerSettings1.bin"/><Relationship Id="rId47" Type="http://schemas.openxmlformats.org/officeDocument/2006/relationships/presProps" Target="presProps.xml"/><Relationship Id="rId48" Type="http://schemas.openxmlformats.org/officeDocument/2006/relationships/viewProps" Target="viewProps.xml"/><Relationship Id="rId49" Type="http://schemas.openxmlformats.org/officeDocument/2006/relationships/theme" Target="theme/theme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B8374F39-BBE3-584E-8163-4553FBECD4B4}" type="datetimeFigureOut">
              <a:rPr lang="en-GB" smtClean="0"/>
              <a:pPr/>
              <a:t>3/27/17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B8374F39-BBE3-584E-8163-4553FBECD4B4}" type="datetimeFigureOut">
              <a:rPr lang="en-GB" smtClean="0"/>
              <a:pPr/>
              <a:t>3/27/17</a:t>
            </a:fld>
            <a:endParaRPr lang="en-GB"/>
          </a:p>
        </p:txBody>
      </p:sp>
      <p:sp>
        <p:nvSpPr>
          <p:cNvPr id="8" name="Footer Placeholder 7"/>
          <p:cNvSpPr>
            <a:spLocks noGrp="1"/>
          </p:cNvSpPr>
          <p:nvPr>
            <p:ph type="ftr" sz="quarter" idx="11"/>
          </p:nvPr>
        </p:nvSpPr>
        <p:spPr>
          <a:xfrm>
            <a:off x="1120588" y="188259"/>
            <a:ext cx="2895600" cy="365125"/>
          </a:xfrm>
        </p:spPr>
        <p:txBody>
          <a:bodyPr/>
          <a:lstStyle/>
          <a:p>
            <a:endParaRPr lang="en-GB"/>
          </a:p>
        </p:txBody>
      </p:sp>
      <p:sp>
        <p:nvSpPr>
          <p:cNvPr id="9" name="Slide Number Placeholder 8"/>
          <p:cNvSpPr>
            <a:spLocks noGrp="1"/>
          </p:cNvSpPr>
          <p:nvPr>
            <p:ph type="sldNum" sz="quarter" idx="12"/>
          </p:nvPr>
        </p:nvSpPr>
        <p:spPr/>
        <p:txBody>
          <a:bodyPr/>
          <a:lstStyle/>
          <a:p>
            <a:fld id="{76D13A47-C66E-5149-A4C0-6DC270E17B64}"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8374F39-BBE3-584E-8163-4553FBECD4B4}" type="datetimeFigureOut">
              <a:rPr lang="en-GB" smtClean="0"/>
              <a:pPr/>
              <a:t>3/27/17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374F39-BBE3-584E-8163-4553FBECD4B4}" type="datetimeFigureOut">
              <a:rPr lang="en-GB" smtClean="0"/>
              <a:pPr/>
              <a:t>3/27/17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B8374F39-BBE3-584E-8163-4553FBECD4B4}" type="datetimeFigureOut">
              <a:rPr lang="en-GB" smtClean="0"/>
              <a:pPr/>
              <a:t>3/27/17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B8374F39-BBE3-584E-8163-4553FBECD4B4}" type="datetimeFigureOut">
              <a:rPr lang="en-GB" smtClean="0"/>
              <a:pPr/>
              <a:t>3/27/17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B8374F39-BBE3-584E-8163-4553FBECD4B4}" type="datetimeFigureOut">
              <a:rPr lang="en-GB" smtClean="0"/>
              <a:pPr/>
              <a:t>3/27/17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13A47-C66E-5149-A4C0-6DC270E17B6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B8374F39-BBE3-584E-8163-4553FBECD4B4}" type="datetimeFigureOut">
              <a:rPr lang="en-GB" smtClean="0"/>
              <a:pPr/>
              <a:t>3/27/17</a:t>
            </a:fld>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76D13A47-C66E-5149-A4C0-6DC270E17B64}"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1" Type="http://schemas.openxmlformats.org/officeDocument/2006/relationships/slideLayout" Target="../slideLayouts/slideLayout8.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8.png"/><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0.png"/><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8.xml"/><Relationship Id="rId2"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5.png"/><Relationship Id="rId3"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0.jpeg"/><Relationship Id="rId3"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1" Type="http://schemas.openxmlformats.org/officeDocument/2006/relationships/slideLayout" Target="../slideLayouts/slideLayout8.xml"/><Relationship Id="rId2" Type="http://schemas.openxmlformats.org/officeDocument/2006/relationships/image" Target="../media/image22.png"/></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8.xml"/><Relationship Id="rId2" Type="http://schemas.openxmlformats.org/officeDocument/2006/relationships/image" Target="../media/image2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9.png"/><Relationship Id="rId3" Type="http://schemas.openxmlformats.org/officeDocument/2006/relationships/image" Target="../media/image3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2.png"/><Relationship Id="rId4" Type="http://schemas.openxmlformats.org/officeDocument/2006/relationships/image" Target="../media/image33.png"/><Relationship Id="rId1" Type="http://schemas.openxmlformats.org/officeDocument/2006/relationships/slideLayout" Target="../slideLayouts/slideLayout8.xml"/><Relationship Id="rId2" Type="http://schemas.openxmlformats.org/officeDocument/2006/relationships/image" Target="../media/image31.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865014"/>
            <a:ext cx="8915400" cy="1012251"/>
          </a:xfrm>
        </p:spPr>
        <p:txBody>
          <a:bodyPr/>
          <a:lstStyle/>
          <a:p>
            <a:r>
              <a:rPr lang="en-GB" dirty="0" smtClean="0"/>
              <a:t>Race, Ethnicity &amp; Nationalism</a:t>
            </a:r>
            <a:endParaRPr lang="en-GB" dirty="0"/>
          </a:p>
        </p:txBody>
      </p:sp>
      <p:sp>
        <p:nvSpPr>
          <p:cNvPr id="3" name="Subtitle 2"/>
          <p:cNvSpPr>
            <a:spLocks noGrp="1"/>
          </p:cNvSpPr>
          <p:nvPr>
            <p:ph type="subTitle" idx="1"/>
          </p:nvPr>
        </p:nvSpPr>
        <p:spPr>
          <a:xfrm>
            <a:off x="0" y="2006097"/>
            <a:ext cx="8915400" cy="4851903"/>
          </a:xfrm>
        </p:spPr>
        <p:txBody>
          <a:bodyPr>
            <a:normAutofit/>
          </a:bodyPr>
          <a:lstStyle/>
          <a:p>
            <a:endParaRPr lang="en-GB" sz="2000" b="1" dirty="0"/>
          </a:p>
        </p:txBody>
      </p:sp>
      <p:pic>
        <p:nvPicPr>
          <p:cNvPr id="4" name="Picture 3"/>
          <p:cNvPicPr>
            <a:picLocks noChangeAspect="1"/>
          </p:cNvPicPr>
          <p:nvPr/>
        </p:nvPicPr>
        <p:blipFill>
          <a:blip r:embed="rId2"/>
          <a:stretch>
            <a:fillRect/>
          </a:stretch>
        </p:blipFill>
        <p:spPr>
          <a:xfrm>
            <a:off x="285344" y="2006097"/>
            <a:ext cx="2641600" cy="3073400"/>
          </a:xfrm>
          <a:prstGeom prst="rect">
            <a:avLst/>
          </a:prstGeom>
        </p:spPr>
      </p:pic>
      <p:pic>
        <p:nvPicPr>
          <p:cNvPr id="5" name="Picture 4"/>
          <p:cNvPicPr>
            <a:picLocks noChangeAspect="1"/>
          </p:cNvPicPr>
          <p:nvPr/>
        </p:nvPicPr>
        <p:blipFill>
          <a:blip r:embed="rId3"/>
          <a:stretch>
            <a:fillRect/>
          </a:stretch>
        </p:blipFill>
        <p:spPr>
          <a:xfrm>
            <a:off x="2926944" y="3332222"/>
            <a:ext cx="2540000" cy="3200400"/>
          </a:xfrm>
          <a:prstGeom prst="rect">
            <a:avLst/>
          </a:prstGeom>
        </p:spPr>
      </p:pic>
      <p:pic>
        <p:nvPicPr>
          <p:cNvPr id="6" name="Picture 5"/>
          <p:cNvPicPr>
            <a:picLocks noChangeAspect="1"/>
          </p:cNvPicPr>
          <p:nvPr/>
        </p:nvPicPr>
        <p:blipFill>
          <a:blip r:embed="rId4"/>
          <a:stretch>
            <a:fillRect/>
          </a:stretch>
        </p:blipFill>
        <p:spPr>
          <a:xfrm>
            <a:off x="5289949" y="2006097"/>
            <a:ext cx="3251200" cy="2438400"/>
          </a:xfrm>
          <a:prstGeom prst="rect">
            <a:avLst/>
          </a:prstGeom>
        </p:spPr>
      </p:pic>
      <p:pic>
        <p:nvPicPr>
          <p:cNvPr id="7" name="Picture 6"/>
          <p:cNvPicPr>
            <a:picLocks noChangeAspect="1"/>
          </p:cNvPicPr>
          <p:nvPr/>
        </p:nvPicPr>
        <p:blipFill>
          <a:blip r:embed="rId5"/>
          <a:stretch>
            <a:fillRect/>
          </a:stretch>
        </p:blipFill>
        <p:spPr>
          <a:xfrm>
            <a:off x="5137549" y="4145022"/>
            <a:ext cx="3403600" cy="23876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Themes &amp; Questions</a:t>
            </a:r>
            <a:endParaRPr lang="en-GB" dirty="0"/>
          </a:p>
        </p:txBody>
      </p:sp>
      <p:sp>
        <p:nvSpPr>
          <p:cNvPr id="3" name="Content Placeholder 2"/>
          <p:cNvSpPr>
            <a:spLocks noGrp="1"/>
          </p:cNvSpPr>
          <p:nvPr>
            <p:ph idx="1"/>
          </p:nvPr>
        </p:nvSpPr>
        <p:spPr>
          <a:xfrm>
            <a:off x="1114424" y="2539830"/>
            <a:ext cx="7610476" cy="3726499"/>
          </a:xfrm>
        </p:spPr>
        <p:txBody>
          <a:bodyPr>
            <a:normAutofit lnSpcReduction="10000"/>
          </a:bodyPr>
          <a:lstStyle/>
          <a:p>
            <a:r>
              <a:rPr lang="en-GB" dirty="0" smtClean="0"/>
              <a:t>History of race &amp; racism, incl. scientific racism &amp; eugenics</a:t>
            </a:r>
          </a:p>
          <a:p>
            <a:r>
              <a:rPr lang="en-GB" dirty="0" smtClean="0"/>
              <a:t>Race as a naturalising discourse </a:t>
            </a:r>
          </a:p>
          <a:p>
            <a:r>
              <a:rPr lang="en-GB" dirty="0" smtClean="0"/>
              <a:t>The role of race in constructing otherness and hierarchy</a:t>
            </a:r>
          </a:p>
          <a:p>
            <a:r>
              <a:rPr lang="en-GB" dirty="0" smtClean="0"/>
              <a:t>Relation between race and ethnicity</a:t>
            </a:r>
          </a:p>
          <a:p>
            <a:r>
              <a:rPr lang="en-GB" dirty="0" smtClean="0"/>
              <a:t>The invention of tradition </a:t>
            </a:r>
          </a:p>
          <a:p>
            <a:r>
              <a:rPr lang="en-GB" dirty="0" smtClean="0"/>
              <a:t>Relation between ethnicity and nationalism </a:t>
            </a:r>
          </a:p>
          <a:p>
            <a:r>
              <a:rPr lang="en-GB" dirty="0" smtClean="0"/>
              <a:t>Imagined communities</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History of Race (see Wolf 1994)</a:t>
            </a:r>
            <a:endParaRPr lang="en-GB" dirty="0"/>
          </a:p>
        </p:txBody>
      </p:sp>
      <p:sp>
        <p:nvSpPr>
          <p:cNvPr id="3" name="Content Placeholder 2"/>
          <p:cNvSpPr>
            <a:spLocks noGrp="1"/>
          </p:cNvSpPr>
          <p:nvPr>
            <p:ph idx="1"/>
          </p:nvPr>
        </p:nvSpPr>
        <p:spPr>
          <a:xfrm>
            <a:off x="1114424" y="2337379"/>
            <a:ext cx="7610476" cy="3928950"/>
          </a:xfrm>
        </p:spPr>
        <p:txBody>
          <a:bodyPr>
            <a:normAutofit/>
          </a:bodyPr>
          <a:lstStyle/>
          <a:p>
            <a:r>
              <a:rPr lang="en-GB" dirty="0" smtClean="0"/>
              <a:t>Ancient World &amp; Early Christian Europe</a:t>
            </a:r>
          </a:p>
          <a:p>
            <a:pPr lvl="1"/>
            <a:r>
              <a:rPr lang="en-GB" dirty="0" smtClean="0"/>
              <a:t>Distinction made between ‘civilised’ and ‘barbarous races’</a:t>
            </a:r>
          </a:p>
          <a:p>
            <a:pPr lvl="1"/>
            <a:r>
              <a:rPr lang="en-GB" dirty="0" smtClean="0"/>
              <a:t>Monstrous races living in remote places</a:t>
            </a:r>
          </a:p>
          <a:p>
            <a:r>
              <a:rPr lang="en-GB" dirty="0" smtClean="0"/>
              <a:t>Pre-Enlightenment Christian Europe</a:t>
            </a:r>
          </a:p>
          <a:p>
            <a:pPr lvl="1"/>
            <a:r>
              <a:rPr lang="en-GB" dirty="0" smtClean="0"/>
              <a:t>Divine hierarchy between humans and animals</a:t>
            </a:r>
          </a:p>
          <a:p>
            <a:pPr lvl="1"/>
            <a:r>
              <a:rPr lang="en-GB" dirty="0" smtClean="0"/>
              <a:t>Europeans saw themselves as ‘full humans’</a:t>
            </a:r>
          </a:p>
          <a:p>
            <a:pPr lvl="1"/>
            <a:r>
              <a:rPr lang="en-GB" dirty="0" smtClean="0"/>
              <a:t>Cannibalism attributed to non-Europeans</a:t>
            </a:r>
          </a:p>
          <a:p>
            <a:pPr lvl="1"/>
            <a:r>
              <a:rPr lang="en-GB" dirty="0" smtClean="0"/>
              <a:t>‘Ape-like men of the woods’</a:t>
            </a:r>
          </a:p>
          <a:p>
            <a:pPr lvl="1"/>
            <a:r>
              <a:rPr lang="en-GB" dirty="0" smtClean="0"/>
              <a:t>Apes &amp; ‘savages’ associated with the Devil and predatory sexuality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91833" y="552138"/>
            <a:ext cx="4252167" cy="5466154"/>
          </a:xfrm>
          <a:prstGeom prst="rect">
            <a:avLst/>
          </a:prstGeom>
        </p:spPr>
      </p:pic>
      <p:pic>
        <p:nvPicPr>
          <p:cNvPr id="6" name="Picture 5"/>
          <p:cNvPicPr>
            <a:picLocks noChangeAspect="1"/>
          </p:cNvPicPr>
          <p:nvPr/>
        </p:nvPicPr>
        <p:blipFill>
          <a:blip r:embed="rId3"/>
          <a:stretch>
            <a:fillRect/>
          </a:stretch>
        </p:blipFill>
        <p:spPr>
          <a:xfrm>
            <a:off x="512898" y="3863582"/>
            <a:ext cx="3904937" cy="2616200"/>
          </a:xfrm>
          <a:prstGeom prst="rect">
            <a:avLst/>
          </a:prstGeom>
        </p:spPr>
      </p:pic>
      <p:pic>
        <p:nvPicPr>
          <p:cNvPr id="7" name="Picture 6"/>
          <p:cNvPicPr>
            <a:picLocks noChangeAspect="1"/>
          </p:cNvPicPr>
          <p:nvPr/>
        </p:nvPicPr>
        <p:blipFill>
          <a:blip r:embed="rId4"/>
          <a:stretch>
            <a:fillRect/>
          </a:stretch>
        </p:blipFill>
        <p:spPr>
          <a:xfrm>
            <a:off x="512899" y="552138"/>
            <a:ext cx="3657600" cy="2926324"/>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Nature &amp; Culture</a:t>
            </a:r>
            <a:endParaRPr lang="en-GB" dirty="0"/>
          </a:p>
        </p:txBody>
      </p:sp>
      <p:sp>
        <p:nvSpPr>
          <p:cNvPr id="3" name="Content Placeholder 2"/>
          <p:cNvSpPr>
            <a:spLocks noGrp="1"/>
          </p:cNvSpPr>
          <p:nvPr>
            <p:ph idx="1"/>
          </p:nvPr>
        </p:nvSpPr>
        <p:spPr/>
        <p:txBody>
          <a:bodyPr>
            <a:normAutofit/>
          </a:bodyPr>
          <a:lstStyle/>
          <a:p>
            <a:r>
              <a:rPr lang="en-GB" sz="2400" dirty="0" smtClean="0"/>
              <a:t>16</a:t>
            </a:r>
            <a:r>
              <a:rPr lang="en-GB" sz="2400" baseline="30000" dirty="0" smtClean="0"/>
              <a:t>th</a:t>
            </a:r>
            <a:r>
              <a:rPr lang="en-GB" sz="2400" dirty="0" smtClean="0"/>
              <a:t> Century / Colonial Expansion</a:t>
            </a:r>
          </a:p>
          <a:p>
            <a:pPr lvl="1"/>
            <a:r>
              <a:rPr lang="en-GB" sz="2400" dirty="0" smtClean="0"/>
              <a:t>Debates over the humanity of non-Europeans </a:t>
            </a:r>
          </a:p>
          <a:p>
            <a:r>
              <a:rPr lang="en-GB" sz="2400" dirty="0" smtClean="0"/>
              <a:t>17</a:t>
            </a:r>
            <a:r>
              <a:rPr lang="en-GB" sz="2400" baseline="30000" dirty="0" smtClean="0"/>
              <a:t>th</a:t>
            </a:r>
            <a:r>
              <a:rPr lang="en-GB" sz="2400" dirty="0" smtClean="0"/>
              <a:t> &amp; 18</a:t>
            </a:r>
            <a:r>
              <a:rPr lang="en-GB" sz="2400" baseline="30000" dirty="0" smtClean="0"/>
              <a:t>th</a:t>
            </a:r>
            <a:r>
              <a:rPr lang="en-GB" sz="2400" dirty="0" smtClean="0"/>
              <a:t> Centuries: The Enlightenment</a:t>
            </a:r>
          </a:p>
          <a:p>
            <a:pPr lvl="1"/>
            <a:r>
              <a:rPr lang="en-GB" sz="2400" dirty="0" smtClean="0"/>
              <a:t>Emphasis on classification</a:t>
            </a:r>
          </a:p>
          <a:p>
            <a:pPr lvl="1"/>
            <a:r>
              <a:rPr lang="en-GB" sz="2400" dirty="0" smtClean="0"/>
              <a:t>Distinct and separate species according to </a:t>
            </a:r>
            <a:r>
              <a:rPr lang="en-GB" sz="2400" dirty="0" err="1" smtClean="0"/>
              <a:t>phenotypical</a:t>
            </a:r>
            <a:r>
              <a:rPr lang="en-GB" sz="2400" dirty="0" smtClean="0"/>
              <a:t> criteria</a:t>
            </a:r>
          </a:p>
          <a:p>
            <a:pPr lvl="1"/>
            <a:r>
              <a:rPr lang="en-GB" sz="2400" dirty="0" smtClean="0"/>
              <a:t>The emergence of scientific racism</a:t>
            </a: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025900" y="268741"/>
            <a:ext cx="5118100" cy="6350000"/>
          </a:xfrm>
          <a:prstGeom prst="rect">
            <a:avLst/>
          </a:prstGeom>
        </p:spPr>
      </p:pic>
      <p:pic>
        <p:nvPicPr>
          <p:cNvPr id="5" name="Picture 4"/>
          <p:cNvPicPr>
            <a:picLocks noChangeAspect="1"/>
          </p:cNvPicPr>
          <p:nvPr/>
        </p:nvPicPr>
        <p:blipFill>
          <a:blip r:embed="rId3"/>
          <a:stretch>
            <a:fillRect/>
          </a:stretch>
        </p:blipFill>
        <p:spPr>
          <a:xfrm>
            <a:off x="239298" y="639348"/>
            <a:ext cx="3552677" cy="5397348"/>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9415" y="692833"/>
            <a:ext cx="3415492" cy="4791727"/>
          </a:xfrm>
          <a:prstGeom prst="rect">
            <a:avLst/>
          </a:prstGeom>
        </p:spPr>
      </p:pic>
      <p:pic>
        <p:nvPicPr>
          <p:cNvPr id="3" name="Picture 2"/>
          <p:cNvPicPr>
            <a:picLocks noChangeAspect="1"/>
          </p:cNvPicPr>
          <p:nvPr/>
        </p:nvPicPr>
        <p:blipFill>
          <a:blip r:embed="rId3"/>
          <a:stretch>
            <a:fillRect/>
          </a:stretch>
        </p:blipFill>
        <p:spPr>
          <a:xfrm>
            <a:off x="4104907" y="281935"/>
            <a:ext cx="4622800" cy="617220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19</a:t>
            </a:r>
            <a:r>
              <a:rPr lang="en-GB" baseline="30000" dirty="0" smtClean="0"/>
              <a:t>th</a:t>
            </a:r>
            <a:r>
              <a:rPr lang="en-GB" dirty="0" smtClean="0"/>
              <a:t> Century Evolutionism</a:t>
            </a:r>
            <a:endParaRPr lang="en-GB" dirty="0"/>
          </a:p>
        </p:txBody>
      </p:sp>
      <p:sp>
        <p:nvSpPr>
          <p:cNvPr id="4" name="Content Placeholder 3"/>
          <p:cNvSpPr>
            <a:spLocks noGrp="1"/>
          </p:cNvSpPr>
          <p:nvPr>
            <p:ph idx="1"/>
          </p:nvPr>
        </p:nvSpPr>
        <p:spPr/>
        <p:txBody>
          <a:bodyPr/>
          <a:lstStyle/>
          <a:p>
            <a:r>
              <a:rPr lang="en-GB" dirty="0" smtClean="0"/>
              <a:t>Social inequality explained by the new theories of Darwin and Spencer</a:t>
            </a:r>
          </a:p>
          <a:p>
            <a:r>
              <a:rPr lang="en-GB" dirty="0" smtClean="0"/>
              <a:t>Scientific racism provided justification for exploitative colonial expansion and control </a:t>
            </a:r>
          </a:p>
          <a:p>
            <a:r>
              <a:rPr lang="en-GB" dirty="0" smtClean="0"/>
              <a:t>Darwinism naturalises humanity; </a:t>
            </a:r>
          </a:p>
          <a:p>
            <a:pPr lvl="1"/>
            <a:r>
              <a:rPr lang="en-GB" dirty="0" smtClean="0"/>
              <a:t>human – animal relations conceptualised as kinship</a:t>
            </a:r>
          </a:p>
          <a:p>
            <a:pPr lvl="1"/>
            <a:r>
              <a:rPr lang="en-GB" dirty="0" smtClean="0"/>
              <a:t>Continuity between humans and animals </a:t>
            </a:r>
          </a:p>
          <a:p>
            <a:pPr lvl="1"/>
            <a:r>
              <a:rPr lang="en-GB" dirty="0" smtClean="0"/>
              <a:t>Distinction between humanity – </a:t>
            </a:r>
            <a:r>
              <a:rPr lang="en-GB" dirty="0" err="1" smtClean="0"/>
              <a:t>animality</a:t>
            </a:r>
            <a:r>
              <a:rPr lang="en-GB" dirty="0" smtClean="0"/>
              <a:t> maintained by the social evolutionary ladder</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664288" y="276069"/>
            <a:ext cx="5074897" cy="3220798"/>
          </a:xfrm>
          <a:prstGeom prst="rect">
            <a:avLst/>
          </a:prstGeom>
        </p:spPr>
      </p:pic>
      <p:pic>
        <p:nvPicPr>
          <p:cNvPr id="7" name="Picture 6"/>
          <p:cNvPicPr>
            <a:picLocks noChangeAspect="1"/>
          </p:cNvPicPr>
          <p:nvPr/>
        </p:nvPicPr>
        <p:blipFill>
          <a:blip r:embed="rId3"/>
          <a:stretch>
            <a:fillRect/>
          </a:stretch>
        </p:blipFill>
        <p:spPr>
          <a:xfrm>
            <a:off x="406581" y="4092931"/>
            <a:ext cx="4635500" cy="2293452"/>
          </a:xfrm>
          <a:prstGeom prst="rect">
            <a:avLst/>
          </a:prstGeom>
        </p:spPr>
      </p:pic>
      <p:pic>
        <p:nvPicPr>
          <p:cNvPr id="8" name="Picture 7"/>
          <p:cNvPicPr>
            <a:picLocks noChangeAspect="1"/>
          </p:cNvPicPr>
          <p:nvPr/>
        </p:nvPicPr>
        <p:blipFill>
          <a:blip r:embed="rId4"/>
          <a:stretch>
            <a:fillRect/>
          </a:stretch>
        </p:blipFill>
        <p:spPr>
          <a:xfrm>
            <a:off x="5180043" y="2531241"/>
            <a:ext cx="3963957" cy="263062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Consequences</a:t>
            </a:r>
            <a:endParaRPr lang="en-GB" dirty="0"/>
          </a:p>
        </p:txBody>
      </p:sp>
      <p:sp>
        <p:nvSpPr>
          <p:cNvPr id="3" name="Content Placeholder 2"/>
          <p:cNvSpPr>
            <a:spLocks noGrp="1"/>
          </p:cNvSpPr>
          <p:nvPr>
            <p:ph idx="1"/>
          </p:nvPr>
        </p:nvSpPr>
        <p:spPr/>
        <p:txBody>
          <a:bodyPr/>
          <a:lstStyle/>
          <a:p>
            <a:r>
              <a:rPr lang="en-GB" dirty="0" smtClean="0"/>
              <a:t>Women, children and ‘primitives’ were seen as closer to nature / </a:t>
            </a:r>
            <a:r>
              <a:rPr lang="en-GB" dirty="0" err="1" smtClean="0"/>
              <a:t>unsocialised</a:t>
            </a:r>
            <a:r>
              <a:rPr lang="en-GB" dirty="0" smtClean="0"/>
              <a:t> and less rational than European men. </a:t>
            </a:r>
          </a:p>
          <a:p>
            <a:r>
              <a:rPr lang="en-GB" dirty="0" smtClean="0"/>
              <a:t>The former were therefore constructed as closer to animals, and less human</a:t>
            </a:r>
          </a:p>
          <a:p>
            <a:r>
              <a:rPr lang="en-GB" dirty="0" err="1" smtClean="0"/>
              <a:t>Hervik</a:t>
            </a:r>
            <a:r>
              <a:rPr lang="en-GB" dirty="0" smtClean="0"/>
              <a:t> (2004) identifies this as the key characteristic of racism</a:t>
            </a:r>
          </a:p>
          <a:p>
            <a:r>
              <a:rPr lang="en-GB" dirty="0" smtClean="0"/>
              <a:t>Temporalities are invoked; </a:t>
            </a:r>
            <a:r>
              <a:rPr lang="en-GB" dirty="0" err="1" smtClean="0"/>
              <a:t>Fabian</a:t>
            </a:r>
            <a:r>
              <a:rPr lang="en-GB" dirty="0" smtClean="0"/>
              <a:t> (1983) </a:t>
            </a:r>
            <a:r>
              <a:rPr lang="en-GB" i="1" dirty="0" smtClean="0"/>
              <a:t>Time &amp; The Other</a:t>
            </a:r>
            <a:endParaRPr lang="en-GB" i="1"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1114424" y="2282166"/>
            <a:ext cx="7610476" cy="3984163"/>
          </a:xfrm>
        </p:spPr>
        <p:txBody>
          <a:bodyPr>
            <a:normAutofit fontScale="85000" lnSpcReduction="10000"/>
          </a:bodyPr>
          <a:lstStyle/>
          <a:p>
            <a:r>
              <a:rPr lang="en-GB" dirty="0" smtClean="0"/>
              <a:t>Boas challenged scientific racism in the early part of the century</a:t>
            </a:r>
          </a:p>
          <a:p>
            <a:r>
              <a:rPr lang="en-GB" dirty="0" smtClean="0"/>
              <a:t>Between WW1 and WW2, ‘racism’ came to define inequality, exclusion and conflict on the basis of race identity</a:t>
            </a:r>
          </a:p>
          <a:p>
            <a:r>
              <a:rPr lang="en-GB" dirty="0" smtClean="0"/>
              <a:t>In mid part of the century, race becomes declassified and replaced with ‘ethnicity’</a:t>
            </a:r>
          </a:p>
          <a:p>
            <a:r>
              <a:rPr lang="en-US" dirty="0" smtClean="0">
                <a:ea typeface="Times New Roman"/>
                <a:cs typeface="Arial"/>
              </a:rPr>
              <a:t>All human societies may make social and hierarchical distinctions based on visible differences, but these are local and variable in character (see Harrison 2002). </a:t>
            </a:r>
          </a:p>
          <a:p>
            <a:r>
              <a:rPr lang="en-US" dirty="0" smtClean="0">
                <a:ea typeface="Times New Roman"/>
                <a:cs typeface="Arial"/>
              </a:rPr>
              <a:t>Racism has been significantly shaped by four-hundred years of European colonialism and the transatlantic slave trade which effectively ‘globalised’ the concept of race.</a:t>
            </a:r>
            <a:endParaRPr lang="en-GB" dirty="0" smtClean="0">
              <a:ea typeface="Times New Roman"/>
              <a:cs typeface="Times New Roman"/>
            </a:endParaRPr>
          </a:p>
          <a:p>
            <a:endParaRPr lang="en-GB" b="1" dirty="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Pervasion of Scientific Racism</a:t>
            </a:r>
            <a:endParaRPr lang="en-GB" dirty="0"/>
          </a:p>
        </p:txBody>
      </p:sp>
      <p:sp>
        <p:nvSpPr>
          <p:cNvPr id="3" name="Content Placeholder 2"/>
          <p:cNvSpPr>
            <a:spLocks noGrp="1"/>
          </p:cNvSpPr>
          <p:nvPr>
            <p:ph idx="1"/>
          </p:nvPr>
        </p:nvSpPr>
        <p:spPr/>
        <p:txBody>
          <a:bodyPr/>
          <a:lstStyle/>
          <a:p>
            <a:r>
              <a:rPr lang="en-GB" dirty="0" smtClean="0"/>
              <a:t>Race is at the forefront of theories of social evolutionism</a:t>
            </a:r>
          </a:p>
          <a:p>
            <a:r>
              <a:rPr lang="en-GB" dirty="0" smtClean="0"/>
              <a:t>Human species was sub-divided into distinct racial categories</a:t>
            </a:r>
          </a:p>
          <a:p>
            <a:pPr lvl="1"/>
            <a:r>
              <a:rPr lang="en-GB" dirty="0" smtClean="0"/>
              <a:t>Intelligence and behaviour biologically determined</a:t>
            </a:r>
          </a:p>
          <a:p>
            <a:r>
              <a:rPr lang="en-GB" dirty="0" smtClean="0"/>
              <a:t>These ideas continue to exert powerful appeal in constructions of group identity</a:t>
            </a:r>
          </a:p>
          <a:p>
            <a:r>
              <a:rPr lang="en-GB" dirty="0" smtClean="0"/>
              <a:t>Subject to political manipulation</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Eugenics</a:t>
            </a:r>
            <a:endParaRPr lang="en-GB" dirty="0"/>
          </a:p>
        </p:txBody>
      </p:sp>
      <p:sp>
        <p:nvSpPr>
          <p:cNvPr id="3" name="Content Placeholder 2"/>
          <p:cNvSpPr>
            <a:spLocks noGrp="1"/>
          </p:cNvSpPr>
          <p:nvPr>
            <p:ph idx="1"/>
          </p:nvPr>
        </p:nvSpPr>
        <p:spPr/>
        <p:txBody>
          <a:bodyPr/>
          <a:lstStyle/>
          <a:p>
            <a:r>
              <a:rPr lang="en-GB" dirty="0" smtClean="0"/>
              <a:t>Founded by Francis Galton (1822-1911) </a:t>
            </a:r>
          </a:p>
          <a:p>
            <a:r>
              <a:rPr lang="en-GB" dirty="0" smtClean="0"/>
              <a:t>The breeding of a ‘strong race’ by controlling procreation</a:t>
            </a:r>
          </a:p>
          <a:p>
            <a:r>
              <a:rPr lang="en-GB" dirty="0" smtClean="0"/>
              <a:t>Society should discourage breeding of individuals who are ‘unfit’ </a:t>
            </a:r>
          </a:p>
          <a:p>
            <a:r>
              <a:rPr lang="en-GB" dirty="0" smtClean="0"/>
              <a:t>Nazi Germany</a:t>
            </a:r>
          </a:p>
          <a:p>
            <a:r>
              <a:rPr lang="en-GB" dirty="0" smtClean="0"/>
              <a:t>Decline in popularity post Holocaust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as a Naturalising Discourse</a:t>
            </a:r>
            <a:endParaRPr lang="en-GB" dirty="0"/>
          </a:p>
        </p:txBody>
      </p:sp>
      <p:sp>
        <p:nvSpPr>
          <p:cNvPr id="3" name="Content Placeholder 2"/>
          <p:cNvSpPr>
            <a:spLocks noGrp="1"/>
          </p:cNvSpPr>
          <p:nvPr>
            <p:ph idx="1"/>
          </p:nvPr>
        </p:nvSpPr>
        <p:spPr>
          <a:xfrm>
            <a:off x="1114424" y="2263762"/>
            <a:ext cx="7610476" cy="4002568"/>
          </a:xfrm>
        </p:spPr>
        <p:txBody>
          <a:bodyPr/>
          <a:lstStyle/>
          <a:p>
            <a:r>
              <a:rPr lang="en-GB" dirty="0" smtClean="0"/>
              <a:t>Modern humans are 99.9% genetically identical. Genetic variations are more pronounced within groups than between them </a:t>
            </a:r>
          </a:p>
          <a:p>
            <a:r>
              <a:rPr lang="en-GB" dirty="0" smtClean="0"/>
              <a:t>The idea of race – the the human species is divided into a number a sub-species (races) which are biologically and genetically different  is a social construct</a:t>
            </a:r>
          </a:p>
          <a:p>
            <a:r>
              <a:rPr lang="en-GB" dirty="0" smtClean="0"/>
              <a:t>These constructions are obviously marked by physical differences, but there are no distinct ‘black, ‘white’ or other races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One-drop rule </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smtClean="0"/>
              <a:t>Problematise</a:t>
            </a:r>
            <a:r>
              <a:rPr lang="en-GB" dirty="0" smtClean="0"/>
              <a:t> biological classifications and attempts to rationalise difference as biological via the one-drop rule.</a:t>
            </a:r>
          </a:p>
          <a:p>
            <a:r>
              <a:rPr lang="en-GB" dirty="0" smtClean="0"/>
              <a:t>‘One-drop’ or more of black blood resulted in the individual being characterised as black (USA) </a:t>
            </a:r>
          </a:p>
          <a:p>
            <a:r>
              <a:rPr lang="en-GB" dirty="0" smtClean="0"/>
              <a:t>Suggests that those nominally classified as ‘white’ should be re-classified as ‘black’ </a:t>
            </a:r>
          </a:p>
          <a:p>
            <a:r>
              <a:rPr lang="en-GB" dirty="0" smtClean="0"/>
              <a:t>Borders of categories, and the struggle to be re-classified as members of a more privileged racial group</a:t>
            </a:r>
          </a:p>
          <a:p>
            <a:r>
              <a:rPr lang="en-GB" dirty="0" smtClean="0"/>
              <a:t>e.g. South Africa (</a:t>
            </a:r>
            <a:r>
              <a:rPr lang="en-GB" dirty="0" err="1" smtClean="0"/>
              <a:t>Bowker</a:t>
            </a:r>
            <a:r>
              <a:rPr lang="en-GB" dirty="0" smtClean="0"/>
              <a:t> &amp; Leigh Star 1999) &amp; Colonial context (</a:t>
            </a:r>
            <a:r>
              <a:rPr lang="en-GB" dirty="0" err="1" smtClean="0"/>
              <a:t>Stoller</a:t>
            </a:r>
            <a:r>
              <a:rPr lang="en-GB" dirty="0" smtClean="0"/>
              <a:t> 1995)</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4902" y="772822"/>
            <a:ext cx="3911600" cy="5080000"/>
          </a:xfrm>
          <a:prstGeom prst="rect">
            <a:avLst/>
          </a:prstGeom>
        </p:spPr>
      </p:pic>
      <p:pic>
        <p:nvPicPr>
          <p:cNvPr id="5" name="Picture 4"/>
          <p:cNvPicPr>
            <a:picLocks noChangeAspect="1"/>
          </p:cNvPicPr>
          <p:nvPr/>
        </p:nvPicPr>
        <p:blipFill>
          <a:blip r:embed="rId3"/>
          <a:stretch>
            <a:fillRect/>
          </a:stretch>
        </p:blipFill>
        <p:spPr>
          <a:xfrm>
            <a:off x="4926807" y="633122"/>
            <a:ext cx="3657600" cy="52197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0798" y="593398"/>
            <a:ext cx="7353536" cy="5314466"/>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41356" y="415892"/>
            <a:ext cx="5372100" cy="6442108"/>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 Douglas (1966)</a:t>
            </a:r>
            <a:endParaRPr lang="en-GB" dirty="0"/>
          </a:p>
        </p:txBody>
      </p:sp>
      <p:sp>
        <p:nvSpPr>
          <p:cNvPr id="3" name="Content Placeholder 2"/>
          <p:cNvSpPr>
            <a:spLocks noGrp="1"/>
          </p:cNvSpPr>
          <p:nvPr>
            <p:ph idx="1"/>
          </p:nvPr>
        </p:nvSpPr>
        <p:spPr/>
        <p:txBody>
          <a:bodyPr>
            <a:normAutofit lnSpcReduction="10000"/>
          </a:bodyPr>
          <a:lstStyle/>
          <a:p>
            <a:r>
              <a:rPr lang="en-GB" dirty="0" smtClean="0"/>
              <a:t>Race as a system of social classification </a:t>
            </a:r>
          </a:p>
          <a:p>
            <a:r>
              <a:rPr lang="en-GB" dirty="0" smtClean="0"/>
              <a:t>One-drop of blood = pollution?</a:t>
            </a:r>
          </a:p>
          <a:p>
            <a:r>
              <a:rPr lang="en-GB" dirty="0" smtClean="0"/>
              <a:t>The body as a symbol of society</a:t>
            </a:r>
          </a:p>
          <a:p>
            <a:r>
              <a:rPr lang="en-GB" dirty="0" smtClean="0"/>
              <a:t>Cultural concerns with the body are symbolic concerns about social boundaries</a:t>
            </a:r>
          </a:p>
          <a:p>
            <a:r>
              <a:rPr lang="en-GB" dirty="0" smtClean="0"/>
              <a:t>‘when rituals express anxiety about the body’s orifices the sociological counterpart of this anxiety is a care to protect the political and cultural unity of a minority group’ (Douglas 1966: 125)</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Symbolism of Race: The Body</a:t>
            </a:r>
            <a:endParaRPr lang="en-GB" dirty="0"/>
          </a:p>
        </p:txBody>
      </p:sp>
      <p:sp>
        <p:nvSpPr>
          <p:cNvPr id="3" name="Content Placeholder 2"/>
          <p:cNvSpPr>
            <a:spLocks noGrp="1"/>
          </p:cNvSpPr>
          <p:nvPr>
            <p:ph sz="half" idx="1"/>
          </p:nvPr>
        </p:nvSpPr>
        <p:spPr>
          <a:xfrm>
            <a:off x="1117600" y="2263761"/>
            <a:ext cx="3566160" cy="4013214"/>
          </a:xfrm>
        </p:spPr>
        <p:txBody>
          <a:bodyPr/>
          <a:lstStyle/>
          <a:p>
            <a:r>
              <a:rPr lang="en-GB" dirty="0" smtClean="0"/>
              <a:t>Constructions of racial differences are often mobilised through notions of disgust, pollution and contagion, with ‘the other’ being represented as closer to nature, more animalistic and less human. </a:t>
            </a:r>
          </a:p>
          <a:p>
            <a:r>
              <a:rPr lang="en-GB" dirty="0" smtClean="0"/>
              <a:t>These constructions can be played out through the body</a:t>
            </a:r>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5147534" y="2263761"/>
            <a:ext cx="3566160" cy="4013214"/>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descr="baartman"/>
          <p:cNvPicPr>
            <a:picLocks noChangeAspect="1" noChangeArrowheads="1"/>
          </p:cNvPicPr>
          <p:nvPr/>
        </p:nvPicPr>
        <p:blipFill>
          <a:blip r:embed="rId2"/>
          <a:srcRect/>
          <a:stretch>
            <a:fillRect/>
          </a:stretch>
        </p:blipFill>
        <p:spPr bwMode="auto">
          <a:xfrm>
            <a:off x="657935" y="457860"/>
            <a:ext cx="3875088" cy="5157787"/>
          </a:xfrm>
          <a:prstGeom prst="rect">
            <a:avLst/>
          </a:prstGeom>
          <a:noFill/>
          <a:ln w="9525">
            <a:noFill/>
            <a:miter lim="800000"/>
            <a:headEnd/>
            <a:tailEnd/>
          </a:ln>
        </p:spPr>
      </p:pic>
      <p:pic>
        <p:nvPicPr>
          <p:cNvPr id="6" name="Picture 5"/>
          <p:cNvPicPr>
            <a:picLocks noChangeAspect="1"/>
          </p:cNvPicPr>
          <p:nvPr/>
        </p:nvPicPr>
        <p:blipFill>
          <a:blip r:embed="rId3"/>
          <a:stretch>
            <a:fillRect/>
          </a:stretch>
        </p:blipFill>
        <p:spPr>
          <a:xfrm>
            <a:off x="5042003" y="1001943"/>
            <a:ext cx="3517554" cy="461370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Harrison: Blood &amp; Ancestry </a:t>
            </a:r>
            <a:endParaRPr lang="en-GB" dirty="0"/>
          </a:p>
        </p:txBody>
      </p:sp>
      <p:sp>
        <p:nvSpPr>
          <p:cNvPr id="4" name="Content Placeholder 3"/>
          <p:cNvSpPr>
            <a:spLocks noGrp="1"/>
          </p:cNvSpPr>
          <p:nvPr>
            <p:ph idx="1"/>
          </p:nvPr>
        </p:nvSpPr>
        <p:spPr>
          <a:xfrm>
            <a:off x="1114424" y="2337379"/>
            <a:ext cx="7610476" cy="3928950"/>
          </a:xfrm>
        </p:spPr>
        <p:txBody>
          <a:bodyPr>
            <a:normAutofit fontScale="92500" lnSpcReduction="20000"/>
          </a:bodyPr>
          <a:lstStyle/>
          <a:p>
            <a:r>
              <a:rPr lang="en-US" dirty="0" smtClean="0"/>
              <a:t>‘race can be understood as an ideologically charged distinction in social stratification and as a social and often legal classification applied to people presumed to share common physical or biological traits. Racial categories may be used to mark so-called natural differences even in contexts of ostensible homogeneity. In these cases, the racially designated populations are believed to share, at least in part, some salient ancestry (and, hence, presumed heritable characteristics transmitted through the “blood”) construed to be of social significance and consequence to the dominant social order…social definitions and legal codifications or racial and related color distinctions have historically played a major role in “naturalizing” or representing as natural produced and unchangeable the markedly unequal and unjust distribution of wealth, power and prestige’ (2002: 145-146).</a:t>
            </a:r>
            <a:endParaRPr lang="en-GB"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Hervik</a:t>
            </a:r>
            <a:r>
              <a:rPr lang="en-GB" dirty="0" smtClean="0"/>
              <a:t> (2004)</a:t>
            </a:r>
            <a:endParaRPr lang="en-GB" dirty="0"/>
          </a:p>
        </p:txBody>
      </p:sp>
      <p:sp>
        <p:nvSpPr>
          <p:cNvPr id="3" name="Content Placeholder 2"/>
          <p:cNvSpPr>
            <a:spLocks noGrp="1"/>
          </p:cNvSpPr>
          <p:nvPr>
            <p:ph idx="1"/>
          </p:nvPr>
        </p:nvSpPr>
        <p:spPr>
          <a:xfrm>
            <a:off x="1114424" y="2392593"/>
            <a:ext cx="7610476" cy="3873736"/>
          </a:xfrm>
        </p:spPr>
        <p:txBody>
          <a:bodyPr>
            <a:normAutofit lnSpcReduction="10000"/>
          </a:bodyPr>
          <a:lstStyle/>
          <a:p>
            <a:r>
              <a:rPr lang="en-GB" dirty="0" smtClean="0"/>
              <a:t>There are three common elements which are constitutive of the naturalising discourse of racism:</a:t>
            </a:r>
          </a:p>
          <a:p>
            <a:r>
              <a:rPr lang="en-GB" dirty="0" smtClean="0"/>
              <a:t>Notion of belonging relationally defined in terms of a distinction between ‘us’ and ‘them’.</a:t>
            </a:r>
          </a:p>
          <a:p>
            <a:pPr lvl="0"/>
            <a:r>
              <a:rPr lang="en-GB" dirty="0" err="1" smtClean="0"/>
              <a:t>Inferiorization</a:t>
            </a:r>
            <a:endParaRPr lang="en-GB" dirty="0" smtClean="0"/>
          </a:p>
          <a:p>
            <a:pPr lvl="1"/>
            <a:r>
              <a:rPr lang="en-GB" dirty="0" smtClean="0"/>
              <a:t>Representation of the ‘out’ group as children, animals or primitive,  i.e. participating in a lack of or an underdeveloped humanity</a:t>
            </a:r>
          </a:p>
          <a:p>
            <a:pPr lvl="0"/>
            <a:r>
              <a:rPr lang="en-GB" dirty="0" smtClean="0"/>
              <a:t>The institutional power to enact this </a:t>
            </a:r>
            <a:r>
              <a:rPr lang="en-GB" dirty="0" err="1" smtClean="0"/>
              <a:t>inferiorization</a:t>
            </a:r>
            <a:r>
              <a:rPr lang="en-GB" dirty="0" smtClean="0"/>
              <a:t>, i.e. access to education, resources, power, etc</a:t>
            </a:r>
          </a:p>
          <a:p>
            <a:endParaRPr lang="en-GB" b="1" dirty="0" smtClean="0"/>
          </a:p>
          <a:p>
            <a:endParaRPr lang="en-GB" dirty="0" smtClean="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Race to Ethnicity</a:t>
            </a:r>
            <a:endParaRPr lang="en-GB" dirty="0"/>
          </a:p>
        </p:txBody>
      </p:sp>
      <p:sp>
        <p:nvSpPr>
          <p:cNvPr id="3" name="Content Placeholder 2"/>
          <p:cNvSpPr>
            <a:spLocks noGrp="1"/>
          </p:cNvSpPr>
          <p:nvPr>
            <p:ph idx="1"/>
          </p:nvPr>
        </p:nvSpPr>
        <p:spPr>
          <a:xfrm>
            <a:off x="1114424" y="2300570"/>
            <a:ext cx="7610476" cy="3965759"/>
          </a:xfrm>
        </p:spPr>
        <p:txBody>
          <a:bodyPr>
            <a:normAutofit fontScale="92500" lnSpcReduction="20000"/>
          </a:bodyPr>
          <a:lstStyle/>
          <a:p>
            <a:r>
              <a:rPr lang="en-GB" dirty="0" smtClean="0"/>
              <a:t>The term ‘ethnicity’ has replaced ‘race’ in anthropological discussion</a:t>
            </a:r>
          </a:p>
          <a:p>
            <a:r>
              <a:rPr lang="en-US" dirty="0" smtClean="0">
                <a:ea typeface="Times New Roman"/>
                <a:cs typeface="Arial"/>
              </a:rPr>
              <a:t>the concept of ethnicity is rooted in the idea of societal groups, marked especially by shared language, religion, upbringing or cultural and traditional origins and backgrounds, rather than a shared biological ‘essence’.</a:t>
            </a:r>
          </a:p>
          <a:p>
            <a:r>
              <a:rPr lang="en-US" dirty="0" smtClean="0">
                <a:ea typeface="Times New Roman"/>
                <a:cs typeface="Arial"/>
              </a:rPr>
              <a:t> Ethnicity remains tied to ideas about shared ancestry and descent, though, to the extent that one’s ethnicity is usually assumed to be that of one’s parents. </a:t>
            </a:r>
          </a:p>
          <a:p>
            <a:r>
              <a:rPr lang="en-US" dirty="0" smtClean="0">
                <a:ea typeface="Times New Roman"/>
                <a:cs typeface="Arial"/>
              </a:rPr>
              <a:t>Even so, ethnicity is not a biological characteristic or a ‘real’ essence; rather it is something that is learnt and acquired through socialization in the group one is brought up in.</a:t>
            </a:r>
            <a:endParaRPr lang="en-GB" dirty="0" smtClean="0">
              <a:ea typeface="Times New Roman"/>
              <a:cs typeface="Times New Roman"/>
            </a:endParaRP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Define Ethnic Groups?</a:t>
            </a:r>
            <a:endParaRPr lang="en-GB" dirty="0"/>
          </a:p>
        </p:txBody>
      </p:sp>
      <p:sp>
        <p:nvSpPr>
          <p:cNvPr id="3" name="Content Placeholder 2"/>
          <p:cNvSpPr>
            <a:spLocks noGrp="1"/>
          </p:cNvSpPr>
          <p:nvPr>
            <p:ph idx="1"/>
          </p:nvPr>
        </p:nvSpPr>
        <p:spPr>
          <a:xfrm>
            <a:off x="1114424" y="2263762"/>
            <a:ext cx="7610476" cy="4002568"/>
          </a:xfrm>
        </p:spPr>
        <p:txBody>
          <a:bodyPr>
            <a:normAutofit lnSpcReduction="10000"/>
          </a:bodyPr>
          <a:lstStyle/>
          <a:p>
            <a:r>
              <a:rPr lang="en-GB" dirty="0" smtClean="0"/>
              <a:t>There are so often cultural, religious, economic, political and linguistic overlaps between ethnic groups which see themselves as unique and distinct. </a:t>
            </a:r>
          </a:p>
          <a:p>
            <a:r>
              <a:rPr lang="en-GB" dirty="0" smtClean="0"/>
              <a:t>What seems to be important is that the two groups perceive a significant set of cultural differences between themselves. </a:t>
            </a:r>
          </a:p>
          <a:p>
            <a:r>
              <a:rPr lang="en-GB" dirty="0" smtClean="0"/>
              <a:t>This suggests that ethnicity is not an inherent characteristic of a group, but it is an aspect of a relationship between two or more groups. </a:t>
            </a:r>
          </a:p>
          <a:p>
            <a:r>
              <a:rPr lang="en-GB" dirty="0" smtClean="0"/>
              <a:t>Culturally similar groups may thus enter inter-group conflict because of this perceived difference. </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Definition of Ethnicity</a:t>
            </a:r>
            <a:endParaRPr lang="en-GB" dirty="0"/>
          </a:p>
        </p:txBody>
      </p:sp>
      <p:sp>
        <p:nvSpPr>
          <p:cNvPr id="3" name="Content Placeholder 2"/>
          <p:cNvSpPr>
            <a:spLocks noGrp="1"/>
          </p:cNvSpPr>
          <p:nvPr>
            <p:ph idx="1"/>
          </p:nvPr>
        </p:nvSpPr>
        <p:spPr/>
        <p:txBody>
          <a:bodyPr/>
          <a:lstStyle/>
          <a:p>
            <a:pPr hangingPunct="0"/>
            <a:r>
              <a:rPr lang="en-GB" b="1" dirty="0" smtClean="0"/>
              <a:t>‘</a:t>
            </a:r>
            <a:r>
              <a:rPr lang="en-GB" dirty="0" smtClean="0"/>
              <a:t>an aspect of social relationship between agents who consider themselves as being culturally distinctive from members of other groups with whom they have a minimum of regular interaction. </a:t>
            </a:r>
          </a:p>
          <a:p>
            <a:pPr hangingPunct="0"/>
            <a:r>
              <a:rPr lang="en-GB" dirty="0" smtClean="0"/>
              <a:t>It can thus also be defined as a social identity (based on a contrast </a:t>
            </a:r>
            <a:r>
              <a:rPr lang="en-GB" i="1" dirty="0" err="1" smtClean="0"/>
              <a:t>vis-a-vis</a:t>
            </a:r>
            <a:r>
              <a:rPr lang="en-GB" i="1" dirty="0" smtClean="0"/>
              <a:t> </a:t>
            </a:r>
            <a:r>
              <a:rPr lang="en-GB" dirty="0" smtClean="0"/>
              <a:t>others) characterised by metaphoric or fictive kinship’ (</a:t>
            </a:r>
            <a:r>
              <a:rPr lang="en-GB" dirty="0" err="1" smtClean="0"/>
              <a:t>Eriksen</a:t>
            </a:r>
            <a:r>
              <a:rPr lang="en-GB" dirty="0" smtClean="0"/>
              <a:t>, </a:t>
            </a:r>
            <a:r>
              <a:rPr lang="en-GB" i="1" dirty="0" smtClean="0"/>
              <a:t>Ethnicity &amp; Nationalism</a:t>
            </a:r>
            <a:r>
              <a:rPr lang="en-GB" dirty="0" smtClean="0"/>
              <a:t>)</a:t>
            </a:r>
          </a:p>
          <a:p>
            <a:pPr hangingPunct="0">
              <a:buNone/>
            </a:pPr>
            <a:endParaRPr lang="en-GB" b="1"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Conflict &amp; Otherness</a:t>
            </a:r>
            <a:endParaRPr lang="en-GB" dirty="0"/>
          </a:p>
        </p:txBody>
      </p:sp>
      <p:sp>
        <p:nvSpPr>
          <p:cNvPr id="3" name="Content Placeholder 2"/>
          <p:cNvSpPr>
            <a:spLocks noGrp="1"/>
          </p:cNvSpPr>
          <p:nvPr>
            <p:ph idx="1"/>
          </p:nvPr>
        </p:nvSpPr>
        <p:spPr/>
        <p:txBody>
          <a:bodyPr>
            <a:normAutofit lnSpcReduction="10000"/>
          </a:bodyPr>
          <a:lstStyle/>
          <a:p>
            <a:r>
              <a:rPr lang="en-GB" dirty="0" smtClean="0"/>
              <a:t>However, while ethnicity can minimise social distance between anthropologists and our subjects of study, the erasure of race can have negative consequences. </a:t>
            </a:r>
          </a:p>
          <a:p>
            <a:r>
              <a:rPr lang="en-GB" dirty="0" smtClean="0"/>
              <a:t>Racial inequalities are still experienced by individuals</a:t>
            </a:r>
          </a:p>
          <a:p>
            <a:r>
              <a:rPr lang="en-GB" dirty="0" smtClean="0"/>
              <a:t>Can lead to conflict and the reiteration of difference</a:t>
            </a:r>
          </a:p>
          <a:p>
            <a:r>
              <a:rPr lang="en-GB" dirty="0" smtClean="0"/>
              <a:t>Changing the language does not get rid of racism</a:t>
            </a:r>
          </a:p>
          <a:p>
            <a:r>
              <a:rPr lang="en-GB" dirty="0" smtClean="0"/>
              <a:t>Ethnicity has become the locus of neo-racism</a:t>
            </a:r>
          </a:p>
          <a:p>
            <a:r>
              <a:rPr lang="en-GB" dirty="0" smtClean="0"/>
              <a:t>Racism without race (Harrison, 2002: 153)</a:t>
            </a: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Structural Inequalities</a:t>
            </a:r>
            <a:endParaRPr lang="en-GB" dirty="0"/>
          </a:p>
        </p:txBody>
      </p:sp>
      <p:sp>
        <p:nvSpPr>
          <p:cNvPr id="3" name="Content Placeholder 2"/>
          <p:cNvSpPr>
            <a:spLocks noGrp="1"/>
          </p:cNvSpPr>
          <p:nvPr>
            <p:ph idx="1"/>
          </p:nvPr>
        </p:nvSpPr>
        <p:spPr/>
        <p:txBody>
          <a:bodyPr>
            <a:normAutofit lnSpcReduction="10000"/>
          </a:bodyPr>
          <a:lstStyle/>
          <a:p>
            <a:r>
              <a:rPr lang="en-US" dirty="0" smtClean="0"/>
              <a:t>‘From the vantage points of the subordinate segments of racially stratified societies, the orderliness, lawfulness, and “natural” guise of structured racial inequalities are often experienced as profoundly problematic assaults against their dignity, life chances and human rights. For them, “race” is frequently experienced as a form of symbolic violence as well as materialized violence. </a:t>
            </a:r>
          </a:p>
          <a:p>
            <a:r>
              <a:rPr lang="en-US" dirty="0" smtClean="0"/>
              <a:t>However, they may also experience “race” as an identity they embrace and mobilize in everyday life as well as in more broadly based struggles for civil rights, socioeconomic ability, and political empowerment.’ (Harrison 2002: 146).</a:t>
            </a:r>
            <a:endParaRPr lang="en-GB" dirty="0" smtClean="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a:t>
            </a:r>
            <a:endParaRPr lang="en-GB" dirty="0"/>
          </a:p>
        </p:txBody>
      </p:sp>
      <p:sp>
        <p:nvSpPr>
          <p:cNvPr id="3" name="Content Placeholder 2"/>
          <p:cNvSpPr>
            <a:spLocks noGrp="1"/>
          </p:cNvSpPr>
          <p:nvPr>
            <p:ph idx="1"/>
          </p:nvPr>
        </p:nvSpPr>
        <p:spPr>
          <a:xfrm>
            <a:off x="650875" y="2270126"/>
            <a:ext cx="8074025" cy="3996204"/>
          </a:xfrm>
        </p:spPr>
        <p:txBody>
          <a:bodyPr>
            <a:normAutofit fontScale="92500" lnSpcReduction="10000"/>
          </a:bodyPr>
          <a:lstStyle/>
          <a:p>
            <a:pPr hangingPunct="0"/>
            <a:r>
              <a:rPr lang="en-GB" dirty="0" smtClean="0"/>
              <a:t>‘Thirty-five of the thirty-seven major armed conflicts in the world in 1991 were internal conflicts, and most of them - from Sri Lanka to Northern Ireland - could plausibly be described as ethnic conflicts. In addition to violent ethnic movements, there are also many important non-violent ethnic movements, such as the </a:t>
            </a:r>
            <a:r>
              <a:rPr lang="en-GB" dirty="0" err="1" smtClean="0"/>
              <a:t>Québecois</a:t>
            </a:r>
            <a:r>
              <a:rPr lang="en-GB" dirty="0" smtClean="0"/>
              <a:t> independence movement in Canada. </a:t>
            </a:r>
          </a:p>
          <a:p>
            <a:pPr hangingPunct="0"/>
            <a:r>
              <a:rPr lang="en-GB" dirty="0" smtClean="0"/>
              <a:t>In many parts of the world, further, nation-building - the creation of political cohesion and national identity in former colonies - is high on the political agenda. Ethnic and national identities also become strongly pertinent following the continuous influx of labour migrants and refugees to Europe and North America, which has led to the establishment of new, permanent ethnic minorities in these areas.’ (</a:t>
            </a:r>
            <a:r>
              <a:rPr lang="en-GB" dirty="0" err="1" smtClean="0"/>
              <a:t>Eriksen</a:t>
            </a:r>
            <a:r>
              <a:rPr lang="en-GB" dirty="0" smtClean="0"/>
              <a:t>, 1993)</a:t>
            </a:r>
            <a:r>
              <a:rPr lang="en-US" dirty="0" smtClean="0"/>
              <a:t> </a:t>
            </a:r>
            <a:endParaRPr lang="en-GB" dirty="0" smtClean="0"/>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Racism without Race?</a:t>
            </a:r>
            <a:endParaRPr lang="en-GB" dirty="0"/>
          </a:p>
        </p:txBody>
      </p:sp>
      <p:sp>
        <p:nvSpPr>
          <p:cNvPr id="3" name="Content Placeholder 2"/>
          <p:cNvSpPr>
            <a:spLocks noGrp="1"/>
          </p:cNvSpPr>
          <p:nvPr>
            <p:ph idx="1"/>
          </p:nvPr>
        </p:nvSpPr>
        <p:spPr>
          <a:xfrm>
            <a:off x="1114424" y="2318976"/>
            <a:ext cx="7610476" cy="3947354"/>
          </a:xfrm>
        </p:spPr>
        <p:txBody>
          <a:bodyPr>
            <a:normAutofit fontScale="92500" lnSpcReduction="20000"/>
          </a:bodyPr>
          <a:lstStyle/>
          <a:p>
            <a:r>
              <a:rPr lang="en-GB" dirty="0" smtClean="0"/>
              <a:t>Rather than focusing on skin colour, discrimination and hierarchies become rooted on national and cultural differences which are presumed to be irreconcilable. </a:t>
            </a:r>
          </a:p>
          <a:p>
            <a:r>
              <a:rPr lang="en-GB" dirty="0" smtClean="0"/>
              <a:t>E.g. immigration, multi-</a:t>
            </a:r>
            <a:r>
              <a:rPr lang="en-GB" dirty="0" err="1" smtClean="0"/>
              <a:t>culturalism</a:t>
            </a:r>
            <a:r>
              <a:rPr lang="en-GB" dirty="0" smtClean="0"/>
              <a:t> discourses</a:t>
            </a:r>
          </a:p>
          <a:p>
            <a:r>
              <a:rPr lang="en-GB" dirty="0" smtClean="0"/>
              <a:t>Ethnicity reinforces the notion that; </a:t>
            </a:r>
          </a:p>
          <a:p>
            <a:pPr lvl="1"/>
            <a:r>
              <a:rPr lang="en-GB" dirty="0" smtClean="0"/>
              <a:t>The world is divided into national territories to which ‘cultures’ belong ‘naturally.’ If members of a certain ‘culture’ are found outside its ‘natural’ place, the relations between native and newcomers (locals and migrants or refugees) will be antagonistic. Racist discrimination is increasingly justified by means of exclusive cultural difference.</a:t>
            </a:r>
            <a:r>
              <a:rPr lang="en-US" dirty="0" smtClean="0"/>
              <a:t> (</a:t>
            </a:r>
            <a:r>
              <a:rPr lang="en-US" dirty="0" err="1" smtClean="0"/>
              <a:t>Hervik</a:t>
            </a:r>
            <a:r>
              <a:rPr lang="en-US" dirty="0" smtClean="0"/>
              <a:t> 2004: 151)</a:t>
            </a:r>
          </a:p>
          <a:p>
            <a:r>
              <a:rPr lang="en-US" dirty="0" smtClean="0"/>
              <a:t>These race-neutral discourses simply obscure the persistence of racial oppression (Harrison 2002)</a:t>
            </a:r>
            <a:endParaRPr lang="en-GB" dirty="0" smtClean="0"/>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Nationalism</a:t>
            </a:r>
            <a:endParaRPr lang="en-GB" dirty="0"/>
          </a:p>
        </p:txBody>
      </p:sp>
      <p:sp>
        <p:nvSpPr>
          <p:cNvPr id="3" name="Content Placeholder 2"/>
          <p:cNvSpPr>
            <a:spLocks noGrp="1"/>
          </p:cNvSpPr>
          <p:nvPr>
            <p:ph idx="1"/>
          </p:nvPr>
        </p:nvSpPr>
        <p:spPr/>
        <p:txBody>
          <a:bodyPr/>
          <a:lstStyle/>
          <a:p>
            <a:r>
              <a:rPr lang="en-GB" dirty="0" smtClean="0"/>
              <a:t>Nationalism is the social and political ideology of collective identity based around the idea of a ‘sovereign’ state.</a:t>
            </a:r>
          </a:p>
          <a:p>
            <a:r>
              <a:rPr lang="en-GB" dirty="0" smtClean="0"/>
              <a:t>Origins in European Enlightenment</a:t>
            </a:r>
          </a:p>
          <a:p>
            <a:pPr lvl="1"/>
            <a:r>
              <a:rPr lang="en-GB" dirty="0" smtClean="0"/>
              <a:t>National Self-Determination</a:t>
            </a:r>
          </a:p>
          <a:p>
            <a:pPr lvl="1"/>
            <a:r>
              <a:rPr lang="en-GB" dirty="0" smtClean="0"/>
              <a:t>Shift from divinely ordained dynastic rule to rationally order community</a:t>
            </a:r>
          </a:p>
          <a:p>
            <a:pPr lvl="1"/>
            <a:r>
              <a:rPr lang="en-GB" dirty="0" smtClean="0"/>
              <a:t>French Revolution</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Gellner</a:t>
            </a:r>
            <a:r>
              <a:rPr lang="en-GB" dirty="0" smtClean="0"/>
              <a:t> (1983) </a:t>
            </a:r>
            <a:r>
              <a:rPr lang="en-GB" i="1" dirty="0" smtClean="0"/>
              <a:t>Nations &amp; Nationalism</a:t>
            </a:r>
            <a:endParaRPr lang="en-GB" i="1" dirty="0"/>
          </a:p>
        </p:txBody>
      </p:sp>
      <p:sp>
        <p:nvSpPr>
          <p:cNvPr id="3" name="Content Placeholder 2"/>
          <p:cNvSpPr>
            <a:spLocks noGrp="1"/>
          </p:cNvSpPr>
          <p:nvPr>
            <p:ph idx="1"/>
          </p:nvPr>
        </p:nvSpPr>
        <p:spPr/>
        <p:txBody>
          <a:bodyPr/>
          <a:lstStyle/>
          <a:p>
            <a:r>
              <a:rPr lang="en-GB" dirty="0" smtClean="0"/>
              <a:t>Nationalism is a modern phenomena </a:t>
            </a:r>
          </a:p>
          <a:p>
            <a:r>
              <a:rPr lang="en-GB" dirty="0" smtClean="0"/>
              <a:t>Identified by the ideas of sharing ‘a culture’</a:t>
            </a:r>
          </a:p>
          <a:p>
            <a:r>
              <a:rPr lang="en-GB" dirty="0" smtClean="0"/>
              <a:t>Homogenised culture</a:t>
            </a:r>
          </a:p>
          <a:p>
            <a:r>
              <a:rPr lang="en-GB" dirty="0" smtClean="0"/>
              <a:t>Shared identity between urban and rural</a:t>
            </a:r>
          </a:p>
          <a:p>
            <a:r>
              <a:rPr lang="en-GB" dirty="0" smtClean="0"/>
              <a:t>Rooted in the idea of historical legitimacy </a:t>
            </a:r>
          </a:p>
          <a:p>
            <a:pPr lvl="1"/>
            <a:r>
              <a:rPr lang="en-GB" dirty="0" smtClean="0"/>
              <a:t>Language, religion, folk history</a:t>
            </a:r>
          </a:p>
          <a:p>
            <a:pPr lvl="1"/>
            <a:r>
              <a:rPr lang="en-GB" dirty="0" smtClean="0"/>
              <a:t>Solidarity against common enemy</a:t>
            </a:r>
          </a:p>
          <a:p>
            <a:pPr lvl="1"/>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Nationalism &amp; Ethnicity </a:t>
            </a:r>
            <a:endParaRPr lang="en-GB" dirty="0"/>
          </a:p>
        </p:txBody>
      </p:sp>
      <p:sp>
        <p:nvSpPr>
          <p:cNvPr id="3" name="Content Placeholder 2"/>
          <p:cNvSpPr>
            <a:spLocks noGrp="1"/>
          </p:cNvSpPr>
          <p:nvPr>
            <p:ph idx="1"/>
          </p:nvPr>
        </p:nvSpPr>
        <p:spPr>
          <a:xfrm>
            <a:off x="1114424" y="2278220"/>
            <a:ext cx="7610476" cy="3988110"/>
          </a:xfrm>
        </p:spPr>
        <p:txBody>
          <a:bodyPr>
            <a:normAutofit fontScale="85000" lnSpcReduction="20000"/>
          </a:bodyPr>
          <a:lstStyle/>
          <a:p>
            <a:r>
              <a:rPr lang="en-GB" dirty="0" smtClean="0"/>
              <a:t>Both tied to ideas about shared culture via ancestry and descent; the metaphor of kinship (</a:t>
            </a:r>
            <a:r>
              <a:rPr lang="en-GB" dirty="0" err="1" smtClean="0"/>
              <a:t>Eriksen</a:t>
            </a:r>
            <a:r>
              <a:rPr lang="en-GB" dirty="0" smtClean="0"/>
              <a:t> 1993)</a:t>
            </a:r>
          </a:p>
          <a:p>
            <a:r>
              <a:rPr lang="en-GB" dirty="0" smtClean="0"/>
              <a:t>Nation-state: idea that political, ethnic and national boundaries match (</a:t>
            </a:r>
            <a:r>
              <a:rPr lang="en-GB" dirty="0" err="1" smtClean="0"/>
              <a:t>Eriksen</a:t>
            </a:r>
            <a:r>
              <a:rPr lang="en-GB" dirty="0" smtClean="0"/>
              <a:t> 1993)</a:t>
            </a:r>
          </a:p>
          <a:p>
            <a:r>
              <a:rPr lang="en-GB" dirty="0" smtClean="0"/>
              <a:t>Both emerge at times of social crisis and when boundaries are threatened (</a:t>
            </a:r>
            <a:r>
              <a:rPr lang="en-GB" dirty="0" err="1" smtClean="0"/>
              <a:t>Eriksen</a:t>
            </a:r>
            <a:r>
              <a:rPr lang="en-GB" dirty="0" smtClean="0"/>
              <a:t> 1993: 100)</a:t>
            </a:r>
          </a:p>
          <a:p>
            <a:r>
              <a:rPr lang="en-GB" dirty="0" smtClean="0"/>
              <a:t>Concerns about immigration and irreconcilable cultural differences (Harrison 2002)</a:t>
            </a:r>
          </a:p>
          <a:p>
            <a:r>
              <a:rPr lang="en-GB" dirty="0" smtClean="0"/>
              <a:t>Natural territories and the natural place of people (</a:t>
            </a:r>
            <a:r>
              <a:rPr lang="en-GB" dirty="0" err="1" smtClean="0"/>
              <a:t>Hervik</a:t>
            </a:r>
            <a:r>
              <a:rPr lang="en-GB" dirty="0" smtClean="0"/>
              <a:t> 2004: 151)</a:t>
            </a:r>
          </a:p>
          <a:p>
            <a:r>
              <a:rPr lang="en-GB" dirty="0" smtClean="0"/>
              <a:t>Both draw on powerful emotive symbols (</a:t>
            </a:r>
            <a:r>
              <a:rPr lang="en-GB" dirty="0" err="1" smtClean="0"/>
              <a:t>Eriksen</a:t>
            </a:r>
            <a:r>
              <a:rPr lang="en-GB" dirty="0" smtClean="0"/>
              <a:t> 1993: 107)</a:t>
            </a:r>
          </a:p>
          <a:p>
            <a:r>
              <a:rPr lang="en-GB" dirty="0" smtClean="0"/>
              <a:t>Established in relation to an ‘Other’</a:t>
            </a:r>
          </a:p>
          <a:p>
            <a:endParaRPr lang="en-GB" b="1" dirty="0" smtClean="0"/>
          </a:p>
          <a:p>
            <a:endParaRPr lang="en-GB" b="1" dirty="0" smtClean="0"/>
          </a:p>
          <a:p>
            <a:endParaRPr lang="en-GB" b="1" dirty="0" smtClean="0"/>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6225" y="506237"/>
            <a:ext cx="2755900" cy="2946400"/>
          </a:xfrm>
          <a:prstGeom prst="rect">
            <a:avLst/>
          </a:prstGeom>
        </p:spPr>
      </p:pic>
      <p:pic>
        <p:nvPicPr>
          <p:cNvPr id="5" name="Picture 4"/>
          <p:cNvPicPr>
            <a:picLocks noChangeAspect="1"/>
          </p:cNvPicPr>
          <p:nvPr/>
        </p:nvPicPr>
        <p:blipFill>
          <a:blip r:embed="rId3"/>
          <a:stretch>
            <a:fillRect/>
          </a:stretch>
        </p:blipFill>
        <p:spPr>
          <a:xfrm>
            <a:off x="396225" y="3744187"/>
            <a:ext cx="2857500" cy="2857500"/>
          </a:xfrm>
          <a:prstGeom prst="rect">
            <a:avLst/>
          </a:prstGeom>
        </p:spPr>
      </p:pic>
      <p:pic>
        <p:nvPicPr>
          <p:cNvPr id="6" name="Picture 5"/>
          <p:cNvPicPr>
            <a:picLocks noChangeAspect="1"/>
          </p:cNvPicPr>
          <p:nvPr/>
        </p:nvPicPr>
        <p:blipFill>
          <a:blip r:embed="rId4"/>
          <a:stretch>
            <a:fillRect/>
          </a:stretch>
        </p:blipFill>
        <p:spPr>
          <a:xfrm>
            <a:off x="3152125" y="-65813"/>
            <a:ext cx="5080000" cy="3810000"/>
          </a:xfrm>
          <a:prstGeom prst="rect">
            <a:avLst/>
          </a:prstGeom>
        </p:spPr>
      </p:pic>
      <p:pic>
        <p:nvPicPr>
          <p:cNvPr id="7" name="Picture 6"/>
          <p:cNvPicPr>
            <a:picLocks noChangeAspect="1"/>
          </p:cNvPicPr>
          <p:nvPr/>
        </p:nvPicPr>
        <p:blipFill>
          <a:blip r:embed="rId5"/>
          <a:stretch>
            <a:fillRect/>
          </a:stretch>
        </p:blipFill>
        <p:spPr>
          <a:xfrm>
            <a:off x="6065604" y="3810000"/>
            <a:ext cx="2667000" cy="304800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9149" y="363104"/>
            <a:ext cx="4459996" cy="6252135"/>
          </a:xfrm>
          <a:prstGeom prst="rect">
            <a:avLst/>
          </a:prstGeom>
        </p:spPr>
      </p:pic>
      <p:pic>
        <p:nvPicPr>
          <p:cNvPr id="10" name="Picture 9"/>
          <p:cNvPicPr>
            <a:picLocks noChangeAspect="1"/>
          </p:cNvPicPr>
          <p:nvPr/>
        </p:nvPicPr>
        <p:blipFill>
          <a:blip r:embed="rId3"/>
          <a:stretch>
            <a:fillRect/>
          </a:stretch>
        </p:blipFill>
        <p:spPr>
          <a:xfrm>
            <a:off x="5229145" y="705342"/>
            <a:ext cx="3492500" cy="2954747"/>
          </a:xfrm>
          <a:prstGeom prst="rect">
            <a:avLst/>
          </a:prstGeom>
        </p:spPr>
      </p:pic>
      <p:pic>
        <p:nvPicPr>
          <p:cNvPr id="11" name="Picture 10"/>
          <p:cNvPicPr>
            <a:picLocks noChangeAspect="1"/>
          </p:cNvPicPr>
          <p:nvPr/>
        </p:nvPicPr>
        <p:blipFill>
          <a:blip r:embed="rId4"/>
          <a:stretch>
            <a:fillRect/>
          </a:stretch>
        </p:blipFill>
        <p:spPr>
          <a:xfrm>
            <a:off x="5343445" y="4096896"/>
            <a:ext cx="3378200" cy="241300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Nationalism, Place &amp; Globalisation</a:t>
            </a:r>
            <a:endParaRPr lang="en-GB" dirty="0"/>
          </a:p>
        </p:txBody>
      </p:sp>
      <p:sp>
        <p:nvSpPr>
          <p:cNvPr id="3" name="Content Placeholder 2"/>
          <p:cNvSpPr>
            <a:spLocks noGrp="1"/>
          </p:cNvSpPr>
          <p:nvPr>
            <p:ph idx="1"/>
          </p:nvPr>
        </p:nvSpPr>
        <p:spPr/>
        <p:txBody>
          <a:bodyPr/>
          <a:lstStyle/>
          <a:p>
            <a:r>
              <a:rPr lang="en-GB" dirty="0" smtClean="0"/>
              <a:t>Globalisation and the global flows of people </a:t>
            </a:r>
            <a:r>
              <a:rPr lang="en-GB" dirty="0" err="1" smtClean="0"/>
              <a:t>problematise</a:t>
            </a:r>
            <a:r>
              <a:rPr lang="en-GB" dirty="0" smtClean="0"/>
              <a:t> the concept of a sovereign nation</a:t>
            </a:r>
          </a:p>
          <a:p>
            <a:r>
              <a:rPr lang="en-GB" dirty="0" smtClean="0"/>
              <a:t>Where are the boundaries? </a:t>
            </a:r>
          </a:p>
          <a:p>
            <a:r>
              <a:rPr lang="en-GB" dirty="0" smtClean="0"/>
              <a:t>Where do minority </a:t>
            </a:r>
            <a:r>
              <a:rPr lang="en-GB" dirty="0" smtClean="0"/>
              <a:t>groups</a:t>
            </a:r>
            <a:r>
              <a:rPr lang="en-GB" dirty="0" smtClean="0"/>
              <a:t> </a:t>
            </a:r>
            <a:r>
              <a:rPr lang="en-GB" dirty="0" smtClean="0"/>
              <a:t>who </a:t>
            </a:r>
            <a:r>
              <a:rPr lang="en-GB" dirty="0" smtClean="0"/>
              <a:t>do not share – or are not perceived as sharing - the same cultural values fit?</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Anderson (1983) </a:t>
            </a:r>
            <a:r>
              <a:rPr lang="en-GB" i="1" dirty="0" smtClean="0"/>
              <a:t>Imagined Communities</a:t>
            </a:r>
            <a:endParaRPr lang="en-GB" i="1" dirty="0"/>
          </a:p>
        </p:txBody>
      </p:sp>
      <p:sp>
        <p:nvSpPr>
          <p:cNvPr id="3" name="Content Placeholder 2"/>
          <p:cNvSpPr>
            <a:spLocks noGrp="1"/>
          </p:cNvSpPr>
          <p:nvPr>
            <p:ph idx="1"/>
          </p:nvPr>
        </p:nvSpPr>
        <p:spPr/>
        <p:txBody>
          <a:bodyPr/>
          <a:lstStyle/>
          <a:p>
            <a:r>
              <a:rPr lang="en-GB" dirty="0" smtClean="0"/>
              <a:t>Defines nation as ‘</a:t>
            </a:r>
            <a:r>
              <a:rPr lang="en-US" dirty="0" smtClean="0">
                <a:ea typeface="Times New Roman"/>
                <a:cs typeface="Times New Roman"/>
              </a:rPr>
              <a:t>an imagined political community – and imagined as both inherently limited and sovereign’ (Anderson 1991: 6)</a:t>
            </a:r>
            <a:endParaRPr lang="en-GB" dirty="0" smtClean="0">
              <a:ea typeface="Times New Roman"/>
              <a:cs typeface="Times New Roman"/>
            </a:endParaRPr>
          </a:p>
          <a:p>
            <a:r>
              <a:rPr lang="en-GB" dirty="0" smtClean="0"/>
              <a:t>Imagined as members do not personally know most of the fellow members</a:t>
            </a:r>
          </a:p>
          <a:p>
            <a:r>
              <a:rPr lang="en-GB" dirty="0" smtClean="0"/>
              <a:t>Members of a nation maintain an image of joint identity and solidarity </a:t>
            </a:r>
          </a:p>
          <a:p>
            <a:r>
              <a:rPr lang="en-GB" dirty="0" smtClean="0"/>
              <a:t>How is this produced?  </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Producing Nationalism</a:t>
            </a:r>
            <a:endParaRPr lang="en-GB" dirty="0"/>
          </a:p>
        </p:txBody>
      </p:sp>
      <p:sp>
        <p:nvSpPr>
          <p:cNvPr id="5" name="Content Placeholder 4"/>
          <p:cNvSpPr>
            <a:spLocks noGrp="1"/>
          </p:cNvSpPr>
          <p:nvPr>
            <p:ph sz="half" idx="1"/>
          </p:nvPr>
        </p:nvSpPr>
        <p:spPr>
          <a:xfrm>
            <a:off x="634968" y="2315567"/>
            <a:ext cx="4048792" cy="3961408"/>
          </a:xfrm>
        </p:spPr>
        <p:txBody>
          <a:bodyPr>
            <a:normAutofit/>
          </a:bodyPr>
          <a:lstStyle/>
          <a:p>
            <a:r>
              <a:rPr lang="en-GB" dirty="0" smtClean="0"/>
              <a:t>Dissemination of information </a:t>
            </a:r>
          </a:p>
          <a:p>
            <a:pPr lvl="1"/>
            <a:r>
              <a:rPr lang="en-GB" dirty="0" smtClean="0"/>
              <a:t>The printing press</a:t>
            </a:r>
          </a:p>
          <a:p>
            <a:pPr lvl="1"/>
            <a:r>
              <a:rPr lang="en-GB" dirty="0" smtClean="0"/>
              <a:t>Printed material in common language (King James Bible)</a:t>
            </a:r>
          </a:p>
          <a:p>
            <a:r>
              <a:rPr lang="en-GB" dirty="0" smtClean="0"/>
              <a:t>Standardising language</a:t>
            </a:r>
          </a:p>
          <a:p>
            <a:r>
              <a:rPr lang="en-GB" dirty="0" smtClean="0"/>
              <a:t>Symbolism</a:t>
            </a:r>
          </a:p>
          <a:p>
            <a:pPr lvl="1"/>
            <a:r>
              <a:rPr lang="en-GB" dirty="0" smtClean="0"/>
              <a:t> events and contests</a:t>
            </a:r>
          </a:p>
          <a:p>
            <a:r>
              <a:rPr lang="en-GB" dirty="0" smtClean="0"/>
              <a:t>Formalised and Disseminated myths</a:t>
            </a:r>
            <a:endParaRPr lang="en-GB" dirty="0"/>
          </a:p>
        </p:txBody>
      </p:sp>
      <p:sp>
        <p:nvSpPr>
          <p:cNvPr id="6" name="Content Placeholder 5"/>
          <p:cNvSpPr>
            <a:spLocks noGrp="1"/>
          </p:cNvSpPr>
          <p:nvPr>
            <p:ph sz="half" idx="2"/>
          </p:nvPr>
        </p:nvSpPr>
        <p:spPr/>
        <p:txBody>
          <a:bodyPr>
            <a:normAutofit/>
          </a:bodyPr>
          <a:lstStyle/>
          <a:p>
            <a:endParaRPr lang="en-GB"/>
          </a:p>
        </p:txBody>
      </p:sp>
      <p:pic>
        <p:nvPicPr>
          <p:cNvPr id="7" name="Picture 6"/>
          <p:cNvPicPr>
            <a:picLocks noChangeAspect="1"/>
          </p:cNvPicPr>
          <p:nvPr/>
        </p:nvPicPr>
        <p:blipFill>
          <a:blip r:embed="rId2"/>
          <a:stretch>
            <a:fillRect/>
          </a:stretch>
        </p:blipFill>
        <p:spPr>
          <a:xfrm>
            <a:off x="4683760" y="2038256"/>
            <a:ext cx="2501900" cy="3238500"/>
          </a:xfrm>
          <a:prstGeom prst="rect">
            <a:avLst/>
          </a:prstGeom>
        </p:spPr>
      </p:pic>
      <p:pic>
        <p:nvPicPr>
          <p:cNvPr id="8" name="Picture 7"/>
          <p:cNvPicPr>
            <a:picLocks noChangeAspect="1"/>
          </p:cNvPicPr>
          <p:nvPr/>
        </p:nvPicPr>
        <p:blipFill>
          <a:blip r:embed="rId3"/>
          <a:stretch>
            <a:fillRect/>
          </a:stretch>
        </p:blipFill>
        <p:spPr>
          <a:xfrm>
            <a:off x="6210300" y="4089400"/>
            <a:ext cx="2933700" cy="276860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Being Norwegian (</a:t>
            </a:r>
            <a:r>
              <a:rPr lang="en-GB" dirty="0" err="1" smtClean="0"/>
              <a:t>Gullestad</a:t>
            </a:r>
            <a:r>
              <a:rPr lang="en-GB" dirty="0" smtClean="0"/>
              <a:t> 2002) </a:t>
            </a:r>
            <a:endParaRPr lang="en-GB" dirty="0"/>
          </a:p>
        </p:txBody>
      </p:sp>
      <p:sp>
        <p:nvSpPr>
          <p:cNvPr id="6" name="Content Placeholder 5"/>
          <p:cNvSpPr>
            <a:spLocks noGrp="1"/>
          </p:cNvSpPr>
          <p:nvPr>
            <p:ph idx="1"/>
          </p:nvPr>
        </p:nvSpPr>
        <p:spPr>
          <a:xfrm>
            <a:off x="1114424" y="2282166"/>
            <a:ext cx="7610476" cy="3984163"/>
          </a:xfrm>
        </p:spPr>
        <p:txBody>
          <a:bodyPr>
            <a:normAutofit fontScale="92500" lnSpcReduction="10000"/>
          </a:bodyPr>
          <a:lstStyle/>
          <a:p>
            <a:pPr lvl="0"/>
            <a:r>
              <a:rPr lang="en-US" dirty="0" smtClean="0"/>
              <a:t>a ‘popular reinforcement of the ethnic dimensions of…nationalism, with a focus on common culture, ancestry and origin’ (</a:t>
            </a:r>
            <a:r>
              <a:rPr lang="en-US" dirty="0" err="1" smtClean="0"/>
              <a:t>Gullestad</a:t>
            </a:r>
            <a:r>
              <a:rPr lang="en-US" dirty="0" smtClean="0"/>
              <a:t> 2002: 45)</a:t>
            </a:r>
          </a:p>
          <a:p>
            <a:pPr lvl="0"/>
            <a:r>
              <a:rPr lang="en-US" dirty="0" smtClean="0"/>
              <a:t>Nationhood, as defined post WW2, seen in terms of generalized kinship, ethnicity &amp; moral community</a:t>
            </a:r>
          </a:p>
          <a:p>
            <a:pPr lvl="1"/>
            <a:r>
              <a:rPr lang="en-US" dirty="0" smtClean="0"/>
              <a:t>Creation of Welfare State</a:t>
            </a:r>
          </a:p>
          <a:p>
            <a:pPr lvl="1"/>
            <a:r>
              <a:rPr lang="en-US" dirty="0" smtClean="0"/>
              <a:t>Rebuilding &amp; Commemoration of struggles against the Nazis</a:t>
            </a:r>
          </a:p>
          <a:p>
            <a:r>
              <a:rPr lang="en-US" dirty="0" smtClean="0"/>
              <a:t>Being Norwegian seen in primordial terms of kinship with the nation-builders. </a:t>
            </a:r>
            <a:endParaRPr lang="en-GB" dirty="0" smtClean="0"/>
          </a:p>
          <a:p>
            <a:r>
              <a:rPr lang="en-US" dirty="0" smtClean="0"/>
              <a:t>Immigrants are excluded and immigration seen as ‘occupation’.</a:t>
            </a:r>
            <a:endParaRPr lang="en-GB" dirty="0" smtClean="0"/>
          </a:p>
          <a:p>
            <a:pPr lvl="0"/>
            <a:endParaRPr lang="en-GB" dirty="0"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Structural Relations with Migrants </a:t>
            </a:r>
            <a:endParaRPr lang="en-GB" dirty="0"/>
          </a:p>
        </p:txBody>
      </p:sp>
      <p:sp>
        <p:nvSpPr>
          <p:cNvPr id="3" name="Content Placeholder 2"/>
          <p:cNvSpPr>
            <a:spLocks noGrp="1"/>
          </p:cNvSpPr>
          <p:nvPr>
            <p:ph idx="1"/>
          </p:nvPr>
        </p:nvSpPr>
        <p:spPr>
          <a:xfrm>
            <a:off x="1114424" y="2300570"/>
            <a:ext cx="7610476" cy="3965759"/>
          </a:xfrm>
        </p:spPr>
        <p:txBody>
          <a:bodyPr>
            <a:normAutofit fontScale="92500" lnSpcReduction="10000"/>
          </a:bodyPr>
          <a:lstStyle/>
          <a:p>
            <a:pPr lvl="0"/>
            <a:r>
              <a:rPr lang="en-US" dirty="0" err="1" smtClean="0"/>
              <a:t>Wikan</a:t>
            </a:r>
            <a:r>
              <a:rPr lang="en-US" dirty="0" smtClean="0"/>
              <a:t> argues that Pakistani/Muslim immigrants in Norway exclude themselves from participation in ‘Norwegian’ culture</a:t>
            </a:r>
          </a:p>
          <a:p>
            <a:pPr lvl="0"/>
            <a:r>
              <a:rPr lang="en-US" dirty="0" smtClean="0"/>
              <a:t>Problem of host-guest relationship: immigrants are always seen as ‘guests’. May seem well-intended but is a relationship of power which reinforces ethnic boundaries</a:t>
            </a:r>
            <a:endParaRPr lang="en-GB" dirty="0" smtClean="0"/>
          </a:p>
          <a:p>
            <a:pPr lvl="0"/>
            <a:r>
              <a:rPr lang="en-US" dirty="0" smtClean="0"/>
              <a:t>Skin </a:t>
            </a:r>
            <a:r>
              <a:rPr lang="en-US" dirty="0" err="1" smtClean="0"/>
              <a:t>colour</a:t>
            </a:r>
            <a:r>
              <a:rPr lang="en-US" dirty="0" smtClean="0"/>
              <a:t> still seen as an implicit marker of difference by many Norwegians</a:t>
            </a:r>
            <a:endParaRPr lang="en-GB" dirty="0" smtClean="0"/>
          </a:p>
          <a:p>
            <a:pPr lvl="0"/>
            <a:r>
              <a:rPr lang="en-US" dirty="0" smtClean="0"/>
              <a:t>Immigrants are asked to become ‘more Norwegian’ yet denied the possibility of this based on ideas of race/ethnicity: </a:t>
            </a:r>
            <a:endParaRPr lang="en-GB" dirty="0" smtClean="0"/>
          </a:p>
          <a:p>
            <a:pPr hangingPunct="0">
              <a:buNone/>
            </a:pPr>
            <a:endParaRPr lang="en-GB" dirty="0" smtClean="0"/>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Gullestad’s</a:t>
            </a:r>
            <a:r>
              <a:rPr lang="en-GB" dirty="0" smtClean="0"/>
              <a:t> Conclusion </a:t>
            </a:r>
            <a:endParaRPr lang="en-GB" dirty="0"/>
          </a:p>
        </p:txBody>
      </p:sp>
      <p:sp>
        <p:nvSpPr>
          <p:cNvPr id="3" name="Content Placeholder 2"/>
          <p:cNvSpPr>
            <a:spLocks noGrp="1"/>
          </p:cNvSpPr>
          <p:nvPr>
            <p:ph idx="1"/>
          </p:nvPr>
        </p:nvSpPr>
        <p:spPr/>
        <p:txBody>
          <a:bodyPr/>
          <a:lstStyle/>
          <a:p>
            <a:r>
              <a:rPr lang="en-US" b="1" dirty="0" smtClean="0"/>
              <a:t> </a:t>
            </a:r>
            <a:r>
              <a:rPr lang="en-US" dirty="0" smtClean="0"/>
              <a:t>‘an outsider must be created, in order for the internal sameness, unity and belonging to be confirmed. Ancestry, religion, and morality are </a:t>
            </a:r>
            <a:r>
              <a:rPr lang="en-US" dirty="0" smtClean="0"/>
              <a:t>intertwined </a:t>
            </a:r>
            <a:r>
              <a:rPr lang="en-US" dirty="0" smtClean="0"/>
              <a:t>in this form of nationalism, </a:t>
            </a:r>
            <a:r>
              <a:rPr lang="en-US" dirty="0" err="1" smtClean="0"/>
              <a:t>ethnicizing</a:t>
            </a:r>
            <a:r>
              <a:rPr lang="en-US" dirty="0" smtClean="0"/>
              <a:t> the state as an expression of collective identity’ ( 2002: 59)</a:t>
            </a:r>
            <a:endParaRPr lang="en-GB" dirty="0" smtClean="0"/>
          </a:p>
          <a:p>
            <a:endParaRPr lang="en-GB" b="1" dirty="0"/>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The Invention of Tradition</a:t>
            </a:r>
            <a:r>
              <a:rPr lang="en-GB" dirty="0" smtClean="0"/>
              <a:t> (</a:t>
            </a:r>
            <a:r>
              <a:rPr lang="en-GB" dirty="0" err="1" smtClean="0"/>
              <a:t>Hobsbawm</a:t>
            </a:r>
            <a:r>
              <a:rPr lang="en-GB" dirty="0" smtClean="0"/>
              <a:t> &amp; Ranger, </a:t>
            </a:r>
            <a:r>
              <a:rPr lang="en-GB" dirty="0" err="1" smtClean="0"/>
              <a:t>eds</a:t>
            </a:r>
            <a:r>
              <a:rPr lang="en-GB" dirty="0" smtClean="0"/>
              <a:t>, 1983)</a:t>
            </a:r>
            <a:endParaRPr lang="en-GB" dirty="0"/>
          </a:p>
        </p:txBody>
      </p:sp>
      <p:sp>
        <p:nvSpPr>
          <p:cNvPr id="3" name="Content Placeholder 2"/>
          <p:cNvSpPr>
            <a:spLocks noGrp="1"/>
          </p:cNvSpPr>
          <p:nvPr>
            <p:ph idx="1"/>
          </p:nvPr>
        </p:nvSpPr>
        <p:spPr/>
        <p:txBody>
          <a:bodyPr>
            <a:normAutofit fontScale="92500" lnSpcReduction="10000"/>
          </a:bodyPr>
          <a:lstStyle/>
          <a:p>
            <a:pPr lvl="0"/>
            <a:r>
              <a:rPr lang="en-US" dirty="0" smtClean="0"/>
              <a:t>"'Invented tradition' is taken to mean a set of practices, normally governed by overtly or tacitly accepted rules and of a ritual or symbolic nature, which seek to inculcate certain values and norms of </a:t>
            </a:r>
            <a:r>
              <a:rPr lang="en-US" dirty="0" err="1" smtClean="0"/>
              <a:t>behaviour</a:t>
            </a:r>
            <a:r>
              <a:rPr lang="en-US" dirty="0" smtClean="0"/>
              <a:t> by repetition, which automatically implies continuity with the past. </a:t>
            </a:r>
          </a:p>
          <a:p>
            <a:pPr lvl="0"/>
            <a:r>
              <a:rPr lang="en-US" dirty="0" smtClean="0"/>
              <a:t>In fact, where possible, they normally attempt to establish continuity with a suitable historic past.... However, insofar as there is such reference to a historic past, the peculiarity of 'invented' traditions is that the continuity with it is largely fictitious. In short, they are responses to novel situations which take the form of reference to old situations, or which establish their own past by quasi-obligatory repetition."</a:t>
            </a:r>
            <a:endParaRPr lang="en-GB" dirty="0" smtClean="0"/>
          </a:p>
          <a:p>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04792" y="1101588"/>
            <a:ext cx="3905349" cy="3622915"/>
          </a:xfrm>
          <a:prstGeom prst="rect">
            <a:avLst/>
          </a:prstGeom>
        </p:spPr>
      </p:pic>
      <p:pic>
        <p:nvPicPr>
          <p:cNvPr id="5" name="Picture 4"/>
          <p:cNvPicPr>
            <a:picLocks noChangeAspect="1"/>
          </p:cNvPicPr>
          <p:nvPr/>
        </p:nvPicPr>
        <p:blipFill>
          <a:blip r:embed="rId3"/>
          <a:stretch>
            <a:fillRect/>
          </a:stretch>
        </p:blipFill>
        <p:spPr>
          <a:xfrm>
            <a:off x="630344" y="1051991"/>
            <a:ext cx="3142110" cy="4400796"/>
          </a:xfrm>
          <a:prstGeom prst="rect">
            <a:avLst/>
          </a:prstGeom>
        </p:spPr>
      </p:pic>
      <p:pic>
        <p:nvPicPr>
          <p:cNvPr id="6" name="Picture 5"/>
          <p:cNvPicPr>
            <a:picLocks noChangeAspect="1"/>
          </p:cNvPicPr>
          <p:nvPr/>
        </p:nvPicPr>
        <p:blipFill>
          <a:blip r:embed="rId4"/>
          <a:stretch>
            <a:fillRect/>
          </a:stretch>
        </p:blipFill>
        <p:spPr>
          <a:xfrm>
            <a:off x="3441603" y="3758508"/>
            <a:ext cx="3073400" cy="2641600"/>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 in Highland Scotland</a:t>
            </a:r>
            <a:br>
              <a:rPr lang="en-GB" dirty="0" smtClean="0"/>
            </a:br>
            <a:r>
              <a:rPr lang="en-GB" dirty="0" smtClean="0"/>
              <a:t>Trevor- Roper</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Discovery of the Scots-Gaelic poet, Ossian, in 1760s</a:t>
            </a:r>
          </a:p>
          <a:p>
            <a:r>
              <a:rPr lang="en-GB" dirty="0" smtClean="0"/>
              <a:t>Popularised the idea of a distinct and ancient Scottish Highland culture</a:t>
            </a:r>
          </a:p>
          <a:p>
            <a:r>
              <a:rPr lang="en-GB" dirty="0" smtClean="0"/>
              <a:t>Modern kilt was invented in approx 1727 by a Quaker industrialist</a:t>
            </a:r>
          </a:p>
          <a:p>
            <a:r>
              <a:rPr lang="en-GB" dirty="0" smtClean="0"/>
              <a:t>Clan tartans probably never existed</a:t>
            </a:r>
          </a:p>
          <a:p>
            <a:r>
              <a:rPr lang="en-GB" dirty="0" smtClean="0"/>
              <a:t>Wearing tartan became popular in the 19</a:t>
            </a:r>
            <a:r>
              <a:rPr lang="en-GB" baseline="30000" dirty="0" smtClean="0"/>
              <a:t>th</a:t>
            </a:r>
            <a:r>
              <a:rPr lang="en-GB" dirty="0" smtClean="0"/>
              <a:t> century</a:t>
            </a:r>
          </a:p>
          <a:p>
            <a:r>
              <a:rPr lang="en-GB" dirty="0" smtClean="0"/>
              <a:t>The kilt became associated with Highlanders, and became a symbol of Scottish identity</a:t>
            </a:r>
            <a:endParaRPr lang="en-GB" dirty="0"/>
          </a:p>
        </p:txBody>
      </p:sp>
    </p:spTree>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425</TotalTime>
  <Words>2528</Words>
  <Application>Microsoft Macintosh PowerPoint</Application>
  <PresentationFormat>On-screen Show (4:3)</PresentationFormat>
  <Paragraphs>181</Paragraphs>
  <Slides>44</Slides>
  <Notes>0</Notes>
  <HiddenSlides>0</HiddenSlides>
  <MMClips>0</MMClips>
  <ScaleCrop>false</ScaleCrop>
  <HeadingPairs>
    <vt:vector size="4" baseType="variant">
      <vt:variant>
        <vt:lpstr>Design Template</vt:lpstr>
      </vt:variant>
      <vt:variant>
        <vt:i4>1</vt:i4>
      </vt:variant>
      <vt:variant>
        <vt:lpstr>Slide Titles</vt:lpstr>
      </vt:variant>
      <vt:variant>
        <vt:i4>44</vt:i4>
      </vt:variant>
    </vt:vector>
  </HeadingPairs>
  <TitlesOfParts>
    <vt:vector size="45" baseType="lpstr">
      <vt:lpstr>Perspective</vt:lpstr>
      <vt:lpstr>Race, Ethnicity &amp; Nationalism</vt:lpstr>
      <vt:lpstr>Themes &amp; Questions</vt:lpstr>
      <vt:lpstr>A History of Race (see Wolf 1994)</vt:lpstr>
      <vt:lpstr>Slide 4</vt:lpstr>
      <vt:lpstr>Nature &amp; Culture</vt:lpstr>
      <vt:lpstr>Slide 6</vt:lpstr>
      <vt:lpstr>Slide 7</vt:lpstr>
      <vt:lpstr>19th Century Evolutionism</vt:lpstr>
      <vt:lpstr>Slide 9</vt:lpstr>
      <vt:lpstr>Consequences</vt:lpstr>
      <vt:lpstr>20th Century</vt:lpstr>
      <vt:lpstr>The Pervasion of Scientific Racism</vt:lpstr>
      <vt:lpstr>Eugenics</vt:lpstr>
      <vt:lpstr>Race as a Naturalising Discourse</vt:lpstr>
      <vt:lpstr>One-drop rule </vt:lpstr>
      <vt:lpstr>Slide 16</vt:lpstr>
      <vt:lpstr>Slide 17</vt:lpstr>
      <vt:lpstr>Slide 18</vt:lpstr>
      <vt:lpstr>Mary Douglas (1966)</vt:lpstr>
      <vt:lpstr>Symbolism of Race: The Body</vt:lpstr>
      <vt:lpstr>Slide 21</vt:lpstr>
      <vt:lpstr>Harrison: Blood &amp; Ancestry </vt:lpstr>
      <vt:lpstr>Hervik (2004)</vt:lpstr>
      <vt:lpstr>From Race to Ethnicity</vt:lpstr>
      <vt:lpstr>How to Define Ethnic Groups?</vt:lpstr>
      <vt:lpstr>A Definition of Ethnicity</vt:lpstr>
      <vt:lpstr>Creating Conflict &amp; Otherness</vt:lpstr>
      <vt:lpstr>Structural Inequalities</vt:lpstr>
      <vt:lpstr>Conflict</vt:lpstr>
      <vt:lpstr>Racism without Race?</vt:lpstr>
      <vt:lpstr>Nationalism</vt:lpstr>
      <vt:lpstr>Gellner (1983) Nations &amp; Nationalism</vt:lpstr>
      <vt:lpstr>Nationalism &amp; Ethnicity </vt:lpstr>
      <vt:lpstr>Slide 34</vt:lpstr>
      <vt:lpstr>Slide 35</vt:lpstr>
      <vt:lpstr>Nationalism, Place &amp; Globalisation</vt:lpstr>
      <vt:lpstr>Anderson (1983) Imagined Communities</vt:lpstr>
      <vt:lpstr>Producing Nationalism</vt:lpstr>
      <vt:lpstr>Being Norwegian (Gullestad 2002) </vt:lpstr>
      <vt:lpstr>Structural Relations with Migrants </vt:lpstr>
      <vt:lpstr>Gullestad’s Conclusion </vt:lpstr>
      <vt:lpstr>The Invention of Tradition (Hobsbawm &amp; Ranger, eds, 1983)</vt:lpstr>
      <vt:lpstr>Slide 43</vt:lpstr>
      <vt:lpstr>Example in Highland Scotland Trevor- Roper</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Race, Ethnicity &amp; Nationalism</dc:title>
  <dc:creator>Emma-Jayne Abbots</dc:creator>
  <cp:lastModifiedBy>Emma-Jayne Abbots</cp:lastModifiedBy>
  <cp:revision>23</cp:revision>
  <dcterms:created xsi:type="dcterms:W3CDTF">2017-03-27T11:15:16Z</dcterms:created>
  <dcterms:modified xsi:type="dcterms:W3CDTF">2017-03-27T11:23:39Z</dcterms:modified>
</cp:coreProperties>
</file>