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5" r:id="rId18"/>
    <p:sldId id="273" r:id="rId19"/>
    <p:sldId id="274" r:id="rId20"/>
    <p:sldId id="276" r:id="rId21"/>
    <p:sldId id="277" r:id="rId22"/>
    <p:sldId id="263" r:id="rId23"/>
  </p:sldIdLst>
  <p:sldSz cx="12192000" cy="6858000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2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25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librarycatalogue.uwtsd.ac.uk/44WHELF_UWTSD_VU1:CSCOP_EVERYTHING:44UWTSD_ALMA5117224568000242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CLAH7018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Writing History  in the Ancient World</a:t>
            </a:r>
          </a:p>
        </p:txBody>
      </p:sp>
    </p:spTree>
    <p:extLst>
      <p:ext uri="{BB962C8B-B14F-4D97-AF65-F5344CB8AC3E}">
        <p14:creationId xmlns:p14="http://schemas.microsoft.com/office/powerpoint/2010/main" val="41565970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5,000 Word Essay on a topic of your choice (chosen in discussion with me)</a:t>
            </a:r>
          </a:p>
          <a:p>
            <a:r>
              <a:rPr lang="en-GB" dirty="0" smtClean="0"/>
              <a:t>Due 24 </a:t>
            </a:r>
            <a:r>
              <a:rPr lang="en-GB" dirty="0" smtClean="0"/>
              <a:t>May 2019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1183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Non-Assessed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effectLst/>
              </a:rPr>
              <a:t>All </a:t>
            </a:r>
            <a:r>
              <a:rPr lang="en-GB" dirty="0">
                <a:effectLst/>
              </a:rPr>
              <a:t>students on the module, both residential and distance learners, are required to submit the following non-assessed assignments:</a:t>
            </a:r>
          </a:p>
          <a:p>
            <a:pPr lvl="0"/>
            <a:r>
              <a:rPr lang="en-GB" dirty="0">
                <a:effectLst/>
              </a:rPr>
              <a:t>A reply to the focus question in at least 2 units from the module, one in units 1-5, and one in units 6-10.</a:t>
            </a:r>
          </a:p>
          <a:p>
            <a:pPr lvl="0"/>
            <a:r>
              <a:rPr lang="en-GB" dirty="0">
                <a:effectLst/>
              </a:rPr>
              <a:t>A comment to another student’s reply in at least 2 units from the module, one in units 1-5, and one in units 6-10.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34048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Course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Unit Booklets on Moodle</a:t>
            </a:r>
          </a:p>
          <a:p>
            <a:r>
              <a:rPr lang="en-GB" dirty="0" smtClean="0"/>
              <a:t>Further Reading – Highlighted in the Unit Booklets</a:t>
            </a:r>
          </a:p>
          <a:p>
            <a:r>
              <a:rPr lang="en-GB" dirty="0" smtClean="0"/>
              <a:t>Focus Questions</a:t>
            </a:r>
          </a:p>
          <a:p>
            <a:r>
              <a:rPr lang="en-GB" dirty="0" err="1" smtClean="0"/>
              <a:t>Vidcasts</a:t>
            </a:r>
            <a:r>
              <a:rPr lang="en-GB" dirty="0" smtClean="0"/>
              <a:t> </a:t>
            </a:r>
            <a:r>
              <a:rPr lang="en-GB" dirty="0" smtClean="0"/>
              <a:t>and </a:t>
            </a:r>
            <a:r>
              <a:rPr lang="en-GB" dirty="0" err="1" smtClean="0"/>
              <a:t>powerpoints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19518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 before </a:t>
            </a:r>
            <a:r>
              <a:rPr lang="en-GB" dirty="0" err="1" smtClean="0"/>
              <a:t>HErodotus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7221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HISTORY?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5078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Non-Greek Traditions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Near Eastern Traditions</a:t>
            </a:r>
          </a:p>
          <a:p>
            <a:r>
              <a:rPr lang="en-GB" dirty="0"/>
              <a:t>Egyptian Traditions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22787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Near East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do you record events in time?</a:t>
            </a:r>
          </a:p>
          <a:p>
            <a:r>
              <a:rPr lang="en-GB" dirty="0" smtClean="0"/>
              <a:t>What is time?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80239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into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Babylonian Dating Systems</a:t>
            </a:r>
          </a:p>
          <a:p>
            <a:pPr lvl="1"/>
            <a:r>
              <a:rPr lang="en-GB" dirty="0" smtClean="0"/>
              <a:t>24</a:t>
            </a:r>
            <a:r>
              <a:rPr lang="en-GB" baseline="30000" dirty="0" smtClean="0"/>
              <a:t>th</a:t>
            </a:r>
            <a:r>
              <a:rPr lang="en-GB" dirty="0" smtClean="0"/>
              <a:t>  - mid 14</a:t>
            </a:r>
            <a:r>
              <a:rPr lang="en-GB" baseline="30000" dirty="0" smtClean="0"/>
              <a:t>th</a:t>
            </a:r>
            <a:r>
              <a:rPr lang="en-GB" dirty="0" smtClean="0"/>
              <a:t> C BC – years all named by events or an official (an </a:t>
            </a:r>
            <a:r>
              <a:rPr lang="en-GB" dirty="0" err="1" smtClean="0"/>
              <a:t>epynom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ca. 1350 – 280 BC regnal years of kings</a:t>
            </a:r>
          </a:p>
          <a:p>
            <a:pPr lvl="1"/>
            <a:r>
              <a:rPr lang="en-GB" dirty="0" smtClean="0"/>
              <a:t>Post 280 BC Seleukid (and Arsacid) Era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59620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Year Dating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year that the cities </a:t>
            </a:r>
            <a:r>
              <a:rPr lang="en-GB" dirty="0" err="1" smtClean="0"/>
              <a:t>Ka’idda</a:t>
            </a:r>
            <a:r>
              <a:rPr lang="en-GB" dirty="0" smtClean="0"/>
              <a:t> and </a:t>
            </a:r>
            <a:r>
              <a:rPr lang="en-GB" dirty="0" err="1" smtClean="0"/>
              <a:t>Nazarum</a:t>
            </a:r>
            <a:r>
              <a:rPr lang="en-GB" dirty="0" smtClean="0"/>
              <a:t> were captured</a:t>
            </a:r>
          </a:p>
          <a:p>
            <a:r>
              <a:rPr lang="en-GB" dirty="0" smtClean="0"/>
              <a:t>The year that the great wall of </a:t>
            </a:r>
            <a:r>
              <a:rPr lang="en-GB" dirty="0" err="1" smtClean="0"/>
              <a:t>Larsa</a:t>
            </a:r>
            <a:r>
              <a:rPr lang="en-GB" dirty="0" smtClean="0"/>
              <a:t> was built</a:t>
            </a:r>
          </a:p>
          <a:p>
            <a:r>
              <a:rPr lang="en-GB" dirty="0" smtClean="0"/>
              <a:t>The year of four copper statues of Enlil in Nippur and three throne bases</a:t>
            </a:r>
          </a:p>
          <a:p>
            <a:pPr marL="0" indent="0">
              <a:buNone/>
            </a:pPr>
            <a:r>
              <a:rPr lang="en-GB" dirty="0" smtClean="0"/>
              <a:t>(</a:t>
            </a:r>
            <a:r>
              <a:rPr lang="en-GB" dirty="0" err="1" smtClean="0"/>
              <a:t>Sigrist</a:t>
            </a:r>
            <a:r>
              <a:rPr lang="en-GB" dirty="0" smtClean="0"/>
              <a:t> 1985: 163)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26234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Regnal Year Dating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Year 10 of Artaxerxes, King of Babylon</a:t>
            </a:r>
          </a:p>
          <a:p>
            <a:r>
              <a:rPr lang="en-GB" dirty="0" smtClean="0"/>
              <a:t>Year 4 of Alexander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35938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Seleukid (Arsacid) </a:t>
            </a:r>
            <a:r>
              <a:rPr lang="en-GB" dirty="0" err="1" smtClean="0"/>
              <a:t>ErA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Antiochos I continues his father’s regnal years from 314 as his own (so no reset)</a:t>
            </a:r>
          </a:p>
          <a:p>
            <a:r>
              <a:rPr lang="en-GB" dirty="0" smtClean="0"/>
              <a:t>Time moves forward from a starting point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77604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Greek/</a:t>
            </a:r>
            <a:r>
              <a:rPr lang="en-GB" dirty="0" err="1" smtClean="0"/>
              <a:t>RoMan</a:t>
            </a:r>
            <a:r>
              <a:rPr lang="en-GB" dirty="0" smtClean="0"/>
              <a:t> Dating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Civic Based</a:t>
            </a:r>
          </a:p>
          <a:p>
            <a:pPr lvl="1"/>
            <a:r>
              <a:rPr lang="en-GB" dirty="0" smtClean="0"/>
              <a:t>Officials in individual city states (e.g. the Eponymous Archon in Athens, Consul in Rome)</a:t>
            </a:r>
          </a:p>
          <a:p>
            <a:r>
              <a:rPr lang="en-GB" dirty="0" smtClean="0"/>
              <a:t>Olympic Victors(every 4 years from 776 BC – often fairly imprecise)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11620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Ways of Recording the Past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3596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Near East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Kings Lists</a:t>
            </a:r>
          </a:p>
          <a:p>
            <a:r>
              <a:rPr lang="en-GB" dirty="0" smtClean="0"/>
              <a:t>“Historiographic” Texts </a:t>
            </a:r>
          </a:p>
          <a:p>
            <a:pPr lvl="1"/>
            <a:r>
              <a:rPr lang="en-GB" dirty="0" smtClean="0"/>
              <a:t>Annals of </a:t>
            </a:r>
            <a:r>
              <a:rPr lang="en-GB" dirty="0" err="1" smtClean="0"/>
              <a:t>Tiglath-Pileser</a:t>
            </a:r>
            <a:r>
              <a:rPr lang="en-GB" dirty="0" smtClean="0"/>
              <a:t> I</a:t>
            </a:r>
          </a:p>
          <a:p>
            <a:pPr lvl="1"/>
            <a:r>
              <a:rPr lang="en-GB" dirty="0" smtClean="0"/>
              <a:t>Genesis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67941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Mythology and History (typology of Grayson)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Prophecies</a:t>
            </a:r>
          </a:p>
          <a:p>
            <a:pPr lvl="1"/>
            <a:r>
              <a:rPr lang="en-GB" dirty="0" smtClean="0"/>
              <a:t>Dynastic Prophecy</a:t>
            </a:r>
          </a:p>
          <a:p>
            <a:pPr lvl="1"/>
            <a:r>
              <a:rPr lang="en-GB" dirty="0" smtClean="0"/>
              <a:t>Daniel (probably Hellenistic)</a:t>
            </a:r>
          </a:p>
          <a:p>
            <a:r>
              <a:rPr lang="en-GB" dirty="0" smtClean="0"/>
              <a:t>Historical Epics</a:t>
            </a:r>
          </a:p>
          <a:p>
            <a:pPr lvl="1"/>
            <a:r>
              <a:rPr lang="en-GB" dirty="0" smtClean="0"/>
              <a:t>Gilgamesh and </a:t>
            </a:r>
            <a:r>
              <a:rPr lang="en-GB" dirty="0" err="1" smtClean="0"/>
              <a:t>Agga</a:t>
            </a:r>
            <a:r>
              <a:rPr lang="en-GB" dirty="0" smtClean="0"/>
              <a:t> </a:t>
            </a:r>
          </a:p>
          <a:p>
            <a:r>
              <a:rPr lang="en-GB" dirty="0" smtClean="0"/>
              <a:t>Pseudo-autobiographies</a:t>
            </a:r>
          </a:p>
          <a:p>
            <a:pPr lvl="1"/>
            <a:r>
              <a:rPr lang="en-GB" dirty="0" smtClean="0"/>
              <a:t>Gilgamesh legends</a:t>
            </a:r>
          </a:p>
          <a:p>
            <a:r>
              <a:rPr lang="en-GB" dirty="0" smtClean="0"/>
              <a:t>Mythological Stories</a:t>
            </a:r>
          </a:p>
          <a:p>
            <a:pPr lvl="1"/>
            <a:r>
              <a:rPr lang="en-GB" dirty="0" err="1" smtClean="0"/>
              <a:t>Enuma</a:t>
            </a:r>
            <a:r>
              <a:rPr lang="en-GB" dirty="0" smtClean="0"/>
              <a:t> </a:t>
            </a:r>
            <a:r>
              <a:rPr lang="en-GB" dirty="0" err="1" smtClean="0"/>
              <a:t>Elish</a:t>
            </a:r>
            <a:endParaRPr lang="en-GB" dirty="0" smtClean="0"/>
          </a:p>
          <a:p>
            <a:pPr lvl="1"/>
            <a:r>
              <a:rPr lang="en-GB" dirty="0" err="1" smtClean="0"/>
              <a:t>Nergal</a:t>
            </a:r>
            <a:r>
              <a:rPr lang="en-GB" dirty="0" smtClean="0"/>
              <a:t> and </a:t>
            </a:r>
            <a:r>
              <a:rPr lang="en-GB" dirty="0" err="1" smtClean="0"/>
              <a:t>Ereshkigal</a:t>
            </a:r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226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Scholarly Texts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Babylonian Astronomical Diaries (Sachs and Hunger 1988-96)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33971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Greek TRADITION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4470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Greek Epic and History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Homer</a:t>
            </a:r>
          </a:p>
          <a:p>
            <a:pPr lvl="1"/>
            <a:r>
              <a:rPr lang="en-GB" i="1" dirty="0" smtClean="0"/>
              <a:t>Iliad</a:t>
            </a:r>
          </a:p>
          <a:p>
            <a:pPr lvl="1"/>
            <a:r>
              <a:rPr lang="en-GB" i="1" dirty="0" smtClean="0"/>
              <a:t>Odyssey</a:t>
            </a:r>
          </a:p>
          <a:p>
            <a:r>
              <a:rPr lang="en-GB" dirty="0" smtClean="0"/>
              <a:t>Hesiod</a:t>
            </a:r>
          </a:p>
          <a:p>
            <a:pPr lvl="1"/>
            <a:r>
              <a:rPr lang="en-GB" i="1" dirty="0" smtClean="0"/>
              <a:t>Theogony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6211437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Hecataeus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Prose rather than verse</a:t>
            </a:r>
          </a:p>
          <a:p>
            <a:r>
              <a:rPr lang="en-GB" dirty="0" smtClean="0"/>
              <a:t>Separation of Myth and History</a:t>
            </a:r>
          </a:p>
          <a:p>
            <a:r>
              <a:rPr lang="en-GB" dirty="0" smtClean="0"/>
              <a:t>Eye witness accounts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68953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HECATAEUS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Not</a:t>
            </a:r>
          </a:p>
          <a:p>
            <a:pPr lvl="1"/>
            <a:r>
              <a:rPr lang="en-GB" dirty="0" smtClean="0"/>
              <a:t>Kings List</a:t>
            </a:r>
          </a:p>
          <a:p>
            <a:pPr lvl="1"/>
            <a:r>
              <a:rPr lang="en-GB" dirty="0" smtClean="0"/>
              <a:t>Astronomical Diary</a:t>
            </a:r>
          </a:p>
          <a:p>
            <a:pPr lvl="1"/>
            <a:r>
              <a:rPr lang="en-GB" smtClean="0"/>
              <a:t>Biography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35616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Extra 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Van </a:t>
            </a:r>
            <a:r>
              <a:rPr lang="en-GB" dirty="0">
                <a:hlinkClick r:id="rId2"/>
              </a:rPr>
              <a:t>de </a:t>
            </a:r>
            <a:r>
              <a:rPr lang="en-GB" dirty="0" err="1">
                <a:hlinkClick r:id="rId2"/>
              </a:rPr>
              <a:t>Mieroop</a:t>
            </a:r>
            <a:r>
              <a:rPr lang="en-GB" dirty="0">
                <a:hlinkClick r:id="rId2"/>
              </a:rPr>
              <a:t>, M. </a:t>
            </a:r>
            <a:r>
              <a:rPr lang="en-GB" dirty="0" smtClean="0">
                <a:hlinkClick r:id="rId2"/>
              </a:rPr>
              <a:t>1999</a:t>
            </a:r>
            <a:r>
              <a:rPr lang="en-GB" dirty="0">
                <a:hlinkClick r:id="rId2"/>
              </a:rPr>
              <a:t>. </a:t>
            </a:r>
            <a:r>
              <a:rPr lang="en-GB" i="1" dirty="0">
                <a:hlinkClick r:id="rId2"/>
              </a:rPr>
              <a:t>Cuneiform texts and the writing of </a:t>
            </a:r>
            <a:r>
              <a:rPr lang="en-GB" i="1" dirty="0" smtClean="0">
                <a:hlinkClick r:id="rId2"/>
              </a:rPr>
              <a:t>history</a:t>
            </a:r>
            <a:r>
              <a:rPr lang="en-GB" dirty="0" smtClean="0">
                <a:hlinkClick r:id="rId2"/>
              </a:rPr>
              <a:t>, </a:t>
            </a:r>
            <a:r>
              <a:rPr lang="en-GB" dirty="0">
                <a:hlinkClick r:id="rId2"/>
              </a:rPr>
              <a:t>London ; New York: Routledge</a:t>
            </a:r>
            <a:r>
              <a:rPr lang="en-GB" dirty="0" smtClean="0">
                <a:hlinkClick r:id="rId2"/>
              </a:rPr>
              <a:t>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69816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742332"/>
      </a:dk2>
      <a:lt2>
        <a:srgbClr val="EE91A0"/>
      </a:lt2>
      <a:accent1>
        <a:srgbClr val="E03754"/>
      </a:accent1>
      <a:accent2>
        <a:srgbClr val="E86C2E"/>
      </a:accent2>
      <a:accent3>
        <a:srgbClr val="DAB250"/>
      </a:accent3>
      <a:accent4>
        <a:srgbClr val="60C4AA"/>
      </a:accent4>
      <a:accent5>
        <a:srgbClr val="51A9DB"/>
      </a:accent5>
      <a:accent6>
        <a:srgbClr val="976AC9"/>
      </a:accent6>
      <a:hlink>
        <a:srgbClr val="D5445E"/>
      </a:hlink>
      <a:folHlink>
        <a:srgbClr val="E17C8E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6B2E858E-683F-40D9-B4CB-284D097F3AC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149</TotalTime>
  <Words>431</Words>
  <Application>Microsoft Office PowerPoint</Application>
  <PresentationFormat>Widescreen</PresentationFormat>
  <Paragraphs>80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Bookman Old Style</vt:lpstr>
      <vt:lpstr>Rockwell</vt:lpstr>
      <vt:lpstr>Damask</vt:lpstr>
      <vt:lpstr>CLAH7018</vt:lpstr>
      <vt:lpstr>Assessment</vt:lpstr>
      <vt:lpstr>Non-Assessed Work</vt:lpstr>
      <vt:lpstr>Course structure</vt:lpstr>
      <vt:lpstr>History before HErodotus</vt:lpstr>
      <vt:lpstr>What is HISTORY?</vt:lpstr>
      <vt:lpstr>Non-Greek Traditions</vt:lpstr>
      <vt:lpstr>Near East</vt:lpstr>
      <vt:lpstr>Time into History</vt:lpstr>
      <vt:lpstr>Year Dating</vt:lpstr>
      <vt:lpstr>Regnal Year Dating</vt:lpstr>
      <vt:lpstr>Seleukid (Arsacid) ErA</vt:lpstr>
      <vt:lpstr>Greek/RoMan Dating Systems</vt:lpstr>
      <vt:lpstr>Ways of Recording the Past</vt:lpstr>
      <vt:lpstr>Near East</vt:lpstr>
      <vt:lpstr>Mythology and History (typology of Grayson)</vt:lpstr>
      <vt:lpstr>Scholarly Texts</vt:lpstr>
      <vt:lpstr>Greek TRADITION</vt:lpstr>
      <vt:lpstr>Greek Epic and History</vt:lpstr>
      <vt:lpstr>Hecataeus </vt:lpstr>
      <vt:lpstr>HECATAEUS</vt:lpstr>
      <vt:lpstr>Extra Bibliography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CLAH7018</dc:title>
  <dc:creator>Kyle Erickson</dc:creator>
  <cp:lastModifiedBy>Matthew Cobb</cp:lastModifiedBy>
  <cp:revision>7</cp:revision>
  <cp:lastPrinted>2019-02-05T14:25:09Z</cp:lastPrinted>
  <dcterms:created xsi:type="dcterms:W3CDTF">2017-10-03T09:43:41Z</dcterms:created>
  <dcterms:modified xsi:type="dcterms:W3CDTF">2019-02-05T15:51:21Z</dcterms:modified>
</cp:coreProperties>
</file>