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78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13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>
            <a:extLst>
              <a:ext uri="{FF2B5EF4-FFF2-40B4-BE49-F238E27FC236}">
                <a16:creationId xmlns:a16="http://schemas.microsoft.com/office/drawing/2014/main" id="{67B7E1A9-48A0-42E9-ABC7-CCA332FD49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</p:spTree>
    <p:extLst>
      <p:ext uri="{BB962C8B-B14F-4D97-AF65-F5344CB8AC3E}">
        <p14:creationId xmlns:p14="http://schemas.microsoft.com/office/powerpoint/2010/main" val="1296951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3">
            <a:extLst>
              <a:ext uri="{FF2B5EF4-FFF2-40B4-BE49-F238E27FC236}">
                <a16:creationId xmlns:a16="http://schemas.microsoft.com/office/drawing/2014/main" id="{D16424EE-C0E9-410E-874A-2F1577D336D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D3D7F98-740A-4902-8679-5342B5ECB32B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/>
          </a:p>
        </p:txBody>
      </p:sp>
      <p:sp>
        <p:nvSpPr>
          <p:cNvPr id="105475" name="Rectangle 2">
            <a:extLst>
              <a:ext uri="{FF2B5EF4-FFF2-40B4-BE49-F238E27FC236}">
                <a16:creationId xmlns:a16="http://schemas.microsoft.com/office/drawing/2014/main" id="{922E9A9D-65C8-4449-BCDB-AD86CD179B7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SQL – Structured Query Language</a:t>
            </a:r>
          </a:p>
        </p:txBody>
      </p:sp>
      <p:sp>
        <p:nvSpPr>
          <p:cNvPr id="105476" name="Rectangle 3">
            <a:extLst>
              <a:ext uri="{FF2B5EF4-FFF2-40B4-BE49-F238E27FC236}">
                <a16:creationId xmlns:a16="http://schemas.microsoft.com/office/drawing/2014/main" id="{98D586D9-03FB-4DC7-B659-EE6F7EC4352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715027" y="3458865"/>
            <a:ext cx="7848600" cy="2159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Views</a:t>
            </a:r>
          </a:p>
          <a:p>
            <a:pPr eaLnBrk="1" hangingPunct="1"/>
            <a:r>
              <a:rPr lang="en-GB" altLang="en-US" sz="2800" dirty="0">
                <a:solidFill>
                  <a:schemeClr val="bg1"/>
                </a:solidFill>
              </a:rPr>
              <a:t> and 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Stored Procedures</a:t>
            </a: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193500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Slide Number Placeholder 4">
            <a:extLst>
              <a:ext uri="{FF2B5EF4-FFF2-40B4-BE49-F238E27FC236}">
                <a16:creationId xmlns:a16="http://schemas.microsoft.com/office/drawing/2014/main" id="{81790910-2EAA-4CED-BA0D-D6D8F2E7FC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DEDD6BA-CD50-471C-ACC7-7210DB7D33D0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106499" name="Rectangle 2">
            <a:extLst>
              <a:ext uri="{FF2B5EF4-FFF2-40B4-BE49-F238E27FC236}">
                <a16:creationId xmlns:a16="http://schemas.microsoft.com/office/drawing/2014/main" id="{3FF8E76B-7BD9-494D-BB92-110BA203A3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Views</a:t>
            </a:r>
          </a:p>
        </p:txBody>
      </p:sp>
      <p:sp>
        <p:nvSpPr>
          <p:cNvPr id="95236" name="Rectangle 3">
            <a:extLst>
              <a:ext uri="{FF2B5EF4-FFF2-40B4-BE49-F238E27FC236}">
                <a16:creationId xmlns:a16="http://schemas.microsoft.com/office/drawing/2014/main" id="{D1538560-7FB4-4AB9-A80D-274759A665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It is often useful to save SQL statements (queries) which will be used frequently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eaLnBrk="1" hangingPunct="1">
              <a:defRPr/>
            </a:pPr>
            <a:r>
              <a:rPr lang="en-GB" altLang="en-US" sz="2000" dirty="0"/>
              <a:t>Stored queries are called “Views”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eaLnBrk="1" hangingPunct="1">
              <a:defRPr/>
            </a:pPr>
            <a:r>
              <a:rPr lang="en-GB" altLang="en-US" sz="2000" dirty="0"/>
              <a:t>For example it is likely that questions about current postings will come up often, and storing a Current Postings view will be useful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eaLnBrk="1" hangingPunct="1">
              <a:defRPr/>
            </a:pPr>
            <a:r>
              <a:rPr lang="en-GB" altLang="en-US" sz="2000" dirty="0"/>
              <a:t>Once created, a view can be used in exactly the same way as a table</a:t>
            </a:r>
          </a:p>
        </p:txBody>
      </p:sp>
    </p:spTree>
    <p:extLst>
      <p:ext uri="{BB962C8B-B14F-4D97-AF65-F5344CB8AC3E}">
        <p14:creationId xmlns:p14="http://schemas.microsoft.com/office/powerpoint/2010/main" val="2759515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Number Placeholder 4">
            <a:extLst>
              <a:ext uri="{FF2B5EF4-FFF2-40B4-BE49-F238E27FC236}">
                <a16:creationId xmlns:a16="http://schemas.microsoft.com/office/drawing/2014/main" id="{98446BB0-480C-42B0-B0DD-66127CD6DB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F3271BC-CB8F-45AE-9465-34CA9F09F0F8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718345B2-4576-402E-9E7F-DAFA276D2C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Views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4960903C-3522-4613-969E-0F70C4BD5A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eaLnBrk="1" hangingPunct="1">
              <a:defRPr/>
            </a:pPr>
            <a:r>
              <a:rPr lang="en-GB" altLang="en-US" dirty="0"/>
              <a:t>Views must be created </a:t>
            </a:r>
            <a:r>
              <a:rPr lang="en-GB" altLang="en-US"/>
              <a:t>using Data Definition Language (DDL)</a:t>
            </a:r>
            <a:endParaRPr lang="en-GB" altLang="en-US" dirty="0"/>
          </a:p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CREATE </a:t>
            </a:r>
            <a:r>
              <a:rPr lang="en-GB" altLang="en-US" sz="1800"/>
              <a:t>VIEW  name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AS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-- comments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SELECT fields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FROM table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WHERE condition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GO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4368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Number Placeholder 4">
            <a:extLst>
              <a:ext uri="{FF2B5EF4-FFF2-40B4-BE49-F238E27FC236}">
                <a16:creationId xmlns:a16="http://schemas.microsoft.com/office/drawing/2014/main" id="{DF343070-BFDC-4BF7-A6DC-E961430C7E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83EB3DA-EF43-4DEF-A4A0-857E9C056AA7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B903293E-4CE9-4CD9-AAED-EC3A2B816F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Views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0DEE27E3-ED94-4CAA-9D4C-08A9523D14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 smtClean="0"/>
              <a:t>Use</a:t>
            </a:r>
            <a:r>
              <a:rPr lang="en-GB" sz="1800" dirty="0" smtClean="0"/>
              <a:t> </a:t>
            </a:r>
            <a:r>
              <a:rPr lang="en-GB" sz="1800" dirty="0" err="1"/>
              <a:t>NorthWind</a:t>
            </a:r>
            <a:r>
              <a:rPr lang="en-GB" sz="1800" dirty="0"/>
              <a:t>;</a:t>
            </a:r>
          </a:p>
          <a:p>
            <a:pPr marL="0" indent="0">
              <a:buNone/>
            </a:pPr>
            <a:r>
              <a:rPr lang="en-GB" sz="1800" b="1" dirty="0"/>
              <a:t>GO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CREATE VIEW  </a:t>
            </a:r>
            <a:r>
              <a:rPr lang="en-GB" sz="1800" dirty="0" err="1"/>
              <a:t>vw_CustomerOrders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AS</a:t>
            </a:r>
          </a:p>
          <a:p>
            <a:pPr marL="0" indent="0">
              <a:buNone/>
            </a:pPr>
            <a:r>
              <a:rPr lang="en-GB" sz="1800" dirty="0"/>
              <a:t>-- Lists all Orders for a Customer</a:t>
            </a:r>
          </a:p>
          <a:p>
            <a:pPr marL="0" indent="0">
              <a:buNone/>
            </a:pPr>
            <a:r>
              <a:rPr lang="en-GB" sz="1800" b="1" dirty="0"/>
              <a:t>SELECT</a:t>
            </a:r>
            <a:r>
              <a:rPr lang="en-GB" sz="1800" dirty="0"/>
              <a:t> </a:t>
            </a:r>
            <a:r>
              <a:rPr lang="en-GB" sz="1800" dirty="0" err="1"/>
              <a:t>c.Id</a:t>
            </a:r>
            <a:r>
              <a:rPr lang="en-GB" sz="1800" dirty="0"/>
              <a:t>, </a:t>
            </a:r>
            <a:r>
              <a:rPr lang="en-GB" sz="1800" dirty="0" err="1"/>
              <a:t>c.FirstName</a:t>
            </a:r>
            <a:r>
              <a:rPr lang="en-GB" sz="1800" dirty="0"/>
              <a:t>, </a:t>
            </a:r>
            <a:r>
              <a:rPr lang="en-GB" sz="1800" dirty="0" err="1"/>
              <a:t>c.LastName</a:t>
            </a:r>
            <a:r>
              <a:rPr lang="en-GB" sz="1800" dirty="0"/>
              <a:t>, </a:t>
            </a:r>
            <a:r>
              <a:rPr lang="en-GB" sz="1800" dirty="0" err="1"/>
              <a:t>c.City</a:t>
            </a:r>
            <a:r>
              <a:rPr lang="en-GB" sz="1800" dirty="0"/>
              <a:t>, </a:t>
            </a:r>
            <a:r>
              <a:rPr lang="en-GB" sz="1800" dirty="0" err="1"/>
              <a:t>o.OrderDate</a:t>
            </a:r>
            <a:r>
              <a:rPr lang="en-GB" sz="1800" dirty="0"/>
              <a:t>, </a:t>
            </a:r>
            <a:r>
              <a:rPr lang="en-GB" sz="1800" dirty="0" err="1"/>
              <a:t>o.OrderNumber</a:t>
            </a:r>
            <a:r>
              <a:rPr lang="en-GB" sz="1800" dirty="0"/>
              <a:t>, </a:t>
            </a:r>
            <a:r>
              <a:rPr lang="en-GB" sz="1800" dirty="0" err="1"/>
              <a:t>O.TotalAmount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FROM </a:t>
            </a:r>
            <a:r>
              <a:rPr lang="en-GB" sz="1800" dirty="0" err="1"/>
              <a:t>dbo.Customer</a:t>
            </a:r>
            <a:r>
              <a:rPr lang="en-GB" sz="1800" dirty="0"/>
              <a:t> c INNER JOIN </a:t>
            </a:r>
            <a:r>
              <a:rPr lang="en-GB" sz="1800" dirty="0" err="1"/>
              <a:t>SalesOrder</a:t>
            </a:r>
            <a:r>
              <a:rPr lang="en-GB" sz="1800" dirty="0"/>
              <a:t> o ON </a:t>
            </a:r>
            <a:r>
              <a:rPr lang="en-GB" sz="1800" dirty="0" err="1"/>
              <a:t>c.Id</a:t>
            </a:r>
            <a:r>
              <a:rPr lang="en-GB" sz="1800" dirty="0"/>
              <a:t> = </a:t>
            </a:r>
            <a:r>
              <a:rPr lang="en-GB" sz="1800" dirty="0" err="1"/>
              <a:t>o.CustomerID</a:t>
            </a:r>
            <a:r>
              <a:rPr lang="en-GB" sz="1800" dirty="0"/>
              <a:t>;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GO</a:t>
            </a:r>
            <a:endParaRPr lang="en-GB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2157440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Slide Number Placeholder 4">
            <a:extLst>
              <a:ext uri="{FF2B5EF4-FFF2-40B4-BE49-F238E27FC236}">
                <a16:creationId xmlns:a16="http://schemas.microsoft.com/office/drawing/2014/main" id="{0EBF5035-C417-4A9D-BB41-502AD249E4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6DAF3279-5DE9-41D4-8041-89A90D412C28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13094B21-3134-4FED-ADCE-2D4AE80820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Views</a:t>
            </a:r>
          </a:p>
        </p:txBody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CF8DD597-DD39-4158-85AE-548CD68BFF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Once the view has been created, it can be used as though it was a table, </a:t>
            </a:r>
            <a:r>
              <a:rPr lang="en-GB" altLang="en-US" dirty="0" err="1"/>
              <a:t>eg</a:t>
            </a:r>
            <a:r>
              <a:rPr lang="en-GB" altLang="en-US" dirty="0"/>
              <a:t>.:</a:t>
            </a:r>
          </a:p>
          <a:p>
            <a:pPr eaLnBrk="1" hangingPunct="1">
              <a:buFontTx/>
              <a:buNone/>
            </a:pPr>
            <a:endParaRPr lang="en-GB" altLang="en-US" sz="1600" dirty="0"/>
          </a:p>
          <a:p>
            <a:pPr marL="400050" lvl="1" indent="0">
              <a:buNone/>
            </a:pPr>
            <a:r>
              <a:rPr lang="en-GB" sz="2000" dirty="0"/>
              <a:t>USE </a:t>
            </a:r>
            <a:r>
              <a:rPr lang="en-GB" sz="2000" dirty="0" err="1"/>
              <a:t>NorthWind</a:t>
            </a:r>
            <a:r>
              <a:rPr lang="en-GB" sz="2000" dirty="0"/>
              <a:t>;</a:t>
            </a:r>
          </a:p>
          <a:p>
            <a:pPr marL="400050" lvl="1" indent="0">
              <a:buNone/>
            </a:pPr>
            <a:r>
              <a:rPr lang="en-GB" sz="2000" dirty="0"/>
              <a:t>GO</a:t>
            </a:r>
          </a:p>
          <a:p>
            <a:pPr marL="400050" lvl="1" indent="0">
              <a:buNone/>
            </a:pPr>
            <a:endParaRPr lang="en-GB" sz="2000" dirty="0"/>
          </a:p>
          <a:p>
            <a:pPr marL="400050" lvl="1" indent="0">
              <a:buNone/>
            </a:pPr>
            <a:r>
              <a:rPr lang="en-GB" sz="2000" dirty="0"/>
              <a:t>SELECT *</a:t>
            </a:r>
          </a:p>
          <a:p>
            <a:pPr marL="400050" lvl="1" indent="0">
              <a:buNone/>
            </a:pPr>
            <a:r>
              <a:rPr lang="en-GB" sz="2000" dirty="0"/>
              <a:t>FROM </a:t>
            </a:r>
            <a:r>
              <a:rPr lang="en-GB" sz="2000" dirty="0" err="1"/>
              <a:t>vw_CustomerOrders</a:t>
            </a:r>
            <a:r>
              <a:rPr lang="en-GB" dirty="0"/>
              <a:t>;</a:t>
            </a:r>
            <a:endParaRPr lang="en-GB" altLang="en-US" sz="1200" dirty="0"/>
          </a:p>
          <a:p>
            <a:pPr eaLnBrk="1" hangingPunct="1">
              <a:buFontTx/>
              <a:buNone/>
            </a:pPr>
            <a:endParaRPr lang="en-GB" altLang="en-US" sz="160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6124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Slide Number Placeholder 4">
            <a:extLst>
              <a:ext uri="{FF2B5EF4-FFF2-40B4-BE49-F238E27FC236}">
                <a16:creationId xmlns:a16="http://schemas.microsoft.com/office/drawing/2014/main" id="{9ACBF010-9563-4654-910D-602FCA6DCD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344DE4F-84F0-4409-8282-C336604FE7C2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149626D1-D226-4C34-94E8-64E8C3BB68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Views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E3872E3E-FFF4-4C97-993D-886DC044DB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eaLnBrk="1" hangingPunct="1">
              <a:defRPr/>
            </a:pPr>
            <a:r>
              <a:rPr lang="en-GB" altLang="en-US"/>
              <a:t>To modifiy a View which already exists, use the ALTER keyword:</a:t>
            </a:r>
            <a:endParaRPr lang="en-GB" altLang="en-US" dirty="0"/>
          </a:p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ALTER VIEW  name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AS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-- comments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SELECT fields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FROM table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/>
              <a:t>WHERE condition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GO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04661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Number Placeholder 4">
            <a:extLst>
              <a:ext uri="{FF2B5EF4-FFF2-40B4-BE49-F238E27FC236}">
                <a16:creationId xmlns:a16="http://schemas.microsoft.com/office/drawing/2014/main" id="{DD25A725-A8CF-40E8-A312-EA61F15716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CBF9754-BDF8-4F67-AD45-CE1049D7ED0F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1951043C-99C1-4AC5-B1EA-D670FBE84F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Stored Procedures</a:t>
            </a:r>
          </a:p>
        </p:txBody>
      </p:sp>
      <p:sp>
        <p:nvSpPr>
          <p:cNvPr id="95236" name="Rectangle 3">
            <a:extLst>
              <a:ext uri="{FF2B5EF4-FFF2-40B4-BE49-F238E27FC236}">
                <a16:creationId xmlns:a16="http://schemas.microsoft.com/office/drawing/2014/main" id="{ACB2405D-EEDD-450D-9E61-1C75CE8196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1800" dirty="0"/>
              <a:t>Stored procedures are somewhat similar to “Views” except that parameters can be passed to them</a:t>
            </a:r>
          </a:p>
          <a:p>
            <a:pPr eaLnBrk="1" hangingPunct="1">
              <a:defRPr/>
            </a:pPr>
            <a:endParaRPr lang="en-GB" altLang="en-US" sz="1800" dirty="0"/>
          </a:p>
          <a:p>
            <a:pPr eaLnBrk="1" hangingPunct="1">
              <a:defRPr/>
            </a:pPr>
            <a:r>
              <a:rPr lang="en-GB" altLang="en-US" sz="1800" dirty="0"/>
              <a:t>Stored procedures must also be created using Data Definition Language (DDL)</a:t>
            </a:r>
          </a:p>
          <a:p>
            <a:pPr eaLnBrk="1" hangingPunct="1">
              <a:buFontTx/>
              <a:buNone/>
              <a:defRPr/>
            </a:pP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CREATE PROCEDURE name @variable AS datatype = </a:t>
            </a:r>
            <a:r>
              <a:rPr lang="en-GB" altLang="en-US" sz="1800" dirty="0" err="1"/>
              <a:t>defaultvalue</a:t>
            </a:r>
            <a:endParaRPr lang="en-GB" altLang="en-US" sz="18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AS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-- comments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SELECT fields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FROM table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	WHERE condition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 dirty="0"/>
              <a:t>GO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49362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Slide Number Placeholder 4">
            <a:extLst>
              <a:ext uri="{FF2B5EF4-FFF2-40B4-BE49-F238E27FC236}">
                <a16:creationId xmlns:a16="http://schemas.microsoft.com/office/drawing/2014/main" id="{9AA4585A-588C-489A-8B67-9D8FA93466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102E952-C0C9-49EE-ADD6-9489F4C9ECF6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B46A25A-1144-4DB6-B322-0E02568B05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dirty="0"/>
              <a:t>Stored Procedures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4E564381-34FD-47DB-ACCA-048C8C11EA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496" y="980728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For </a:t>
            </a:r>
            <a:r>
              <a:rPr lang="en-GB" altLang="en-US" dirty="0"/>
              <a:t>example:</a:t>
            </a:r>
          </a:p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marL="400050" lvl="1" indent="0">
              <a:buNone/>
            </a:pPr>
            <a:r>
              <a:rPr lang="en-GB" sz="1800" b="1" dirty="0"/>
              <a:t>USE</a:t>
            </a:r>
            <a:r>
              <a:rPr lang="en-GB" sz="1800" dirty="0"/>
              <a:t> </a:t>
            </a:r>
            <a:r>
              <a:rPr lang="en-GB" sz="1800" dirty="0" err="1"/>
              <a:t>NorthWind</a:t>
            </a:r>
            <a:r>
              <a:rPr lang="en-GB" sz="1800" dirty="0"/>
              <a:t>;</a:t>
            </a:r>
          </a:p>
          <a:p>
            <a:pPr marL="400050" lvl="1" indent="0">
              <a:buNone/>
            </a:pPr>
            <a:r>
              <a:rPr lang="en-GB" sz="1800" b="1" dirty="0"/>
              <a:t>GO</a:t>
            </a:r>
          </a:p>
          <a:p>
            <a:pPr marL="400050" lvl="1" indent="0">
              <a:buNone/>
            </a:pPr>
            <a:endParaRPr lang="en-GB" sz="1800" dirty="0"/>
          </a:p>
          <a:p>
            <a:pPr marL="400050" lvl="1" indent="0">
              <a:buNone/>
            </a:pPr>
            <a:r>
              <a:rPr lang="en-GB" sz="1800" b="1" dirty="0"/>
              <a:t>CREATE PROCEDURE </a:t>
            </a:r>
            <a:r>
              <a:rPr lang="en-GB" sz="1800" dirty="0" err="1"/>
              <a:t>pr_OrderValue</a:t>
            </a:r>
            <a:r>
              <a:rPr lang="en-GB" sz="1800" dirty="0"/>
              <a:t> @</a:t>
            </a:r>
            <a:r>
              <a:rPr lang="en-GB" sz="1800" dirty="0" err="1"/>
              <a:t>VarOrdVal</a:t>
            </a:r>
            <a:r>
              <a:rPr lang="en-GB" sz="1800" dirty="0"/>
              <a:t> AS </a:t>
            </a:r>
            <a:r>
              <a:rPr lang="en-GB" sz="1800" dirty="0" err="1"/>
              <a:t>Int</a:t>
            </a:r>
            <a:r>
              <a:rPr lang="en-GB" sz="1800" dirty="0"/>
              <a:t> = 10000</a:t>
            </a:r>
          </a:p>
          <a:p>
            <a:pPr marL="400050" lvl="1" indent="0">
              <a:buNone/>
            </a:pPr>
            <a:r>
              <a:rPr lang="en-GB" sz="1800" b="1" dirty="0"/>
              <a:t>AS</a:t>
            </a:r>
          </a:p>
          <a:p>
            <a:pPr marL="400050" lvl="1" indent="0">
              <a:buNone/>
            </a:pPr>
            <a:r>
              <a:rPr lang="en-GB" sz="1800" dirty="0"/>
              <a:t>-- Lists all soldiers with a particular rank id, default = 1 (Sig)</a:t>
            </a:r>
          </a:p>
          <a:p>
            <a:pPr marL="400050" lvl="1" indent="0">
              <a:buNone/>
            </a:pPr>
            <a:r>
              <a:rPr lang="en-GB" sz="1800" b="1" dirty="0"/>
              <a:t>SELECT</a:t>
            </a:r>
            <a:r>
              <a:rPr lang="en-GB" sz="1800" dirty="0"/>
              <a:t> </a:t>
            </a:r>
            <a:r>
              <a:rPr lang="en-GB" sz="1800" dirty="0" err="1"/>
              <a:t>c.Id</a:t>
            </a:r>
            <a:r>
              <a:rPr lang="en-GB" sz="1800" dirty="0"/>
              <a:t>, </a:t>
            </a:r>
            <a:r>
              <a:rPr lang="en-GB" sz="1800" dirty="0" err="1"/>
              <a:t>c.FirstName</a:t>
            </a:r>
            <a:r>
              <a:rPr lang="en-GB" sz="1800" dirty="0"/>
              <a:t>, </a:t>
            </a:r>
            <a:r>
              <a:rPr lang="en-GB" sz="1800" dirty="0" err="1"/>
              <a:t>c.LastName</a:t>
            </a:r>
            <a:r>
              <a:rPr lang="en-GB" sz="1800" dirty="0"/>
              <a:t>, </a:t>
            </a:r>
            <a:r>
              <a:rPr lang="en-GB" sz="1800" dirty="0" err="1"/>
              <a:t>o.TotalAmount</a:t>
            </a:r>
            <a:endParaRPr lang="en-GB" sz="1800" dirty="0"/>
          </a:p>
          <a:p>
            <a:pPr marL="400050" lvl="1" indent="0">
              <a:buNone/>
            </a:pPr>
            <a:r>
              <a:rPr lang="en-GB" sz="1800" b="1" dirty="0"/>
              <a:t>FROM</a:t>
            </a:r>
            <a:r>
              <a:rPr lang="en-GB" sz="1800" dirty="0"/>
              <a:t> Customer c, </a:t>
            </a:r>
            <a:r>
              <a:rPr lang="en-GB" sz="1800" dirty="0" err="1"/>
              <a:t>SalesOrder</a:t>
            </a:r>
            <a:r>
              <a:rPr lang="en-GB" sz="1800" dirty="0"/>
              <a:t> o</a:t>
            </a:r>
          </a:p>
          <a:p>
            <a:pPr marL="400050" lvl="1" indent="0">
              <a:buNone/>
            </a:pPr>
            <a:r>
              <a:rPr lang="en-GB" sz="1800" b="1" dirty="0"/>
              <a:t>WHERE</a:t>
            </a:r>
            <a:r>
              <a:rPr lang="en-GB" sz="1800" dirty="0"/>
              <a:t> </a:t>
            </a:r>
            <a:r>
              <a:rPr lang="en-GB" sz="1800" dirty="0" err="1"/>
              <a:t>o.CustomerID</a:t>
            </a:r>
            <a:r>
              <a:rPr lang="en-GB" sz="1800" dirty="0"/>
              <a:t> = </a:t>
            </a:r>
            <a:r>
              <a:rPr lang="en-GB" sz="1800" dirty="0" err="1"/>
              <a:t>c.Id</a:t>
            </a:r>
            <a:endParaRPr lang="en-GB" sz="1800" dirty="0"/>
          </a:p>
          <a:p>
            <a:pPr marL="400050" lvl="1" indent="0">
              <a:buNone/>
            </a:pPr>
            <a:r>
              <a:rPr lang="en-GB" sz="1800" b="1" dirty="0"/>
              <a:t>AND </a:t>
            </a:r>
            <a:r>
              <a:rPr lang="en-GB" sz="1800" dirty="0" err="1"/>
              <a:t>o.TotalAmount</a:t>
            </a:r>
            <a:r>
              <a:rPr lang="en-GB" sz="1800" dirty="0"/>
              <a:t> &gt; @</a:t>
            </a:r>
            <a:r>
              <a:rPr lang="en-GB" sz="1800" dirty="0" err="1"/>
              <a:t>VarOrdVal</a:t>
            </a:r>
            <a:r>
              <a:rPr lang="en-GB" sz="1800" dirty="0"/>
              <a:t>;</a:t>
            </a:r>
          </a:p>
          <a:p>
            <a:pPr marL="400050" lvl="1" indent="0">
              <a:buNone/>
            </a:pPr>
            <a:r>
              <a:rPr lang="en-GB" sz="1800" b="1" dirty="0"/>
              <a:t>GO</a:t>
            </a:r>
            <a:endParaRPr lang="en-GB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317071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Slide Number Placeholder 4">
            <a:extLst>
              <a:ext uri="{FF2B5EF4-FFF2-40B4-BE49-F238E27FC236}">
                <a16:creationId xmlns:a16="http://schemas.microsoft.com/office/drawing/2014/main" id="{4994DF18-B7AB-4D46-8C5B-50DA9C6F0F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7BE8BD9-949D-4C64-BECD-733AF27521C0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B4D03617-8BE3-47B4-97F7-9D903F607B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Stored Procedures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0C7B7B8D-A9F8-4C96-AC85-51EDD01473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eaLnBrk="1" hangingPunct="1">
              <a:defRPr/>
            </a:pPr>
            <a:r>
              <a:rPr lang="en-GB" altLang="en-US" dirty="0"/>
              <a:t>To execute a stored procedure:</a:t>
            </a:r>
          </a:p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lvl="2">
              <a:buNone/>
              <a:defRPr/>
            </a:pPr>
            <a:r>
              <a:rPr lang="en-GB" altLang="en-US" sz="1800" dirty="0" smtClean="0"/>
              <a:t>EXEC </a:t>
            </a:r>
            <a:r>
              <a:rPr lang="en-GB" sz="1800" dirty="0" err="1"/>
              <a:t>pr_OrderValue</a:t>
            </a:r>
            <a:r>
              <a:rPr lang="en-GB" sz="1800" dirty="0"/>
              <a:t> </a:t>
            </a:r>
            <a:r>
              <a:rPr lang="en-GB" sz="1800" dirty="0" smtClean="0"/>
              <a:t>10000</a:t>
            </a:r>
          </a:p>
          <a:p>
            <a:pPr lvl="2">
              <a:buNone/>
              <a:defRPr/>
            </a:pPr>
            <a:r>
              <a:rPr lang="en-GB" altLang="en-US" sz="1800" dirty="0" smtClean="0"/>
              <a:t>GO</a:t>
            </a:r>
          </a:p>
          <a:p>
            <a:pPr>
              <a:defRPr/>
            </a:pPr>
            <a:r>
              <a:rPr lang="en-GB" altLang="en-US" sz="2800" dirty="0" smtClean="0"/>
              <a:t>Find orders over £10,000 in value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808108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Slide Number Placeholder 4">
            <a:extLst>
              <a:ext uri="{FF2B5EF4-FFF2-40B4-BE49-F238E27FC236}">
                <a16:creationId xmlns:a16="http://schemas.microsoft.com/office/drawing/2014/main" id="{55B00FFD-3B73-4783-9297-5BE6C31A39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13F8AC8-518A-4CE1-998F-E98C08774BD5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F4C8EEE3-FB5B-4231-A0DB-7FB7E27987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Stored Procedures</a:t>
            </a:r>
          </a:p>
        </p:txBody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ECF14F2D-5A97-4077-9763-5B6CF8012C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It is possible to pass more than one parameter to a stored procedure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For example, a procedure to select a certain number of soldiers of a particular gender could be created as follows:</a:t>
            </a:r>
          </a:p>
          <a:p>
            <a:pPr eaLnBrk="1" hangingPunct="1">
              <a:buFontTx/>
              <a:buNone/>
            </a:pPr>
            <a:endParaRPr lang="en-GB" altLang="en-US" sz="1600"/>
          </a:p>
        </p:txBody>
      </p:sp>
    </p:spTree>
    <p:extLst>
      <p:ext uri="{BB962C8B-B14F-4D97-AF65-F5344CB8AC3E}">
        <p14:creationId xmlns:p14="http://schemas.microsoft.com/office/powerpoint/2010/main" val="4108275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Slide Number Placeholder 4">
            <a:extLst>
              <a:ext uri="{FF2B5EF4-FFF2-40B4-BE49-F238E27FC236}">
                <a16:creationId xmlns:a16="http://schemas.microsoft.com/office/drawing/2014/main" id="{1CC3546B-AC5E-4F0C-97EB-B1BA49CCE4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C968A7B-C5DE-4A72-8EEC-42CF86B6F40E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35E10D22-7448-4695-9190-5D32064035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2912" y="170859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dirty="0"/>
              <a:t>Stored Procedures</a:t>
            </a:r>
          </a:p>
        </p:txBody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99232E85-B6D6-41F2-B2FB-394B07C4AD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2912" y="83671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 smtClean="0"/>
              <a:t>Use</a:t>
            </a:r>
            <a:r>
              <a:rPr lang="en-GB" sz="1800" dirty="0" smtClean="0"/>
              <a:t> </a:t>
            </a:r>
            <a:r>
              <a:rPr lang="en-GB" sz="1800" dirty="0" err="1"/>
              <a:t>NorthWind</a:t>
            </a:r>
            <a:r>
              <a:rPr lang="en-GB" sz="1800" dirty="0"/>
              <a:t>;</a:t>
            </a:r>
          </a:p>
          <a:p>
            <a:pPr marL="0" indent="0">
              <a:buNone/>
            </a:pPr>
            <a:r>
              <a:rPr lang="en-GB" sz="1800" b="1" dirty="0"/>
              <a:t>GO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CREATE PROCEDURE </a:t>
            </a:r>
            <a:r>
              <a:rPr lang="en-GB" sz="1800" dirty="0" err="1"/>
              <a:t>pr_OrderValNo</a:t>
            </a:r>
            <a:r>
              <a:rPr lang="en-GB" sz="1800" dirty="0"/>
              <a:t> @</a:t>
            </a:r>
            <a:r>
              <a:rPr lang="en-GB" sz="1800" dirty="0" err="1"/>
              <a:t>VarOrderVal</a:t>
            </a:r>
            <a:r>
              <a:rPr lang="en-GB" sz="1800" dirty="0"/>
              <a:t> AS </a:t>
            </a:r>
            <a:r>
              <a:rPr lang="en-GB" sz="1800" dirty="0" err="1"/>
              <a:t>Int</a:t>
            </a:r>
            <a:r>
              <a:rPr lang="en-GB" sz="1800" dirty="0"/>
              <a:t> = 1, @</a:t>
            </a:r>
            <a:r>
              <a:rPr lang="en-GB" sz="1800" dirty="0" err="1"/>
              <a:t>VarOrderNo</a:t>
            </a:r>
            <a:r>
              <a:rPr lang="en-GB" sz="1800" dirty="0"/>
              <a:t> AS </a:t>
            </a:r>
            <a:r>
              <a:rPr lang="en-GB" sz="1800" dirty="0" err="1"/>
              <a:t>int</a:t>
            </a:r>
            <a:r>
              <a:rPr lang="en-GB" sz="1800" dirty="0"/>
              <a:t> = 542382</a:t>
            </a:r>
          </a:p>
          <a:p>
            <a:pPr marL="0" indent="0">
              <a:buNone/>
            </a:pPr>
            <a:r>
              <a:rPr lang="en-GB" sz="1800" b="1" dirty="0"/>
              <a:t>AS</a:t>
            </a:r>
          </a:p>
          <a:p>
            <a:pPr marL="0" indent="0">
              <a:buNone/>
            </a:pPr>
            <a:r>
              <a:rPr lang="en-GB" sz="1800" dirty="0"/>
              <a:t>/*** Lists </a:t>
            </a:r>
            <a:r>
              <a:rPr lang="en-GB" sz="1800" dirty="0" err="1"/>
              <a:t>OrderNumber</a:t>
            </a:r>
            <a:r>
              <a:rPr lang="en-GB" sz="1800" dirty="0"/>
              <a:t> for a given order number  ***/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SELECT</a:t>
            </a:r>
            <a:r>
              <a:rPr lang="en-GB" sz="1800" dirty="0"/>
              <a:t> </a:t>
            </a:r>
            <a:r>
              <a:rPr lang="en-GB" sz="1800" dirty="0" err="1"/>
              <a:t>o.OrderNumber</a:t>
            </a:r>
            <a:r>
              <a:rPr lang="en-GB" sz="1800" dirty="0"/>
              <a:t>, </a:t>
            </a:r>
            <a:r>
              <a:rPr lang="en-GB" sz="1800" dirty="0" err="1"/>
              <a:t>o.TotalAmount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FROM</a:t>
            </a:r>
            <a:r>
              <a:rPr lang="en-GB" sz="1800" dirty="0"/>
              <a:t> </a:t>
            </a:r>
            <a:r>
              <a:rPr lang="en-GB" sz="1800" dirty="0" err="1"/>
              <a:t>SalesOrder</a:t>
            </a:r>
            <a:r>
              <a:rPr lang="en-GB" sz="1800" dirty="0"/>
              <a:t> o</a:t>
            </a:r>
          </a:p>
          <a:p>
            <a:pPr marL="0" indent="0">
              <a:buNone/>
            </a:pPr>
            <a:r>
              <a:rPr lang="en-GB" sz="1800" b="1" dirty="0"/>
              <a:t>WHERE</a:t>
            </a:r>
            <a:r>
              <a:rPr lang="en-GB" sz="1800" dirty="0"/>
              <a:t> </a:t>
            </a:r>
            <a:r>
              <a:rPr lang="en-GB" sz="1800" dirty="0" err="1"/>
              <a:t>o.TotalAmount</a:t>
            </a:r>
            <a:r>
              <a:rPr lang="en-GB" sz="1800" dirty="0"/>
              <a:t> &gt; (@</a:t>
            </a:r>
            <a:r>
              <a:rPr lang="en-GB" sz="1800" dirty="0" err="1"/>
              <a:t>VarOrderVal</a:t>
            </a:r>
            <a:r>
              <a:rPr lang="en-GB" sz="1800" dirty="0"/>
              <a:t>)</a:t>
            </a:r>
          </a:p>
          <a:p>
            <a:pPr marL="0" indent="0">
              <a:buNone/>
            </a:pPr>
            <a:r>
              <a:rPr lang="en-GB" sz="1800" b="1" dirty="0"/>
              <a:t>AND</a:t>
            </a:r>
            <a:r>
              <a:rPr lang="en-GB" sz="1800" dirty="0"/>
              <a:t> </a:t>
            </a:r>
            <a:r>
              <a:rPr lang="en-GB" sz="1800" dirty="0" err="1"/>
              <a:t>o.OrderNumber</a:t>
            </a:r>
            <a:r>
              <a:rPr lang="en-GB" sz="1800" dirty="0"/>
              <a:t> = (@</a:t>
            </a:r>
            <a:r>
              <a:rPr lang="en-GB" sz="1800" dirty="0" err="1"/>
              <a:t>VarOrderNo</a:t>
            </a:r>
            <a:r>
              <a:rPr lang="en-GB" sz="1800" dirty="0"/>
              <a:t>)</a:t>
            </a:r>
          </a:p>
          <a:p>
            <a:pPr marL="0" indent="0">
              <a:buNone/>
            </a:pPr>
            <a:r>
              <a:rPr lang="en-GB" sz="1800" b="1" dirty="0"/>
              <a:t>ORDER BY </a:t>
            </a:r>
            <a:r>
              <a:rPr lang="en-GB" sz="1800" dirty="0" err="1"/>
              <a:t>o.OrderNumber</a:t>
            </a:r>
            <a:r>
              <a:rPr lang="en-GB" sz="1800" dirty="0"/>
              <a:t>;</a:t>
            </a:r>
          </a:p>
          <a:p>
            <a:pPr marL="0" indent="0">
              <a:buNone/>
            </a:pPr>
            <a:r>
              <a:rPr lang="en-GB" sz="1800" b="1" dirty="0"/>
              <a:t>GO</a:t>
            </a:r>
            <a:endParaRPr lang="en-GB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4098035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lide Number Placeholder 4">
            <a:extLst>
              <a:ext uri="{FF2B5EF4-FFF2-40B4-BE49-F238E27FC236}">
                <a16:creationId xmlns:a16="http://schemas.microsoft.com/office/drawing/2014/main" id="{042E45C1-5ED6-4DC3-94DA-1B3AEED67CA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BAB9DBC-2E97-4D95-8112-F233DD3D1473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529EBF9B-E36F-455F-B77B-3A6DAF00C9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dirty="0"/>
              <a:t>Stored Procedures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C8057CD9-2388-48DB-9BDE-1E3DBB24A3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764704"/>
            <a:ext cx="8229600" cy="391703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dirty="0"/>
              <a:t>To execute this procedure:</a:t>
            </a:r>
          </a:p>
          <a:p>
            <a:pPr marL="0" indent="0">
              <a:buNone/>
              <a:defRPr/>
            </a:pPr>
            <a:endParaRPr lang="en-GB" altLang="en-US" sz="800" dirty="0"/>
          </a:p>
          <a:p>
            <a:pPr marL="0" indent="0">
              <a:buNone/>
            </a:pPr>
            <a:r>
              <a:rPr lang="en-GB" sz="1600" b="1" dirty="0"/>
              <a:t>Use</a:t>
            </a:r>
            <a:r>
              <a:rPr lang="en-GB" sz="1600" dirty="0"/>
              <a:t> </a:t>
            </a:r>
            <a:r>
              <a:rPr lang="en-GB" sz="1600" dirty="0" err="1"/>
              <a:t>NorthWind</a:t>
            </a:r>
            <a:r>
              <a:rPr lang="en-GB" sz="1600" dirty="0"/>
              <a:t>;</a:t>
            </a:r>
          </a:p>
          <a:p>
            <a:pPr marL="0" indent="0">
              <a:buNone/>
            </a:pPr>
            <a:r>
              <a:rPr lang="en-GB" sz="1600" b="1" dirty="0"/>
              <a:t>GO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 smtClean="0"/>
              <a:t>CREATE </a:t>
            </a:r>
            <a:r>
              <a:rPr lang="en-GB" sz="1600" b="1" dirty="0"/>
              <a:t>PROCEDURE </a:t>
            </a:r>
            <a:r>
              <a:rPr lang="en-GB" sz="1600" dirty="0" err="1"/>
              <a:t>pr_OrderValNo</a:t>
            </a:r>
            <a:r>
              <a:rPr lang="en-GB" sz="1600" dirty="0"/>
              <a:t> @</a:t>
            </a:r>
            <a:r>
              <a:rPr lang="en-GB" sz="1600" dirty="0" err="1"/>
              <a:t>VarOrderVal</a:t>
            </a:r>
            <a:r>
              <a:rPr lang="en-GB" sz="1600" dirty="0"/>
              <a:t> AS </a:t>
            </a:r>
            <a:r>
              <a:rPr lang="en-GB" sz="1600" dirty="0" err="1"/>
              <a:t>Int</a:t>
            </a:r>
            <a:r>
              <a:rPr lang="en-GB" sz="1600" dirty="0"/>
              <a:t> = 1, @</a:t>
            </a:r>
            <a:r>
              <a:rPr lang="en-GB" sz="1600" dirty="0" err="1"/>
              <a:t>VarOrderNo</a:t>
            </a:r>
            <a:r>
              <a:rPr lang="en-GB" sz="1600" dirty="0"/>
              <a:t> AS </a:t>
            </a:r>
            <a:r>
              <a:rPr lang="en-GB" sz="1600" dirty="0" err="1"/>
              <a:t>int</a:t>
            </a:r>
            <a:r>
              <a:rPr lang="en-GB" sz="1600" dirty="0"/>
              <a:t> = 542382</a:t>
            </a:r>
          </a:p>
          <a:p>
            <a:pPr marL="0" indent="0">
              <a:buNone/>
            </a:pPr>
            <a:r>
              <a:rPr lang="en-GB" sz="1600" b="1" dirty="0"/>
              <a:t>AS</a:t>
            </a:r>
          </a:p>
          <a:p>
            <a:pPr marL="0" indent="0">
              <a:buNone/>
            </a:pPr>
            <a:r>
              <a:rPr lang="en-GB" sz="1600" dirty="0"/>
              <a:t>/*** Lists </a:t>
            </a:r>
            <a:r>
              <a:rPr lang="en-GB" sz="1600" dirty="0" err="1"/>
              <a:t>OrderNumber</a:t>
            </a:r>
            <a:r>
              <a:rPr lang="en-GB" sz="1600" dirty="0"/>
              <a:t> for a given order number  ***/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SELECT </a:t>
            </a:r>
            <a:r>
              <a:rPr lang="en-GB" sz="1600" dirty="0" err="1"/>
              <a:t>o.OrderNumber</a:t>
            </a:r>
            <a:r>
              <a:rPr lang="en-GB" sz="1600" dirty="0"/>
              <a:t>, </a:t>
            </a:r>
            <a:r>
              <a:rPr lang="en-GB" sz="1600" dirty="0" err="1"/>
              <a:t>o.TotalAmount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FROM </a:t>
            </a:r>
            <a:r>
              <a:rPr lang="en-GB" sz="1600" dirty="0" err="1"/>
              <a:t>SalesOrder</a:t>
            </a:r>
            <a:r>
              <a:rPr lang="en-GB" sz="1600" dirty="0"/>
              <a:t> o</a:t>
            </a:r>
          </a:p>
          <a:p>
            <a:pPr marL="0" indent="0">
              <a:buNone/>
            </a:pPr>
            <a:r>
              <a:rPr lang="en-GB" sz="1600" dirty="0"/>
              <a:t>WHERE </a:t>
            </a:r>
            <a:r>
              <a:rPr lang="en-GB" sz="1600" dirty="0" err="1"/>
              <a:t>o.TotalAmount</a:t>
            </a:r>
            <a:r>
              <a:rPr lang="en-GB" sz="1600" dirty="0"/>
              <a:t> &gt; (@</a:t>
            </a:r>
            <a:r>
              <a:rPr lang="en-GB" sz="1600" dirty="0" err="1"/>
              <a:t>VarOrderVal</a:t>
            </a:r>
            <a:r>
              <a:rPr lang="en-GB" sz="1600" dirty="0"/>
              <a:t>)</a:t>
            </a:r>
          </a:p>
          <a:p>
            <a:pPr marL="0" indent="0">
              <a:buNone/>
            </a:pPr>
            <a:r>
              <a:rPr lang="en-GB" sz="1600" dirty="0"/>
              <a:t>AND </a:t>
            </a:r>
            <a:r>
              <a:rPr lang="en-GB" sz="1600" dirty="0" err="1"/>
              <a:t>o.OrderNumber</a:t>
            </a:r>
            <a:r>
              <a:rPr lang="en-GB" sz="1600" dirty="0"/>
              <a:t> = (@</a:t>
            </a:r>
            <a:r>
              <a:rPr lang="en-GB" sz="1600" dirty="0" err="1"/>
              <a:t>VarOrderNo</a:t>
            </a:r>
            <a:r>
              <a:rPr lang="en-GB" sz="1600" dirty="0"/>
              <a:t>)</a:t>
            </a:r>
          </a:p>
          <a:p>
            <a:pPr marL="0" indent="0">
              <a:buNone/>
            </a:pPr>
            <a:r>
              <a:rPr lang="en-GB" sz="1600" dirty="0"/>
              <a:t>ORDER BY </a:t>
            </a:r>
            <a:r>
              <a:rPr lang="en-GB" sz="1600" dirty="0" err="1"/>
              <a:t>o.OrderNumber</a:t>
            </a:r>
            <a:r>
              <a:rPr lang="en-GB" sz="1600" dirty="0"/>
              <a:t>;</a:t>
            </a:r>
          </a:p>
          <a:p>
            <a:pPr marL="0" indent="0">
              <a:buNone/>
            </a:pPr>
            <a:r>
              <a:rPr lang="en-GB" sz="1600" dirty="0"/>
              <a:t>GO</a:t>
            </a: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439501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Number Placeholder 4">
            <a:extLst>
              <a:ext uri="{FF2B5EF4-FFF2-40B4-BE49-F238E27FC236}">
                <a16:creationId xmlns:a16="http://schemas.microsoft.com/office/drawing/2014/main" id="{8F492E10-5CB1-46F6-837C-DFAC0ED80B1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0BD30E3-6BC1-404B-99C9-C34B4E0868EF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A95D59FB-8393-4B24-AE9A-4F97B42BFC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Stored Procedures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BF82F66E-2246-494F-BEA6-8C1EE4ADD6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eaLnBrk="1" hangingPunct="1">
              <a:defRPr/>
            </a:pPr>
            <a:r>
              <a:rPr lang="en-GB" altLang="en-US"/>
              <a:t>To modifiy a Stored Procedure which already exists, use the ALTER keyword:</a:t>
            </a:r>
            <a:endParaRPr lang="en-GB" altLang="en-US" dirty="0"/>
          </a:p>
          <a:p>
            <a:pPr eaLnBrk="1" hangingPunct="1">
              <a:buFontTx/>
              <a:buNone/>
              <a:defRPr/>
            </a:pPr>
            <a:endParaRPr lang="en-GB" altLang="en-US" sz="1600" dirty="0"/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ALTER PROCEDURE name @variable AS datatype = defaultvalue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AS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-- comments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SELECT fields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FROM table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	WHERE condition</a:t>
            </a:r>
          </a:p>
          <a:p>
            <a:pPr lvl="2" eaLnBrk="1" hangingPunct="1">
              <a:buFontTx/>
              <a:buNone/>
              <a:defRPr/>
            </a:pPr>
            <a:r>
              <a:rPr lang="en-GB" altLang="en-US" sz="1800"/>
              <a:t>GO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71158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Any Questions?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ACE8-5D03-124B-9AEE-D1917C25B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78</TotalTime>
  <Words>500</Words>
  <Application>Microsoft Office PowerPoint</Application>
  <PresentationFormat>On-screen Show (4:3)</PresentationFormat>
  <Paragraphs>147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SQL – Structured Query Language</vt:lpstr>
      <vt:lpstr>Views</vt:lpstr>
      <vt:lpstr>Views</vt:lpstr>
      <vt:lpstr>Views</vt:lpstr>
      <vt:lpstr>Views</vt:lpstr>
      <vt:lpstr>Views</vt:lpstr>
      <vt:lpstr>Stored Procedures</vt:lpstr>
      <vt:lpstr>Stored Procedures</vt:lpstr>
      <vt:lpstr>Stored Procedures</vt:lpstr>
      <vt:lpstr>Stored Procedures</vt:lpstr>
      <vt:lpstr>Stored Procedures</vt:lpstr>
      <vt:lpstr>Stored Procedures</vt:lpstr>
      <vt:lpstr>Stored Procedures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SQL – Structured Query Language</dc:title>
  <dc:creator>Paul Jenkins</dc:creator>
  <cp:lastModifiedBy>Paul Jenkins</cp:lastModifiedBy>
  <cp:revision>4</cp:revision>
  <cp:lastPrinted>2018-07-09T15:27:01Z</cp:lastPrinted>
  <dcterms:created xsi:type="dcterms:W3CDTF">2020-06-16T17:29:48Z</dcterms:created>
  <dcterms:modified xsi:type="dcterms:W3CDTF">2020-06-30T20:29:09Z</dcterms:modified>
</cp:coreProperties>
</file>