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80" r:id="rId3"/>
    <p:sldId id="296" r:id="rId4"/>
    <p:sldId id="279" r:id="rId5"/>
    <p:sldId id="285" r:id="rId6"/>
    <p:sldId id="278" r:id="rId7"/>
    <p:sldId id="282" r:id="rId8"/>
    <p:sldId id="288" r:id="rId9"/>
    <p:sldId id="289" r:id="rId10"/>
    <p:sldId id="283" r:id="rId11"/>
    <p:sldId id="290" r:id="rId12"/>
    <p:sldId id="291" r:id="rId13"/>
    <p:sldId id="284" r:id="rId14"/>
    <p:sldId id="292" r:id="rId15"/>
    <p:sldId id="293" r:id="rId16"/>
    <p:sldId id="287" r:id="rId17"/>
    <p:sldId id="294" r:id="rId18"/>
    <p:sldId id="298" r:id="rId19"/>
    <p:sldId id="299" r:id="rId20"/>
    <p:sldId id="281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453" autoAdjust="0"/>
    <p:restoredTop sz="95794" autoAdjust="0"/>
  </p:normalViewPr>
  <p:slideViewPr>
    <p:cSldViewPr>
      <p:cViewPr varScale="1">
        <p:scale>
          <a:sx n="111" d="100"/>
          <a:sy n="111" d="100"/>
        </p:scale>
        <p:origin x="1000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/>
              <a:t>  Managerial Skills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/>
              <a:t>Week </a:t>
            </a:r>
            <a:r>
              <a:rPr lang="en-GB" altLang="en-US" sz="2400" b="1" dirty="0"/>
              <a:t>4</a:t>
            </a:r>
            <a:r>
              <a:rPr lang="en-GB" altLang="en-US" sz="2400" b="1"/>
              <a:t> </a:t>
            </a:r>
            <a:r>
              <a:rPr lang="en-GB" altLang="en-US" sz="2400" b="1" dirty="0"/>
              <a:t>– </a:t>
            </a:r>
            <a:r>
              <a:rPr lang="en-GB" altLang="en-US" sz="2400" b="1"/>
              <a:t>Session </a:t>
            </a:r>
            <a:r>
              <a:rPr lang="en-GB" altLang="en-US" sz="2400" b="1" dirty="0"/>
              <a:t>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F2C11-39CB-0B7C-21BF-B831C518E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2DB67-757E-EDE3-B05D-A21D7635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Robert Katz’s Management skills</a:t>
            </a:r>
          </a:p>
          <a:p>
            <a:pPr lvl="1"/>
            <a:r>
              <a:rPr lang="en-US" sz="2000" dirty="0"/>
              <a:t>Technical Skills </a:t>
            </a:r>
          </a:p>
          <a:p>
            <a:pPr lvl="1"/>
            <a:r>
              <a:rPr lang="en-US" sz="2000" dirty="0"/>
              <a:t>Example of technical skills </a:t>
            </a:r>
          </a:p>
          <a:p>
            <a:pPr lvl="1"/>
            <a:r>
              <a:rPr lang="en-US" sz="2000" dirty="0"/>
              <a:t>Ways to develop technical skills for managers</a:t>
            </a:r>
          </a:p>
          <a:p>
            <a:pPr lvl="1"/>
            <a:r>
              <a:rPr lang="en-US" sz="2000" dirty="0"/>
              <a:t>Interpersonal skills </a:t>
            </a:r>
          </a:p>
          <a:p>
            <a:pPr lvl="1"/>
            <a:r>
              <a:rPr lang="en-US" sz="2000" dirty="0"/>
              <a:t>Examples of interpersonal skills</a:t>
            </a:r>
          </a:p>
          <a:p>
            <a:pPr lvl="1"/>
            <a:r>
              <a:rPr lang="en-US" sz="2000" dirty="0"/>
              <a:t>Ways to develop interpersonal skills for managers</a:t>
            </a:r>
          </a:p>
          <a:p>
            <a:pPr lvl="1"/>
            <a:r>
              <a:rPr lang="en-US" sz="2000" dirty="0"/>
              <a:t>Conceptual skills </a:t>
            </a:r>
          </a:p>
          <a:p>
            <a:pPr lvl="1"/>
            <a:r>
              <a:rPr lang="en-US" sz="2000" dirty="0"/>
              <a:t>Examples of conceptual skills </a:t>
            </a:r>
          </a:p>
          <a:p>
            <a:pPr lvl="1"/>
            <a:r>
              <a:rPr lang="en-US" sz="2000" dirty="0"/>
              <a:t>Ways to develop conceptual skills for managers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DBB04-C332-FE4C-9CFE-F16F0D45C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45519-11BE-EA81-6D2A-E039FB9AD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5915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Consultant's Corner: Skills – The Hard and Soft – Duke Learning and  Organization Development">
            <a:extLst>
              <a:ext uri="{FF2B5EF4-FFF2-40B4-BE49-F238E27FC236}">
                <a16:creationId xmlns:a16="http://schemas.microsoft.com/office/drawing/2014/main" id="{7B97AA71-2749-43C5-7190-04FAF65C7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404664"/>
            <a:ext cx="7920880" cy="511256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BEC21-E2D1-CD49-CDA3-785D0F1E1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CF5951-9991-8326-6A98-3B6291998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925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33AF-97B6-EE28-D248-32045A80A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B543E-3CE3-8C8C-C2A4-0390B8CDC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Management skills refer to a set of abilities and competencies that individuals possess to effectively plan, organize, coordinate, and control resources within an organization to achieve specific goals.</a:t>
            </a:r>
          </a:p>
        </p:txBody>
      </p:sp>
      <p:pic>
        <p:nvPicPr>
          <p:cNvPr id="2050" name="Picture 2" descr="Skills PNGs for Free Download">
            <a:extLst>
              <a:ext uri="{FF2B5EF4-FFF2-40B4-BE49-F238E27FC236}">
                <a16:creationId xmlns:a16="http://schemas.microsoft.com/office/drawing/2014/main" id="{29279C4C-EF99-C08A-9D24-4DD7A2180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BF983-D848-C7FD-8472-8B264E2C82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25C77-693C-D53A-7393-EC145D8A3B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857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DBAC-1ABA-78B0-3C6C-4ECD48C1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Robert Katz’s Managerial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7B04D-9B76-46DD-00CE-0BCC84919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Robert L. Katz was a social psychologist and management scholar who proposed a widely recognized model of managerial skills. </a:t>
            </a:r>
          </a:p>
          <a:p>
            <a:r>
              <a:rPr lang="en-US" sz="2400" dirty="0"/>
              <a:t>In 1974, he outlined three essential types of managerial skills in his paper "Skills of an Effective Administrator.” These skills are often referred to as Katz's Managerial Skills Model: </a:t>
            </a:r>
          </a:p>
          <a:p>
            <a:pPr lvl="1"/>
            <a:r>
              <a:rPr lang="en-US" sz="2000" dirty="0"/>
              <a:t>Technical skills</a:t>
            </a:r>
          </a:p>
          <a:p>
            <a:pPr lvl="1"/>
            <a:r>
              <a:rPr lang="en-US" sz="2000" dirty="0"/>
              <a:t>Human skills </a:t>
            </a:r>
          </a:p>
          <a:p>
            <a:pPr lvl="1"/>
            <a:r>
              <a:rPr lang="en-US" sz="2000" dirty="0"/>
              <a:t>Conceptual skills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1BC88-16C2-EC4C-FA67-57CBA36D1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41F2A3-4ED6-19C7-F668-70AC770D8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0465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 Skills</a:t>
            </a:r>
          </a:p>
        </p:txBody>
      </p:sp>
      <p:pic>
        <p:nvPicPr>
          <p:cNvPr id="7" name="Content Placeholder 6" descr="A group of rectangular objects with text&#10;&#10;Description automatically generated with medium confidence">
            <a:extLst>
              <a:ext uri="{FF2B5EF4-FFF2-40B4-BE49-F238E27FC236}">
                <a16:creationId xmlns:a16="http://schemas.microsoft.com/office/drawing/2014/main" id="{337D5575-B904-8E90-438F-5C5ECD4FE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7488832" cy="331236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64E475-7255-B0A0-F61F-32E0DF94776F}"/>
              </a:ext>
            </a:extLst>
          </p:cNvPr>
          <p:cNvSpPr txBox="1"/>
          <p:nvPr/>
        </p:nvSpPr>
        <p:spPr>
          <a:xfrm>
            <a:off x="3519341" y="5179469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35A71-85AB-E2BC-FF21-65C6CFF2A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Technical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A96B2-7B97-D3B4-1981-71B1F0E37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Technical skills</a:t>
            </a:r>
            <a:r>
              <a:rPr lang="en-US" sz="2400" dirty="0"/>
              <a:t> is the ability to use specific knowledge and expertise to perform tasks related to a particular job or industry.</a:t>
            </a:r>
          </a:p>
          <a:p>
            <a:r>
              <a:rPr lang="en-US" sz="2400" dirty="0"/>
              <a:t>Technical skills are crucial for understanding and executing the specific tasks and processes involved in a particular field. </a:t>
            </a:r>
          </a:p>
          <a:p>
            <a:r>
              <a:rPr lang="en-US" sz="2400" dirty="0"/>
              <a:t>Managers need technical skills to effectively supervise and guide their teams in achieving organizational goals.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79181-1E4B-EB94-1104-E224F85D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51B46-DE01-4733-1414-7785FE73B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565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1E6F0-D864-69A7-C643-348735717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Example of technical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9D16-8F53-EC49-0E7A-CEA7F7E5F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For a </a:t>
            </a:r>
            <a:r>
              <a:rPr lang="en-US" sz="2400" b="1" dirty="0"/>
              <a:t>Data Analysis </a:t>
            </a:r>
            <a:r>
              <a:rPr lang="en-US" sz="2400" dirty="0"/>
              <a:t>job, examples of technical skills will be the following: Data interpretation, statistical analysis, and using data visualization tools.</a:t>
            </a:r>
          </a:p>
          <a:p>
            <a:r>
              <a:rPr lang="en-US" sz="2400" dirty="0"/>
              <a:t>For a </a:t>
            </a:r>
            <a:r>
              <a:rPr lang="en-US" sz="2400" b="1" dirty="0"/>
              <a:t>Financial Management </a:t>
            </a:r>
            <a:r>
              <a:rPr lang="en-US" sz="2400" dirty="0"/>
              <a:t>job, examples of technical skills will be the following: Budgeting, financial analysis, understanding financial statements.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61B7C-55EC-A075-0C19-9B1799D9C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F0CAC2-D5E5-ECEF-7047-21F9C6B4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827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C18-FBA9-F413-E912-28FA2D6C1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Ways to develop technical skills for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724F9-588E-C50A-1403-A7E4CF6336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18856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Identify Relevant Skills needed for a job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Set Clear Goals on how do develop these skills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Take formal courses 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Online learning platforms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Certifications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Trainings 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Practice regularly 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Networking 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Mentorship </a:t>
            </a:r>
            <a:endParaRPr lang="en-GB" sz="2600" b="1" i="0" dirty="0">
              <a:effectLst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3074" name="Picture 2" descr="7 Technical skills that hiring managers look for in data scientists |">
            <a:extLst>
              <a:ext uri="{FF2B5EF4-FFF2-40B4-BE49-F238E27FC236}">
                <a16:creationId xmlns:a16="http://schemas.microsoft.com/office/drawing/2014/main" id="{3EA72B95-1986-C255-8221-DB615444B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2467670"/>
            <a:ext cx="3466728" cy="225410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F77CC-B7AA-5D06-1604-828FFF2A67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8AB4E-CAC3-691C-6A99-2E55614021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3573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70326-BE8C-E90E-F38D-B447F76AF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Interpersonal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BE617-ABC8-E628-944F-2FD843083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Interpersonal skills</a:t>
            </a:r>
            <a:r>
              <a:rPr lang="en-US" sz="2400" dirty="0"/>
              <a:t> or </a:t>
            </a:r>
            <a:r>
              <a:rPr lang="en-US" sz="2400" b="1" dirty="0"/>
              <a:t>human skills</a:t>
            </a:r>
            <a:r>
              <a:rPr lang="en-US" sz="2400" dirty="0"/>
              <a:t> is the ability to work well with others, understand their needs and motivations, and communicate effectively.</a:t>
            </a:r>
          </a:p>
          <a:p>
            <a:r>
              <a:rPr lang="en-US" sz="2400" dirty="0"/>
              <a:t>Human skills are essential for building positive interpersonal relationships within the organization. </a:t>
            </a:r>
          </a:p>
          <a:p>
            <a:r>
              <a:rPr lang="en-US" sz="2400" dirty="0"/>
              <a:t>Managers with strong human skills can lead, motivate, and collaborate with team members, fostering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D5796-4051-93EE-EC87-DE2CD508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1E671-0210-9028-C5FE-A213B1494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347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03491-6DD9-C5A3-B112-BC28D2415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Examples of interpersonal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3875C-556C-0309-0377-860E4E40F7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Communication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Active Listening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Empathy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Conflict Resolution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Teamwork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Adaptability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Persuasion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Time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Diplomacy</a:t>
            </a:r>
          </a:p>
        </p:txBody>
      </p:sp>
      <p:pic>
        <p:nvPicPr>
          <p:cNvPr id="4102" name="Picture 6" descr="They Require Human Relations Skills To Deal With The - Human Resources  Images Png Transparent PNG - 425x355 - Free Download on NicePNG">
            <a:extLst>
              <a:ext uri="{FF2B5EF4-FFF2-40B4-BE49-F238E27FC236}">
                <a16:creationId xmlns:a16="http://schemas.microsoft.com/office/drawing/2014/main" id="{C081ABC7-0E4D-9AF3-8161-E7D317F602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26065"/>
            <a:ext cx="4038600" cy="21373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B6B85-B38D-5B5F-E659-618E91C05B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6658A5-B227-0796-0F54-01528FD975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9173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73751-1277-888A-721B-36C83D6B4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develop interpersonal skills for managers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550D6-B7C4-30E3-3AA4-372542824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dirty="0">
                <a:effectLst/>
              </a:rPr>
              <a:t>Communication Workshops and Training</a:t>
            </a:r>
          </a:p>
          <a:p>
            <a:r>
              <a:rPr lang="en-GB" sz="2400" b="1" i="0" dirty="0">
                <a:effectLst/>
              </a:rPr>
              <a:t>Leadership Development Programs</a:t>
            </a:r>
          </a:p>
          <a:p>
            <a:r>
              <a:rPr lang="en-GB" sz="2400" b="1" i="0" dirty="0">
                <a:effectLst/>
              </a:rPr>
              <a:t>Feedback and Self-Assessment</a:t>
            </a:r>
            <a:endParaRPr lang="en-GB" sz="2400" b="1" dirty="0"/>
          </a:p>
          <a:p>
            <a:r>
              <a:rPr lang="en-GB" sz="2400" b="1" i="0" dirty="0">
                <a:effectLst/>
              </a:rPr>
              <a:t>Executive Coaching</a:t>
            </a:r>
          </a:p>
          <a:p>
            <a:r>
              <a:rPr lang="en-GB" sz="2400" b="1" i="0" dirty="0">
                <a:effectLst/>
              </a:rPr>
              <a:t>Mentorship</a:t>
            </a:r>
            <a:endParaRPr lang="en-GB" sz="2400" b="1" dirty="0"/>
          </a:p>
          <a:p>
            <a:r>
              <a:rPr lang="en-GB" sz="2400" b="1" i="0" dirty="0">
                <a:effectLst/>
              </a:rPr>
              <a:t>Conflict Resolution Training</a:t>
            </a:r>
          </a:p>
          <a:p>
            <a:r>
              <a:rPr lang="en-GB" sz="2400" b="1" i="0" dirty="0">
                <a:effectLst/>
              </a:rPr>
              <a:t>Emotional Intelligence Development</a:t>
            </a:r>
          </a:p>
          <a:p>
            <a:r>
              <a:rPr lang="en-GB" sz="2400" b="1" dirty="0"/>
              <a:t>Peer learning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CAFEB7-899E-3470-E66E-55B845750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222C8D-E256-5EF6-E855-A383E6C25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08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33FD-852D-A345-7CFA-F09D93B5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Conceptual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231FE-1BE1-D1B3-C7E0-88C935F64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Conceptual skills </a:t>
            </a:r>
            <a:r>
              <a:rPr lang="en-US" sz="2400" dirty="0"/>
              <a:t>is the ability to analyze and diagnose complex situations, think strategically, and formulate innovative solutions.</a:t>
            </a:r>
          </a:p>
          <a:p>
            <a:r>
              <a:rPr lang="en-US" sz="2400" dirty="0"/>
              <a:t>Conceptual skills involve the capacity to see the organization as a whole, understand how various parts are interrelated, and make decisions that align with the overall goals of the organization. </a:t>
            </a:r>
          </a:p>
          <a:p>
            <a:r>
              <a:rPr lang="en-US" sz="2400" dirty="0"/>
              <a:t>Managers with strong conceptual skills are effective in strategic planning and decision-making.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FAB8F-6117-658B-DD3F-7EE77F8DD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C2B1-5A1C-CEEC-2E8D-9F194A6F8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568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66AA1-577A-041D-51C3-3E7254035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Examples of conceptual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0D4D1-8578-A65E-F5D2-AC93821B7A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Strategic Thinking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Critical Thinking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Problem Analysis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Decision-Making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Market Analysis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Risk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Resource Allocation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Change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Collaborative Leadership</a:t>
            </a:r>
            <a:endParaRPr lang="en-US" sz="2400" dirty="0"/>
          </a:p>
        </p:txBody>
      </p:sp>
      <p:pic>
        <p:nvPicPr>
          <p:cNvPr id="5122" name="Picture 2" descr="Autism, conceptual, hand, idea, line, skills, thin icon - Download on  Iconfinder">
            <a:extLst>
              <a:ext uri="{FF2B5EF4-FFF2-40B4-BE49-F238E27FC236}">
                <a16:creationId xmlns:a16="http://schemas.microsoft.com/office/drawing/2014/main" id="{89C646BB-A870-CF4C-8BC4-0AC02239B0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7A57E-AC17-E096-47DF-E771514A0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84E2A8-5C7F-E5F0-4860-8BB21D6566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5033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5729-FB31-7647-C730-B91A6846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develop conceptual skills for managers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D0DD-25A1-43AD-DD0F-9C6940D3F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Education and training programs</a:t>
            </a:r>
          </a:p>
          <a:p>
            <a:r>
              <a:rPr lang="en-US" sz="2400" b="1" dirty="0"/>
              <a:t>Formal education </a:t>
            </a:r>
          </a:p>
          <a:p>
            <a:r>
              <a:rPr lang="en-US" sz="2400" b="1" dirty="0"/>
              <a:t>Read business literature</a:t>
            </a:r>
          </a:p>
          <a:p>
            <a:r>
              <a:rPr lang="en-US" sz="2400" b="1" dirty="0"/>
              <a:t>Industry conferences and seminars</a:t>
            </a:r>
          </a:p>
          <a:p>
            <a:r>
              <a:rPr lang="en-US" sz="2400" b="1" dirty="0"/>
              <a:t>Networking </a:t>
            </a:r>
          </a:p>
          <a:p>
            <a:r>
              <a:rPr lang="en-US" sz="2400" b="1" dirty="0"/>
              <a:t>Mentorship </a:t>
            </a:r>
          </a:p>
          <a:p>
            <a:r>
              <a:rPr lang="en-US" sz="2400" b="1" dirty="0"/>
              <a:t>Participating in strategy sessions </a:t>
            </a:r>
          </a:p>
          <a:p>
            <a:r>
              <a:rPr lang="en-US" sz="2400" b="1" dirty="0"/>
              <a:t>Learning through case studies</a:t>
            </a:r>
          </a:p>
          <a:p>
            <a:r>
              <a:rPr lang="en-US" sz="2400" b="1" dirty="0"/>
              <a:t>Shadowing senior leaders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C6DD0-ED5F-6709-841B-06BB21163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7B67D-40ED-9564-AA77-195702661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376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A8143-BA96-EAA3-C420-0AAF053DD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Kart’s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A9AA8-A56D-B7ED-CCBC-4704F0D3C6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Katz's model suggests that the relative importance of these skills may vary at different levels of management.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At the </a:t>
            </a:r>
            <a:r>
              <a:rPr lang="en-US" sz="2000" b="1" dirty="0"/>
              <a:t>top-level managers</a:t>
            </a:r>
            <a:r>
              <a:rPr lang="en-US" sz="2000" dirty="0"/>
              <a:t> rely more on </a:t>
            </a:r>
            <a:r>
              <a:rPr lang="en-US" sz="2000" b="1" dirty="0"/>
              <a:t>conceptual skills.</a:t>
            </a:r>
            <a:r>
              <a:rPr lang="en-US" sz="20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 the </a:t>
            </a:r>
            <a:r>
              <a:rPr lang="en-US" sz="2000" b="1" dirty="0"/>
              <a:t>middle-level, managers</a:t>
            </a:r>
            <a:r>
              <a:rPr lang="en-US" sz="2000" dirty="0"/>
              <a:t> need a balance of </a:t>
            </a:r>
            <a:r>
              <a:rPr lang="en-US" sz="2000" b="1" dirty="0"/>
              <a:t>technical </a:t>
            </a:r>
            <a:r>
              <a:rPr lang="en-US" sz="2000" dirty="0"/>
              <a:t>and </a:t>
            </a:r>
            <a:r>
              <a:rPr lang="en-US" sz="2000" b="1" dirty="0"/>
              <a:t>conceptual skills</a:t>
            </a:r>
            <a:r>
              <a:rPr lang="en-US" sz="20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The </a:t>
            </a:r>
            <a:r>
              <a:rPr lang="en-US" sz="2000" b="1" dirty="0"/>
              <a:t>first-line managers</a:t>
            </a:r>
            <a:r>
              <a:rPr lang="en-US" sz="2000" dirty="0"/>
              <a:t> require a higher proportion of </a:t>
            </a:r>
            <a:r>
              <a:rPr lang="en-US" sz="2000" b="1" dirty="0"/>
              <a:t>technical skills</a:t>
            </a:r>
            <a:r>
              <a:rPr lang="en-US" sz="2000" dirty="0"/>
              <a:t>.</a:t>
            </a:r>
          </a:p>
        </p:txBody>
      </p:sp>
      <p:pic>
        <p:nvPicPr>
          <p:cNvPr id="6" name="Content Placeholder 6" descr="A group of rectangular objects with text&#10;&#10;Description automatically generated with medium confidence">
            <a:extLst>
              <a:ext uri="{FF2B5EF4-FFF2-40B4-BE49-F238E27FC236}">
                <a16:creationId xmlns:a16="http://schemas.microsoft.com/office/drawing/2014/main" id="{2EC620E1-26AB-E5B9-EEC8-49FF7CFA6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999027"/>
            <a:ext cx="4038600" cy="11913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20841-D6E5-A069-3370-0ED4305779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11/02/2024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809787-873D-097E-6B5B-47FA3BCF67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9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4CFC1-6CD1-77FA-C6B8-60E09E518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Other skills necessary in all management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06D0-4BD4-3F21-0747-CF63D5D68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Time management</a:t>
            </a:r>
          </a:p>
          <a:p>
            <a:r>
              <a:rPr lang="en-US" sz="2400" dirty="0"/>
              <a:t>Flexibility </a:t>
            </a:r>
          </a:p>
          <a:p>
            <a:r>
              <a:rPr lang="en-US" sz="2400" dirty="0"/>
              <a:t>Delegation </a:t>
            </a:r>
          </a:p>
          <a:p>
            <a:r>
              <a:rPr lang="en-US" sz="2400" dirty="0"/>
              <a:t>Innovation and creativity</a:t>
            </a:r>
          </a:p>
          <a:p>
            <a:r>
              <a:rPr lang="en-US" sz="2400" dirty="0"/>
              <a:t>Technology </a:t>
            </a:r>
          </a:p>
          <a:p>
            <a:r>
              <a:rPr lang="en-US" sz="2400" dirty="0"/>
              <a:t>Organization</a:t>
            </a: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6F5EB-C0AA-A8AE-84A9-477480533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39B8FB-35AC-8359-4073-32B7A4D86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0906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269D1-D83B-466E-B0FB-E859B605D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835D-5345-03C7-1408-F894DFF57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Individually, note down a list of skills you have based on Kart's Model.</a:t>
            </a:r>
          </a:p>
          <a:p>
            <a:pPr lvl="1"/>
            <a:r>
              <a:rPr lang="en-US" sz="2000" dirty="0"/>
              <a:t>Technical skills</a:t>
            </a:r>
          </a:p>
          <a:p>
            <a:pPr lvl="1"/>
            <a:r>
              <a:rPr lang="en-US" sz="2000" dirty="0"/>
              <a:t>Human skills </a:t>
            </a:r>
          </a:p>
          <a:p>
            <a:pPr lvl="1"/>
            <a:r>
              <a:rPr lang="en-US" sz="2000" dirty="0"/>
              <a:t>Conceptual skills</a:t>
            </a:r>
          </a:p>
          <a:p>
            <a:pPr marL="0" indent="0">
              <a:buNone/>
            </a:pPr>
            <a:r>
              <a:rPr lang="en-US" sz="2400" dirty="0"/>
              <a:t>Once you complete your list, compare with your classmates. Reflect on what skills you need to improve.</a:t>
            </a:r>
          </a:p>
          <a:p>
            <a:pPr marL="0" indent="0">
              <a:buNone/>
            </a:pPr>
            <a:endParaRPr lang="en-US" sz="2000" i="1" dirty="0"/>
          </a:p>
          <a:p>
            <a:pPr marL="0" indent="0">
              <a:buNone/>
            </a:pPr>
            <a:r>
              <a:rPr lang="en-US" sz="2000" i="1" dirty="0"/>
              <a:t>Note: think about adding some of the skills you already have in your CV and LinkedIn profile.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D3FAC-C850-1BA8-232F-AEB63004B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258A4-8081-59E7-FAAB-021C9A88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9673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E77F8-FCCF-0DBE-983E-7DCF24CB5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69972-498F-3AAC-D91F-D5A5FD28B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Myriad Pro"/>
                <a:cs typeface="Arial"/>
              </a:rPr>
              <a:t>AI has become a pivotal tool in contemporary times, marking a transformative shift in our perspectives and work methodologies.</a:t>
            </a:r>
          </a:p>
          <a:p>
            <a:r>
              <a:rPr lang="en-US" sz="2400" dirty="0">
                <a:latin typeface="Myriad Pro"/>
                <a:cs typeface="Arial"/>
              </a:rPr>
              <a:t>In groups, discuss and explore the anticipated changes in technical, human, and conceptual skills due to the integration of AI in the future.</a:t>
            </a:r>
          </a:p>
          <a:p>
            <a:r>
              <a:rPr lang="en-US" sz="2400" dirty="0">
                <a:latin typeface="Myriad Pro"/>
                <a:cs typeface="Arial"/>
              </a:rPr>
              <a:t>Reflect on your current AI skills and identify areas where improvement is needed. </a:t>
            </a:r>
          </a:p>
          <a:p>
            <a:r>
              <a:rPr lang="en-US" sz="2400" dirty="0">
                <a:latin typeface="Myriad Pro"/>
                <a:cs typeface="Arial"/>
              </a:rPr>
              <a:t>Discuss the skills you aspire to acquire in the future and outline your action plan for gaining proficiency in these areas.</a:t>
            </a:r>
            <a:endParaRPr lang="en-US" sz="2400" dirty="0">
              <a:latin typeface="Myriad Pro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E8D07-2F5E-D62C-4BFC-27AFD7147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E5D2-39FD-C5DE-A142-CF0E9DDE7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817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A6710-9081-85A2-3585-99342DC8C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26C23-3388-2042-1507-E4CE01BE8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8935A-BEAE-70B5-679A-DD955D628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D1B532-B991-7A65-5F84-445125BDD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2497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3730</TotalTime>
  <Words>880</Words>
  <Application>Microsoft Macintosh PowerPoint</Application>
  <PresentationFormat>On-screen Show (4:3)</PresentationFormat>
  <Paragraphs>154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Myriad Pro</vt:lpstr>
      <vt:lpstr>Source Sans Pro</vt:lpstr>
      <vt:lpstr>Verdana</vt:lpstr>
      <vt:lpstr>20140311PresentationUWTSDTemplate</vt:lpstr>
      <vt:lpstr>   Managerial Skills       LCBB4008         Week 4 – Session 1 </vt:lpstr>
      <vt:lpstr>Objectives of the session</vt:lpstr>
      <vt:lpstr>PowerPoint Presentation</vt:lpstr>
      <vt:lpstr>Management skills</vt:lpstr>
      <vt:lpstr>Robert Katz’s Managerial skills</vt:lpstr>
      <vt:lpstr>Management Skills</vt:lpstr>
      <vt:lpstr>Technical Skills</vt:lpstr>
      <vt:lpstr>Example of technical skills</vt:lpstr>
      <vt:lpstr>Ways to develop technical skills for managers</vt:lpstr>
      <vt:lpstr>Interpersonal Skills</vt:lpstr>
      <vt:lpstr>Examples of interpersonal skills</vt:lpstr>
      <vt:lpstr>Ways to develop interpersonal skills for managers</vt:lpstr>
      <vt:lpstr>Conceptual Skills</vt:lpstr>
      <vt:lpstr>Examples of conceptual skills</vt:lpstr>
      <vt:lpstr>Ways to develop conceptual skills for managers</vt:lpstr>
      <vt:lpstr>Kart’s Model </vt:lpstr>
      <vt:lpstr>Other skills necessary in all management level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151</cp:revision>
  <cp:lastPrinted>2018-07-02T15:32:24Z</cp:lastPrinted>
  <dcterms:created xsi:type="dcterms:W3CDTF">2002-10-07T19:43:58Z</dcterms:created>
  <dcterms:modified xsi:type="dcterms:W3CDTF">2024-02-11T13:27:33Z</dcterms:modified>
</cp:coreProperties>
</file>