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78" r:id="rId6"/>
    <p:sldId id="290" r:id="rId7"/>
    <p:sldId id="260" r:id="rId8"/>
    <p:sldId id="261" r:id="rId9"/>
    <p:sldId id="262" r:id="rId10"/>
    <p:sldId id="282" r:id="rId11"/>
    <p:sldId id="263" r:id="rId12"/>
    <p:sldId id="275" r:id="rId13"/>
    <p:sldId id="276" r:id="rId14"/>
    <p:sldId id="264" r:id="rId15"/>
    <p:sldId id="271" r:id="rId16"/>
    <p:sldId id="272" r:id="rId17"/>
    <p:sldId id="273" r:id="rId18"/>
    <p:sldId id="274" r:id="rId19"/>
    <p:sldId id="265" r:id="rId20"/>
    <p:sldId id="266" r:id="rId21"/>
    <p:sldId id="267" r:id="rId22"/>
    <p:sldId id="268" r:id="rId23"/>
    <p:sldId id="281" r:id="rId24"/>
    <p:sldId id="269" r:id="rId25"/>
    <p:sldId id="283" r:id="rId26"/>
    <p:sldId id="277" r:id="rId27"/>
    <p:sldId id="289" r:id="rId28"/>
    <p:sldId id="287" r:id="rId29"/>
    <p:sldId id="288" r:id="rId30"/>
    <p:sldId id="270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7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6A78A7-0CAD-4949-96D0-6D84446D22D2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932FCA-3388-45E3-BC15-ECEA5A4DFA3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22</a:t>
            </a:fld>
            <a:endParaRPr lang="en-GB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24</a:t>
            </a:fld>
            <a:endParaRPr lang="en-GB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25</a:t>
            </a:fld>
            <a:endParaRPr lang="en-GB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26</a:t>
            </a:fld>
            <a:endParaRPr lang="en-GB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27</a:t>
            </a:fld>
            <a:endParaRPr lang="en-GB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28</a:t>
            </a:fld>
            <a:endParaRPr lang="en-GB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29</a:t>
            </a:fld>
            <a:endParaRPr lang="en-GB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1932FCA-3388-45E3-BC15-ECEA5A4DFA37}" type="slidenum">
              <a:rPr lang="en-GB" smtClean="0"/>
              <a:pPr/>
              <a:t>30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5459" y="959313"/>
            <a:ext cx="5760741" cy="257189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5459" y="3531205"/>
            <a:ext cx="5760741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5459" y="329308"/>
            <a:ext cx="339214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886200" y="131730"/>
            <a:ext cx="802005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121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9021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1756130"/>
            <a:ext cx="5764142" cy="2050066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5460" y="3806196"/>
            <a:ext cx="576414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70541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459" y="959314"/>
            <a:ext cx="6564015" cy="10441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5459" y="2172548"/>
            <a:ext cx="3125871" cy="32789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63822" y="2172548"/>
            <a:ext cx="3125652" cy="327894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3204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8652" y="959903"/>
            <a:ext cx="6571344" cy="10446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8131" y="2169094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8131" y="2973815"/>
            <a:ext cx="3125766" cy="249166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3822" y="2172548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none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63822" y="2971035"/>
            <a:ext cx="3125652" cy="248498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27504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26884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862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041" y="959313"/>
            <a:ext cx="2425950" cy="224205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9877" y="960890"/>
            <a:ext cx="3828178" cy="449691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041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26232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4996501" y="482171"/>
            <a:ext cx="3511387" cy="5149101"/>
            <a:chOff x="4996501" y="482171"/>
            <a:chExt cx="3511387" cy="5149101"/>
          </a:xfrm>
        </p:grpSpPr>
        <p:sp>
          <p:nvSpPr>
            <p:cNvPr id="14" name="Rectangle 13"/>
            <p:cNvSpPr/>
            <p:nvPr/>
          </p:nvSpPr>
          <p:spPr>
            <a:xfrm>
              <a:off x="4996501" y="482171"/>
              <a:ext cx="3511387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5312152" y="812506"/>
              <a:ext cx="2883013" cy="4479361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2077" y="1129512"/>
            <a:ext cx="3386166" cy="1918487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31420" y="3057166"/>
            <a:ext cx="3390817" cy="2092568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4592" y="5469857"/>
            <a:ext cx="3393977" cy="320123"/>
          </a:xfrm>
        </p:spPr>
        <p:txBody>
          <a:bodyPr/>
          <a:lstStyle>
            <a:lvl1pPr algn="l">
              <a:defRPr/>
            </a:lvl1pPr>
          </a:lstStyle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459" y="318641"/>
            <a:ext cx="2601032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726491" y="131730"/>
            <a:ext cx="795746" cy="503578"/>
          </a:xfrm>
        </p:spPr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70363" b="36435"/>
          <a:stretch/>
        </p:blipFill>
        <p:spPr>
          <a:xfrm>
            <a:off x="1125460" y="643464"/>
            <a:ext cx="339242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2673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42454" b="36435"/>
          <a:stretch/>
        </p:blipFill>
        <p:spPr>
          <a:xfrm>
            <a:off x="1125460" y="643464"/>
            <a:ext cx="6574536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19850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86447" y="796298"/>
            <a:ext cx="1103027" cy="466256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1910" y="796298"/>
            <a:ext cx="5301095" cy="466256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r="59215" b="36435"/>
          <a:stretch/>
        </p:blipFill>
        <p:spPr>
          <a:xfrm rot="5400000">
            <a:off x="5605390" y="3050294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4788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854"/>
            <a:ext cx="9144000" cy="74295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468769"/>
            <a:ext cx="9144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/>
          <p:cNvCxnSpPr/>
          <p:nvPr/>
        </p:nvCxnSpPr>
        <p:spPr>
          <a:xfrm>
            <a:off x="0" y="6121005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28684" y="956172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8684" y="2167385"/>
            <a:ext cx="6571343" cy="328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21309" y="330371"/>
            <a:ext cx="2368292" cy="3049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EFFB5E-F927-4B45-A3E8-C863083DDD58}" type="datetimeFigureOut">
              <a:rPr lang="en-US" smtClean="0"/>
              <a:pPr/>
              <a:t>9/7/2017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8684" y="329308"/>
            <a:ext cx="3388498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893728" y="131730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F7D07D48-9A03-43CF-ABBD-9000410EDD9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18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5786" y="3357562"/>
            <a:ext cx="7772400" cy="1829761"/>
          </a:xfrm>
        </p:spPr>
        <p:txBody>
          <a:bodyPr/>
          <a:lstStyle/>
          <a:p>
            <a:r>
              <a:rPr lang="en-GB" dirty="0"/>
              <a:t>Public Health Campaigns</a:t>
            </a:r>
          </a:p>
        </p:txBody>
      </p:sp>
      <p:pic>
        <p:nvPicPr>
          <p:cNvPr id="4" name="Picture 3" descr="halt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928926" y="1571612"/>
            <a:ext cx="3286148" cy="1785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“Behaviourally based interventions can be significantly more cost-effective than traditional service delivery” </a:t>
            </a:r>
          </a:p>
          <a:p>
            <a:pPr algn="r">
              <a:buNone/>
            </a:pPr>
            <a:r>
              <a:rPr lang="en-GB" dirty="0"/>
              <a:t>(Cabinet Office, 2004)</a:t>
            </a:r>
          </a:p>
          <a:p>
            <a:endParaRPr lang="en-GB" dirty="0"/>
          </a:p>
          <a:p>
            <a:pPr>
              <a:buNone/>
            </a:pPr>
            <a:r>
              <a:rPr lang="en-GB" b="1" dirty="0"/>
              <a:t>What does this mean?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change behaviour</a:t>
            </a:r>
          </a:p>
          <a:p>
            <a:r>
              <a:rPr lang="en-GB" dirty="0"/>
              <a:t>Ranges from face to face consultation between professional and patient to complex programme (usually involving mass or social media)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484784"/>
            <a:ext cx="6571343" cy="4608511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/>
              <a:t>Information and awareness-raising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Knowledge and information of services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attitudes and motivations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Increasing physical or interpersonal skills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Changing beliefs and perceptions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social norms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Influencing health services</a:t>
            </a:r>
          </a:p>
          <a:p>
            <a:endParaRPr lang="en-GB" dirty="0"/>
          </a:p>
          <a:p>
            <a:r>
              <a:rPr lang="en-GB" sz="2800" b="1" dirty="0"/>
              <a:t>WRITE THIS LIST OUT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C79FD-A98B-439C-8585-3344E9EBD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0326F2-8EC3-442E-BAB4-1AC6E41A1F4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health cam kids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611560" y="2348880"/>
            <a:ext cx="3498381" cy="2793281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F2B9BB7-9728-4136-9168-9A651701BC5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55721" y="1284561"/>
            <a:ext cx="3125652" cy="802237"/>
          </a:xfrm>
        </p:spPr>
        <p:txBody>
          <a:bodyPr>
            <a:normAutofit/>
          </a:bodyPr>
          <a:lstStyle/>
          <a:p>
            <a:r>
              <a:rPr lang="en-GB" sz="3000" dirty="0"/>
              <a:t>In pairs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689D27-49E8-4ED5-955D-7C4AC62735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62193" y="2329161"/>
            <a:ext cx="3125652" cy="3482301"/>
          </a:xfrm>
        </p:spPr>
        <p:txBody>
          <a:bodyPr>
            <a:noAutofit/>
          </a:bodyPr>
          <a:lstStyle/>
          <a:p>
            <a:r>
              <a:rPr lang="en-GB" sz="3000" dirty="0"/>
              <a:t>Look at the list </a:t>
            </a:r>
          </a:p>
          <a:p>
            <a:r>
              <a:rPr lang="en-GB" sz="3000" dirty="0"/>
              <a:t>Order them from 1 – 7</a:t>
            </a:r>
          </a:p>
          <a:p>
            <a:r>
              <a:rPr lang="en-GB" sz="3000" dirty="0"/>
              <a:t>1 is the MOST effective, 7 the least 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54775EF-0A2D-424E-980A-7BDF58EEF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5A2ED8C-CDB7-4DC9-82F3-58E83B0D38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easy was that activity?</a:t>
            </a:r>
          </a:p>
          <a:p>
            <a:endParaRPr lang="en-GB" dirty="0"/>
          </a:p>
          <a:p>
            <a:r>
              <a:rPr lang="en-GB" dirty="0"/>
              <a:t>How can it be possible to measure the effect of a health campaign?</a:t>
            </a:r>
          </a:p>
          <a:p>
            <a:endParaRPr lang="en-GB" dirty="0"/>
          </a:p>
          <a:p>
            <a:r>
              <a:rPr lang="en-GB" dirty="0"/>
              <a:t>What might be the most effective technique for success? </a:t>
            </a:r>
          </a:p>
        </p:txBody>
      </p:sp>
    </p:spTree>
    <p:extLst>
      <p:ext uri="{BB962C8B-B14F-4D97-AF65-F5344CB8AC3E}">
        <p14:creationId xmlns:p14="http://schemas.microsoft.com/office/powerpoint/2010/main" val="4180230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556792"/>
            <a:ext cx="6571343" cy="4392487"/>
          </a:xfrm>
        </p:spPr>
        <p:txBody>
          <a:bodyPr>
            <a:normAutofit/>
          </a:bodyPr>
          <a:lstStyle/>
          <a:p>
            <a:r>
              <a:rPr lang="en-GB" sz="2600" dirty="0"/>
              <a:t>Using theoretical models within interventions</a:t>
            </a:r>
          </a:p>
          <a:p>
            <a:r>
              <a:rPr lang="en-GB" sz="2600" dirty="0"/>
              <a:t>Intervening when appropriate</a:t>
            </a:r>
          </a:p>
          <a:p>
            <a:r>
              <a:rPr lang="en-GB" sz="2600" dirty="0"/>
              <a:t>Targeted and tailored messages</a:t>
            </a:r>
          </a:p>
          <a:p>
            <a:r>
              <a:rPr lang="en-GB" sz="2600" dirty="0"/>
              <a:t>Basic, accurate information </a:t>
            </a:r>
          </a:p>
          <a:p>
            <a:r>
              <a:rPr lang="en-GB" sz="2600" dirty="0"/>
              <a:t>Clear, unambiguous messages</a:t>
            </a:r>
          </a:p>
          <a:p>
            <a:r>
              <a:rPr lang="en-GB" sz="2600" dirty="0"/>
              <a:t>Using behavioural skills training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Elements for Success: Partnership Working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Joining up with other community providers </a:t>
            </a:r>
          </a:p>
          <a:p>
            <a:r>
              <a:rPr lang="en-GB" dirty="0"/>
              <a:t>Working with community advocates</a:t>
            </a:r>
          </a:p>
          <a:p>
            <a:r>
              <a:rPr lang="en-GB" dirty="0"/>
              <a:t>Providing alternative choice and risk reduction rather than direct orders to people</a:t>
            </a:r>
          </a:p>
          <a:p>
            <a:r>
              <a:rPr lang="en-GB" dirty="0"/>
              <a:t>Addressing peer norms and social pressures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F0D7B38-143F-48B6-ABA6-CCFDB9E512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8304" y="3645024"/>
            <a:ext cx="1731414" cy="2341067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element of broader health campaigns</a:t>
            </a:r>
          </a:p>
          <a:p>
            <a:r>
              <a:rPr lang="en-GB" dirty="0"/>
              <a:t>Used to mobilise and support local agencies and professionals</a:t>
            </a:r>
          </a:p>
          <a:p>
            <a:r>
              <a:rPr lang="en-GB" dirty="0"/>
              <a:t>Advocate partnerships in health service</a:t>
            </a:r>
          </a:p>
          <a:p>
            <a:r>
              <a:rPr lang="en-GB" dirty="0"/>
              <a:t>Informing and educating the public</a:t>
            </a:r>
          </a:p>
          <a:p>
            <a:r>
              <a:rPr lang="en-GB" dirty="0"/>
              <a:t>Encouraging local and national policy improvements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health cam 6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47664" y="1340768"/>
            <a:ext cx="2100729" cy="1997414"/>
          </a:xfr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2368D1B6-0A6F-41C8-8E59-DA0AA5C5EC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8104" y="2636912"/>
            <a:ext cx="1823397" cy="250486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Campaign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To change: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Awareness</a:t>
            </a:r>
          </a:p>
          <a:p>
            <a:r>
              <a:rPr lang="en-GB" dirty="0"/>
              <a:t>Attitudes</a:t>
            </a:r>
          </a:p>
          <a:p>
            <a:endParaRPr lang="en-GB" dirty="0"/>
          </a:p>
          <a:p>
            <a:pPr>
              <a:buNone/>
            </a:pPr>
            <a:r>
              <a:rPr lang="en-GB" dirty="0"/>
              <a:t>To </a:t>
            </a:r>
            <a:r>
              <a:rPr lang="en-GB" b="1" dirty="0"/>
              <a:t>contribute </a:t>
            </a:r>
            <a:r>
              <a:rPr lang="en-GB" dirty="0"/>
              <a:t>toward changing behaviour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NICE Recommendations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Campaigners should work in partnership with service user, professionals and organisations</a:t>
            </a:r>
          </a:p>
          <a:p>
            <a:r>
              <a:rPr lang="en-GB" dirty="0"/>
              <a:t>Social context must be assessed</a:t>
            </a:r>
          </a:p>
          <a:p>
            <a:r>
              <a:rPr lang="en-GB" dirty="0"/>
              <a:t>Education and training are vital</a:t>
            </a:r>
          </a:p>
          <a:p>
            <a:r>
              <a:rPr lang="en-GB" dirty="0"/>
              <a:t>Individual level, community level and population level interventions should be defined</a:t>
            </a:r>
          </a:p>
          <a:p>
            <a:r>
              <a:rPr lang="en-GB" dirty="0"/>
              <a:t>Effectiveness should be evaluated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Evaluating Effectiveness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1844824"/>
            <a:ext cx="6571343" cy="4176463"/>
          </a:xfrm>
        </p:spPr>
        <p:txBody>
          <a:bodyPr>
            <a:normAutofit/>
          </a:bodyPr>
          <a:lstStyle/>
          <a:p>
            <a:r>
              <a:rPr lang="en-GB" dirty="0"/>
              <a:t>All plans should include provision for evaluation and monitoring</a:t>
            </a:r>
          </a:p>
          <a:p>
            <a:pPr>
              <a:buNone/>
            </a:pPr>
            <a:r>
              <a:rPr lang="en-GB" dirty="0"/>
              <a:t>Factors measured:</a:t>
            </a:r>
          </a:p>
          <a:p>
            <a:r>
              <a:rPr lang="en-GB" dirty="0"/>
              <a:t>Effectiveness </a:t>
            </a:r>
          </a:p>
          <a:p>
            <a:r>
              <a:rPr lang="en-GB" dirty="0"/>
              <a:t>Acceptability</a:t>
            </a:r>
          </a:p>
          <a:p>
            <a:r>
              <a:rPr lang="en-GB" dirty="0"/>
              <a:t>Feasibility </a:t>
            </a:r>
          </a:p>
          <a:p>
            <a:r>
              <a:rPr lang="en-GB" dirty="0"/>
              <a:t>Equity</a:t>
            </a:r>
          </a:p>
          <a:p>
            <a:r>
              <a:rPr lang="en-GB" dirty="0"/>
              <a:t>Safety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Changing Behaviours with Campaigns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English statistics evidenced a 1.2% reduction in smoking due to mass media campaigns</a:t>
            </a:r>
          </a:p>
          <a:p>
            <a:r>
              <a:rPr lang="en-GB" dirty="0"/>
              <a:t>ACTIVE for LIFE campaign (1990s) resulted in an increased awareness of importance of exercise</a:t>
            </a:r>
          </a:p>
          <a:p>
            <a:r>
              <a:rPr lang="en-GB" dirty="0"/>
              <a:t>There is no real way of concluding whether TV ads or other forms of advertising are biggest influence </a:t>
            </a:r>
          </a:p>
          <a:p>
            <a:r>
              <a:rPr lang="en-GB" dirty="0"/>
              <a:t>External factors could also add or subtract from impact (especially with ‘sensitive subjects’)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Flynn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Found that interventions had no effect on US teens drinking beer</a:t>
            </a:r>
          </a:p>
          <a:p>
            <a:pPr>
              <a:buNone/>
            </a:pPr>
            <a:r>
              <a:rPr lang="en-GB" dirty="0"/>
              <a:t>Could not study lifetime benefits of intervention as not enough data could be collected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Technology Assessment (2000)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Studied interventions in promotion of initiating breast-feeding</a:t>
            </a:r>
          </a:p>
          <a:p>
            <a:r>
              <a:rPr lang="en-GB" dirty="0"/>
              <a:t>Found that many types of intervention were useful when delivered as stand alone (in developed countries)</a:t>
            </a:r>
          </a:p>
          <a:p>
            <a:r>
              <a:rPr lang="en-GB" dirty="0"/>
              <a:t>Structural changes in hospitals to promote breastfeeding useful (in developing countries)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Effective interventions within Developed Countries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/>
            <a:r>
              <a:rPr lang="en-GB" dirty="0"/>
              <a:t>Informal small group health education</a:t>
            </a:r>
          </a:p>
          <a:p>
            <a:pPr marL="514350" indent="-514350"/>
            <a:r>
              <a:rPr lang="en-GB" dirty="0"/>
              <a:t>One to one health education</a:t>
            </a:r>
          </a:p>
          <a:p>
            <a:pPr marL="514350" indent="-514350"/>
            <a:r>
              <a:rPr lang="en-GB" dirty="0"/>
              <a:t>Peer support programmes</a:t>
            </a:r>
          </a:p>
          <a:p>
            <a:pPr marL="514350" indent="-514350"/>
            <a:r>
              <a:rPr lang="en-GB" dirty="0"/>
              <a:t>Peer support alongside media campaign combined with structural changes to health sector and/or health education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Australian Study looking into promoting physical activity with six interventions</a:t>
            </a:r>
          </a:p>
          <a:p>
            <a:r>
              <a:rPr lang="en-GB" dirty="0"/>
              <a:t>Two most effective interventions out of the six: mass media campaign and pedometer programme</a:t>
            </a:r>
          </a:p>
          <a:p>
            <a:r>
              <a:rPr lang="en-GB" dirty="0"/>
              <a:t>Both found to be 100% cost saving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Alcohol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 of ‘sensible drinking message’ unit up from 39% - 76% (1989 – 1994)</a:t>
            </a:r>
          </a:p>
          <a:p>
            <a:r>
              <a:rPr lang="en-GB" dirty="0"/>
              <a:t>Knowledge of units in popular drinks up 300% (1989 – 1994)</a:t>
            </a:r>
          </a:p>
          <a:p>
            <a:r>
              <a:rPr lang="en-GB" dirty="0"/>
              <a:t>People’s accurate assessment of their own drinking up 5% (1990 – 1994)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HIV/AIDS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Changes in level of tolerance: those who say homosexual relations are always or mostly wrong down from 74% (1987) to 44% (1997)</a:t>
            </a:r>
          </a:p>
          <a:p>
            <a:r>
              <a:rPr lang="en-GB" dirty="0"/>
              <a:t>Attitudes: those who think HIV sufferers only have selves to blame down from 57% (1987) to 36% (1996)</a:t>
            </a:r>
          </a:p>
          <a:p>
            <a:r>
              <a:rPr lang="en-GB" dirty="0"/>
              <a:t>Awareness of condom protection up from 66% (1986) to 95% (1993)</a:t>
            </a:r>
          </a:p>
          <a:p>
            <a:r>
              <a:rPr lang="en-GB" dirty="0"/>
              <a:t>18-19yr females whose partners used condoms up from 6% (1986) to 22% (1983)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Evidence: Folic Acid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Spontaneous awareness of folic acid up from 9% (1995) to 39% (1997)</a:t>
            </a:r>
          </a:p>
          <a:p>
            <a:r>
              <a:rPr lang="en-GB" dirty="0"/>
              <a:t>Sales of folic acid supplements and prescription rates up 50% in an 8 month period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Campaigns should contain variety of messages</a:t>
            </a:r>
          </a:p>
          <a:p>
            <a:r>
              <a:rPr lang="en-GB" dirty="0"/>
              <a:t>Some advertising has to compete in a crowded media marketplace</a:t>
            </a:r>
          </a:p>
          <a:p>
            <a:r>
              <a:rPr lang="en-GB" dirty="0"/>
              <a:t>Emotions can be engaged (i.e. Fear, humour, sympathy or aspiration) </a:t>
            </a:r>
          </a:p>
          <a:p>
            <a:r>
              <a:rPr lang="en-GB" dirty="0"/>
              <a:t>TV advertising is better at ‘jolting’ rather than delivering sympathetic or encouraging messages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itle 17">
            <a:extLst>
              <a:ext uri="{FF2B5EF4-FFF2-40B4-BE49-F238E27FC236}">
                <a16:creationId xmlns:a16="http://schemas.microsoft.com/office/drawing/2014/main" id="{72DB62BD-B1F4-483F-9471-83C39AB10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you think of these images?</a:t>
            </a:r>
          </a:p>
        </p:txBody>
      </p:sp>
      <p:pic>
        <p:nvPicPr>
          <p:cNvPr id="4" name="Content Placeholder 3" descr="health 5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1520" y="1996881"/>
            <a:ext cx="3164344" cy="1829386"/>
          </a:xfr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81B0B0B-C0F0-4B43-A760-A5A03894A0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6176" y="3356992"/>
            <a:ext cx="2775637" cy="2448272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47AC0C15-C316-446A-983B-4B19E2059F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5864" y="1772816"/>
            <a:ext cx="2761727" cy="357256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Mass Media Effectively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Should not tell people what to do</a:t>
            </a:r>
          </a:p>
          <a:p>
            <a:r>
              <a:rPr lang="en-GB" dirty="0"/>
              <a:t>Reminders of benefits of healthy behaviour helps</a:t>
            </a:r>
          </a:p>
          <a:p>
            <a:r>
              <a:rPr lang="en-GB" dirty="0"/>
              <a:t>Content and style of delivery are of equal importance </a:t>
            </a:r>
          </a:p>
          <a:p>
            <a:r>
              <a:rPr lang="en-GB" dirty="0"/>
              <a:t>Need for realism throughout</a:t>
            </a:r>
          </a:p>
          <a:p>
            <a:r>
              <a:rPr lang="en-GB" dirty="0"/>
              <a:t>Choose target audience carefully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1F9E18-FD12-485B-BDD4-E16D0A183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could social media be used effectively for a smaller scale campaign?</a:t>
            </a:r>
          </a:p>
          <a:p>
            <a:r>
              <a:rPr lang="en-GB" dirty="0"/>
              <a:t>What about other forms of advertising?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Media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the following current campaigns, make a note of whether or not you have heard or perhaps taken notice of them</a:t>
            </a:r>
          </a:p>
          <a:p>
            <a:endParaRPr lang="en-GB" dirty="0"/>
          </a:p>
          <a:p>
            <a:r>
              <a:rPr lang="en-GB" dirty="0"/>
              <a:t>Why did they stand out or not stand out?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Sex: Worth Talking About</a:t>
            </a:r>
          </a:p>
        </p:txBody>
      </p:sp>
      <p:pic>
        <p:nvPicPr>
          <p:cNvPr id="4" name="Content Placeholder 3" descr="WorthTalkingAboutLogo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86050" y="1500174"/>
            <a:ext cx="3813832" cy="3500462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Change4Life</a:t>
            </a:r>
          </a:p>
        </p:txBody>
      </p:sp>
      <p:pic>
        <p:nvPicPr>
          <p:cNvPr id="4" name="Content Placeholder 3" descr="health cam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51031" y="2132856"/>
            <a:ext cx="3726648" cy="2866640"/>
          </a:xfr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 Your Limits</a:t>
            </a:r>
          </a:p>
        </p:txBody>
      </p:sp>
      <p:pic>
        <p:nvPicPr>
          <p:cNvPr id="4" name="Content Placeholder 3" descr="limits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500298" y="1928802"/>
            <a:ext cx="4000524" cy="3214710"/>
          </a:xfr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8684" y="2167385"/>
            <a:ext cx="6571343" cy="3637879"/>
          </a:xfrm>
        </p:spPr>
        <p:txBody>
          <a:bodyPr/>
          <a:lstStyle/>
          <a:p>
            <a:r>
              <a:rPr lang="en-GB" dirty="0"/>
              <a:t>What media campaigns have ever ‘worked’ on you, or your family?</a:t>
            </a:r>
          </a:p>
          <a:p>
            <a:r>
              <a:rPr lang="en-GB" dirty="0"/>
              <a:t>Can you think of any ‘jolting’ media campaigns?</a:t>
            </a:r>
          </a:p>
          <a:p>
            <a:r>
              <a:rPr lang="en-GB" dirty="0"/>
              <a:t>When do you think media campaigns should be used? </a:t>
            </a:r>
          </a:p>
          <a:p>
            <a:r>
              <a:rPr lang="en-GB" dirty="0"/>
              <a:t>How should effectiveness of media campaigns be judged? Using NICE criteria?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04B663"/>
      </a:accent4>
      <a:accent5>
        <a:srgbClr val="DF8822"/>
      </a:accent5>
      <a:accent6>
        <a:srgbClr val="BC410A"/>
      </a:accent6>
      <a:hlink>
        <a:srgbClr val="5977C4"/>
      </a:hlink>
      <a:folHlink>
        <a:srgbClr val="0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155</TotalTime>
  <Words>948</Words>
  <Application>Microsoft Office PowerPoint</Application>
  <PresentationFormat>On-screen Show (4:3)</PresentationFormat>
  <Paragraphs>157</Paragraphs>
  <Slides>30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Century Gothic</vt:lpstr>
      <vt:lpstr>Gallery</vt:lpstr>
      <vt:lpstr>Public Health Campaigns</vt:lpstr>
      <vt:lpstr>Question </vt:lpstr>
      <vt:lpstr>Interventions</vt:lpstr>
      <vt:lpstr>Intervention Types</vt:lpstr>
      <vt:lpstr>Activity </vt:lpstr>
      <vt:lpstr>Questions </vt:lpstr>
      <vt:lpstr>Key Elements for Success</vt:lpstr>
      <vt:lpstr>Key Elements for Success: Partnership Working</vt:lpstr>
      <vt:lpstr>Media Campaigns</vt:lpstr>
      <vt:lpstr>PowerPoint Presentation</vt:lpstr>
      <vt:lpstr>Social Media Campaign Objectives</vt:lpstr>
      <vt:lpstr>NICE Recommendations </vt:lpstr>
      <vt:lpstr>Evaluating Effectiveness</vt:lpstr>
      <vt:lpstr>Changing Behaviours with Campaigns </vt:lpstr>
      <vt:lpstr>Flynn (2006)</vt:lpstr>
      <vt:lpstr>Health Technology Assessment (2000)</vt:lpstr>
      <vt:lpstr>Effective interventions within Developed Countries</vt:lpstr>
      <vt:lpstr>Evidence: Activity</vt:lpstr>
      <vt:lpstr>Evidence: Alcohol</vt:lpstr>
      <vt:lpstr>Evidence: HIV/AIDS</vt:lpstr>
      <vt:lpstr>Evidence: Folic Acid</vt:lpstr>
      <vt:lpstr>Using Mass Media Effectively </vt:lpstr>
      <vt:lpstr>What do you think of these images?</vt:lpstr>
      <vt:lpstr>Using Mass Media Effectively </vt:lpstr>
      <vt:lpstr>PowerPoint Presentation</vt:lpstr>
      <vt:lpstr>Current Media Campaigns</vt:lpstr>
      <vt:lpstr>Sex: Worth Talking About</vt:lpstr>
      <vt:lpstr>Change4Life</vt:lpstr>
      <vt:lpstr>Know Your Limits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Public Health Campaigns</dc:title>
  <dc:creator>Tania Gulliford</dc:creator>
  <cp:lastModifiedBy>Tania Davies</cp:lastModifiedBy>
  <cp:revision>18</cp:revision>
  <dcterms:created xsi:type="dcterms:W3CDTF">2010-02-08T16:04:47Z</dcterms:created>
  <dcterms:modified xsi:type="dcterms:W3CDTF">2017-09-07T21:14:23Z</dcterms:modified>
</cp:coreProperties>
</file>